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73" r:id="rId5"/>
    <p:sldId id="274" r:id="rId6"/>
    <p:sldId id="261" r:id="rId7"/>
    <p:sldId id="275" r:id="rId8"/>
    <p:sldId id="263" r:id="rId9"/>
    <p:sldId id="277" r:id="rId10"/>
    <p:sldId id="279" r:id="rId11"/>
    <p:sldId id="265" r:id="rId12"/>
    <p:sldId id="281" r:id="rId13"/>
    <p:sldId id="282" r:id="rId14"/>
  </p:sldIdLst>
  <p:sldSz cx="9144000" cy="6858000" type="screen4x3"/>
  <p:notesSz cx="6761163" cy="9942513"/>
  <p:custDataLst>
    <p:tags r:id="rId16"/>
  </p:custDataLst>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r" defTabSz="914400" rtl="1" eaLnBrk="1" latinLnBrk="0" hangingPunct="1">
      <a:defRPr kern="1200">
        <a:solidFill>
          <a:schemeClr val="tx1"/>
        </a:solidFill>
        <a:latin typeface="Calibri" pitchFamily="34" charset="0"/>
        <a:ea typeface="宋体" charset="-122"/>
        <a:cs typeface="+mn-cs"/>
      </a:defRPr>
    </a:lvl6pPr>
    <a:lvl7pPr marL="2743200" algn="r" defTabSz="914400" rtl="1" eaLnBrk="1" latinLnBrk="0" hangingPunct="1">
      <a:defRPr kern="1200">
        <a:solidFill>
          <a:schemeClr val="tx1"/>
        </a:solidFill>
        <a:latin typeface="Calibri" pitchFamily="34" charset="0"/>
        <a:ea typeface="宋体" charset="-122"/>
        <a:cs typeface="+mn-cs"/>
      </a:defRPr>
    </a:lvl7pPr>
    <a:lvl8pPr marL="3200400" algn="r" defTabSz="914400" rtl="1" eaLnBrk="1" latinLnBrk="0" hangingPunct="1">
      <a:defRPr kern="1200">
        <a:solidFill>
          <a:schemeClr val="tx1"/>
        </a:solidFill>
        <a:latin typeface="Calibri" pitchFamily="34" charset="0"/>
        <a:ea typeface="宋体" charset="-122"/>
        <a:cs typeface="+mn-cs"/>
      </a:defRPr>
    </a:lvl8pPr>
    <a:lvl9pPr marL="3657600" algn="r" defTabSz="914400" rtl="1" eaLnBrk="1" latinLnBrk="0" hangingPunct="1">
      <a:defRPr kern="1200">
        <a:solidFill>
          <a:schemeClr val="tx1"/>
        </a:solidFill>
        <a:latin typeface="Calibri"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599E3"/>
    <a:srgbClr val="F68AE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95915" autoAdjust="0"/>
  </p:normalViewPr>
  <p:slideViewPr>
    <p:cSldViewPr>
      <p:cViewPr>
        <p:scale>
          <a:sx n="76" d="100"/>
          <a:sy n="76" d="100"/>
        </p:scale>
        <p:origin x="-972" y="-72"/>
      </p:cViewPr>
      <p:guideLst>
        <p:guide orient="horz" pos="2160"/>
        <p:guide pos="2880"/>
      </p:guideLst>
    </p:cSldViewPr>
  </p:slideViewPr>
  <p:outlineViewPr>
    <p:cViewPr>
      <p:scale>
        <a:sx n="33" d="100"/>
        <a:sy n="33" d="100"/>
      </p:scale>
      <p:origin x="36" y="655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fld id="{ECC76718-ED9A-49E1-944B-F735940CF511}" type="datetimeFigureOut">
              <a:rPr lang="en-US" smtClean="0"/>
              <a:pPr/>
              <a:t>1/12/2015</a:t>
            </a:fld>
            <a:endParaRPr lang="en-US"/>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275" y="4722813"/>
            <a:ext cx="5408613" cy="44735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a:defRPr sz="1200"/>
            </a:lvl1pPr>
          </a:lstStyle>
          <a:p>
            <a:fld id="{BD6EB9D6-1318-47C3-949F-66302003A99B}" type="slidenum">
              <a:rPr lang="en-US" smtClean="0"/>
              <a:pPr/>
              <a:t>‹#›</a:t>
            </a:fld>
            <a:endParaRPr lang="en-US"/>
          </a:p>
        </p:txBody>
      </p:sp>
    </p:spTree>
    <p:extLst>
      <p:ext uri="{BB962C8B-B14F-4D97-AF65-F5344CB8AC3E}">
        <p14:creationId xmlns:p14="http://schemas.microsoft.com/office/powerpoint/2010/main" xmlns="" val="310638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6EB9D6-1318-47C3-949F-66302003A99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ar-SA" altLang="zh-CN" smtClean="0"/>
              <a:t>انقر لتحرير نمط العنوان الرئيسي</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ltLang="zh-CN" smtClean="0"/>
              <a:t>انقر لتحرير نمط العنوان الثانوي الرئيسي</a:t>
            </a:r>
            <a:endParaRPr lang="zh-CN" altLang="en-US"/>
          </a:p>
        </p:txBody>
      </p:sp>
      <p:sp>
        <p:nvSpPr>
          <p:cNvPr id="4" name="Date Placeholder 3"/>
          <p:cNvSpPr>
            <a:spLocks noGrp="1"/>
          </p:cNvSpPr>
          <p:nvPr>
            <p:ph type="dt" sz="half" idx="10"/>
          </p:nvPr>
        </p:nvSpPr>
        <p:spPr/>
        <p:txBody>
          <a:bodyPr/>
          <a:lstStyle>
            <a:lvl1pPr>
              <a:defRPr/>
            </a:lvl1pPr>
          </a:lstStyle>
          <a:p>
            <a:fld id="{7C2CE93E-A1E7-4A7E-8D4E-7F8F273BA628}" type="datetimeFigureOut">
              <a:rPr lang="zh-CN" altLang="en-US"/>
              <a:pPr/>
              <a:t>2015/1/12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4CC09BE4-5119-4FC7-B8FA-B73719C42B06}" type="slidenum">
              <a:rPr lang="zh-CN" altLang="en-US"/>
              <a:pPr/>
              <a:t>‹#›</a:t>
            </a:fld>
            <a:endParaRPr lang="zh-CN" altLang="en-US"/>
          </a:p>
        </p:txBody>
      </p:sp>
    </p:spTree>
    <p:extLst>
      <p:ext uri="{BB962C8B-B14F-4D97-AF65-F5344CB8AC3E}">
        <p14:creationId xmlns:p14="http://schemas.microsoft.com/office/powerpoint/2010/main" xmlns="" val="1864876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Vertical Text Placeholder 2"/>
          <p:cNvSpPr>
            <a:spLocks noGrp="1"/>
          </p:cNvSpPr>
          <p:nvPr>
            <p:ph type="body" orient="vert" idx="1"/>
          </p:nvPr>
        </p:nvSpPr>
        <p:spPr/>
        <p:txBody>
          <a:bodyPr vert="eaVert"/>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B00F5E7C-9ADC-437B-BFF2-604A4BBE52E4}" type="datetimeFigureOut">
              <a:rPr lang="zh-CN" altLang="en-US"/>
              <a:pPr/>
              <a:t>2015/1/12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8FA8EB76-2B89-4D1D-A0D9-3480AEDB6B53}" type="slidenum">
              <a:rPr lang="zh-CN" altLang="en-US"/>
              <a:pPr/>
              <a:t>‹#›</a:t>
            </a:fld>
            <a:endParaRPr lang="zh-CN" altLang="en-US"/>
          </a:p>
        </p:txBody>
      </p:sp>
    </p:spTree>
    <p:extLst>
      <p:ext uri="{BB962C8B-B14F-4D97-AF65-F5344CB8AC3E}">
        <p14:creationId xmlns:p14="http://schemas.microsoft.com/office/powerpoint/2010/main" xmlns="" val="369341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altLang="zh-CN" smtClean="0"/>
              <a:t>انقر لتحرير نمط العنوان الرئيسي</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1C2A0034-4099-4A4C-995C-112DABBFA7CC}" type="datetimeFigureOut">
              <a:rPr lang="zh-CN" altLang="en-US"/>
              <a:pPr/>
              <a:t>2015/1/12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2AFA2BAC-14F2-4960-AC46-A6FCEBAFA199}" type="slidenum">
              <a:rPr lang="zh-CN" altLang="en-US"/>
              <a:pPr/>
              <a:t>‹#›</a:t>
            </a:fld>
            <a:endParaRPr lang="zh-CN" altLang="en-US"/>
          </a:p>
        </p:txBody>
      </p:sp>
    </p:spTree>
    <p:extLst>
      <p:ext uri="{BB962C8B-B14F-4D97-AF65-F5344CB8AC3E}">
        <p14:creationId xmlns:p14="http://schemas.microsoft.com/office/powerpoint/2010/main" xmlns="" val="195519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Content Placeholder 2"/>
          <p:cNvSpPr>
            <a:spLocks noGrp="1"/>
          </p:cNvSpPr>
          <p:nvPr>
            <p:ph idx="1"/>
          </p:nvPr>
        </p:nvSpPr>
        <p:spPr/>
        <p:txBody>
          <a:body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6211D6CE-94A4-471A-B56A-2503F85C4B20}" type="datetimeFigureOut">
              <a:rPr lang="zh-CN" altLang="en-US"/>
              <a:pPr/>
              <a:t>2015/1/12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C4501198-4885-41B1-B44C-61303E476AD7}" type="slidenum">
              <a:rPr lang="zh-CN" altLang="en-US"/>
              <a:pPr/>
              <a:t>‹#›</a:t>
            </a:fld>
            <a:endParaRPr lang="zh-CN" altLang="en-US"/>
          </a:p>
        </p:txBody>
      </p:sp>
    </p:spTree>
    <p:extLst>
      <p:ext uri="{BB962C8B-B14F-4D97-AF65-F5344CB8AC3E}">
        <p14:creationId xmlns:p14="http://schemas.microsoft.com/office/powerpoint/2010/main" xmlns="" val="743542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altLang="zh-CN" smtClean="0"/>
              <a:t>انقر لتحرير نمط العنوان الرئيسي</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ltLang="zh-CN" smtClean="0"/>
              <a:t>انقر لتحرير أنماط النص الرئيسي</a:t>
            </a:r>
          </a:p>
        </p:txBody>
      </p:sp>
      <p:sp>
        <p:nvSpPr>
          <p:cNvPr id="4" name="Date Placeholder 3"/>
          <p:cNvSpPr>
            <a:spLocks noGrp="1"/>
          </p:cNvSpPr>
          <p:nvPr>
            <p:ph type="dt" sz="half" idx="10"/>
          </p:nvPr>
        </p:nvSpPr>
        <p:spPr/>
        <p:txBody>
          <a:bodyPr/>
          <a:lstStyle>
            <a:lvl1pPr>
              <a:defRPr/>
            </a:lvl1pPr>
          </a:lstStyle>
          <a:p>
            <a:fld id="{3790A92E-BCA8-453A-B8FB-04806AE7A09D}" type="datetimeFigureOut">
              <a:rPr lang="zh-CN" altLang="en-US"/>
              <a:pPr/>
              <a:t>2015/1/12</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13977E94-B26F-4FFB-AA67-1CC721E3D3D9}" type="slidenum">
              <a:rPr lang="zh-CN" altLang="en-US"/>
              <a:pPr/>
              <a:t>‹#›</a:t>
            </a:fld>
            <a:endParaRPr lang="zh-CN" altLang="en-US"/>
          </a:p>
        </p:txBody>
      </p:sp>
    </p:spTree>
    <p:extLst>
      <p:ext uri="{BB962C8B-B14F-4D97-AF65-F5344CB8AC3E}">
        <p14:creationId xmlns:p14="http://schemas.microsoft.com/office/powerpoint/2010/main" xmlns="" val="313346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5" name="Date Placeholder 3"/>
          <p:cNvSpPr>
            <a:spLocks noGrp="1"/>
          </p:cNvSpPr>
          <p:nvPr>
            <p:ph type="dt" sz="half" idx="10"/>
          </p:nvPr>
        </p:nvSpPr>
        <p:spPr/>
        <p:txBody>
          <a:bodyPr/>
          <a:lstStyle>
            <a:lvl1pPr>
              <a:defRPr/>
            </a:lvl1pPr>
          </a:lstStyle>
          <a:p>
            <a:fld id="{6897BE0A-6E16-4BA2-A15A-B70C14711C42}" type="datetimeFigureOut">
              <a:rPr lang="zh-CN" altLang="en-US"/>
              <a:pPr/>
              <a:t>2015/1/12</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E4B38FBD-3C2C-4D34-B8E4-D7A2EEF06BCB}" type="slidenum">
              <a:rPr lang="zh-CN" altLang="en-US"/>
              <a:pPr/>
              <a:t>‹#›</a:t>
            </a:fld>
            <a:endParaRPr lang="zh-CN" altLang="en-US"/>
          </a:p>
        </p:txBody>
      </p:sp>
    </p:spTree>
    <p:extLst>
      <p:ext uri="{BB962C8B-B14F-4D97-AF65-F5344CB8AC3E}">
        <p14:creationId xmlns:p14="http://schemas.microsoft.com/office/powerpoint/2010/main" xmlns="" val="1497272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ltLang="zh-CN" smtClean="0"/>
              <a:t>انقر لتحرير نمط العنوان الرئيسي</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ltLang="zh-CN"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ltLang="zh-CN"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7" name="Date Placeholder 3"/>
          <p:cNvSpPr>
            <a:spLocks noGrp="1"/>
          </p:cNvSpPr>
          <p:nvPr>
            <p:ph type="dt" sz="half" idx="10"/>
          </p:nvPr>
        </p:nvSpPr>
        <p:spPr/>
        <p:txBody>
          <a:bodyPr/>
          <a:lstStyle>
            <a:lvl1pPr>
              <a:defRPr/>
            </a:lvl1pPr>
          </a:lstStyle>
          <a:p>
            <a:fld id="{6A6E4043-D9A0-4DD1-A6A9-0555B2B13388}" type="datetimeFigureOut">
              <a:rPr lang="zh-CN" altLang="en-US"/>
              <a:pPr/>
              <a:t>2015/1/12</a:t>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2DC87D36-C70D-4428-9C5F-6218CAADFB28}" type="slidenum">
              <a:rPr lang="zh-CN" altLang="en-US"/>
              <a:pPr/>
              <a:t>‹#›</a:t>
            </a:fld>
            <a:endParaRPr lang="zh-CN" altLang="en-US"/>
          </a:p>
        </p:txBody>
      </p:sp>
    </p:spTree>
    <p:extLst>
      <p:ext uri="{BB962C8B-B14F-4D97-AF65-F5344CB8AC3E}">
        <p14:creationId xmlns:p14="http://schemas.microsoft.com/office/powerpoint/2010/main" xmlns="" val="24348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Date Placeholder 3"/>
          <p:cNvSpPr>
            <a:spLocks noGrp="1"/>
          </p:cNvSpPr>
          <p:nvPr>
            <p:ph type="dt" sz="half" idx="10"/>
          </p:nvPr>
        </p:nvSpPr>
        <p:spPr/>
        <p:txBody>
          <a:bodyPr/>
          <a:lstStyle>
            <a:lvl1pPr>
              <a:defRPr/>
            </a:lvl1pPr>
          </a:lstStyle>
          <a:p>
            <a:fld id="{671322BB-C53C-4498-B9ED-C00ED3526688}" type="datetimeFigureOut">
              <a:rPr lang="zh-CN" altLang="en-US"/>
              <a:pPr/>
              <a:t>2015/1/12</a:t>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DE6004C6-4EDE-4CE4-AE0D-CD7BE52162FF}" type="slidenum">
              <a:rPr lang="zh-CN" altLang="en-US"/>
              <a:pPr/>
              <a:t>‹#›</a:t>
            </a:fld>
            <a:endParaRPr lang="zh-CN" altLang="en-US"/>
          </a:p>
        </p:txBody>
      </p:sp>
    </p:spTree>
    <p:extLst>
      <p:ext uri="{BB962C8B-B14F-4D97-AF65-F5344CB8AC3E}">
        <p14:creationId xmlns:p14="http://schemas.microsoft.com/office/powerpoint/2010/main" xmlns="" val="229646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FCEF0BB-1FE8-498F-AB05-E6F8DD76F34B}" type="datetimeFigureOut">
              <a:rPr lang="zh-CN" altLang="en-US"/>
              <a:pPr/>
              <a:t>2015/1/12</a:t>
            </a:fld>
            <a:endParaRPr lang="zh-CN" altLang="en-US"/>
          </a:p>
        </p:txBody>
      </p:sp>
      <p:sp>
        <p:nvSpPr>
          <p:cNvPr id="3" name="Footer Placeholder 4"/>
          <p:cNvSpPr>
            <a:spLocks noGrp="1"/>
          </p:cNvSpPr>
          <p:nvPr>
            <p:ph type="ftr" sz="quarter" idx="11"/>
          </p:nvPr>
        </p:nvSpPr>
        <p:spPr/>
        <p:txBody>
          <a:bodyPr/>
          <a:lstStyle>
            <a:lvl1pPr>
              <a:defRPr/>
            </a:lvl1pPr>
          </a:lstStyle>
          <a:p>
            <a:endParaRPr lang="zh-CN" altLang="en-US"/>
          </a:p>
        </p:txBody>
      </p:sp>
      <p:sp>
        <p:nvSpPr>
          <p:cNvPr id="4" name="Slide Number Placeholder 5"/>
          <p:cNvSpPr>
            <a:spLocks noGrp="1"/>
          </p:cNvSpPr>
          <p:nvPr>
            <p:ph type="sldNum" sz="quarter" idx="12"/>
          </p:nvPr>
        </p:nvSpPr>
        <p:spPr/>
        <p:txBody>
          <a:bodyPr/>
          <a:lstStyle>
            <a:lvl1pPr>
              <a:defRPr/>
            </a:lvl1pPr>
          </a:lstStyle>
          <a:p>
            <a:fld id="{C827E5F6-1D8B-43BB-B513-7CF2F0D18C95}" type="slidenum">
              <a:rPr lang="zh-CN" altLang="en-US"/>
              <a:pPr/>
              <a:t>‹#›</a:t>
            </a:fld>
            <a:endParaRPr lang="zh-CN" altLang="en-US"/>
          </a:p>
        </p:txBody>
      </p:sp>
    </p:spTree>
    <p:extLst>
      <p:ext uri="{BB962C8B-B14F-4D97-AF65-F5344CB8AC3E}">
        <p14:creationId xmlns:p14="http://schemas.microsoft.com/office/powerpoint/2010/main" xmlns="" val="2418173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ar-SA" altLang="zh-CN" smtClean="0"/>
              <a:t>انقر لتحرير نمط العنوان الرئيسي</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ltLang="zh-CN"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fld id="{EA8CDB06-744D-4D88-9E94-0C4813AD5244}" type="datetimeFigureOut">
              <a:rPr lang="zh-CN" altLang="en-US"/>
              <a:pPr/>
              <a:t>2015/1/12</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FEAD00-D85A-4175-89DE-F204BE0D7B02}" type="slidenum">
              <a:rPr lang="zh-CN" altLang="en-US"/>
              <a:pPr/>
              <a:t>‹#›</a:t>
            </a:fld>
            <a:endParaRPr lang="zh-CN" altLang="en-US"/>
          </a:p>
        </p:txBody>
      </p:sp>
    </p:spTree>
    <p:extLst>
      <p:ext uri="{BB962C8B-B14F-4D97-AF65-F5344CB8AC3E}">
        <p14:creationId xmlns:p14="http://schemas.microsoft.com/office/powerpoint/2010/main" xmlns="" val="2934777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ar-SA" altLang="zh-CN" smtClean="0"/>
              <a:t>انقر لتحرير نمط العنوان الرئيسي</a:t>
            </a:r>
            <a:endParaRPr lang="zh-CN"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altLang="zh-CN" noProof="0" smtClean="0"/>
              <a:t>انقر فوق الأيقونة لإضافة صورة</a:t>
            </a:r>
            <a:endParaRPr lang="zh-CN" alt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ltLang="zh-CN"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fld id="{3EBFF80D-8178-4B58-8F16-EF688278BBDB}" type="datetimeFigureOut">
              <a:rPr lang="zh-CN" altLang="en-US"/>
              <a:pPr/>
              <a:t>2015/1/12</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B20D8694-49BA-4855-96D5-94110DB9DB4B}" type="slidenum">
              <a:rPr lang="zh-CN" altLang="en-US"/>
              <a:pPr/>
              <a:t>‹#›</a:t>
            </a:fld>
            <a:endParaRPr lang="zh-CN" altLang="en-US"/>
          </a:p>
        </p:txBody>
      </p:sp>
    </p:spTree>
    <p:extLst>
      <p:ext uri="{BB962C8B-B14F-4D97-AF65-F5344CB8AC3E}">
        <p14:creationId xmlns:p14="http://schemas.microsoft.com/office/powerpoint/2010/main" xmlns="" val="2497014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altLang="zh-CN" smtClean="0"/>
              <a:t>انقر لتحرير نمط العنوان الرئيسي</a:t>
            </a:r>
            <a:endParaRPr lang="zh-CN"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3EF434C-1CDE-464F-806A-F5F5EEBCBEB9}" type="datetimeFigureOut">
              <a:rPr lang="zh-CN" altLang="en-US"/>
              <a:pPr/>
              <a:t>2015/1/12</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49FE3FD-F281-47A0-AA76-704D9C9B5F43}"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txStyles>
    <p:title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ea typeface="宋体" charset="-122"/>
        </a:defRPr>
      </a:lvl2pPr>
      <a:lvl3pPr algn="ctr" rtl="1" eaLnBrk="1" fontAlgn="base" hangingPunct="1">
        <a:spcBef>
          <a:spcPct val="0"/>
        </a:spcBef>
        <a:spcAft>
          <a:spcPct val="0"/>
        </a:spcAft>
        <a:defRPr sz="4400">
          <a:solidFill>
            <a:schemeClr val="tx1"/>
          </a:solidFill>
          <a:latin typeface="Calibri" pitchFamily="34" charset="0"/>
          <a:ea typeface="宋体" charset="-122"/>
        </a:defRPr>
      </a:lvl3pPr>
      <a:lvl4pPr algn="ctr" rtl="1" eaLnBrk="1" fontAlgn="base" hangingPunct="1">
        <a:spcBef>
          <a:spcPct val="0"/>
        </a:spcBef>
        <a:spcAft>
          <a:spcPct val="0"/>
        </a:spcAft>
        <a:defRPr sz="4400">
          <a:solidFill>
            <a:schemeClr val="tx1"/>
          </a:solidFill>
          <a:latin typeface="Calibri" pitchFamily="34" charset="0"/>
          <a:ea typeface="宋体" charset="-122"/>
        </a:defRPr>
      </a:lvl4pPr>
      <a:lvl5pPr algn="ctr" rtl="1" eaLnBrk="1" fontAlgn="base" hangingPunct="1">
        <a:spcBef>
          <a:spcPct val="0"/>
        </a:spcBef>
        <a:spcAft>
          <a:spcPct val="0"/>
        </a:spcAft>
        <a:defRPr sz="4400">
          <a:solidFill>
            <a:schemeClr val="tx1"/>
          </a:solidFill>
          <a:latin typeface="Calibri" pitchFamily="34" charset="0"/>
          <a:ea typeface="宋体" charset="-122"/>
        </a:defRPr>
      </a:lvl5pPr>
      <a:lvl6pPr marL="457200" algn="ctr" rtl="1" eaLnBrk="1" fontAlgn="base" hangingPunct="1">
        <a:spcBef>
          <a:spcPct val="0"/>
        </a:spcBef>
        <a:spcAft>
          <a:spcPct val="0"/>
        </a:spcAft>
        <a:defRPr sz="4400">
          <a:solidFill>
            <a:schemeClr val="tx1"/>
          </a:solidFill>
          <a:latin typeface="Calibri" pitchFamily="34" charset="0"/>
          <a:ea typeface="宋体" charset="-122"/>
        </a:defRPr>
      </a:lvl6pPr>
      <a:lvl7pPr marL="914400" algn="ctr" rtl="1" eaLnBrk="1" fontAlgn="base" hangingPunct="1">
        <a:spcBef>
          <a:spcPct val="0"/>
        </a:spcBef>
        <a:spcAft>
          <a:spcPct val="0"/>
        </a:spcAft>
        <a:defRPr sz="4400">
          <a:solidFill>
            <a:schemeClr val="tx1"/>
          </a:solidFill>
          <a:latin typeface="Calibri" pitchFamily="34" charset="0"/>
          <a:ea typeface="宋体" charset="-122"/>
        </a:defRPr>
      </a:lvl7pPr>
      <a:lvl8pPr marL="1371600" algn="ctr" rtl="1" eaLnBrk="1" fontAlgn="base" hangingPunct="1">
        <a:spcBef>
          <a:spcPct val="0"/>
        </a:spcBef>
        <a:spcAft>
          <a:spcPct val="0"/>
        </a:spcAft>
        <a:defRPr sz="4400">
          <a:solidFill>
            <a:schemeClr val="tx1"/>
          </a:solidFill>
          <a:latin typeface="Calibri" pitchFamily="34" charset="0"/>
          <a:ea typeface="宋体" charset="-122"/>
        </a:defRPr>
      </a:lvl8pPr>
      <a:lvl9pPr marL="1828800" algn="ctr" rtl="1" eaLnBrk="1" fontAlgn="base" hangingPunct="1">
        <a:spcBef>
          <a:spcPct val="0"/>
        </a:spcBef>
        <a:spcAft>
          <a:spcPct val="0"/>
        </a:spcAft>
        <a:defRPr sz="4400">
          <a:solidFill>
            <a:schemeClr val="tx1"/>
          </a:solidFill>
          <a:latin typeface="Calibri" pitchFamily="34" charset="0"/>
          <a:ea typeface="宋体" charset="-122"/>
        </a:defRPr>
      </a:lvl9pPr>
    </p:titleStyle>
    <p:bodyStyle>
      <a:lvl1pPr marL="342900" indent="-342900" algn="r" rtl="1"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x\Desktop\امنه\دليل الارشاد\20130430214013_91226.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555777" y="2348880"/>
            <a:ext cx="4338364" cy="3253774"/>
          </a:xfrm>
          <a:prstGeom prst="ellipse">
            <a:avLst/>
          </a:prstGeom>
          <a:ln>
            <a:noFill/>
          </a:ln>
          <a:effectLst>
            <a:softEdge rad="112500"/>
          </a:effectLst>
        </p:spPr>
      </p:pic>
      <p:pic>
        <p:nvPicPr>
          <p:cNvPr id="1027" name="صورة 8"/>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925" y="-6808"/>
            <a:ext cx="2195736" cy="1545147"/>
          </a:xfrm>
          <a:prstGeom prst="ellipse">
            <a:avLst/>
          </a:prstGeom>
          <a:ln>
            <a:noFill/>
          </a:ln>
          <a:effectLst>
            <a:softEdge rad="112500"/>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مستطيل 1"/>
          <p:cNvSpPr/>
          <p:nvPr/>
        </p:nvSpPr>
        <p:spPr>
          <a:xfrm>
            <a:off x="2667000" y="590028"/>
            <a:ext cx="3579771" cy="1754326"/>
          </a:xfrm>
          <a:prstGeom prst="rect">
            <a:avLst/>
          </a:prstGeom>
        </p:spPr>
        <p:txBody>
          <a:bodyPr wrap="square">
            <a:spAutoFit/>
          </a:bodyPr>
          <a:lstStyle/>
          <a:p>
            <a:pPr algn="ctr" rtl="1"/>
            <a:endParaRPr lang="ar-SA" altLang="zh-CN" sz="3600" b="1" dirty="0" smtClean="0">
              <a:latin typeface="+mj-lt"/>
              <a:ea typeface="+mj-ea"/>
              <a:cs typeface="+mj-cs"/>
            </a:endParaRPr>
          </a:p>
          <a:p>
            <a:pPr algn="ctr" rtl="1"/>
            <a:r>
              <a:rPr lang="en-US" altLang="zh-CN" sz="3600" b="1" dirty="0" smtClean="0">
                <a:latin typeface="+mj-lt"/>
                <a:ea typeface="+mj-ea"/>
                <a:cs typeface="+mj-cs"/>
              </a:rPr>
              <a:t>Academic Advisory </a:t>
            </a:r>
            <a:r>
              <a:rPr lang="en-US" altLang="zh-CN" sz="3600" b="1" dirty="0">
                <a:latin typeface="+mj-lt"/>
                <a:ea typeface="+mj-ea"/>
                <a:cs typeface="+mj-cs"/>
              </a:rPr>
              <a:t>G</a:t>
            </a:r>
            <a:r>
              <a:rPr lang="en-US" altLang="zh-CN" sz="3600" b="1" dirty="0" smtClean="0">
                <a:latin typeface="+mj-lt"/>
                <a:ea typeface="+mj-ea"/>
                <a:cs typeface="+mj-cs"/>
              </a:rPr>
              <a:t>uide</a:t>
            </a:r>
            <a:endParaRPr lang="ar-SA" altLang="zh-CN" sz="3600" b="1" dirty="0" smtClean="0">
              <a:latin typeface="+mj-lt"/>
              <a:ea typeface="+mj-ea"/>
              <a:cs typeface="+mj-cs"/>
            </a:endParaRPr>
          </a:p>
        </p:txBody>
      </p:sp>
      <p:sp>
        <p:nvSpPr>
          <p:cNvPr id="3" name="مربع نص 2"/>
          <p:cNvSpPr txBox="1"/>
          <p:nvPr/>
        </p:nvSpPr>
        <p:spPr>
          <a:xfrm>
            <a:off x="6509792" y="1523649"/>
            <a:ext cx="2481808" cy="1754326"/>
          </a:xfrm>
          <a:prstGeom prst="rect">
            <a:avLst/>
          </a:prstGeom>
          <a:noFill/>
        </p:spPr>
        <p:txBody>
          <a:bodyPr wrap="square" rtlCol="1">
            <a:spAutoFit/>
          </a:bodyPr>
          <a:lstStyle/>
          <a:p>
            <a:pPr algn="ctr"/>
            <a:r>
              <a:rPr lang="en-US" dirty="0" smtClean="0"/>
              <a:t>Majmaah University</a:t>
            </a:r>
          </a:p>
          <a:p>
            <a:pPr algn="ctr"/>
            <a:r>
              <a:rPr lang="en-US" dirty="0" smtClean="0"/>
              <a:t>Al-Zulfi College of Education</a:t>
            </a:r>
          </a:p>
          <a:p>
            <a:pPr algn="ctr"/>
            <a:r>
              <a:rPr lang="en-US" dirty="0" smtClean="0"/>
              <a:t>Chemistry Department</a:t>
            </a:r>
          </a:p>
          <a:p>
            <a:pPr algn="ctr"/>
            <a:r>
              <a:rPr lang="en-US" dirty="0" smtClean="0"/>
              <a:t>Academic Advisory Committee</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78163" y="404664"/>
            <a:ext cx="8713788" cy="1224136"/>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lvl="0" algn="ctr">
              <a:lnSpc>
                <a:spcPct val="80000"/>
              </a:lnSpc>
              <a:spcBef>
                <a:spcPct val="20000"/>
              </a:spcBef>
              <a:buClr>
                <a:srgbClr val="0000FF"/>
              </a:buClr>
              <a:buSzPct val="120000"/>
            </a:pPr>
            <a:r>
              <a:rPr lang="en-US" sz="2200" b="1" dirty="0">
                <a:solidFill>
                  <a:prstClr val="black"/>
                </a:solidFill>
              </a:rPr>
              <a:t>The relationship between academic advisory </a:t>
            </a:r>
            <a:endParaRPr lang="en-US" sz="2200" b="1" dirty="0" smtClean="0">
              <a:solidFill>
                <a:prstClr val="black"/>
              </a:solidFill>
            </a:endParaRPr>
          </a:p>
          <a:p>
            <a:pPr lvl="0" algn="ctr">
              <a:lnSpc>
                <a:spcPct val="80000"/>
              </a:lnSpc>
              <a:spcBef>
                <a:spcPct val="20000"/>
              </a:spcBef>
              <a:buClr>
                <a:srgbClr val="0000FF"/>
              </a:buClr>
              <a:buSzPct val="120000"/>
            </a:pPr>
            <a:r>
              <a:rPr lang="en-US" sz="2200" b="1" dirty="0" smtClean="0">
                <a:solidFill>
                  <a:prstClr val="black"/>
                </a:solidFill>
              </a:rPr>
              <a:t>and </a:t>
            </a:r>
            <a:r>
              <a:rPr lang="en-US" sz="2200" b="1" dirty="0">
                <a:solidFill>
                  <a:prstClr val="black"/>
                </a:solidFill>
              </a:rPr>
              <a:t>guidance and counseling</a:t>
            </a:r>
          </a:p>
        </p:txBody>
      </p:sp>
      <p:graphicFrame>
        <p:nvGraphicFramePr>
          <p:cNvPr id="6" name="Group 145"/>
          <p:cNvGraphicFramePr>
            <a:graphicFrameLocks noGrp="1"/>
          </p:cNvGraphicFramePr>
          <p:nvPr>
            <p:ph type="title" sz="quarter"/>
            <p:extLst>
              <p:ext uri="{D42A27DB-BD31-4B8C-83A1-F6EECF244321}">
                <p14:modId xmlns:p14="http://schemas.microsoft.com/office/powerpoint/2010/main" xmlns="" val="2124233057"/>
              </p:ext>
            </p:extLst>
          </p:nvPr>
        </p:nvGraphicFramePr>
        <p:xfrm>
          <a:off x="138464" y="1772816"/>
          <a:ext cx="6697662" cy="576263"/>
        </p:xfrm>
        <a:graphic>
          <a:graphicData uri="http://schemas.openxmlformats.org/drawingml/2006/table">
            <a:tbl>
              <a:tblPr rtl="1"/>
              <a:tblGrid>
                <a:gridCol w="3348037"/>
                <a:gridCol w="3349625"/>
              </a:tblGrid>
              <a:tr h="576263">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400" b="1" i="0" u="none" strike="noStrike" kern="1200" cap="none" spc="0" normalizeH="0" baseline="0" noProof="0" dirty="0" smtClean="0">
                          <a:ln>
                            <a:noFill/>
                          </a:ln>
                          <a:solidFill>
                            <a:srgbClr val="3366CC"/>
                          </a:solidFill>
                          <a:effectLst/>
                          <a:uLnTx/>
                          <a:uFillTx/>
                          <a:latin typeface="Tahoma" pitchFamily="34" charset="0"/>
                          <a:ea typeface="+mn-ea"/>
                          <a:cs typeface="Arial" pitchFamily="34" charset="0"/>
                        </a:rPr>
                        <a:t>Academic advisory</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1400" b="1" i="0" u="none" strike="noStrike" kern="1200" cap="none" spc="0" normalizeH="0" baseline="0" noProof="0" dirty="0" smtClean="0">
                          <a:ln>
                            <a:noFill/>
                          </a:ln>
                          <a:solidFill>
                            <a:srgbClr val="3366CC"/>
                          </a:solidFill>
                          <a:effectLst/>
                          <a:uLnTx/>
                          <a:uFillTx/>
                          <a:latin typeface="Tahoma" pitchFamily="34" charset="0"/>
                          <a:ea typeface="+mn-ea"/>
                          <a:cs typeface="Arial" pitchFamily="34" charset="0"/>
                        </a:rPr>
                        <a:t>Guidance and counseling</a:t>
                      </a:r>
                      <a:endParaRPr kumimoji="0" lang="en-US" sz="1400" b="1" i="0" u="none" strike="noStrike" kern="1200" cap="none" spc="0" normalizeH="0" baseline="0" dirty="0" smtClean="0">
                        <a:ln>
                          <a:noFill/>
                        </a:ln>
                        <a:solidFill>
                          <a:srgbClr val="3366CC"/>
                        </a:solidFill>
                        <a:effectLst/>
                        <a:uLnTx/>
                        <a:uFillTx/>
                        <a:latin typeface="Tahoma" pitchFamily="34" charset="0"/>
                        <a:ea typeface="+mn-ea"/>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 name="Group 87"/>
          <p:cNvGraphicFramePr>
            <a:graphicFrameLocks/>
          </p:cNvGraphicFramePr>
          <p:nvPr>
            <p:extLst>
              <p:ext uri="{D42A27DB-BD31-4B8C-83A1-F6EECF244321}">
                <p14:modId xmlns:p14="http://schemas.microsoft.com/office/powerpoint/2010/main" xmlns="" val="4131972597"/>
              </p:ext>
            </p:extLst>
          </p:nvPr>
        </p:nvGraphicFramePr>
        <p:xfrm>
          <a:off x="6907564" y="1772816"/>
          <a:ext cx="2084387" cy="4533901"/>
        </p:xfrm>
        <a:graphic>
          <a:graphicData uri="http://schemas.openxmlformats.org/drawingml/2006/table">
            <a:tbl>
              <a:tblPr rtl="1"/>
              <a:tblGrid>
                <a:gridCol w="2084387"/>
              </a:tblGrid>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2200" b="1" i="0" u="none" strike="noStrike" cap="none" normalizeH="0" baseline="0" dirty="0" smtClean="0">
                          <a:ln>
                            <a:noFill/>
                          </a:ln>
                          <a:solidFill>
                            <a:srgbClr val="3366CC"/>
                          </a:solidFill>
                          <a:effectLst/>
                          <a:latin typeface="Tahoma" pitchFamily="34" charset="0"/>
                          <a:cs typeface="Arial" pitchFamily="34" charset="0"/>
                        </a:rPr>
                        <a:t>Subject</a:t>
                      </a:r>
                      <a:endParaRPr kumimoji="0" lang="en-US" sz="22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49288">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2200" b="1" i="0" u="none" strike="noStrike" kern="1200" cap="none" spc="0" normalizeH="0" baseline="0" noProof="0" dirty="0" smtClean="0">
                          <a:ln>
                            <a:noFill/>
                          </a:ln>
                          <a:solidFill>
                            <a:srgbClr val="3366CC"/>
                          </a:solidFill>
                          <a:effectLst/>
                          <a:uLnTx/>
                          <a:uFillTx/>
                          <a:latin typeface="Tahoma" pitchFamily="34" charset="0"/>
                          <a:ea typeface="+mn-ea"/>
                          <a:cs typeface="Arial" pitchFamily="34" charset="0"/>
                        </a:rPr>
                        <a:t>In-charge</a:t>
                      </a: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318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2200" b="1" i="0" u="none" strike="noStrike" cap="none" normalizeH="0" baseline="0" dirty="0" smtClean="0">
                          <a:ln>
                            <a:noFill/>
                          </a:ln>
                          <a:solidFill>
                            <a:srgbClr val="3366CC"/>
                          </a:solidFill>
                          <a:effectLst/>
                          <a:latin typeface="Tahoma" pitchFamily="34" charset="0"/>
                          <a:cs typeface="Arial" pitchFamily="34" charset="0"/>
                        </a:rPr>
                        <a:t>Target</a:t>
                      </a:r>
                      <a:endParaRPr kumimoji="0" lang="en-US" sz="22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2200" b="1" i="0" u="none" strike="noStrike" cap="none" normalizeH="0" baseline="0" dirty="0" smtClean="0">
                          <a:ln>
                            <a:noFill/>
                          </a:ln>
                          <a:solidFill>
                            <a:srgbClr val="3366CC"/>
                          </a:solidFill>
                          <a:effectLst/>
                          <a:latin typeface="Tahoma" pitchFamily="34" charset="0"/>
                          <a:cs typeface="Arial" pitchFamily="34" charset="0"/>
                        </a:rPr>
                        <a:t>Interest</a:t>
                      </a:r>
                      <a:endParaRPr kumimoji="0" lang="ar-SA" sz="22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4928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2200" b="1" i="0" u="none" strike="noStrike" cap="none" normalizeH="0" baseline="0" dirty="0" smtClean="0">
                          <a:ln>
                            <a:noFill/>
                          </a:ln>
                          <a:solidFill>
                            <a:srgbClr val="3366CC"/>
                          </a:solidFill>
                          <a:effectLst/>
                          <a:latin typeface="Tahoma" pitchFamily="34" charset="0"/>
                          <a:cs typeface="Arial" pitchFamily="34" charset="0"/>
                        </a:rPr>
                        <a:t>Goal</a:t>
                      </a: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2200" b="1" i="0" u="none" strike="noStrike" cap="none" normalizeH="0" baseline="0" dirty="0" smtClean="0">
                          <a:ln>
                            <a:noFill/>
                          </a:ln>
                          <a:solidFill>
                            <a:srgbClr val="3366CC"/>
                          </a:solidFill>
                          <a:effectLst/>
                          <a:latin typeface="Tahoma" pitchFamily="34" charset="0"/>
                          <a:cs typeface="Arial" pitchFamily="34" charset="0"/>
                        </a:rPr>
                        <a:t>Duration</a:t>
                      </a: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sz="2200" b="1" i="0" u="none" strike="noStrike" cap="none" normalizeH="0" baseline="0" dirty="0" smtClean="0">
                          <a:ln>
                            <a:noFill/>
                          </a:ln>
                          <a:solidFill>
                            <a:srgbClr val="3366CC"/>
                          </a:solidFill>
                          <a:effectLst/>
                          <a:latin typeface="Tahoma" pitchFamily="34" charset="0"/>
                          <a:cs typeface="Arial" pitchFamily="34" charset="0"/>
                        </a:rPr>
                        <a:t>Relationship</a:t>
                      </a:r>
                      <a:endParaRPr kumimoji="0" lang="en-US" sz="22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bl>
          </a:graphicData>
        </a:graphic>
      </p:graphicFrame>
      <p:graphicFrame>
        <p:nvGraphicFramePr>
          <p:cNvPr id="8" name="Group 170"/>
          <p:cNvGraphicFramePr>
            <a:graphicFrameLocks/>
          </p:cNvGraphicFramePr>
          <p:nvPr>
            <p:extLst>
              <p:ext uri="{D42A27DB-BD31-4B8C-83A1-F6EECF244321}">
                <p14:modId xmlns:p14="http://schemas.microsoft.com/office/powerpoint/2010/main" xmlns="" val="2373034490"/>
              </p:ext>
            </p:extLst>
          </p:nvPr>
        </p:nvGraphicFramePr>
        <p:xfrm>
          <a:off x="145119" y="3135760"/>
          <a:ext cx="6697662" cy="576263"/>
        </p:xfrm>
        <a:graphic>
          <a:graphicData uri="http://schemas.openxmlformats.org/drawingml/2006/table">
            <a:tbl>
              <a:tblPr rtl="1"/>
              <a:tblGrid>
                <a:gridCol w="3348037"/>
                <a:gridCol w="3349625"/>
              </a:tblGrid>
              <a:tr h="576263">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300" b="1" i="0" u="none" strike="noStrike" kern="1200" cap="none" spc="0" normalizeH="0" baseline="0" noProof="0" dirty="0" smtClean="0">
                          <a:ln>
                            <a:noFill/>
                          </a:ln>
                          <a:solidFill>
                            <a:srgbClr val="008000"/>
                          </a:solidFill>
                          <a:effectLst/>
                          <a:uLnTx/>
                          <a:uFillTx/>
                          <a:latin typeface="Tahoma" pitchFamily="34" charset="0"/>
                          <a:ea typeface="+mn-ea"/>
                          <a:cs typeface="Arial" pitchFamily="34" charset="0"/>
                        </a:rPr>
                        <a:t>College-specific students</a:t>
                      </a: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400" b="1" i="0" u="none" strike="noStrike" kern="1200" cap="none" spc="0" normalizeH="0" baseline="0" noProof="0" dirty="0" smtClean="0">
                          <a:ln>
                            <a:noFill/>
                          </a:ln>
                          <a:solidFill>
                            <a:prstClr val="black"/>
                          </a:solidFill>
                          <a:effectLst/>
                          <a:uLnTx/>
                          <a:uFillTx/>
                          <a:latin typeface="Tahoma" pitchFamily="34" charset="0"/>
                          <a:ea typeface="+mn-ea"/>
                          <a:cs typeface="Arial" pitchFamily="34" charset="0"/>
                        </a:rPr>
                        <a:t>University students</a:t>
                      </a:r>
                      <a:endParaRPr kumimoji="0" lang="en-US" sz="1400" b="1" i="0" u="none" strike="noStrike" kern="1200" cap="none" spc="0" normalizeH="0" baseline="0" noProof="0" dirty="0" smtClean="0">
                        <a:ln>
                          <a:noFill/>
                        </a:ln>
                        <a:solidFill>
                          <a:srgbClr val="FFFF00"/>
                        </a:solidFill>
                        <a:effectLst/>
                        <a:uLnTx/>
                        <a:uFillTx/>
                        <a:latin typeface="Tahoma" pitchFamily="34" charset="0"/>
                        <a:ea typeface="+mn-ea"/>
                        <a:cs typeface="Arial" pitchFamily="34" charset="0"/>
                      </a:endParaRP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r>
            </a:tbl>
          </a:graphicData>
        </a:graphic>
      </p:graphicFrame>
      <p:graphicFrame>
        <p:nvGraphicFramePr>
          <p:cNvPr id="9" name="Group 75"/>
          <p:cNvGraphicFramePr>
            <a:graphicFrameLocks/>
          </p:cNvGraphicFramePr>
          <p:nvPr>
            <p:extLst>
              <p:ext uri="{D42A27DB-BD31-4B8C-83A1-F6EECF244321}">
                <p14:modId xmlns:p14="http://schemas.microsoft.com/office/powerpoint/2010/main" xmlns="" val="421109720"/>
              </p:ext>
            </p:extLst>
          </p:nvPr>
        </p:nvGraphicFramePr>
        <p:xfrm>
          <a:off x="76200" y="5029200"/>
          <a:ext cx="6644425" cy="801624"/>
        </p:xfrm>
        <a:graphic>
          <a:graphicData uri="http://schemas.openxmlformats.org/drawingml/2006/table">
            <a:tbl>
              <a:tblPr rtl="1"/>
              <a:tblGrid>
                <a:gridCol w="3321425"/>
                <a:gridCol w="3323000"/>
              </a:tblGrid>
              <a:tr h="649224">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en-US" sz="1300" b="1" i="0" u="none" strike="noStrike" kern="1200" cap="none" spc="0" normalizeH="0" baseline="0" noProof="0" dirty="0" smtClean="0">
                          <a:ln>
                            <a:noFill/>
                          </a:ln>
                          <a:solidFill>
                            <a:srgbClr val="008000"/>
                          </a:solidFill>
                          <a:effectLst/>
                          <a:uLnTx/>
                          <a:uFillTx/>
                          <a:latin typeface="Tahoma" pitchFamily="34" charset="0"/>
                          <a:ea typeface="+mn-ea"/>
                          <a:cs typeface="Arial" pitchFamily="34" charset="0"/>
                        </a:rPr>
                        <a:t>All long the academic year</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1" i="0" u="none" strike="noStrike" cap="none" normalizeH="0" baseline="0" dirty="0" smtClean="0">
                        <a:ln>
                          <a:noFill/>
                        </a:ln>
                        <a:solidFill>
                          <a:srgbClr val="008000"/>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en-US" sz="1300" b="1" i="0" u="none" strike="noStrike" kern="1200" cap="none" spc="0" normalizeH="0" baseline="0" noProof="0" dirty="0" smtClean="0">
                          <a:ln>
                            <a:noFill/>
                          </a:ln>
                          <a:solidFill>
                            <a:schemeClr val="tx1"/>
                          </a:solidFill>
                          <a:effectLst/>
                          <a:uLnTx/>
                          <a:uFillTx/>
                          <a:latin typeface="Tahoma" pitchFamily="34" charset="0"/>
                          <a:ea typeface="+mn-ea"/>
                          <a:cs typeface="Arial" pitchFamily="34" charset="0"/>
                        </a:rPr>
                        <a:t>All long the academic year</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 name="Group 166"/>
          <p:cNvGraphicFramePr>
            <a:graphicFrameLocks noGrp="1"/>
          </p:cNvGraphicFramePr>
          <p:nvPr>
            <p:extLst>
              <p:ext uri="{D42A27DB-BD31-4B8C-83A1-F6EECF244321}">
                <p14:modId xmlns:p14="http://schemas.microsoft.com/office/powerpoint/2010/main" xmlns="" val="3901142295"/>
              </p:ext>
            </p:extLst>
          </p:nvPr>
        </p:nvGraphicFramePr>
        <p:xfrm>
          <a:off x="138464" y="2358186"/>
          <a:ext cx="6697662" cy="720080"/>
        </p:xfrm>
        <a:graphic>
          <a:graphicData uri="http://schemas.openxmlformats.org/drawingml/2006/table">
            <a:tbl>
              <a:tblPr rtl="1"/>
              <a:tblGrid>
                <a:gridCol w="3348037"/>
                <a:gridCol w="3349625"/>
              </a:tblGrid>
              <a:tr h="720080">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600" b="1" i="0" u="none" strike="noStrike" kern="1200" cap="none" spc="0" normalizeH="0" baseline="0" noProof="0" dirty="0" smtClean="0">
                          <a:ln>
                            <a:noFill/>
                          </a:ln>
                          <a:solidFill>
                            <a:srgbClr val="008000"/>
                          </a:solidFill>
                          <a:effectLst/>
                          <a:uLnTx/>
                          <a:uFillTx/>
                          <a:latin typeface="Tahoma" pitchFamily="34" charset="0"/>
                          <a:ea typeface="+mn-ea"/>
                          <a:cs typeface="Arial" pitchFamily="34" charset="0"/>
                        </a:rPr>
                        <a:t>Faculty members</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400" b="1" i="0" u="none" strike="noStrike" kern="1200" cap="none" spc="0" normalizeH="0" baseline="0" noProof="0" dirty="0" smtClean="0">
                          <a:ln>
                            <a:noFill/>
                          </a:ln>
                          <a:solidFill>
                            <a:prstClr val="black"/>
                          </a:solidFill>
                          <a:effectLst/>
                          <a:uLnTx/>
                          <a:uFillTx/>
                          <a:latin typeface="Tahoma" pitchFamily="34" charset="0"/>
                          <a:ea typeface="+mn-ea"/>
                          <a:cs typeface="Arial" pitchFamily="34" charset="0"/>
                        </a:rPr>
                        <a:t>Social specialists and psychologists </a:t>
                      </a:r>
                      <a:endParaRPr kumimoji="0" lang="en-US" sz="1400" b="1" i="0" u="none" strike="noStrike" kern="1200" cap="none" spc="0" normalizeH="0" baseline="0" noProof="0" dirty="0" smtClean="0">
                        <a:ln>
                          <a:noFill/>
                        </a:ln>
                        <a:solidFill>
                          <a:srgbClr val="FFFF00"/>
                        </a:solidFill>
                        <a:effectLst/>
                        <a:uLnTx/>
                        <a:uFillTx/>
                        <a:latin typeface="Tahoma" pitchFamily="34" charset="0"/>
                        <a:ea typeface="+mn-ea"/>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175"/>
          <p:cNvGraphicFramePr>
            <a:graphicFrameLocks noGrp="1"/>
          </p:cNvGraphicFramePr>
          <p:nvPr>
            <p:extLst>
              <p:ext uri="{D42A27DB-BD31-4B8C-83A1-F6EECF244321}">
                <p14:modId xmlns:p14="http://schemas.microsoft.com/office/powerpoint/2010/main" xmlns="" val="4070107847"/>
              </p:ext>
            </p:extLst>
          </p:nvPr>
        </p:nvGraphicFramePr>
        <p:xfrm>
          <a:off x="138464" y="3783511"/>
          <a:ext cx="6697662" cy="576263"/>
        </p:xfrm>
        <a:graphic>
          <a:graphicData uri="http://schemas.openxmlformats.org/drawingml/2006/table">
            <a:tbl>
              <a:tblPr rtl="1"/>
              <a:tblGrid>
                <a:gridCol w="3348037"/>
                <a:gridCol w="3349625"/>
              </a:tblGrid>
              <a:tr h="576263">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400" b="1" i="0" u="none" strike="noStrike" kern="1200" cap="none" spc="0" normalizeH="0" baseline="0" noProof="0" dirty="0" smtClean="0">
                          <a:ln>
                            <a:noFill/>
                          </a:ln>
                          <a:solidFill>
                            <a:srgbClr val="008000"/>
                          </a:solidFill>
                          <a:effectLst/>
                          <a:uLnTx/>
                          <a:uFillTx/>
                          <a:latin typeface="Tahoma" pitchFamily="34" charset="0"/>
                          <a:ea typeface="+mn-ea"/>
                          <a:cs typeface="Arial" pitchFamily="34" charset="0"/>
                        </a:rPr>
                        <a:t>Pure academic affairs</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rgbClr val="0000FF"/>
                        </a:buClr>
                        <a:buSzPct val="120000"/>
                        <a:buFontTx/>
                        <a:buNone/>
                        <a:tabLst/>
                        <a:defRPr/>
                      </a:pPr>
                      <a:r>
                        <a:rPr kumimoji="0" lang="en-US" sz="1300" b="1" i="0" u="none" strike="noStrike" kern="1200" cap="none" spc="0" normalizeH="0" baseline="0" noProof="0" dirty="0" smtClean="0">
                          <a:ln>
                            <a:noFill/>
                          </a:ln>
                          <a:solidFill>
                            <a:prstClr val="black"/>
                          </a:solidFill>
                          <a:effectLst/>
                          <a:uLnTx/>
                          <a:uFillTx/>
                          <a:latin typeface="Tahoma" pitchFamily="34" charset="0"/>
                          <a:ea typeface="+mn-ea"/>
                          <a:cs typeface="Arial" pitchFamily="34" charset="0"/>
                        </a:rPr>
                        <a:t>Social and psychological affairs</a:t>
                      </a:r>
                      <a:endParaRPr kumimoji="0" lang="en-US" sz="1300" b="1" i="0" u="none" strike="noStrike" kern="1200" cap="none" spc="0" normalizeH="0" baseline="0" noProof="0" dirty="0" smtClean="0">
                        <a:ln>
                          <a:noFill/>
                        </a:ln>
                        <a:solidFill>
                          <a:srgbClr val="FFFF00"/>
                        </a:solidFill>
                        <a:effectLst/>
                        <a:uLnTx/>
                        <a:uFillTx/>
                        <a:latin typeface="Tahoma" pitchFamily="34" charset="0"/>
                        <a:ea typeface="+mn-ea"/>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 name="Group 184"/>
          <p:cNvGraphicFramePr>
            <a:graphicFrameLocks noGrp="1"/>
          </p:cNvGraphicFramePr>
          <p:nvPr>
            <p:extLst>
              <p:ext uri="{D42A27DB-BD31-4B8C-83A1-F6EECF244321}">
                <p14:modId xmlns:p14="http://schemas.microsoft.com/office/powerpoint/2010/main" xmlns="" val="2939175037"/>
              </p:ext>
            </p:extLst>
          </p:nvPr>
        </p:nvGraphicFramePr>
        <p:xfrm>
          <a:off x="138464" y="4416697"/>
          <a:ext cx="6697662" cy="576263"/>
        </p:xfrm>
        <a:graphic>
          <a:graphicData uri="http://schemas.openxmlformats.org/drawingml/2006/table">
            <a:tbl>
              <a:tblPr rtl="1"/>
              <a:tblGrid>
                <a:gridCol w="6697662"/>
              </a:tblGrid>
              <a:tr h="57626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100" b="1" i="0" u="none" strike="noStrike" cap="none" normalizeH="0" baseline="0" dirty="0" smtClean="0">
                          <a:ln>
                            <a:noFill/>
                          </a:ln>
                          <a:solidFill>
                            <a:srgbClr val="A50021"/>
                          </a:solidFill>
                          <a:effectLst/>
                          <a:latin typeface="Tahoma" pitchFamily="34" charset="0"/>
                          <a:cs typeface="Arial" pitchFamily="34" charset="0"/>
                        </a:rPr>
                        <a:t>Helping students to meet academic goals</a:t>
                      </a: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r>
            </a:tbl>
          </a:graphicData>
        </a:graphic>
      </p:graphicFrame>
      <p:graphicFrame>
        <p:nvGraphicFramePr>
          <p:cNvPr id="14" name="Group 199"/>
          <p:cNvGraphicFramePr>
            <a:graphicFrameLocks/>
          </p:cNvGraphicFramePr>
          <p:nvPr>
            <p:extLst>
              <p:ext uri="{D42A27DB-BD31-4B8C-83A1-F6EECF244321}">
                <p14:modId xmlns:p14="http://schemas.microsoft.com/office/powerpoint/2010/main" xmlns="" val="1527951665"/>
              </p:ext>
            </p:extLst>
          </p:nvPr>
        </p:nvGraphicFramePr>
        <p:xfrm>
          <a:off x="138464" y="5827440"/>
          <a:ext cx="6697662" cy="497160"/>
        </p:xfrm>
        <a:graphic>
          <a:graphicData uri="http://schemas.openxmlformats.org/drawingml/2006/table">
            <a:tbl>
              <a:tblPr rtl="1"/>
              <a:tblGrid>
                <a:gridCol w="3348037"/>
                <a:gridCol w="3349625"/>
              </a:tblGrid>
              <a:tr h="497160">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en-US" sz="1300" b="1" i="0" u="none" strike="noStrike" kern="1200" cap="none" spc="0" normalizeH="0" baseline="0" noProof="0" dirty="0" smtClean="0">
                          <a:ln>
                            <a:noFill/>
                          </a:ln>
                          <a:solidFill>
                            <a:srgbClr val="008000"/>
                          </a:solidFill>
                          <a:effectLst/>
                          <a:uLnTx/>
                          <a:uFillTx/>
                          <a:latin typeface="Tahoma" pitchFamily="34" charset="0"/>
                          <a:ea typeface="+mn-ea"/>
                          <a:cs typeface="Arial" pitchFamily="34" charset="0"/>
                        </a:rPr>
                        <a:t>Complementary to Guidance and Counseling</a:t>
                      </a: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en-US" sz="1300" b="1" i="0" u="none" strike="noStrike" kern="1200" cap="none" spc="0" normalizeH="0" baseline="0" noProof="0" dirty="0" smtClean="0">
                          <a:ln>
                            <a:noFill/>
                          </a:ln>
                          <a:solidFill>
                            <a:schemeClr val="tx1"/>
                          </a:solidFill>
                          <a:effectLst/>
                          <a:uLnTx/>
                          <a:uFillTx/>
                          <a:latin typeface="Tahoma" pitchFamily="34" charset="0"/>
                          <a:ea typeface="+mn-ea"/>
                          <a:cs typeface="Arial" pitchFamily="34" charset="0"/>
                        </a:rPr>
                        <a:t>Complementary to Academic Advisory</a:t>
                      </a: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207081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1+#ppt_w/2"/>
                                          </p:val>
                                        </p:tav>
                                        <p:tav tm="100000">
                                          <p:val>
                                            <p:strVal val="#ppt_x"/>
                                          </p:val>
                                        </p:tav>
                                      </p:tavLst>
                                    </p:anim>
                                    <p:anim calcmode="lin" valueType="num">
                                      <p:cBhvr additive="base">
                                        <p:cTn id="12"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1+#ppt_w/2"/>
                                          </p:val>
                                        </p:tav>
                                        <p:tav tm="100000">
                                          <p:val>
                                            <p:strVal val="#ppt_x"/>
                                          </p:val>
                                        </p:tav>
                                      </p:tavLst>
                                    </p:anim>
                                    <p:anim calcmode="lin" valueType="num">
                                      <p:cBhvr additive="base">
                                        <p:cTn id="18"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1000" fill="hold"/>
                                        <p:tgtEl>
                                          <p:spTgt spid="8"/>
                                        </p:tgtEl>
                                        <p:attrNameLst>
                                          <p:attrName>ppt_x</p:attrName>
                                        </p:attrNameLst>
                                      </p:cBhvr>
                                      <p:tavLst>
                                        <p:tav tm="0">
                                          <p:val>
                                            <p:strVal val="1+#ppt_w/2"/>
                                          </p:val>
                                        </p:tav>
                                        <p:tav tm="100000">
                                          <p:val>
                                            <p:strVal val="#ppt_x"/>
                                          </p:val>
                                        </p:tav>
                                      </p:tavLst>
                                    </p:anim>
                                    <p:anim calcmode="lin" valueType="num">
                                      <p:cBhvr additive="base">
                                        <p:cTn id="24"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1000" fill="hold"/>
                                        <p:tgtEl>
                                          <p:spTgt spid="12"/>
                                        </p:tgtEl>
                                        <p:attrNameLst>
                                          <p:attrName>ppt_x</p:attrName>
                                        </p:attrNameLst>
                                      </p:cBhvr>
                                      <p:tavLst>
                                        <p:tav tm="0">
                                          <p:val>
                                            <p:strVal val="1+#ppt_w/2"/>
                                          </p:val>
                                        </p:tav>
                                        <p:tav tm="100000">
                                          <p:val>
                                            <p:strVal val="#ppt_x"/>
                                          </p:val>
                                        </p:tav>
                                      </p:tavLst>
                                    </p:anim>
                                    <p:anim calcmode="lin" valueType="num">
                                      <p:cBhvr additive="base">
                                        <p:cTn id="30"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1+#ppt_w/2"/>
                                          </p:val>
                                        </p:tav>
                                        <p:tav tm="100000">
                                          <p:val>
                                            <p:strVal val="#ppt_x"/>
                                          </p:val>
                                        </p:tav>
                                      </p:tavLst>
                                    </p:anim>
                                    <p:anim calcmode="lin" valueType="num">
                                      <p:cBhvr additive="base">
                                        <p:cTn id="36"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1000" fill="hold"/>
                                        <p:tgtEl>
                                          <p:spTgt spid="9"/>
                                        </p:tgtEl>
                                        <p:attrNameLst>
                                          <p:attrName>ppt_x</p:attrName>
                                        </p:attrNameLst>
                                      </p:cBhvr>
                                      <p:tavLst>
                                        <p:tav tm="0">
                                          <p:val>
                                            <p:strVal val="1+#ppt_w/2"/>
                                          </p:val>
                                        </p:tav>
                                        <p:tav tm="100000">
                                          <p:val>
                                            <p:strVal val="#ppt_x"/>
                                          </p:val>
                                        </p:tav>
                                      </p:tavLst>
                                    </p:anim>
                                    <p:anim calcmode="lin" valueType="num">
                                      <p:cBhvr additive="base">
                                        <p:cTn id="42"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000" fill="hold"/>
                                        <p:tgtEl>
                                          <p:spTgt spid="14"/>
                                        </p:tgtEl>
                                        <p:attrNameLst>
                                          <p:attrName>ppt_x</p:attrName>
                                        </p:attrNameLst>
                                      </p:cBhvr>
                                      <p:tavLst>
                                        <p:tav tm="0">
                                          <p:val>
                                            <p:strVal val="1+#ppt_w/2"/>
                                          </p:val>
                                        </p:tav>
                                        <p:tav tm="100000">
                                          <p:val>
                                            <p:strVal val="#ppt_x"/>
                                          </p:val>
                                        </p:tav>
                                      </p:tavLst>
                                    </p:anim>
                                    <p:anim calcmode="lin" valueType="num">
                                      <p:cBhvr additive="base">
                                        <p:cTn id="48"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78163" y="407864"/>
            <a:ext cx="8713788" cy="1224136"/>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en-US" b="1" dirty="0"/>
              <a:t>The role of academic guidance in the </a:t>
            </a:r>
            <a:r>
              <a:rPr lang="en-US" b="1" dirty="0" smtClean="0"/>
              <a:t>development</a:t>
            </a:r>
          </a:p>
          <a:p>
            <a:pPr algn="ctr">
              <a:lnSpc>
                <a:spcPct val="80000"/>
              </a:lnSpc>
              <a:spcBef>
                <a:spcPct val="20000"/>
              </a:spcBef>
              <a:buClr>
                <a:schemeClr val="hlink"/>
              </a:buClr>
              <a:buSzPct val="120000"/>
            </a:pPr>
            <a:r>
              <a:rPr lang="en-US" b="1" dirty="0" smtClean="0"/>
              <a:t> </a:t>
            </a:r>
            <a:r>
              <a:rPr lang="en-US" b="1" dirty="0"/>
              <a:t>of the academic </a:t>
            </a:r>
            <a:r>
              <a:rPr lang="en-US" b="1" dirty="0" smtClean="0"/>
              <a:t>advisor’s </a:t>
            </a:r>
            <a:r>
              <a:rPr lang="en-US" b="1" dirty="0"/>
              <a:t>skills</a:t>
            </a:r>
          </a:p>
        </p:txBody>
      </p:sp>
      <p:sp>
        <p:nvSpPr>
          <p:cNvPr id="6" name="Rectangle 3"/>
          <p:cNvSpPr>
            <a:spLocks noGrp="1" noChangeArrowheads="1"/>
          </p:cNvSpPr>
          <p:nvPr>
            <p:ph type="body" idx="1"/>
          </p:nvPr>
        </p:nvSpPr>
        <p:spPr bwMode="auto">
          <a:xfrm>
            <a:off x="0" y="1700212"/>
            <a:ext cx="9144000" cy="515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First: the skill of listening. </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Second: the skill of empathy.</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 Third: the skill of </a:t>
            </a:r>
            <a:r>
              <a:rPr lang="en-US" sz="2200" b="1" kern="0" dirty="0" smtClean="0">
                <a:solidFill>
                  <a:srgbClr val="008000"/>
                </a:solidFill>
              </a:rPr>
              <a:t>discussion, debate </a:t>
            </a:r>
            <a:r>
              <a:rPr lang="en-US" sz="2200" b="1" kern="0" dirty="0">
                <a:solidFill>
                  <a:srgbClr val="008000"/>
                </a:solidFill>
              </a:rPr>
              <a:t>and the ability to persuade.</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 Fourth: the skill of decision-making and problem solving.</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 Fifth: leadership skill. </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Sixth: the skill of planning.</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 Seventh: the skill of a good </a:t>
            </a:r>
            <a:r>
              <a:rPr lang="en-US" sz="2200" b="1" kern="0" dirty="0" smtClean="0">
                <a:solidFill>
                  <a:srgbClr val="008000"/>
                </a:solidFill>
              </a:rPr>
              <a:t>example (role-model).</a:t>
            </a:r>
            <a:endParaRPr lang="en-US" sz="2200" b="1" kern="0" dirty="0">
              <a:solidFill>
                <a:srgbClr val="008000"/>
              </a:solidFill>
            </a:endParaRP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 Eighth: the skill of </a:t>
            </a:r>
            <a:r>
              <a:rPr lang="en-US" sz="2200" b="1" kern="0" dirty="0" smtClean="0">
                <a:solidFill>
                  <a:srgbClr val="008000"/>
                </a:solidFill>
              </a:rPr>
              <a:t>guidance </a:t>
            </a:r>
            <a:r>
              <a:rPr lang="en-US" sz="2200" b="1" kern="0" dirty="0">
                <a:solidFill>
                  <a:srgbClr val="008000"/>
                </a:solidFill>
              </a:rPr>
              <a:t>for a set of students . </a:t>
            </a:r>
          </a:p>
          <a:p>
            <a:pPr lvl="0" algn="l" rtl="0" fontAlgn="auto">
              <a:lnSpc>
                <a:spcPct val="90000"/>
              </a:lnSpc>
              <a:spcBef>
                <a:spcPts val="0"/>
              </a:spcBef>
              <a:spcAft>
                <a:spcPts val="0"/>
              </a:spcAft>
              <a:buClr>
                <a:srgbClr val="A50021"/>
              </a:buClr>
              <a:buFont typeface="Wingdings" pitchFamily="2" charset="2"/>
              <a:buChar char="Ø"/>
              <a:defRPr/>
            </a:pPr>
            <a:r>
              <a:rPr lang="en-US" sz="2200" b="1" kern="0" dirty="0">
                <a:solidFill>
                  <a:srgbClr val="008000"/>
                </a:solidFill>
              </a:rPr>
              <a:t>Ninth: the skill of the organization and the investment of time</a:t>
            </a:r>
            <a:endParaRPr kumimoji="0" lang="en-US" sz="2200" i="0" u="none" strike="noStrike" kern="0" cap="none" spc="0" normalizeH="0" baseline="0" noProof="0" dirty="0" smtClean="0">
              <a:ln>
                <a:noFill/>
              </a:ln>
              <a:effectLst/>
              <a:uLnTx/>
              <a:uFillTx/>
            </a:endParaRPr>
          </a:p>
        </p:txBody>
      </p:sp>
      <p:pic>
        <p:nvPicPr>
          <p:cNvPr id="2050" name="Picture 2" descr="C:\Users\MAx\Desktop\دليل الارشاد\20120602234339_18606.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477000" y="4953000"/>
            <a:ext cx="2153670" cy="1550040"/>
          </a:xfrm>
          <a:prstGeom prst="rect">
            <a:avLst/>
          </a:prstGeom>
          <a:ln>
            <a:noFill/>
          </a:ln>
          <a:effectLst>
            <a:softEdge rad="112500"/>
          </a:effectLst>
        </p:spPr>
      </p:pic>
    </p:spTree>
    <p:extLst>
      <p:ext uri="{BB962C8B-B14F-4D97-AF65-F5344CB8AC3E}">
        <p14:creationId xmlns:p14="http://schemas.microsoft.com/office/powerpoint/2010/main" xmlns="" val="332472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4*#ppt_w"/>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strVal val="4*#ppt_w"/>
                                          </p:val>
                                        </p:tav>
                                        <p:tav tm="100000">
                                          <p:val>
                                            <p:strVal val="#ppt_w"/>
                                          </p:val>
                                        </p:tav>
                                      </p:tavLst>
                                    </p:anim>
                                    <p:anim calcmode="lin" valueType="num">
                                      <p:cBhvr>
                                        <p:cTn id="14" dur="1000" fill="hold"/>
                                        <p:tgtEl>
                                          <p:spTgt spid="6">
                                            <p:txEl>
                                              <p:pRg st="1" end="1"/>
                                            </p:txEl>
                                          </p:spTgt>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strVal val="4*#ppt_w"/>
                                          </p:val>
                                        </p:tav>
                                        <p:tav tm="100000">
                                          <p:val>
                                            <p:strVal val="#ppt_w"/>
                                          </p:val>
                                        </p:tav>
                                      </p:tavLst>
                                    </p:anim>
                                    <p:anim calcmode="lin" valueType="num">
                                      <p:cBhvr>
                                        <p:cTn id="20" dur="1000" fill="hold"/>
                                        <p:tgtEl>
                                          <p:spTgt spid="6">
                                            <p:txEl>
                                              <p:pRg st="2" end="2"/>
                                            </p:txEl>
                                          </p:spTgt>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p:cTn id="25" dur="1000" fill="hold"/>
                                        <p:tgtEl>
                                          <p:spTgt spid="6">
                                            <p:txEl>
                                              <p:pRg st="3" end="3"/>
                                            </p:txEl>
                                          </p:spTgt>
                                        </p:tgtEl>
                                        <p:attrNameLst>
                                          <p:attrName>ppt_w</p:attrName>
                                        </p:attrNameLst>
                                      </p:cBhvr>
                                      <p:tavLst>
                                        <p:tav tm="0">
                                          <p:val>
                                            <p:strVal val="4*#ppt_w"/>
                                          </p:val>
                                        </p:tav>
                                        <p:tav tm="100000">
                                          <p:val>
                                            <p:strVal val="#ppt_w"/>
                                          </p:val>
                                        </p:tav>
                                      </p:tavLst>
                                    </p:anim>
                                    <p:anim calcmode="lin" valueType="num">
                                      <p:cBhvr>
                                        <p:cTn id="26" dur="1000" fill="hold"/>
                                        <p:tgtEl>
                                          <p:spTgt spid="6">
                                            <p:txEl>
                                              <p:pRg st="3" end="3"/>
                                            </p:txEl>
                                          </p:spTgt>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p:cTn id="31" dur="1000" fill="hold"/>
                                        <p:tgtEl>
                                          <p:spTgt spid="6">
                                            <p:txEl>
                                              <p:pRg st="4" end="4"/>
                                            </p:txEl>
                                          </p:spTgt>
                                        </p:tgtEl>
                                        <p:attrNameLst>
                                          <p:attrName>ppt_w</p:attrName>
                                        </p:attrNameLst>
                                      </p:cBhvr>
                                      <p:tavLst>
                                        <p:tav tm="0">
                                          <p:val>
                                            <p:strVal val="4*#ppt_w"/>
                                          </p:val>
                                        </p:tav>
                                        <p:tav tm="100000">
                                          <p:val>
                                            <p:strVal val="#ppt_w"/>
                                          </p:val>
                                        </p:tav>
                                      </p:tavLst>
                                    </p:anim>
                                    <p:anim calcmode="lin" valueType="num">
                                      <p:cBhvr>
                                        <p:cTn id="32" dur="1000" fill="hold"/>
                                        <p:tgtEl>
                                          <p:spTgt spid="6">
                                            <p:txEl>
                                              <p:pRg st="4" end="4"/>
                                            </p:txEl>
                                          </p:spTgt>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p:cTn id="37" dur="1000" fill="hold"/>
                                        <p:tgtEl>
                                          <p:spTgt spid="6">
                                            <p:txEl>
                                              <p:pRg st="5" end="5"/>
                                            </p:txEl>
                                          </p:spTgt>
                                        </p:tgtEl>
                                        <p:attrNameLst>
                                          <p:attrName>ppt_w</p:attrName>
                                        </p:attrNameLst>
                                      </p:cBhvr>
                                      <p:tavLst>
                                        <p:tav tm="0">
                                          <p:val>
                                            <p:strVal val="4*#ppt_w"/>
                                          </p:val>
                                        </p:tav>
                                        <p:tav tm="100000">
                                          <p:val>
                                            <p:strVal val="#ppt_w"/>
                                          </p:val>
                                        </p:tav>
                                      </p:tavLst>
                                    </p:anim>
                                    <p:anim calcmode="lin" valueType="num">
                                      <p:cBhvr>
                                        <p:cTn id="38" dur="1000" fill="hold"/>
                                        <p:tgtEl>
                                          <p:spTgt spid="6">
                                            <p:txEl>
                                              <p:pRg st="5" end="5"/>
                                            </p:txEl>
                                          </p:spTgt>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p:cTn id="43" dur="1000" fill="hold"/>
                                        <p:tgtEl>
                                          <p:spTgt spid="6">
                                            <p:txEl>
                                              <p:pRg st="6" end="6"/>
                                            </p:txEl>
                                          </p:spTgt>
                                        </p:tgtEl>
                                        <p:attrNameLst>
                                          <p:attrName>ppt_w</p:attrName>
                                        </p:attrNameLst>
                                      </p:cBhvr>
                                      <p:tavLst>
                                        <p:tav tm="0">
                                          <p:val>
                                            <p:strVal val="4*#ppt_w"/>
                                          </p:val>
                                        </p:tav>
                                        <p:tav tm="100000">
                                          <p:val>
                                            <p:strVal val="#ppt_w"/>
                                          </p:val>
                                        </p:tav>
                                      </p:tavLst>
                                    </p:anim>
                                    <p:anim calcmode="lin" valueType="num">
                                      <p:cBhvr>
                                        <p:cTn id="44" dur="1000" fill="hold"/>
                                        <p:tgtEl>
                                          <p:spTgt spid="6">
                                            <p:txEl>
                                              <p:pRg st="6" end="6"/>
                                            </p:txEl>
                                          </p:spTgt>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p:cTn id="49" dur="1000" fill="hold"/>
                                        <p:tgtEl>
                                          <p:spTgt spid="6">
                                            <p:txEl>
                                              <p:pRg st="7" end="7"/>
                                            </p:txEl>
                                          </p:spTgt>
                                        </p:tgtEl>
                                        <p:attrNameLst>
                                          <p:attrName>ppt_w</p:attrName>
                                        </p:attrNameLst>
                                      </p:cBhvr>
                                      <p:tavLst>
                                        <p:tav tm="0">
                                          <p:val>
                                            <p:strVal val="4*#ppt_w"/>
                                          </p:val>
                                        </p:tav>
                                        <p:tav tm="100000">
                                          <p:val>
                                            <p:strVal val="#ppt_w"/>
                                          </p:val>
                                        </p:tav>
                                      </p:tavLst>
                                    </p:anim>
                                    <p:anim calcmode="lin" valueType="num">
                                      <p:cBhvr>
                                        <p:cTn id="50" dur="1000" fill="hold"/>
                                        <p:tgtEl>
                                          <p:spTgt spid="6">
                                            <p:txEl>
                                              <p:pRg st="7" end="7"/>
                                            </p:txEl>
                                          </p:spTgt>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p:cTn id="55" dur="1000" fill="hold"/>
                                        <p:tgtEl>
                                          <p:spTgt spid="6">
                                            <p:txEl>
                                              <p:pRg st="8" end="8"/>
                                            </p:txEl>
                                          </p:spTgt>
                                        </p:tgtEl>
                                        <p:attrNameLst>
                                          <p:attrName>ppt_w</p:attrName>
                                        </p:attrNameLst>
                                      </p:cBhvr>
                                      <p:tavLst>
                                        <p:tav tm="0">
                                          <p:val>
                                            <p:strVal val="4*#ppt_w"/>
                                          </p:val>
                                        </p:tav>
                                        <p:tav tm="100000">
                                          <p:val>
                                            <p:strVal val="#ppt_w"/>
                                          </p:val>
                                        </p:tav>
                                      </p:tavLst>
                                    </p:anim>
                                    <p:anim calcmode="lin" valueType="num">
                                      <p:cBhvr>
                                        <p:cTn id="56" dur="1000" fill="hold"/>
                                        <p:tgtEl>
                                          <p:spTgt spid="6">
                                            <p:txEl>
                                              <p:pRg st="8" end="8"/>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457200" y="1295400"/>
            <a:ext cx="8229600" cy="5287963"/>
          </a:xfrm>
        </p:spPr>
        <p:txBody>
          <a:bodyPr/>
          <a:lstStyle/>
          <a:p>
            <a:pPr marL="0" lvl="8" indent="0" algn="l" rtl="0">
              <a:lnSpc>
                <a:spcPct val="150000"/>
              </a:lnSpc>
              <a:spcBef>
                <a:spcPts val="0"/>
              </a:spcBef>
              <a:buClr>
                <a:srgbClr val="A50021"/>
              </a:buClr>
              <a:buFont typeface="Wingdings" pitchFamily="2" charset="2"/>
              <a:buChar char="Ø"/>
            </a:pPr>
            <a:r>
              <a:rPr lang="en-US" sz="1800" kern="0" dirty="0">
                <a:solidFill>
                  <a:prstClr val="black"/>
                </a:solidFill>
                <a:latin typeface="Calibri" pitchFamily="34" charset="0"/>
                <a:ea typeface="宋体" charset="-122"/>
              </a:rPr>
              <a:t>First: Support orienting </a:t>
            </a:r>
            <a:r>
              <a:rPr lang="en-US" sz="1800" kern="0" dirty="0" smtClean="0">
                <a:solidFill>
                  <a:prstClr val="black"/>
                </a:solidFill>
                <a:latin typeface="Calibri" pitchFamily="34" charset="0"/>
                <a:ea typeface="宋体" charset="-122"/>
              </a:rPr>
              <a:t>freshman with academic life</a:t>
            </a:r>
            <a:r>
              <a:rPr lang="en-US" sz="1800" kern="0" dirty="0">
                <a:solidFill>
                  <a:prstClr val="black"/>
                </a:solidFill>
                <a:latin typeface="Calibri" pitchFamily="34" charset="0"/>
                <a:ea typeface="宋体" charset="-122"/>
              </a:rPr>
              <a:t>, and </a:t>
            </a:r>
            <a:r>
              <a:rPr lang="en-US" sz="1800" kern="0" dirty="0" smtClean="0">
                <a:solidFill>
                  <a:prstClr val="black"/>
                </a:solidFill>
                <a:latin typeface="Calibri" pitchFamily="34" charset="0"/>
                <a:ea typeface="宋体" charset="-122"/>
              </a:rPr>
              <a:t>helping </a:t>
            </a:r>
            <a:r>
              <a:rPr lang="en-US" sz="1800" kern="0" dirty="0">
                <a:solidFill>
                  <a:prstClr val="black"/>
                </a:solidFill>
                <a:latin typeface="Calibri" pitchFamily="34" charset="0"/>
                <a:ea typeface="宋体" charset="-122"/>
              </a:rPr>
              <a:t>to develop their skills to adapt to </a:t>
            </a:r>
            <a:r>
              <a:rPr lang="en-US" sz="1800" kern="0" dirty="0" smtClean="0">
                <a:solidFill>
                  <a:prstClr val="black"/>
                </a:solidFill>
                <a:latin typeface="Calibri" pitchFamily="34" charset="0"/>
                <a:ea typeface="宋体" charset="-122"/>
              </a:rPr>
              <a:t>the </a:t>
            </a:r>
            <a:r>
              <a:rPr lang="en-US" sz="1800" kern="0" dirty="0">
                <a:solidFill>
                  <a:prstClr val="black"/>
                </a:solidFill>
                <a:latin typeface="Calibri" pitchFamily="34" charset="0"/>
                <a:ea typeface="宋体" charset="-122"/>
              </a:rPr>
              <a:t>new life.</a:t>
            </a:r>
          </a:p>
          <a:p>
            <a:pPr marL="0" lvl="8" indent="0" algn="l" rtl="0">
              <a:lnSpc>
                <a:spcPct val="150000"/>
              </a:lnSpc>
              <a:spcBef>
                <a:spcPts val="0"/>
              </a:spcBef>
              <a:buClr>
                <a:srgbClr val="A50021"/>
              </a:buClr>
              <a:buFont typeface="Wingdings" pitchFamily="2" charset="2"/>
              <a:buChar char="Ø"/>
            </a:pPr>
            <a:r>
              <a:rPr lang="en-US" sz="1800" kern="0" dirty="0">
                <a:solidFill>
                  <a:prstClr val="black"/>
                </a:solidFill>
                <a:latin typeface="Calibri" pitchFamily="34" charset="0"/>
                <a:ea typeface="宋体" charset="-122"/>
              </a:rPr>
              <a:t> Second, the development of the </a:t>
            </a:r>
            <a:r>
              <a:rPr lang="en-US" sz="1800" kern="0" dirty="0" smtClean="0">
                <a:solidFill>
                  <a:prstClr val="black"/>
                </a:solidFill>
                <a:latin typeface="Calibri" pitchFamily="34" charset="0"/>
                <a:ea typeface="宋体" charset="-122"/>
              </a:rPr>
              <a:t>students’ </a:t>
            </a:r>
            <a:r>
              <a:rPr lang="en-US" sz="1800" kern="0" dirty="0">
                <a:solidFill>
                  <a:prstClr val="black"/>
                </a:solidFill>
                <a:latin typeface="Calibri" pitchFamily="34" charset="0"/>
                <a:ea typeface="宋体" charset="-122"/>
              </a:rPr>
              <a:t>skill in </a:t>
            </a:r>
            <a:r>
              <a:rPr lang="en-US" sz="1800" kern="0" dirty="0" smtClean="0">
                <a:solidFill>
                  <a:prstClr val="black"/>
                </a:solidFill>
                <a:latin typeface="Calibri" pitchFamily="34" charset="0"/>
                <a:ea typeface="宋体" charset="-122"/>
              </a:rPr>
              <a:t>following-up </a:t>
            </a:r>
            <a:r>
              <a:rPr lang="en-US" sz="1800" kern="0" dirty="0">
                <a:solidFill>
                  <a:prstClr val="black"/>
                </a:solidFill>
                <a:latin typeface="Calibri" pitchFamily="34" charset="0"/>
                <a:ea typeface="宋体" charset="-122"/>
              </a:rPr>
              <a:t>their own study plan. </a:t>
            </a:r>
          </a:p>
          <a:p>
            <a:pPr marL="0" lvl="8" indent="0" algn="l" rtl="0">
              <a:lnSpc>
                <a:spcPct val="150000"/>
              </a:lnSpc>
              <a:spcBef>
                <a:spcPts val="0"/>
              </a:spcBef>
              <a:buClr>
                <a:srgbClr val="A50021"/>
              </a:buClr>
              <a:buFont typeface="Wingdings" pitchFamily="2" charset="2"/>
              <a:buChar char="Ø"/>
            </a:pPr>
            <a:r>
              <a:rPr lang="en-US" sz="1800" kern="0" dirty="0">
                <a:solidFill>
                  <a:prstClr val="black"/>
                </a:solidFill>
                <a:latin typeface="Calibri" pitchFamily="34" charset="0"/>
                <a:ea typeface="宋体" charset="-122"/>
              </a:rPr>
              <a:t>Third: the development of the student's ability to choose the right specialization in accordance with their  capabilities and tendencies. </a:t>
            </a:r>
          </a:p>
          <a:p>
            <a:pPr marL="0" lvl="8" indent="0" algn="l" rtl="0">
              <a:lnSpc>
                <a:spcPct val="150000"/>
              </a:lnSpc>
              <a:spcBef>
                <a:spcPts val="0"/>
              </a:spcBef>
              <a:buClr>
                <a:srgbClr val="A50021"/>
              </a:buClr>
              <a:buFont typeface="Wingdings" pitchFamily="2" charset="2"/>
              <a:buChar char="Ø"/>
            </a:pPr>
            <a:r>
              <a:rPr lang="en-US" sz="1800" kern="0" dirty="0">
                <a:solidFill>
                  <a:prstClr val="black"/>
                </a:solidFill>
                <a:latin typeface="Calibri" pitchFamily="34" charset="0"/>
                <a:ea typeface="宋体" charset="-122"/>
              </a:rPr>
              <a:t>Fourth, the development of student capabilities in organizing and managing time. Fifth: the development of the students </a:t>
            </a:r>
            <a:r>
              <a:rPr lang="en-US" sz="1800" kern="0" dirty="0" smtClean="0">
                <a:solidFill>
                  <a:prstClr val="black"/>
                </a:solidFill>
                <a:latin typeface="Calibri" pitchFamily="34" charset="0"/>
                <a:ea typeface="宋体" charset="-122"/>
              </a:rPr>
              <a:t>capabilities in (classrooms) </a:t>
            </a:r>
            <a:r>
              <a:rPr lang="en-US" sz="1800" kern="0" dirty="0">
                <a:solidFill>
                  <a:prstClr val="black"/>
                </a:solidFill>
                <a:latin typeface="Calibri" pitchFamily="34" charset="0"/>
                <a:ea typeface="宋体" charset="-122"/>
              </a:rPr>
              <a:t>through: providing students with the skills necessary to study, participate in the classroom, and take notes during the </a:t>
            </a:r>
            <a:r>
              <a:rPr lang="en-US" sz="1800" kern="0" dirty="0" smtClean="0">
                <a:solidFill>
                  <a:prstClr val="black"/>
                </a:solidFill>
                <a:latin typeface="Calibri" pitchFamily="34" charset="0"/>
                <a:ea typeface="宋体" charset="-122"/>
              </a:rPr>
              <a:t>lecture</a:t>
            </a:r>
            <a:endParaRPr lang="ar-SA" sz="1800" kern="0" dirty="0" smtClean="0">
              <a:solidFill>
                <a:prstClr val="black"/>
              </a:solidFill>
              <a:latin typeface="Calibri" pitchFamily="34" charset="0"/>
              <a:ea typeface="宋体" charset="-122"/>
            </a:endParaRPr>
          </a:p>
          <a:p>
            <a:pPr marL="0" lvl="8" indent="0" algn="l" rtl="0">
              <a:lnSpc>
                <a:spcPct val="150000"/>
              </a:lnSpc>
              <a:spcBef>
                <a:spcPts val="0"/>
              </a:spcBef>
              <a:buClr>
                <a:srgbClr val="A50021"/>
              </a:buClr>
              <a:buFont typeface="Wingdings" pitchFamily="2" charset="2"/>
              <a:buChar char="Ø"/>
            </a:pPr>
            <a:r>
              <a:rPr lang="en-US" sz="1800" kern="0" dirty="0">
                <a:solidFill>
                  <a:prstClr val="black"/>
                </a:solidFill>
                <a:latin typeface="Calibri" pitchFamily="34" charset="0"/>
                <a:ea typeface="宋体" charset="-122"/>
              </a:rPr>
              <a:t>Sixth, the development of study skills of the students , raise their capabilities in reading textbooks methods and support </a:t>
            </a:r>
            <a:r>
              <a:rPr lang="en-US" sz="1800" kern="0" dirty="0" smtClean="0">
                <a:solidFill>
                  <a:prstClr val="black"/>
                </a:solidFill>
                <a:latin typeface="Calibri" pitchFamily="34" charset="0"/>
                <a:ea typeface="宋体" charset="-122"/>
              </a:rPr>
              <a:t>their self-confidence </a:t>
            </a:r>
            <a:endParaRPr lang="ar-SA" dirty="0"/>
          </a:p>
        </p:txBody>
      </p:sp>
      <p:sp>
        <p:nvSpPr>
          <p:cNvPr id="3" name="AutoShape 3"/>
          <p:cNvSpPr>
            <a:spLocks noChangeArrowheads="1"/>
          </p:cNvSpPr>
          <p:nvPr/>
        </p:nvSpPr>
        <p:spPr bwMode="auto">
          <a:xfrm>
            <a:off x="278163" y="407864"/>
            <a:ext cx="8713788" cy="1076920"/>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en-US" sz="1200" b="1" dirty="0"/>
              <a:t>The role of academic guidance in the development of the students' skills</a:t>
            </a:r>
          </a:p>
        </p:txBody>
      </p:sp>
    </p:spTree>
    <p:extLst>
      <p:ext uri="{BB962C8B-B14F-4D97-AF65-F5344CB8AC3E}">
        <p14:creationId xmlns:p14="http://schemas.microsoft.com/office/powerpoint/2010/main" xmlns="" val="2756689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457200" y="1143000"/>
            <a:ext cx="8229600" cy="4983163"/>
          </a:xfrm>
        </p:spPr>
        <p:txBody>
          <a:bodyPr/>
          <a:lstStyle/>
          <a:p>
            <a:pPr algn="l" rtl="0"/>
            <a:r>
              <a:rPr lang="en-US" sz="2000" dirty="0"/>
              <a:t>Seventh: the development of collaborative participation skills, and volunteery work, through the involvement of students in the activation of academic programs.</a:t>
            </a:r>
          </a:p>
          <a:p>
            <a:pPr algn="l" rtl="0"/>
            <a:r>
              <a:rPr lang="en-US" sz="2000" dirty="0"/>
              <a:t> Eighth: the development of the students skill in identifying the university regulations and requirements, system of deletions and additions, and how to deal with them in an easy and systematic way.</a:t>
            </a:r>
          </a:p>
          <a:p>
            <a:pPr algn="l" rtl="0"/>
            <a:r>
              <a:rPr lang="en-US" sz="2000" dirty="0"/>
              <a:t> Ninth: the development of student skills in dealing with academic </a:t>
            </a:r>
            <a:r>
              <a:rPr lang="en-US" sz="2000" dirty="0" smtClean="0"/>
              <a:t>problems and identifying </a:t>
            </a:r>
            <a:r>
              <a:rPr lang="en-US" sz="2000" dirty="0"/>
              <a:t>ways of solving them. </a:t>
            </a:r>
          </a:p>
          <a:p>
            <a:pPr algn="l" rtl="0"/>
            <a:r>
              <a:rPr lang="en-US" sz="2000" dirty="0"/>
              <a:t>Tenth: the development of student skills to improve and rationalize the use of university resources.  </a:t>
            </a:r>
          </a:p>
          <a:p>
            <a:pPr algn="l" rtl="0"/>
            <a:r>
              <a:rPr lang="en-US" sz="2000" dirty="0" smtClean="0"/>
              <a:t>Eleventh: the promotion </a:t>
            </a:r>
            <a:r>
              <a:rPr lang="en-US" sz="2000" dirty="0"/>
              <a:t>of the concept of order and discipline among </a:t>
            </a:r>
            <a:r>
              <a:rPr lang="en-US" sz="2000" dirty="0" smtClean="0"/>
              <a:t> students. </a:t>
            </a:r>
            <a:endParaRPr lang="en-US" sz="2000" dirty="0"/>
          </a:p>
          <a:p>
            <a:pPr algn="l" rtl="0"/>
            <a:r>
              <a:rPr lang="en-US" sz="2000" dirty="0" smtClean="0"/>
              <a:t>Twelfth: </a:t>
            </a:r>
            <a:r>
              <a:rPr lang="en-US" sz="2000" dirty="0"/>
              <a:t>the development of self-motivation and self-censorship in </a:t>
            </a:r>
            <a:r>
              <a:rPr lang="en-US" sz="2000" dirty="0" smtClean="0"/>
              <a:t>students, </a:t>
            </a:r>
            <a:r>
              <a:rPr lang="en-US" sz="2000" dirty="0"/>
              <a:t>since </a:t>
            </a:r>
            <a:r>
              <a:rPr lang="en-US" sz="2000" dirty="0" smtClean="0"/>
              <a:t>they do </a:t>
            </a:r>
            <a:r>
              <a:rPr lang="en-US" sz="2000" dirty="0"/>
              <a:t>not </a:t>
            </a:r>
            <a:r>
              <a:rPr lang="en-US" sz="2000" dirty="0" smtClean="0"/>
              <a:t>live, </a:t>
            </a:r>
            <a:r>
              <a:rPr lang="en-US" sz="2000" dirty="0"/>
              <a:t>at this </a:t>
            </a:r>
            <a:r>
              <a:rPr lang="en-US" sz="2000" dirty="0" smtClean="0"/>
              <a:t>stage, </a:t>
            </a:r>
            <a:r>
              <a:rPr lang="en-US" sz="2000" dirty="0"/>
              <a:t>under the direct supervision of </a:t>
            </a:r>
            <a:r>
              <a:rPr lang="en-US" sz="2000" dirty="0" smtClean="0"/>
              <a:t>parents</a:t>
            </a:r>
            <a:r>
              <a:rPr lang="ar-SA" sz="2000" dirty="0" smtClean="0"/>
              <a:t>.</a:t>
            </a:r>
            <a:endParaRPr lang="ar-SA" sz="2000" dirty="0"/>
          </a:p>
          <a:p>
            <a:endParaRPr lang="ar-SA" dirty="0"/>
          </a:p>
          <a:p>
            <a:endParaRPr lang="ar-SA" dirty="0"/>
          </a:p>
          <a:p>
            <a:endParaRPr lang="ar-SA" dirty="0"/>
          </a:p>
          <a:p>
            <a:endParaRPr lang="ar-SA" dirty="0"/>
          </a:p>
          <a:p>
            <a:endParaRPr lang="ar-SA" dirty="0"/>
          </a:p>
          <a:p>
            <a:endParaRPr lang="ar-SA" dirty="0"/>
          </a:p>
          <a:p>
            <a:endParaRPr lang="ar-SA" dirty="0"/>
          </a:p>
          <a:p>
            <a:endParaRPr lang="ar-SA" dirty="0"/>
          </a:p>
        </p:txBody>
      </p:sp>
    </p:spTree>
    <p:extLst>
      <p:ext uri="{BB962C8B-B14F-4D97-AF65-F5344CB8AC3E}">
        <p14:creationId xmlns:p14="http://schemas.microsoft.com/office/powerpoint/2010/main" xmlns="" val="3769773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8"/>
          <p:cNvSpPr>
            <a:spLocks noGrp="1" noChangeArrowheads="1"/>
          </p:cNvSpPr>
          <p:nvPr>
            <p:ph type="title"/>
          </p:nvPr>
        </p:nvSpPr>
        <p:spPr bwMode="auto">
          <a:xfrm>
            <a:off x="467544" y="764704"/>
            <a:ext cx="8229600" cy="1656184"/>
          </a:xfrm>
          <a:prstGeom prst="downArrowCallout">
            <a:avLst>
              <a:gd name="adj1" fmla="val 88240"/>
              <a:gd name="adj2" fmla="val 88240"/>
              <a:gd name="adj3" fmla="val 16667"/>
              <a:gd name="adj4" fmla="val 66667"/>
            </a:avLst>
          </a:prstGeom>
          <a:solidFill>
            <a:schemeClr val="bg1">
              <a:lumMod val="95000"/>
              <a:alpha val="58823"/>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nSpc>
                <a:spcPct val="80000"/>
              </a:lnSpc>
              <a:spcBef>
                <a:spcPct val="20000"/>
              </a:spcBef>
              <a:buClr>
                <a:schemeClr val="hlink"/>
              </a:buClr>
              <a:buSzPct val="120000"/>
            </a:pPr>
            <a:r>
              <a:rPr lang="ar-SA" sz="3600" b="1" dirty="0" smtClean="0">
                <a:solidFill>
                  <a:srgbClr val="A50021"/>
                </a:solidFill>
              </a:rPr>
              <a:t/>
            </a:r>
            <a:br>
              <a:rPr lang="ar-SA" sz="3600" b="1" dirty="0" smtClean="0">
                <a:solidFill>
                  <a:srgbClr val="A50021"/>
                </a:solidFill>
              </a:rPr>
            </a:br>
            <a:r>
              <a:rPr lang="en-US" sz="3600" b="1" dirty="0">
                <a:solidFill>
                  <a:srgbClr val="A50021"/>
                </a:solidFill>
              </a:rPr>
              <a:t>F</a:t>
            </a:r>
            <a:r>
              <a:rPr lang="en-US" sz="3600" b="1" dirty="0" smtClean="0">
                <a:solidFill>
                  <a:srgbClr val="A50021"/>
                </a:solidFill>
              </a:rPr>
              <a:t>irst: Academic </a:t>
            </a:r>
            <a:r>
              <a:rPr lang="en-US" sz="3600" b="1" dirty="0">
                <a:solidFill>
                  <a:srgbClr val="A50021"/>
                </a:solidFill>
              </a:rPr>
              <a:t>A</a:t>
            </a:r>
            <a:r>
              <a:rPr lang="en-US" sz="3600" b="1" dirty="0" smtClean="0">
                <a:solidFill>
                  <a:srgbClr val="A50021"/>
                </a:solidFill>
              </a:rPr>
              <a:t>dvisory</a:t>
            </a:r>
            <a:endParaRPr lang="en-US" sz="3600" dirty="0"/>
          </a:p>
        </p:txBody>
      </p:sp>
      <p:sp>
        <p:nvSpPr>
          <p:cNvPr id="3" name="مستطيل 2"/>
          <p:cNvSpPr/>
          <p:nvPr/>
        </p:nvSpPr>
        <p:spPr>
          <a:xfrm>
            <a:off x="533400" y="2438400"/>
            <a:ext cx="4572000" cy="4154984"/>
          </a:xfrm>
          <a:prstGeom prst="rect">
            <a:avLst/>
          </a:prstGeom>
        </p:spPr>
        <p:txBody>
          <a:bodyPr>
            <a:spAutoFit/>
          </a:bodyPr>
          <a:lstStyle/>
          <a:p>
            <a:pPr lvl="0">
              <a:spcBef>
                <a:spcPct val="20000"/>
              </a:spcBef>
            </a:pPr>
            <a:r>
              <a:rPr lang="en-US" sz="2200" b="1" dirty="0" smtClean="0">
                <a:solidFill>
                  <a:prstClr val="black"/>
                </a:solidFill>
                <a:latin typeface="Calibri"/>
                <a:ea typeface="+mn-ea"/>
              </a:rPr>
              <a:t>Academic </a:t>
            </a:r>
            <a:r>
              <a:rPr lang="en-US" sz="2200" b="1" dirty="0">
                <a:solidFill>
                  <a:prstClr val="black"/>
                </a:solidFill>
                <a:latin typeface="Calibri"/>
                <a:ea typeface="+mn-ea"/>
              </a:rPr>
              <a:t>advisory is totally the responsibility of the faculty members to introduce students to study and student systems. In addition, academic advisors help them to choose specialties that are commensurate with their abilities and potential, support them to progress in their study as best as possible, and to overcome obstacles and taking the advantages of services offered by the university</a:t>
            </a:r>
            <a:r>
              <a:rPr lang="en-US" sz="2200" b="1" dirty="0" smtClean="0">
                <a:solidFill>
                  <a:prstClr val="black"/>
                </a:solidFill>
                <a:latin typeface="Calibri"/>
                <a:ea typeface="+mn-ea"/>
              </a:rPr>
              <a:t>.</a:t>
            </a:r>
            <a:endParaRPr lang="ar-SA" sz="2200" b="1" dirty="0">
              <a:solidFill>
                <a:prstClr val="black"/>
              </a:solidFill>
              <a:latin typeface="Calibri"/>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p:cNvPicPr>
            <a:picLocks noGrp="1" noChangeAspect="1"/>
          </p:cNvPicPr>
          <p:nvPr>
            <p:ph sz="half" idx="1"/>
          </p:nvPr>
        </p:nvPicPr>
        <p:blipFill>
          <a:blip r:embed="rId2">
            <a:extLst>
              <a:ext uri="{28A0092B-C50C-407E-A947-70E740481C1C}">
                <a14:useLocalDpi xmlns:a14="http://schemas.microsoft.com/office/drawing/2010/main" xmlns="" val="0"/>
              </a:ext>
            </a:extLst>
          </a:blip>
          <a:stretch>
            <a:fillRect/>
          </a:stretch>
        </p:blipFill>
        <p:spPr>
          <a:xfrm>
            <a:off x="179512" y="1916832"/>
            <a:ext cx="4038600" cy="4038600"/>
          </a:xfrm>
        </p:spPr>
      </p:pic>
      <p:sp>
        <p:nvSpPr>
          <p:cNvPr id="6" name="AutoShape 18"/>
          <p:cNvSpPr>
            <a:spLocks noGrp="1" noChangeArrowheads="1"/>
          </p:cNvSpPr>
          <p:nvPr>
            <p:ph type="title"/>
          </p:nvPr>
        </p:nvSpPr>
        <p:spPr bwMode="auto">
          <a:xfrm>
            <a:off x="457200" y="226869"/>
            <a:ext cx="8229600" cy="1368152"/>
          </a:xfrm>
          <a:prstGeom prst="downArrowCallout">
            <a:avLst>
              <a:gd name="adj1" fmla="val 88240"/>
              <a:gd name="adj2" fmla="val 88240"/>
              <a:gd name="adj3" fmla="val 16667"/>
              <a:gd name="adj4" fmla="val 66667"/>
            </a:avLst>
          </a:prstGeom>
          <a:solidFill>
            <a:schemeClr val="bg1">
              <a:lumMod val="95000"/>
              <a:alpha val="58823"/>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600" dirty="0" smtClean="0"/>
              <a:t/>
            </a:r>
            <a:br>
              <a:rPr lang="ar-SA" sz="3600" dirty="0" smtClean="0"/>
            </a:br>
            <a:r>
              <a:rPr lang="en-US" sz="3600" dirty="0" smtClean="0"/>
              <a:t>Aims of academic advisory </a:t>
            </a:r>
            <a:endParaRPr lang="en-US" sz="3600" dirty="0"/>
          </a:p>
        </p:txBody>
      </p:sp>
      <p:sp>
        <p:nvSpPr>
          <p:cNvPr id="2" name="مستطيل 1"/>
          <p:cNvSpPr/>
          <p:nvPr/>
        </p:nvSpPr>
        <p:spPr>
          <a:xfrm>
            <a:off x="4419600" y="1595021"/>
            <a:ext cx="4572000" cy="5262979"/>
          </a:xfrm>
          <a:prstGeom prst="rect">
            <a:avLst/>
          </a:prstGeom>
        </p:spPr>
        <p:txBody>
          <a:bodyPr>
            <a:spAutoFit/>
          </a:bodyPr>
          <a:lstStyle/>
          <a:p>
            <a:pPr marL="342900" lvl="0" indent="-342900">
              <a:spcBef>
                <a:spcPct val="20000"/>
              </a:spcBef>
              <a:buFont typeface="Arial" charset="0"/>
              <a:buChar char="•"/>
            </a:pPr>
            <a:r>
              <a:rPr lang="en-US" altLang="zh-CN" sz="2800" dirty="0">
                <a:solidFill>
                  <a:prstClr val="black"/>
                </a:solidFill>
                <a:latin typeface="Calibri"/>
                <a:ea typeface="宋体"/>
              </a:rPr>
              <a:t>The main goal of academic advisory is to solve the problems of the students especially those related to their scientific major, and academic life; and to introduce them to study regulations and learning ethics. It also aims at taking care of students scientifically and academically.</a:t>
            </a:r>
            <a:endParaRPr lang="zh-CN" altLang="en-US" sz="2800" dirty="0">
              <a:solidFill>
                <a:prstClr val="black"/>
              </a:solidFill>
              <a:latin typeface="Calibri"/>
              <a:ea typeface="宋体"/>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lvl="0" rtl="0">
              <a:lnSpc>
                <a:spcPct val="80000"/>
              </a:lnSpc>
              <a:spcBef>
                <a:spcPct val="20000"/>
              </a:spcBef>
            </a:pPr>
            <a:r>
              <a:rPr lang="en-US" sz="3600" dirty="0">
                <a:solidFill>
                  <a:prstClr val="black"/>
                </a:solidFill>
                <a:latin typeface="Calibri" pitchFamily="34" charset="0"/>
                <a:ea typeface="宋体" charset="-122"/>
                <a:cs typeface="+mn-cs"/>
              </a:rPr>
              <a:t>Academic advisory committee </a:t>
            </a:r>
            <a:r>
              <a:rPr lang="en-US" sz="3600" dirty="0" smtClean="0">
                <a:solidFill>
                  <a:prstClr val="black"/>
                </a:solidFill>
                <a:latin typeface="Calibri" pitchFamily="34" charset="0"/>
                <a:ea typeface="宋体" charset="-122"/>
                <a:cs typeface="+mn-cs"/>
              </a:rPr>
              <a:t>mission</a:t>
            </a:r>
            <a:endParaRPr lang="ar-SA" dirty="0"/>
          </a:p>
        </p:txBody>
      </p:sp>
      <p:sp>
        <p:nvSpPr>
          <p:cNvPr id="6" name="عنصر نائب للمحتوى 5"/>
          <p:cNvSpPr>
            <a:spLocks noGrp="1"/>
          </p:cNvSpPr>
          <p:nvPr>
            <p:ph idx="1"/>
          </p:nvPr>
        </p:nvSpPr>
        <p:spPr/>
        <p:txBody>
          <a:bodyPr/>
          <a:lstStyle/>
          <a:p>
            <a:pPr lvl="0" algn="l" rtl="0"/>
            <a:r>
              <a:rPr lang="en-US" sz="2200" dirty="0">
                <a:solidFill>
                  <a:prstClr val="black"/>
                </a:solidFill>
              </a:rPr>
              <a:t>Follow-up </a:t>
            </a:r>
            <a:r>
              <a:rPr lang="en-US" sz="2200" dirty="0" smtClean="0">
                <a:solidFill>
                  <a:prstClr val="black"/>
                </a:solidFill>
              </a:rPr>
              <a:t>the files of students who are at risk (academically) or </a:t>
            </a:r>
            <a:r>
              <a:rPr lang="en-US" sz="2200" dirty="0">
                <a:solidFill>
                  <a:prstClr val="black"/>
                </a:solidFill>
              </a:rPr>
              <a:t>expected  to </a:t>
            </a:r>
            <a:r>
              <a:rPr lang="en-US" sz="2200" dirty="0" smtClean="0">
                <a:solidFill>
                  <a:prstClr val="black"/>
                </a:solidFill>
              </a:rPr>
              <a:t>be </a:t>
            </a:r>
            <a:r>
              <a:rPr lang="en-US" sz="2200" dirty="0">
                <a:solidFill>
                  <a:prstClr val="black"/>
                </a:solidFill>
              </a:rPr>
              <a:t>and to develop appropriate plans to help them . </a:t>
            </a:r>
          </a:p>
          <a:p>
            <a:pPr lvl="0" algn="l" rtl="0"/>
            <a:r>
              <a:rPr lang="en-US" sz="2200" dirty="0">
                <a:solidFill>
                  <a:prstClr val="black"/>
                </a:solidFill>
              </a:rPr>
              <a:t>Follow-up </a:t>
            </a:r>
            <a:r>
              <a:rPr lang="en-US" sz="2200" dirty="0" smtClean="0">
                <a:solidFill>
                  <a:prstClr val="black"/>
                </a:solidFill>
              </a:rPr>
              <a:t>distinguished </a:t>
            </a:r>
            <a:r>
              <a:rPr lang="en-US" sz="2200" dirty="0">
                <a:solidFill>
                  <a:prstClr val="black"/>
                </a:solidFill>
              </a:rPr>
              <a:t>students' files, encourage them to continue their progress, brush away obstacles on their way, and to encourage them through special </a:t>
            </a:r>
            <a:r>
              <a:rPr lang="en-US" sz="2200" dirty="0" smtClean="0">
                <a:solidFill>
                  <a:prstClr val="black"/>
                </a:solidFill>
              </a:rPr>
              <a:t>programs </a:t>
            </a:r>
            <a:r>
              <a:rPr lang="en-US" sz="2200" dirty="0">
                <a:solidFill>
                  <a:prstClr val="black"/>
                </a:solidFill>
              </a:rPr>
              <a:t>set for them. </a:t>
            </a:r>
          </a:p>
          <a:p>
            <a:pPr lvl="0" algn="l" rtl="0"/>
            <a:r>
              <a:rPr lang="en-US" sz="2200" dirty="0">
                <a:solidFill>
                  <a:prstClr val="black"/>
                </a:solidFill>
              </a:rPr>
              <a:t>Follow-up </a:t>
            </a:r>
            <a:r>
              <a:rPr lang="en-US" sz="2200" dirty="0" smtClean="0"/>
              <a:t>non-attendant</a:t>
            </a:r>
            <a:r>
              <a:rPr lang="en-US" sz="2200" dirty="0" smtClean="0">
                <a:solidFill>
                  <a:srgbClr val="FF0000"/>
                </a:solidFill>
              </a:rPr>
              <a:t> </a:t>
            </a:r>
            <a:r>
              <a:rPr lang="en-US" sz="2200" dirty="0">
                <a:solidFill>
                  <a:prstClr val="black"/>
                </a:solidFill>
              </a:rPr>
              <a:t>students , and develop appropriate plans to address the reasons behind their absence. </a:t>
            </a:r>
          </a:p>
          <a:p>
            <a:pPr lvl="0" algn="l" rtl="0"/>
            <a:r>
              <a:rPr lang="en-US" sz="2200" dirty="0">
                <a:solidFill>
                  <a:prstClr val="black"/>
                </a:solidFill>
              </a:rPr>
              <a:t>Help students to understand the nature of the curricula and courses. </a:t>
            </a:r>
          </a:p>
          <a:p>
            <a:pPr lvl="0" algn="l" rtl="0"/>
            <a:r>
              <a:rPr lang="en-US" sz="2200" dirty="0" smtClean="0">
                <a:solidFill>
                  <a:prstClr val="black"/>
                </a:solidFill>
              </a:rPr>
              <a:t>Help </a:t>
            </a:r>
            <a:r>
              <a:rPr lang="en-US" sz="2200" dirty="0">
                <a:solidFill>
                  <a:prstClr val="black"/>
                </a:solidFill>
              </a:rPr>
              <a:t>students in determining the appropriate courses for them</a:t>
            </a:r>
            <a:r>
              <a:rPr lang="en-US" sz="2800" dirty="0">
                <a:solidFill>
                  <a:prstClr val="black"/>
                </a:solidFill>
              </a:rPr>
              <a:t>.</a:t>
            </a:r>
            <a:endParaRPr lang="ar-SA" sz="2800" dirty="0">
              <a:solidFill>
                <a:prstClr val="black"/>
              </a:solidFill>
            </a:endParaRPr>
          </a:p>
          <a:p>
            <a:pPr lvl="0"/>
            <a:endParaRPr lang="en-US" sz="2800" dirty="0">
              <a:solidFill>
                <a:prstClr val="black"/>
              </a:solidFill>
            </a:endParaRPr>
          </a:p>
          <a:p>
            <a:endParaRPr lang="ar-SA" dirty="0"/>
          </a:p>
        </p:txBody>
      </p:sp>
    </p:spTree>
    <p:extLst>
      <p:ext uri="{BB962C8B-B14F-4D97-AF65-F5344CB8AC3E}">
        <p14:creationId xmlns:p14="http://schemas.microsoft.com/office/powerpoint/2010/main" xmlns="" val="379055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en-US" sz="3600" dirty="0">
                <a:solidFill>
                  <a:prstClr val="black"/>
                </a:solidFill>
                <a:latin typeface="Calibri" pitchFamily="34" charset="0"/>
                <a:ea typeface="宋体" charset="-122"/>
              </a:rPr>
              <a:t>Academic advisory committee mission</a:t>
            </a:r>
            <a:endParaRPr lang="ar-SA" dirty="0"/>
          </a:p>
        </p:txBody>
      </p:sp>
      <p:sp>
        <p:nvSpPr>
          <p:cNvPr id="6" name="عنصر نائب للمحتوى 5"/>
          <p:cNvSpPr>
            <a:spLocks noGrp="1"/>
          </p:cNvSpPr>
          <p:nvPr>
            <p:ph idx="1"/>
          </p:nvPr>
        </p:nvSpPr>
        <p:spPr/>
        <p:txBody>
          <a:bodyPr/>
          <a:lstStyle/>
          <a:p>
            <a:pPr algn="l" rtl="0">
              <a:spcBef>
                <a:spcPct val="0"/>
              </a:spcBef>
            </a:pPr>
            <a:r>
              <a:rPr lang="en-US" sz="2200" dirty="0" smtClean="0">
                <a:solidFill>
                  <a:prstClr val="black"/>
                </a:solidFill>
                <a:latin typeface="Calibri" pitchFamily="34" charset="0"/>
                <a:ea typeface="宋体" charset="-122"/>
              </a:rPr>
              <a:t>Clarifying </a:t>
            </a:r>
            <a:r>
              <a:rPr lang="en-US" sz="2200" dirty="0">
                <a:solidFill>
                  <a:prstClr val="black"/>
                </a:solidFill>
                <a:latin typeface="Calibri" pitchFamily="34" charset="0"/>
                <a:ea typeface="宋体" charset="-122"/>
              </a:rPr>
              <a:t>college </a:t>
            </a:r>
            <a:r>
              <a:rPr lang="en-US" sz="2200" dirty="0" smtClean="0">
                <a:solidFill>
                  <a:prstClr val="black"/>
                </a:solidFill>
                <a:latin typeface="Calibri" pitchFamily="34" charset="0"/>
                <a:ea typeface="宋体" charset="-122"/>
              </a:rPr>
              <a:t>and studying objectives </a:t>
            </a:r>
            <a:r>
              <a:rPr lang="en-US" sz="2200" dirty="0">
                <a:solidFill>
                  <a:prstClr val="black"/>
                </a:solidFill>
                <a:latin typeface="Calibri" pitchFamily="34" charset="0"/>
                <a:ea typeface="宋体" charset="-122"/>
              </a:rPr>
              <a:t>and </a:t>
            </a:r>
            <a:r>
              <a:rPr lang="en-US" sz="2200" dirty="0" smtClean="0">
                <a:solidFill>
                  <a:prstClr val="black"/>
                </a:solidFill>
                <a:latin typeface="Calibri" pitchFamily="34" charset="0"/>
                <a:ea typeface="宋体" charset="-122"/>
              </a:rPr>
              <a:t>their values</a:t>
            </a:r>
            <a:endParaRPr lang="en-US" sz="2200" dirty="0">
              <a:solidFill>
                <a:prstClr val="black"/>
              </a:solidFill>
              <a:latin typeface="Calibri" pitchFamily="34" charset="0"/>
              <a:ea typeface="宋体" charset="-122"/>
            </a:endParaRPr>
          </a:p>
          <a:p>
            <a:pPr marL="0" lvl="0" indent="0" algn="l" rtl="0">
              <a:spcBef>
                <a:spcPct val="0"/>
              </a:spcBef>
              <a:buNone/>
            </a:pPr>
            <a:r>
              <a:rPr lang="en-US" sz="2200" dirty="0" smtClean="0">
                <a:solidFill>
                  <a:prstClr val="black"/>
                </a:solidFill>
                <a:latin typeface="Calibri" pitchFamily="34" charset="0"/>
                <a:ea typeface="宋体" charset="-122"/>
              </a:rPr>
              <a:t>• Informing </a:t>
            </a:r>
            <a:r>
              <a:rPr lang="en-US" sz="2200" dirty="0">
                <a:solidFill>
                  <a:prstClr val="black"/>
                </a:solidFill>
                <a:latin typeface="Calibri" pitchFamily="34" charset="0"/>
                <a:ea typeface="宋体" charset="-122"/>
              </a:rPr>
              <a:t>students of all rules and instructions of the university systems, in terms of the exact percentage </a:t>
            </a:r>
            <a:r>
              <a:rPr lang="en-US" sz="2200" dirty="0" smtClean="0">
                <a:solidFill>
                  <a:prstClr val="black"/>
                </a:solidFill>
                <a:latin typeface="Calibri" pitchFamily="34" charset="0"/>
                <a:ea typeface="宋体" charset="-122"/>
              </a:rPr>
              <a:t>allowed </a:t>
            </a:r>
            <a:r>
              <a:rPr lang="en-US" sz="2200" dirty="0">
                <a:solidFill>
                  <a:prstClr val="black"/>
                </a:solidFill>
                <a:latin typeface="Calibri" pitchFamily="34" charset="0"/>
                <a:ea typeface="宋体" charset="-122"/>
              </a:rPr>
              <a:t>for the absence, the acceptable excuses, as well as informing them </a:t>
            </a:r>
            <a:r>
              <a:rPr lang="en-US" sz="2200" dirty="0" smtClean="0">
                <a:solidFill>
                  <a:prstClr val="black"/>
                </a:solidFill>
                <a:latin typeface="Calibri" pitchFamily="34" charset="0"/>
                <a:ea typeface="宋体" charset="-122"/>
              </a:rPr>
              <a:t>of behavioral </a:t>
            </a:r>
            <a:r>
              <a:rPr lang="en-US" sz="2200" dirty="0">
                <a:solidFill>
                  <a:prstClr val="black"/>
                </a:solidFill>
                <a:latin typeface="Calibri" pitchFamily="34" charset="0"/>
                <a:ea typeface="宋体" charset="-122"/>
              </a:rPr>
              <a:t>rules permitted or prohibited </a:t>
            </a:r>
            <a:r>
              <a:rPr lang="en-US" sz="2200" dirty="0" smtClean="0">
                <a:solidFill>
                  <a:prstClr val="black"/>
                </a:solidFill>
                <a:latin typeface="Calibri" pitchFamily="34" charset="0"/>
                <a:ea typeface="宋体" charset="-122"/>
              </a:rPr>
              <a:t>at </a:t>
            </a:r>
            <a:r>
              <a:rPr lang="en-US" sz="2200" dirty="0">
                <a:solidFill>
                  <a:prstClr val="black"/>
                </a:solidFill>
                <a:latin typeface="Calibri" pitchFamily="34" charset="0"/>
                <a:ea typeface="宋体" charset="-122"/>
              </a:rPr>
              <a:t>campus</a:t>
            </a:r>
          </a:p>
          <a:p>
            <a:pPr marL="0" lvl="0" indent="0" algn="l" rtl="0">
              <a:spcBef>
                <a:spcPct val="0"/>
              </a:spcBef>
              <a:buNone/>
            </a:pPr>
            <a:r>
              <a:rPr lang="en-US" sz="2200" dirty="0" smtClean="0">
                <a:solidFill>
                  <a:prstClr val="black"/>
                </a:solidFill>
                <a:latin typeface="Calibri" pitchFamily="34" charset="0"/>
                <a:ea typeface="宋体" charset="-122"/>
              </a:rPr>
              <a:t>• Supervising </a:t>
            </a:r>
            <a:r>
              <a:rPr lang="en-US" sz="2200" dirty="0">
                <a:solidFill>
                  <a:prstClr val="black"/>
                </a:solidFill>
                <a:latin typeface="Calibri" pitchFamily="34" charset="0"/>
                <a:ea typeface="宋体" charset="-122"/>
              </a:rPr>
              <a:t>the registration process for courses, </a:t>
            </a:r>
            <a:r>
              <a:rPr lang="en-US" sz="2200" dirty="0" smtClean="0">
                <a:solidFill>
                  <a:prstClr val="black"/>
                </a:solidFill>
                <a:latin typeface="Calibri" pitchFamily="34" charset="0"/>
                <a:ea typeface="宋体" charset="-122"/>
              </a:rPr>
              <a:t>with a fulfillment </a:t>
            </a:r>
            <a:r>
              <a:rPr lang="en-US" sz="2200" dirty="0">
                <a:solidFill>
                  <a:prstClr val="black"/>
                </a:solidFill>
                <a:latin typeface="Calibri" pitchFamily="34" charset="0"/>
                <a:ea typeface="宋体" charset="-122"/>
              </a:rPr>
              <a:t>to the </a:t>
            </a:r>
            <a:r>
              <a:rPr lang="en-US" sz="2200" dirty="0" smtClean="0">
                <a:solidFill>
                  <a:prstClr val="black"/>
                </a:solidFill>
                <a:latin typeface="Calibri" pitchFamily="34" charset="0"/>
                <a:ea typeface="宋体" charset="-122"/>
              </a:rPr>
              <a:t>registration requirements </a:t>
            </a:r>
            <a:r>
              <a:rPr lang="en-US" sz="2200" dirty="0">
                <a:solidFill>
                  <a:prstClr val="black"/>
                </a:solidFill>
                <a:latin typeface="Calibri" pitchFamily="34" charset="0"/>
                <a:ea typeface="宋体" charset="-122"/>
              </a:rPr>
              <a:t>and </a:t>
            </a:r>
            <a:r>
              <a:rPr lang="en-US" sz="2200" dirty="0" smtClean="0">
                <a:solidFill>
                  <a:prstClr val="black"/>
                </a:solidFill>
                <a:latin typeface="Calibri" pitchFamily="34" charset="0"/>
                <a:ea typeface="宋体" charset="-122"/>
              </a:rPr>
              <a:t>procedures, </a:t>
            </a:r>
            <a:r>
              <a:rPr lang="en-US" sz="2200" dirty="0">
                <a:solidFill>
                  <a:prstClr val="black"/>
                </a:solidFill>
                <a:latin typeface="Calibri" pitchFamily="34" charset="0"/>
                <a:ea typeface="宋体" charset="-122"/>
              </a:rPr>
              <a:t>deletions and additions.</a:t>
            </a:r>
          </a:p>
          <a:p>
            <a:pPr marL="0" lvl="0" indent="0" algn="l" rtl="0">
              <a:spcBef>
                <a:spcPct val="0"/>
              </a:spcBef>
              <a:buNone/>
            </a:pPr>
            <a:r>
              <a:rPr lang="en-US" sz="2200" dirty="0" smtClean="0">
                <a:solidFill>
                  <a:prstClr val="black"/>
                </a:solidFill>
                <a:latin typeface="Calibri" pitchFamily="34" charset="0"/>
                <a:ea typeface="宋体" charset="-122"/>
              </a:rPr>
              <a:t>• Following-up students </a:t>
            </a:r>
            <a:r>
              <a:rPr lang="en-US" sz="2200" dirty="0">
                <a:solidFill>
                  <a:prstClr val="black"/>
                </a:solidFill>
                <a:latin typeface="Calibri" pitchFamily="34" charset="0"/>
                <a:ea typeface="宋体" charset="-122"/>
              </a:rPr>
              <a:t>enrolled in each group, with a commitment to the minimum and the maximum load of the credit hours permitted by the university in accordance with the cumulative rate of the student</a:t>
            </a:r>
            <a:r>
              <a:rPr lang="ar-SA" sz="2200" dirty="0">
                <a:solidFill>
                  <a:prstClr val="black"/>
                </a:solidFill>
                <a:latin typeface="Calibri" pitchFamily="34" charset="0"/>
                <a:ea typeface="宋体" charset="-122"/>
              </a:rPr>
              <a:t> </a:t>
            </a:r>
            <a:endParaRPr lang="zh-CN" altLang="en-US" sz="2200" dirty="0">
              <a:solidFill>
                <a:prstClr val="black"/>
              </a:solidFill>
              <a:latin typeface="Calibri" pitchFamily="34" charset="0"/>
              <a:ea typeface="宋体" charset="-122"/>
            </a:endParaRPr>
          </a:p>
          <a:p>
            <a:endParaRPr lang="ar-SA" dirty="0"/>
          </a:p>
        </p:txBody>
      </p:sp>
    </p:spTree>
    <p:extLst>
      <p:ext uri="{BB962C8B-B14F-4D97-AF65-F5344CB8AC3E}">
        <p14:creationId xmlns:p14="http://schemas.microsoft.com/office/powerpoint/2010/main" xmlns="" val="2820240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228600" y="762000"/>
            <a:ext cx="6265168" cy="2308324"/>
          </a:xfrm>
          <a:prstGeom prst="rect">
            <a:avLst/>
          </a:prstGeom>
        </p:spPr>
        <p:txBody>
          <a:bodyPr wrap="square">
            <a:spAutoFit/>
          </a:bodyPr>
          <a:lstStyle/>
          <a:p>
            <a:pPr marL="342900" indent="-342900">
              <a:buFont typeface="Arial" panose="020B0604020202020204" pitchFamily="34" charset="0"/>
              <a:buChar char="•"/>
            </a:pPr>
            <a:r>
              <a:rPr lang="en-US" sz="2400" dirty="0" smtClean="0"/>
              <a:t>Following-up </a:t>
            </a:r>
            <a:r>
              <a:rPr lang="en-US" sz="2400" dirty="0"/>
              <a:t>students academic progress </a:t>
            </a:r>
            <a:r>
              <a:rPr lang="en-US" sz="2400" dirty="0" smtClean="0"/>
              <a:t>and </a:t>
            </a:r>
            <a:r>
              <a:rPr lang="en-US" sz="2400" dirty="0"/>
              <a:t>guiding them academically and educationally. </a:t>
            </a:r>
          </a:p>
          <a:p>
            <a:pPr marL="342900" indent="-342900">
              <a:buFont typeface="Arial" panose="020B0604020202020204" pitchFamily="34" charset="0"/>
              <a:buChar char="•"/>
            </a:pPr>
            <a:r>
              <a:rPr lang="en-US" sz="2400" dirty="0" smtClean="0"/>
              <a:t>Providing </a:t>
            </a:r>
            <a:r>
              <a:rPr lang="en-US" sz="2400" dirty="0"/>
              <a:t>alternative courses for the senior students for the purpose of graduation, and </a:t>
            </a:r>
            <a:r>
              <a:rPr lang="en-US" sz="2400" dirty="0" smtClean="0"/>
              <a:t>working </a:t>
            </a:r>
            <a:r>
              <a:rPr lang="en-US" sz="2400" dirty="0"/>
              <a:t>to avoid the difficulties encountered them in their schedules.</a:t>
            </a:r>
            <a:endParaRPr lang="ar-SA" sz="2400" dirty="0"/>
          </a:p>
        </p:txBody>
      </p:sp>
    </p:spTree>
    <p:extLst>
      <p:ext uri="{BB962C8B-B14F-4D97-AF65-F5344CB8AC3E}">
        <p14:creationId xmlns:p14="http://schemas.microsoft.com/office/powerpoint/2010/main" xmlns="" val="2766910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lvl="0" rtl="0">
              <a:lnSpc>
                <a:spcPct val="80000"/>
              </a:lnSpc>
              <a:spcBef>
                <a:spcPct val="20000"/>
              </a:spcBef>
            </a:pPr>
            <a:r>
              <a:rPr lang="en-US" sz="3600" b="1" dirty="0">
                <a:solidFill>
                  <a:prstClr val="black"/>
                </a:solidFill>
                <a:latin typeface="Calibri" pitchFamily="34" charset="0"/>
                <a:ea typeface="宋体" charset="-122"/>
                <a:cs typeface="+mn-cs"/>
              </a:rPr>
              <a:t>Guidance and Counseling</a:t>
            </a:r>
            <a:br>
              <a:rPr lang="en-US" sz="3600" b="1" dirty="0">
                <a:solidFill>
                  <a:prstClr val="black"/>
                </a:solidFill>
                <a:latin typeface="Calibri" pitchFamily="34" charset="0"/>
                <a:ea typeface="宋体" charset="-122"/>
                <a:cs typeface="+mn-cs"/>
              </a:rPr>
            </a:br>
            <a:endParaRPr lang="ar-SA" dirty="0"/>
          </a:p>
        </p:txBody>
      </p:sp>
      <p:sp>
        <p:nvSpPr>
          <p:cNvPr id="6" name="عنصر نائب للمحتوى 5"/>
          <p:cNvSpPr>
            <a:spLocks noGrp="1"/>
          </p:cNvSpPr>
          <p:nvPr>
            <p:ph idx="1"/>
          </p:nvPr>
        </p:nvSpPr>
        <p:spPr/>
        <p:txBody>
          <a:bodyPr/>
          <a:lstStyle/>
          <a:p>
            <a:pPr algn="l" rtl="0"/>
            <a:r>
              <a:rPr lang="en-US" sz="2200" dirty="0" smtClean="0"/>
              <a:t>It is the work done by a group of specialists and deals generally with the </a:t>
            </a:r>
            <a:r>
              <a:rPr lang="en-US" sz="2200" dirty="0"/>
              <a:t>e</a:t>
            </a:r>
            <a:r>
              <a:rPr lang="en-US" sz="2200" dirty="0" smtClean="0"/>
              <a:t>ducational process. It seeks personal development of the student , makes use of students' self- capacity, works on the development of their skills, and encourages them to excellence and innovation.</a:t>
            </a:r>
          </a:p>
          <a:p>
            <a:endParaRPr lang="ar-SA" dirty="0"/>
          </a:p>
        </p:txBody>
      </p:sp>
    </p:spTree>
    <p:extLst>
      <p:ext uri="{BB962C8B-B14F-4D97-AF65-F5344CB8AC3E}">
        <p14:creationId xmlns:p14="http://schemas.microsoft.com/office/powerpoint/2010/main" xmlns="" val="248778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50825" y="548680"/>
            <a:ext cx="8713788" cy="1656184"/>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en-US" sz="3600" b="1" dirty="0" smtClean="0"/>
              <a:t>Branches of guidance and counseling </a:t>
            </a:r>
            <a:endParaRPr lang="en-US" sz="3600" b="1" dirty="0"/>
          </a:p>
        </p:txBody>
      </p:sp>
      <p:sp>
        <p:nvSpPr>
          <p:cNvPr id="6" name="AutoShape 6"/>
          <p:cNvSpPr>
            <a:spLocks noChangeArrowheads="1"/>
          </p:cNvSpPr>
          <p:nvPr/>
        </p:nvSpPr>
        <p:spPr bwMode="auto">
          <a:xfrm>
            <a:off x="503398" y="2515681"/>
            <a:ext cx="4392165" cy="4032746"/>
          </a:xfrm>
          <a:prstGeom prst="roundRect">
            <a:avLst>
              <a:gd name="adj" fmla="val 16667"/>
            </a:avLst>
          </a:prstGeom>
          <a:solidFill>
            <a:schemeClr val="bg2">
              <a:lumMod val="90000"/>
              <a:alpha val="39999"/>
            </a:schemeClr>
          </a:solidFill>
          <a:ln w="9525">
            <a:round/>
            <a:headEnd/>
            <a:tailEnd/>
          </a:ln>
          <a:scene3d>
            <a:camera prst="legacyObliqueTopRight"/>
            <a:lightRig rig="legacyFlat3" dir="b"/>
          </a:scene3d>
          <a:sp3d extrusionH="430200" prstMaterial="legacyMatte">
            <a:bevelT w="13500" h="13500" prst="angle"/>
            <a:bevelB w="13500" h="13500" prst="angle"/>
            <a:extrusionClr>
              <a:srgbClr val="FFFF99"/>
            </a:extrusionClr>
          </a:sp3d>
        </p:spPr>
        <p:txBody>
          <a:bodyPr wrap="none" anchor="ctr">
            <a:flatTx/>
          </a:bodyPr>
          <a:lstStyle/>
          <a:p>
            <a:pPr marL="0" indent="0" algn="ctr" eaLnBrk="1" hangingPunct="1">
              <a:buFontTx/>
              <a:buNone/>
            </a:pPr>
            <a:endParaRPr lang="en-US" sz="2000" dirty="0"/>
          </a:p>
        </p:txBody>
      </p:sp>
      <p:sp>
        <p:nvSpPr>
          <p:cNvPr id="8" name="Rectangle 7"/>
          <p:cNvSpPr>
            <a:spLocks noGrp="1" noChangeArrowheads="1"/>
          </p:cNvSpPr>
          <p:nvPr>
            <p:ph type="body" sz="half" idx="1"/>
          </p:nvPr>
        </p:nvSpPr>
        <p:spPr>
          <a:xfrm>
            <a:off x="515924" y="2623842"/>
            <a:ext cx="4716017" cy="3924585"/>
          </a:xfrm>
        </p:spPr>
        <p:txBody>
          <a:bodyPr>
            <a:normAutofit/>
          </a:bodyPr>
          <a:lstStyle/>
          <a:p>
            <a:pPr algn="ctr" rtl="0"/>
            <a:r>
              <a:rPr lang="en-US" dirty="0">
                <a:solidFill>
                  <a:srgbClr val="C00000"/>
                </a:solidFill>
              </a:rPr>
              <a:t>Psychological </a:t>
            </a:r>
            <a:r>
              <a:rPr lang="en-US" dirty="0" smtClean="0">
                <a:solidFill>
                  <a:srgbClr val="C00000"/>
                </a:solidFill>
              </a:rPr>
              <a:t>Counseling</a:t>
            </a:r>
          </a:p>
          <a:p>
            <a:pPr algn="l" rtl="0"/>
            <a:r>
              <a:rPr lang="en-US" sz="2000" dirty="0" smtClean="0"/>
              <a:t>It is a work </a:t>
            </a:r>
            <a:r>
              <a:rPr lang="en-US" sz="2000" dirty="0"/>
              <a:t>deals with the study of </a:t>
            </a:r>
            <a:r>
              <a:rPr lang="en-US" sz="2000" dirty="0" smtClean="0"/>
              <a:t>students conditions by </a:t>
            </a:r>
            <a:r>
              <a:rPr lang="en-US" sz="2000" dirty="0"/>
              <a:t>psychologists to provide appropriate psychosocial programs</a:t>
            </a:r>
            <a:r>
              <a:rPr lang="en-US" sz="2000" dirty="0" smtClean="0"/>
              <a:t>. In </a:t>
            </a:r>
            <a:r>
              <a:rPr lang="en-US" sz="2000" dirty="0"/>
              <a:t>addition, it helps specific type of students </a:t>
            </a:r>
            <a:r>
              <a:rPr lang="en-US" sz="2000" dirty="0" smtClean="0"/>
              <a:t>to be compatible </a:t>
            </a:r>
            <a:r>
              <a:rPr lang="en-US" sz="2000" dirty="0"/>
              <a:t>with the requirements of university life, as well as </a:t>
            </a:r>
            <a:r>
              <a:rPr lang="en-US" sz="2000" dirty="0" smtClean="0"/>
              <a:t>to face their </a:t>
            </a:r>
            <a:r>
              <a:rPr lang="en-US" sz="2000" dirty="0"/>
              <a:t>educational and psychological problems. </a:t>
            </a:r>
            <a:r>
              <a:rPr lang="en-US" sz="2000" dirty="0" smtClean="0"/>
              <a:t>It </a:t>
            </a:r>
            <a:r>
              <a:rPr lang="en-US" sz="2000" dirty="0"/>
              <a:t>also </a:t>
            </a:r>
            <a:r>
              <a:rPr lang="en-US" sz="2000" dirty="0" smtClean="0"/>
              <a:t>provides programs, advice </a:t>
            </a:r>
            <a:r>
              <a:rPr lang="en-US" sz="2000" dirty="0"/>
              <a:t>and </a:t>
            </a:r>
            <a:r>
              <a:rPr lang="en-US" sz="2000" dirty="0" smtClean="0"/>
              <a:t>necessary </a:t>
            </a:r>
            <a:r>
              <a:rPr lang="en-US" sz="2000" dirty="0"/>
              <a:t>scientific </a:t>
            </a:r>
            <a:r>
              <a:rPr lang="en-US" sz="2000" dirty="0" smtClean="0"/>
              <a:t>(academic) assistance.</a:t>
            </a:r>
            <a:endParaRPr lang="en-US" sz="2000" dirty="0" smtClean="0">
              <a:effectLst/>
            </a:endParaRPr>
          </a:p>
        </p:txBody>
      </p:sp>
      <p:sp>
        <p:nvSpPr>
          <p:cNvPr id="9" name="Rectangle 9"/>
          <p:cNvSpPr>
            <a:spLocks noChangeArrowheads="1"/>
          </p:cNvSpPr>
          <p:nvPr/>
        </p:nvSpPr>
        <p:spPr bwMode="auto">
          <a:xfrm>
            <a:off x="503398" y="2502722"/>
            <a:ext cx="3455988" cy="3672408"/>
          </a:xfrm>
          <a:prstGeom prst="rect">
            <a:avLst/>
          </a:prstGeom>
          <a:noFill/>
          <a:ln w="9525">
            <a:noFill/>
            <a:miter lim="800000"/>
            <a:headEnd/>
            <a:tailEnd/>
          </a:ln>
          <a:effectLst/>
        </p:spPr>
        <p:txBody>
          <a:bodyPr/>
          <a:lstStyle/>
          <a:p>
            <a:pPr algn="ctr" rtl="1">
              <a:lnSpc>
                <a:spcPct val="80000"/>
              </a:lnSpc>
              <a:spcBef>
                <a:spcPct val="20000"/>
              </a:spcBef>
              <a:buClr>
                <a:schemeClr val="hlink"/>
              </a:buClr>
              <a:buSzPct val="120000"/>
              <a:defRPr/>
            </a:pPr>
            <a:r>
              <a:rPr lang="ar-SA" sz="2200" dirty="0" smtClean="0">
                <a:latin typeface="+mn-lt"/>
                <a:ea typeface="+mn-ea"/>
              </a:rPr>
              <a:t> </a:t>
            </a:r>
            <a:endParaRPr lang="ar-SA" sz="2400" dirty="0" smtClean="0">
              <a:latin typeface="+mn-lt"/>
              <a:ea typeface="+mn-ea"/>
            </a:endParaRPr>
          </a:p>
          <a:p>
            <a:pPr algn="ctr" rtl="1">
              <a:lnSpc>
                <a:spcPct val="80000"/>
              </a:lnSpc>
              <a:spcBef>
                <a:spcPct val="20000"/>
              </a:spcBef>
              <a:buClr>
                <a:schemeClr val="hlink"/>
              </a:buClr>
              <a:buSzPct val="120000"/>
              <a:defRPr/>
            </a:pPr>
            <a:r>
              <a:rPr lang="ar-SA" sz="2400" dirty="0" smtClean="0">
                <a:latin typeface="+mn-lt"/>
                <a:ea typeface="+mn-ea"/>
              </a:rPr>
              <a:t>.</a:t>
            </a:r>
            <a:endParaRPr lang="en-US" sz="2400" dirty="0">
              <a:latin typeface="+mn-lt"/>
              <a:ea typeface="+mn-ea"/>
            </a:endParaRPr>
          </a:p>
        </p:txBody>
      </p:sp>
    </p:spTree>
    <p:extLst>
      <p:ext uri="{BB962C8B-B14F-4D97-AF65-F5344CB8AC3E}">
        <p14:creationId xmlns:p14="http://schemas.microsoft.com/office/powerpoint/2010/main" xmlns="" val="336556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10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10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1000" fill="hold"/>
                                        <p:tgtEl>
                                          <p:spTgt spid="9"/>
                                        </p:tgtEl>
                                        <p:attrNameLst>
                                          <p:attrName>ppt_x</p:attrName>
                                        </p:attrNameLst>
                                      </p:cBhvr>
                                      <p:tavLst>
                                        <p:tav tm="0">
                                          <p:val>
                                            <p:strVal val="1+#ppt_w/2"/>
                                          </p:val>
                                        </p:tav>
                                        <p:tav tm="100000">
                                          <p:val>
                                            <p:strVal val="#ppt_x"/>
                                          </p:val>
                                        </p:tav>
                                      </p:tavLst>
                                    </p:anim>
                                    <p:anim calcmode="lin" valueType="num">
                                      <p:cBhvr additive="base">
                                        <p:cTn id="26"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build="p"/>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lvl="0"/>
            <a:r>
              <a:rPr lang="ar-SA" sz="3300" b="1" u="sng" dirty="0" smtClean="0">
                <a:solidFill>
                  <a:srgbClr val="C00000"/>
                </a:solidFill>
              </a:rPr>
              <a:t/>
            </a:r>
            <a:br>
              <a:rPr lang="ar-SA" sz="3300" b="1" u="sng" dirty="0" smtClean="0">
                <a:solidFill>
                  <a:srgbClr val="C00000"/>
                </a:solidFill>
              </a:rPr>
            </a:br>
            <a:r>
              <a:rPr lang="ar-SA" sz="3300" b="1" u="sng" dirty="0">
                <a:solidFill>
                  <a:srgbClr val="C00000"/>
                </a:solidFill>
              </a:rPr>
              <a:t/>
            </a:r>
            <a:br>
              <a:rPr lang="ar-SA" sz="3300" b="1" u="sng" dirty="0">
                <a:solidFill>
                  <a:srgbClr val="C00000"/>
                </a:solidFill>
              </a:rPr>
            </a:br>
            <a:r>
              <a:rPr lang="en-US" sz="3300" b="1" u="sng" dirty="0">
                <a:solidFill>
                  <a:srgbClr val="C00000"/>
                </a:solidFill>
              </a:rPr>
              <a:t>Social counseling</a:t>
            </a:r>
            <a:r>
              <a:rPr lang="ar-SA" sz="3300" b="1" u="sng" dirty="0">
                <a:solidFill>
                  <a:srgbClr val="C00000"/>
                </a:solidFill>
              </a:rPr>
              <a:t/>
            </a:r>
            <a:br>
              <a:rPr lang="ar-SA" sz="3300" b="1" u="sng" dirty="0">
                <a:solidFill>
                  <a:srgbClr val="C00000"/>
                </a:solidFill>
              </a:rPr>
            </a:br>
            <a:endParaRPr lang="ar-SA" sz="3300" dirty="0">
              <a:solidFill>
                <a:srgbClr val="C00000"/>
              </a:solidFill>
            </a:endParaRPr>
          </a:p>
        </p:txBody>
      </p:sp>
      <p:sp>
        <p:nvSpPr>
          <p:cNvPr id="6" name="عنصر نائب للمحتوى 5"/>
          <p:cNvSpPr>
            <a:spLocks noGrp="1"/>
          </p:cNvSpPr>
          <p:nvPr>
            <p:ph idx="1"/>
          </p:nvPr>
        </p:nvSpPr>
        <p:spPr/>
        <p:txBody>
          <a:bodyPr/>
          <a:lstStyle/>
          <a:p>
            <a:pPr marL="0" lvl="0" indent="0" algn="l">
              <a:buNone/>
            </a:pPr>
            <a:r>
              <a:rPr lang="en-US" sz="2200" dirty="0" smtClean="0">
                <a:solidFill>
                  <a:prstClr val="black"/>
                </a:solidFill>
              </a:rPr>
              <a:t>It is </a:t>
            </a:r>
            <a:r>
              <a:rPr lang="en-US" sz="2200" dirty="0">
                <a:solidFill>
                  <a:prstClr val="black"/>
                </a:solidFill>
              </a:rPr>
              <a:t>the work deals with the study of students </a:t>
            </a:r>
            <a:r>
              <a:rPr lang="en-US" sz="2200" dirty="0" smtClean="0">
                <a:solidFill>
                  <a:prstClr val="black"/>
                </a:solidFill>
              </a:rPr>
              <a:t>conditions by </a:t>
            </a:r>
            <a:r>
              <a:rPr lang="en-US" sz="2200" dirty="0">
                <a:solidFill>
                  <a:prstClr val="black"/>
                </a:solidFill>
              </a:rPr>
              <a:t>Social </a:t>
            </a:r>
            <a:r>
              <a:rPr lang="en-US" sz="2200" dirty="0" smtClean="0">
                <a:solidFill>
                  <a:prstClr val="black"/>
                </a:solidFill>
              </a:rPr>
              <a:t>specialists </a:t>
            </a:r>
            <a:r>
              <a:rPr lang="en-US" sz="2200" dirty="0">
                <a:solidFill>
                  <a:prstClr val="black"/>
                </a:solidFill>
              </a:rPr>
              <a:t>to provide appropriate social programs to help them deal </a:t>
            </a:r>
            <a:r>
              <a:rPr lang="en-US" sz="2200" dirty="0" smtClean="0">
                <a:solidFill>
                  <a:prstClr val="black"/>
                </a:solidFill>
              </a:rPr>
              <a:t>with </a:t>
            </a:r>
            <a:r>
              <a:rPr lang="en-US" sz="2200" dirty="0">
                <a:solidFill>
                  <a:prstClr val="black"/>
                </a:solidFill>
              </a:rPr>
              <a:t>and solve their problems (personal, family, </a:t>
            </a:r>
            <a:r>
              <a:rPr lang="en-US" sz="2200" dirty="0" smtClean="0">
                <a:solidFill>
                  <a:prstClr val="black"/>
                </a:solidFill>
              </a:rPr>
              <a:t>etc. ...), helps </a:t>
            </a:r>
            <a:r>
              <a:rPr lang="en-US" sz="2200" dirty="0">
                <a:solidFill>
                  <a:prstClr val="black"/>
                </a:solidFill>
              </a:rPr>
              <a:t>students </a:t>
            </a:r>
            <a:r>
              <a:rPr lang="en-US" sz="2200" dirty="0" smtClean="0">
                <a:solidFill>
                  <a:prstClr val="black"/>
                </a:solidFill>
              </a:rPr>
              <a:t>cope </a:t>
            </a:r>
            <a:r>
              <a:rPr lang="en-US" sz="2200" dirty="0">
                <a:solidFill>
                  <a:prstClr val="black"/>
                </a:solidFill>
              </a:rPr>
              <a:t>with stress </a:t>
            </a:r>
            <a:r>
              <a:rPr lang="en-US" sz="2200" dirty="0" smtClean="0">
                <a:solidFill>
                  <a:prstClr val="black"/>
                </a:solidFill>
              </a:rPr>
              <a:t>(social</a:t>
            </a:r>
            <a:r>
              <a:rPr lang="en-US" sz="2200" dirty="0">
                <a:solidFill>
                  <a:prstClr val="black"/>
                </a:solidFill>
              </a:rPr>
              <a:t>, study</a:t>
            </a:r>
            <a:r>
              <a:rPr lang="en-US" sz="2200" dirty="0" smtClean="0">
                <a:solidFill>
                  <a:prstClr val="black"/>
                </a:solidFill>
              </a:rPr>
              <a:t>), studies behavioral </a:t>
            </a:r>
            <a:r>
              <a:rPr lang="en-US" sz="2200" dirty="0">
                <a:solidFill>
                  <a:prstClr val="black"/>
                </a:solidFill>
              </a:rPr>
              <a:t>cases and </a:t>
            </a:r>
            <a:r>
              <a:rPr lang="en-US" sz="2200" dirty="0" smtClean="0">
                <a:solidFill>
                  <a:prstClr val="black"/>
                </a:solidFill>
              </a:rPr>
              <a:t>provides </a:t>
            </a:r>
            <a:r>
              <a:rPr lang="en-US" sz="2200" dirty="0">
                <a:solidFill>
                  <a:prstClr val="black"/>
                </a:solidFill>
              </a:rPr>
              <a:t>preventive </a:t>
            </a:r>
            <a:r>
              <a:rPr lang="en-US" sz="2200" dirty="0" smtClean="0">
                <a:solidFill>
                  <a:prstClr val="black"/>
                </a:solidFill>
              </a:rPr>
              <a:t>programs, takes care of talented </a:t>
            </a:r>
            <a:r>
              <a:rPr lang="en-US" sz="2200" dirty="0">
                <a:solidFill>
                  <a:prstClr val="black"/>
                </a:solidFill>
              </a:rPr>
              <a:t>and </a:t>
            </a:r>
            <a:r>
              <a:rPr lang="en-US" sz="2200" dirty="0" smtClean="0">
                <a:solidFill>
                  <a:prstClr val="black"/>
                </a:solidFill>
              </a:rPr>
              <a:t>at risk students, and supports </a:t>
            </a:r>
            <a:r>
              <a:rPr lang="en-US" sz="2200" dirty="0">
                <a:solidFill>
                  <a:prstClr val="black"/>
                </a:solidFill>
              </a:rPr>
              <a:t>the relationship between students and faculty </a:t>
            </a:r>
            <a:r>
              <a:rPr lang="en-US" sz="2200" dirty="0" smtClean="0">
                <a:solidFill>
                  <a:prstClr val="black"/>
                </a:solidFill>
              </a:rPr>
              <a:t>members.</a:t>
            </a:r>
            <a:endParaRPr lang="ar-SA" dirty="0"/>
          </a:p>
        </p:txBody>
      </p:sp>
    </p:spTree>
    <p:extLst>
      <p:ext uri="{BB962C8B-B14F-4D97-AF65-F5344CB8AC3E}">
        <p14:creationId xmlns:p14="http://schemas.microsoft.com/office/powerpoint/2010/main" xmlns="" val="41339825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Presentation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Presentation7</Template>
  <TotalTime>458</TotalTime>
  <Words>1020</Words>
  <Application>Microsoft Office PowerPoint</Application>
  <PresentationFormat>On-screen Show (4:3)</PresentationFormat>
  <Paragraphs>84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Presentation7</vt:lpstr>
      <vt:lpstr>Slide 1</vt:lpstr>
      <vt:lpstr> First: Academic Advisory</vt:lpstr>
      <vt:lpstr> Aims of academic advisory </vt:lpstr>
      <vt:lpstr>Academic advisory committee mission</vt:lpstr>
      <vt:lpstr>Academic advisory committee mission</vt:lpstr>
      <vt:lpstr>Slide 6</vt:lpstr>
      <vt:lpstr>Guidance and Counseling </vt:lpstr>
      <vt:lpstr>Slide 8</vt:lpstr>
      <vt:lpstr>  Social counseling </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subject>teachers, education</dc:subject>
  <dc:creator>Norah aldossery</dc:creator>
  <cp:keywords>powerpoint templates for teachers, free powerpoint templates for teachers, powerpoint templates teachers, powerpoints for teachers, powerpoint presentations for teachers, free, PowerPoint template, download, PPT template, PowerPoint templates, slideshow template, POT, POTX, Power Point template, slide show template</cp:keywords>
  <dc:description>Made by Leawo Software. To find more free PowerPoint templates, please visit http://www.leawo.com/free-powerpoint-templates/</dc:description>
  <cp:lastModifiedBy>Toshiba</cp:lastModifiedBy>
  <cp:revision>61</cp:revision>
  <cp:lastPrinted>2014-06-05T09:29:27Z</cp:lastPrinted>
  <dcterms:created xsi:type="dcterms:W3CDTF">2014-06-05T07:18:30Z</dcterms:created>
  <dcterms:modified xsi:type="dcterms:W3CDTF">2015-01-11T21:13:19Z</dcterms:modified>
  <cp:category>PowerPoint template, education</cp:category>
</cp:coreProperties>
</file>