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8" r:id="rId1"/>
    <p:sldMasterId id="2147483780" r:id="rId2"/>
  </p:sldMasterIdLst>
  <p:notesMasterIdLst>
    <p:notesMasterId r:id="rId35"/>
  </p:notesMasterIdLst>
  <p:sldIdLst>
    <p:sldId id="282" r:id="rId3"/>
    <p:sldId id="283" r:id="rId4"/>
    <p:sldId id="295" r:id="rId5"/>
    <p:sldId id="319" r:id="rId6"/>
    <p:sldId id="318" r:id="rId7"/>
    <p:sldId id="315" r:id="rId8"/>
    <p:sldId id="296" r:id="rId9"/>
    <p:sldId id="321" r:id="rId10"/>
    <p:sldId id="320" r:id="rId11"/>
    <p:sldId id="322" r:id="rId12"/>
    <p:sldId id="298" r:id="rId13"/>
    <p:sldId id="299" r:id="rId14"/>
    <p:sldId id="300" r:id="rId15"/>
    <p:sldId id="301" r:id="rId16"/>
    <p:sldId id="316" r:id="rId17"/>
    <p:sldId id="291" r:id="rId18"/>
    <p:sldId id="292" r:id="rId19"/>
    <p:sldId id="293" r:id="rId20"/>
    <p:sldId id="304" r:id="rId21"/>
    <p:sldId id="305" r:id="rId22"/>
    <p:sldId id="323" r:id="rId23"/>
    <p:sldId id="306" r:id="rId24"/>
    <p:sldId id="307" r:id="rId25"/>
    <p:sldId id="308" r:id="rId26"/>
    <p:sldId id="309" r:id="rId27"/>
    <p:sldId id="310" r:id="rId28"/>
    <p:sldId id="311" r:id="rId29"/>
    <p:sldId id="302" r:id="rId30"/>
    <p:sldId id="303" r:id="rId31"/>
    <p:sldId id="312" r:id="rId32"/>
    <p:sldId id="313" r:id="rId33"/>
    <p:sldId id="314" r:id="rId34"/>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0A0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aximized" horzBarState="maximized">
    <p:restoredLeft sz="65441" autoAdjust="0"/>
    <p:restoredTop sz="86323" autoAdjust="0"/>
  </p:normalViewPr>
  <p:slideViewPr>
    <p:cSldViewPr>
      <p:cViewPr>
        <p:scale>
          <a:sx n="68" d="100"/>
          <a:sy n="68" d="100"/>
        </p:scale>
        <p:origin x="-2082" y="-2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dirty="0"/>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01A6300-C819-45F9-A432-7A6474599E4E}" type="datetimeFigureOut">
              <a:rPr lang="ar-EG" smtClean="0"/>
              <a:pPr/>
              <a:t>13/04/1436</a:t>
            </a:fld>
            <a:endParaRPr lang="ar-EG"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dirty="0"/>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0CD3B83-1FC7-4DE7-8B13-37E8094AB82B}" type="slidenum">
              <a:rPr lang="ar-EG" smtClean="0"/>
              <a:pPr/>
              <a:t>‹#›</a:t>
            </a:fld>
            <a:endParaRPr lang="ar-EG" dirty="0"/>
          </a:p>
        </p:txBody>
      </p:sp>
    </p:spTree>
    <p:extLst>
      <p:ext uri="{BB962C8B-B14F-4D97-AF65-F5344CB8AC3E}">
        <p14:creationId xmlns:p14="http://schemas.microsoft.com/office/powerpoint/2010/main" xmlns="" val="416788320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0CD3B83-1FC7-4DE7-8B13-37E8094AB82B}" type="slidenum">
              <a:rPr lang="ar-EG" smtClean="0">
                <a:solidFill>
                  <a:prstClr val="black"/>
                </a:solidFill>
              </a:rPr>
              <a:pPr/>
              <a:t>3</a:t>
            </a:fld>
            <a:endParaRPr lang="ar-EG" dirty="0">
              <a:solidFill>
                <a:prstClr val="black"/>
              </a:solidFill>
            </a:endParaRPr>
          </a:p>
        </p:txBody>
      </p:sp>
    </p:spTree>
    <p:extLst>
      <p:ext uri="{BB962C8B-B14F-4D97-AF65-F5344CB8AC3E}">
        <p14:creationId xmlns:p14="http://schemas.microsoft.com/office/powerpoint/2010/main" xmlns="" val="234435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4" name="عنوان 13"/>
          <p:cNvSpPr>
            <a:spLocks noGrp="1"/>
          </p:cNvSpPr>
          <p:nvPr>
            <p:ph type="ctrTitle"/>
          </p:nvPr>
        </p:nvSpPr>
        <p:spPr>
          <a:xfrm>
            <a:off x="1432560" y="359898"/>
            <a:ext cx="7406640" cy="1472184"/>
          </a:xfrm>
        </p:spPr>
        <p:txBody>
          <a:bodyPr anchor="b"/>
          <a:lstStyle>
            <a:lvl1pPr algn="l">
              <a:defRPr/>
            </a:lvl1pPr>
            <a:extLst/>
          </a:lstStyle>
          <a:p>
            <a:r>
              <a:rPr kumimoji="0" lang="ar-SA" smtClean="0"/>
              <a:t>انقر لتحرير نمط العنوان الرئيسي</a:t>
            </a:r>
            <a:endParaRPr kumimoji="0" lang="en-US"/>
          </a:p>
        </p:txBody>
      </p:sp>
      <p:sp>
        <p:nvSpPr>
          <p:cNvPr id="22" name="عنوان فرعي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7" name="عنصر نائب للتاريخ 6"/>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20" name="عنصر نائب للتذييل 19"/>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10" name="عنصر نائب لرقم الشريحة 9"/>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
        <p:nvSpPr>
          <p:cNvPr id="8" name="شكل بيضاوي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solidFill>
                <a:prstClr val="black"/>
              </a:solidFill>
            </a:endParaRPr>
          </a:p>
        </p:txBody>
      </p:sp>
      <p:sp>
        <p:nvSpPr>
          <p:cNvPr id="9" name="شكل بيضاوي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solidFill>
                <a:prstClr val="black"/>
              </a:solidFill>
            </a:endParaRPr>
          </a:p>
        </p:txBody>
      </p:sp>
    </p:spTree>
    <p:extLst>
      <p:ext uri="{BB962C8B-B14F-4D97-AF65-F5344CB8AC3E}">
        <p14:creationId xmlns:p14="http://schemas.microsoft.com/office/powerpoint/2010/main" xmlns="" val="396763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5" name="عنصر نائب للتذييل 4"/>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Tree>
    <p:extLst>
      <p:ext uri="{BB962C8B-B14F-4D97-AF65-F5344CB8AC3E}">
        <p14:creationId xmlns:p14="http://schemas.microsoft.com/office/powerpoint/2010/main" xmlns="" val="2520096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274639"/>
            <a:ext cx="1828800" cy="5851525"/>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1143000" y="274640"/>
            <a:ext cx="55626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5" name="عنصر نائب للتذييل 4"/>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Tree>
    <p:extLst>
      <p:ext uri="{BB962C8B-B14F-4D97-AF65-F5344CB8AC3E}">
        <p14:creationId xmlns:p14="http://schemas.microsoft.com/office/powerpoint/2010/main" xmlns="" val="2231696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7F1465D-ECA4-430A-84C1-A71318DD673E}" type="datetimeFigureOut">
              <a:rPr lang="ar-EG"/>
              <a:pPr/>
              <a:t>13/04/1436</a:t>
            </a:fld>
            <a:endParaRPr lang="ar-EG" dirty="0"/>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ar-EG" dirty="0"/>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050C050D-0BE0-47AB-B9DD-369C4DE7F018}" type="slidenum">
              <a:rPr lang="ar-EG"/>
              <a:pPr/>
              <a:t>‹#›</a:t>
            </a:fld>
            <a:endParaRPr lang="ar-EG" dirty="0"/>
          </a:p>
        </p:txBody>
      </p:sp>
    </p:spTree>
    <p:extLst>
      <p:ext uri="{BB962C8B-B14F-4D97-AF65-F5344CB8AC3E}">
        <p14:creationId xmlns:p14="http://schemas.microsoft.com/office/powerpoint/2010/main" xmlns="" val="398297375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5" name="Footer Placeholder 4"/>
          <p:cNvSpPr>
            <a:spLocks noGrp="1"/>
          </p:cNvSpPr>
          <p:nvPr>
            <p:ph type="ftr" sz="quarter" idx="11"/>
          </p:nvPr>
        </p:nvSpPr>
        <p:spPr/>
        <p:txBody>
          <a:bodyPr/>
          <a:lstStyle>
            <a:extLst/>
          </a:lstStyle>
          <a:p>
            <a:endParaRPr lang="ar-EG" dirty="0">
              <a:solidFill>
                <a:srgbClr val="B13F9A"/>
              </a:solidFill>
            </a:endParaRPr>
          </a:p>
        </p:txBody>
      </p:sp>
      <p:sp>
        <p:nvSpPr>
          <p:cNvPr id="6" name="Slide Number Placeholder 5"/>
          <p:cNvSpPr>
            <a:spLocks noGrp="1"/>
          </p:cNvSpPr>
          <p:nvPr>
            <p:ph type="sldNum" sz="quarter" idx="12"/>
          </p:nvPr>
        </p:nvSpPr>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237053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ar-EG" dirty="0">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161384537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6" name="Footer Placeholder 5"/>
          <p:cNvSpPr>
            <a:spLocks noGrp="1"/>
          </p:cNvSpPr>
          <p:nvPr>
            <p:ph type="ftr" sz="quarter" idx="11"/>
          </p:nvPr>
        </p:nvSpPr>
        <p:spPr/>
        <p:txBody>
          <a:bodyPr/>
          <a:lstStyle>
            <a:extLst/>
          </a:lstStyle>
          <a:p>
            <a:endParaRPr lang="ar-EG" dirty="0">
              <a:solidFill>
                <a:srgbClr val="B13F9A"/>
              </a:solidFill>
            </a:endParaRPr>
          </a:p>
        </p:txBody>
      </p:sp>
      <p:sp>
        <p:nvSpPr>
          <p:cNvPr id="7" name="Slide Number Placeholder 6"/>
          <p:cNvSpPr>
            <a:spLocks noGrp="1"/>
          </p:cNvSpPr>
          <p:nvPr>
            <p:ph type="sldNum" sz="quarter" idx="12"/>
          </p:nvPr>
        </p:nvSpPr>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301386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8" name="Footer Placeholder 7"/>
          <p:cNvSpPr>
            <a:spLocks noGrp="1"/>
          </p:cNvSpPr>
          <p:nvPr>
            <p:ph type="ftr" sz="quarter" idx="11"/>
          </p:nvPr>
        </p:nvSpPr>
        <p:spPr/>
        <p:txBody>
          <a:bodyPr/>
          <a:lstStyle>
            <a:extLst/>
          </a:lstStyle>
          <a:p>
            <a:endParaRPr lang="ar-EG" dirty="0">
              <a:solidFill>
                <a:srgbClr val="B13F9A"/>
              </a:solidFill>
            </a:endParaRPr>
          </a:p>
        </p:txBody>
      </p:sp>
      <p:sp>
        <p:nvSpPr>
          <p:cNvPr id="9" name="Slide Number Placeholder 8"/>
          <p:cNvSpPr>
            <a:spLocks noGrp="1"/>
          </p:cNvSpPr>
          <p:nvPr>
            <p:ph type="sldNum" sz="quarter" idx="12"/>
          </p:nvPr>
        </p:nvSpPr>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1970233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4" name="Footer Placeholder 3"/>
          <p:cNvSpPr>
            <a:spLocks noGrp="1"/>
          </p:cNvSpPr>
          <p:nvPr>
            <p:ph type="ftr" sz="quarter" idx="11"/>
          </p:nvPr>
        </p:nvSpPr>
        <p:spPr/>
        <p:txBody>
          <a:bodyPr/>
          <a:lstStyle>
            <a:extLst/>
          </a:lstStyle>
          <a:p>
            <a:endParaRPr lang="ar-EG" dirty="0">
              <a:solidFill>
                <a:srgbClr val="B13F9A"/>
              </a:solidFill>
            </a:endParaRPr>
          </a:p>
        </p:txBody>
      </p:sp>
      <p:sp>
        <p:nvSpPr>
          <p:cNvPr id="5" name="Slide Number Placeholder 4"/>
          <p:cNvSpPr>
            <a:spLocks noGrp="1"/>
          </p:cNvSpPr>
          <p:nvPr>
            <p:ph type="sldNum" sz="quarter" idx="12"/>
          </p:nvPr>
        </p:nvSpPr>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2376363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ar-EG" dirty="0">
              <a:solidFill>
                <a:srgbClr val="B13F9A"/>
              </a:solidFill>
            </a:endParaRPr>
          </a:p>
        </p:txBody>
      </p:sp>
      <p:sp>
        <p:nvSpPr>
          <p:cNvPr id="4" name="Slide Number Placeholder 3"/>
          <p:cNvSpPr>
            <a:spLocks noGrp="1"/>
          </p:cNvSpPr>
          <p:nvPr>
            <p:ph type="sldNum" sz="quarter" idx="12"/>
          </p:nvPr>
        </p:nvSpPr>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1653662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6" name="Footer Placeholder 5"/>
          <p:cNvSpPr>
            <a:spLocks noGrp="1"/>
          </p:cNvSpPr>
          <p:nvPr>
            <p:ph type="ftr" sz="quarter" idx="11"/>
          </p:nvPr>
        </p:nvSpPr>
        <p:spPr/>
        <p:txBody>
          <a:bodyPr/>
          <a:lstStyle>
            <a:extLst/>
          </a:lstStyle>
          <a:p>
            <a:endParaRPr lang="ar-EG" dirty="0">
              <a:solidFill>
                <a:srgbClr val="B13F9A"/>
              </a:solidFill>
            </a:endParaRPr>
          </a:p>
        </p:txBody>
      </p:sp>
      <p:sp>
        <p:nvSpPr>
          <p:cNvPr id="7" name="Slide Number Placeholder 6"/>
          <p:cNvSpPr>
            <a:spLocks noGrp="1"/>
          </p:cNvSpPr>
          <p:nvPr>
            <p:ph type="sldNum" sz="quarter" idx="12"/>
          </p:nvPr>
        </p:nvSpPr>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386597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5" name="عنصر نائب للتذييل 4"/>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Tree>
    <p:extLst>
      <p:ext uri="{BB962C8B-B14F-4D97-AF65-F5344CB8AC3E}">
        <p14:creationId xmlns:p14="http://schemas.microsoft.com/office/powerpoint/2010/main" xmlns="" val="272895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37F1465D-ECA4-430A-84C1-A71318DD673E}" type="datetimeFigureOut">
              <a:rPr lang="ar-EG" smtClean="0">
                <a:solidFill>
                  <a:srgbClr val="F4E7ED"/>
                </a:solidFill>
              </a:rPr>
              <a:pPr/>
              <a:t>13/04/1436</a:t>
            </a:fld>
            <a:endParaRPr lang="ar-EG" dirty="0">
              <a:solidFill>
                <a:srgbClr val="F4E7ED"/>
              </a:solidFill>
            </a:endParaRPr>
          </a:p>
        </p:txBody>
      </p:sp>
      <p:sp>
        <p:nvSpPr>
          <p:cNvPr id="6" name="Footer Placeholder 5"/>
          <p:cNvSpPr>
            <a:spLocks noGrp="1"/>
          </p:cNvSpPr>
          <p:nvPr>
            <p:ph type="ftr" sz="quarter" idx="11"/>
          </p:nvPr>
        </p:nvSpPr>
        <p:spPr/>
        <p:txBody>
          <a:bodyPr/>
          <a:lstStyle>
            <a:extLst/>
          </a:lstStyle>
          <a:p>
            <a:endParaRPr lang="ar-EG" dirty="0">
              <a:solidFill>
                <a:srgbClr val="F4E7ED"/>
              </a:solidFill>
            </a:endParaRPr>
          </a:p>
        </p:txBody>
      </p:sp>
      <p:sp>
        <p:nvSpPr>
          <p:cNvPr id="7" name="Slide Number Placeholder 6"/>
          <p:cNvSpPr>
            <a:spLocks noGrp="1"/>
          </p:cNvSpPr>
          <p:nvPr>
            <p:ph type="sldNum" sz="quarter" idx="12"/>
          </p:nvPr>
        </p:nvSpPr>
        <p:spPr/>
        <p:txBody>
          <a:bodyPr/>
          <a:lstStyle>
            <a:extLst/>
          </a:lstStyle>
          <a:p>
            <a:fld id="{050C050D-0BE0-47AB-B9DD-369C4DE7F018}" type="slidenum">
              <a:rPr lang="ar-EG" smtClean="0">
                <a:solidFill>
                  <a:srgbClr val="F4E7ED"/>
                </a:solidFill>
              </a:rPr>
              <a:pPr/>
              <a:t>‹#›</a:t>
            </a:fld>
            <a:endParaRPr lang="ar-EG" dirty="0">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smtClean="0"/>
              <a:t>Click icon to add picture</a:t>
            </a:r>
            <a:endParaRPr kumimoji="0" lang="en-US" dirty="0"/>
          </a:p>
        </p:txBody>
      </p:sp>
    </p:spTree>
    <p:extLst>
      <p:ext uri="{BB962C8B-B14F-4D97-AF65-F5344CB8AC3E}">
        <p14:creationId xmlns:p14="http://schemas.microsoft.com/office/powerpoint/2010/main" xmlns="" val="127001419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5" name="Footer Placeholder 4"/>
          <p:cNvSpPr>
            <a:spLocks noGrp="1"/>
          </p:cNvSpPr>
          <p:nvPr>
            <p:ph type="ftr" sz="quarter" idx="11"/>
          </p:nvPr>
        </p:nvSpPr>
        <p:spPr/>
        <p:txBody>
          <a:bodyPr/>
          <a:lstStyle>
            <a:extLst/>
          </a:lstStyle>
          <a:p>
            <a:endParaRPr lang="ar-EG" dirty="0">
              <a:solidFill>
                <a:srgbClr val="B13F9A"/>
              </a:solidFill>
            </a:endParaRPr>
          </a:p>
        </p:txBody>
      </p:sp>
      <p:sp>
        <p:nvSpPr>
          <p:cNvPr id="6" name="Slide Number Placeholder 5"/>
          <p:cNvSpPr>
            <a:spLocks noGrp="1"/>
          </p:cNvSpPr>
          <p:nvPr>
            <p:ph type="sldNum" sz="quarter" idx="12"/>
          </p:nvPr>
        </p:nvSpPr>
        <p:spPr/>
        <p:txBody>
          <a:bodyPr/>
          <a:lstStyle>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2785799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endParaRPr lang="ar-EG" dirty="0">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4254381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مستطيل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 name="عنوان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5" name="عنصر نائب للتذييل 4"/>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
        <p:nvSpPr>
          <p:cNvPr id="10" name="مستطيل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شكل بيضاوي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solidFill>
                <a:prstClr val="black"/>
              </a:solidFill>
            </a:endParaRPr>
          </a:p>
        </p:txBody>
      </p:sp>
      <p:sp>
        <p:nvSpPr>
          <p:cNvPr id="9" name="شكل بيضاوي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dirty="0">
              <a:solidFill>
                <a:prstClr val="black"/>
              </a:solidFill>
            </a:endParaRPr>
          </a:p>
        </p:txBody>
      </p:sp>
    </p:spTree>
    <p:extLst>
      <p:ext uri="{BB962C8B-B14F-4D97-AF65-F5344CB8AC3E}">
        <p14:creationId xmlns:p14="http://schemas.microsoft.com/office/powerpoint/2010/main" xmlns="" val="367040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6" name="عنصر نائب للتذييل 5"/>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Tree>
    <p:extLst>
      <p:ext uri="{BB962C8B-B14F-4D97-AF65-F5344CB8AC3E}">
        <p14:creationId xmlns:p14="http://schemas.microsoft.com/office/powerpoint/2010/main" xmlns="" val="3155484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8" name="عنصر نائب للتذييل 7"/>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9" name="عنصر نائب لرقم الشريحة 8"/>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Tree>
    <p:extLst>
      <p:ext uri="{BB962C8B-B14F-4D97-AF65-F5344CB8AC3E}">
        <p14:creationId xmlns:p14="http://schemas.microsoft.com/office/powerpoint/2010/main" xmlns="" val="159358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nchor="ct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4" name="عنصر نائب للتذييل 3"/>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5" name="عنصر نائب لرقم الشريحة 4"/>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Tree>
    <p:extLst>
      <p:ext uri="{BB962C8B-B14F-4D97-AF65-F5344CB8AC3E}">
        <p14:creationId xmlns:p14="http://schemas.microsoft.com/office/powerpoint/2010/main" xmlns="" val="402208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5" name="مستطيل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 name="عنصر نائب للتاريخ 1"/>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3" name="عنصر نائب للتذييل 2"/>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4" name="عنصر نائب لرقم الشريحة 3"/>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
        <p:nvSpPr>
          <p:cNvPr id="6" name="مستطيل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348869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6" name="عنصر نائب للتذييل 5"/>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Tree>
    <p:extLst>
      <p:ext uri="{BB962C8B-B14F-4D97-AF65-F5344CB8AC3E}">
        <p14:creationId xmlns:p14="http://schemas.microsoft.com/office/powerpoint/2010/main" xmlns="" val="229242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6" name="عنصر نائب للتذييل 5"/>
          <p:cNvSpPr>
            <a:spLocks noGrp="1"/>
          </p:cNvSpPr>
          <p:nvPr>
            <p:ph type="ftr" sz="quarter" idx="11"/>
          </p:nvPr>
        </p:nvSpPr>
        <p:spPr/>
        <p:txBody>
          <a:bodyPr/>
          <a:lstStyle>
            <a:extLst/>
          </a:lstStyle>
          <a:p>
            <a:endParaRPr lang="ar-SA" dirty="0">
              <a:solidFill>
                <a:srgbClr val="F4E7ED">
                  <a:shade val="50000"/>
                  <a:satMod val="200000"/>
                </a:srgbClr>
              </a:solidFill>
            </a:endParaRPr>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
        <p:nvSpPr>
          <p:cNvPr id="8" name="مستطيل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gn="l" rtl="0">
              <a:lnSpc>
                <a:spcPts val="3000"/>
              </a:lnSpc>
              <a:spcBef>
                <a:spcPts val="600"/>
              </a:spcBef>
              <a:buClr>
                <a:srgbClr val="B83D68"/>
              </a:buClr>
              <a:buSzPct val="80000"/>
              <a:buFont typeface="Wingdings 2"/>
              <a:buNone/>
            </a:pPr>
            <a:endParaRPr lang="en-US" sz="3200" dirty="0">
              <a:solidFill>
                <a:prstClr val="black"/>
              </a:solidFill>
            </a:endParaRPr>
          </a:p>
        </p:txBody>
      </p:sp>
      <p:sp>
        <p:nvSpPr>
          <p:cNvPr id="3" name="عنصر نائب للصورة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ar-SA" dirty="0" smtClean="0"/>
              <a:t>انقر فوق الرمز لإضافة صورة</a:t>
            </a:r>
            <a:endParaRPr kumimoji="0" lang="en-US" dirty="0"/>
          </a:p>
        </p:txBody>
      </p:sp>
      <p:sp>
        <p:nvSpPr>
          <p:cNvPr id="9" name="مخطط انسيابي: معالجة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مخطط انسيابي: معالجة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عنصر نائب للنص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spTree>
    <p:extLst>
      <p:ext uri="{BB962C8B-B14F-4D97-AF65-F5344CB8AC3E}">
        <p14:creationId xmlns:p14="http://schemas.microsoft.com/office/powerpoint/2010/main" xmlns="" val="40185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دائري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شكل بيضاوي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1" name="دائرة مجوفة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مستطيل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5" name="عنصر نائب للعنوان 4"/>
          <p:cNvSpPr>
            <a:spLocks noGrp="1"/>
          </p:cNvSpPr>
          <p:nvPr>
            <p:ph type="title"/>
          </p:nvPr>
        </p:nvSpPr>
        <p:spPr>
          <a:xfrm>
            <a:off x="1435608" y="274638"/>
            <a:ext cx="7498080" cy="1143000"/>
          </a:xfrm>
          <a:prstGeom prst="rect">
            <a:avLst/>
          </a:prstGeom>
        </p:spPr>
        <p:txBody>
          <a:bodyPr anchor="ctr">
            <a:normAutofit/>
          </a:bodyPr>
          <a:lstStyle>
            <a:extLst/>
          </a:lstStyle>
          <a:p>
            <a:r>
              <a:rPr kumimoji="0" lang="ar-SA" smtClean="0"/>
              <a:t>انقر لتحرير نمط العنوان الرئيسي</a:t>
            </a:r>
            <a:endParaRPr kumimoji="0" lang="en-US"/>
          </a:p>
        </p:txBody>
      </p:sp>
      <p:sp>
        <p:nvSpPr>
          <p:cNvPr id="9" name="عنصر نائب للنص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4" name="عنصر نائب للتاريخ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B8ABB09-4A1D-463E-8065-109CC2B7EFAA}" type="datetimeFigureOut">
              <a:rPr lang="ar-SA" smtClean="0">
                <a:solidFill>
                  <a:srgbClr val="F4E7ED">
                    <a:shade val="50000"/>
                    <a:satMod val="200000"/>
                  </a:srgbClr>
                </a:solidFill>
              </a:rPr>
              <a:pPr/>
              <a:t>13/04/36</a:t>
            </a:fld>
            <a:endParaRPr lang="ar-SA" dirty="0">
              <a:solidFill>
                <a:srgbClr val="F4E7ED">
                  <a:shade val="50000"/>
                  <a:satMod val="200000"/>
                </a:srgbClr>
              </a:solidFill>
            </a:endParaRPr>
          </a:p>
        </p:txBody>
      </p:sp>
      <p:sp>
        <p:nvSpPr>
          <p:cNvPr id="10" name="عنصر نائب للتذييل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ar-SA" dirty="0">
              <a:solidFill>
                <a:srgbClr val="F4E7ED">
                  <a:shade val="50000"/>
                  <a:satMod val="200000"/>
                </a:srgbClr>
              </a:solidFill>
            </a:endParaRPr>
          </a:p>
        </p:txBody>
      </p:sp>
      <p:sp>
        <p:nvSpPr>
          <p:cNvPr id="22" name="عنصر نائب لرقم الشريحة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B34F065-1154-456A-91E3-76DE8E75E17B}" type="slidenum">
              <a:rPr lang="ar-SA" smtClean="0">
                <a:solidFill>
                  <a:srgbClr val="F4E7ED">
                    <a:shade val="50000"/>
                    <a:satMod val="200000"/>
                  </a:srgbClr>
                </a:solidFill>
              </a:rPr>
              <a:pPr/>
              <a:t>‹#›</a:t>
            </a:fld>
            <a:endParaRPr lang="ar-SA" dirty="0">
              <a:solidFill>
                <a:srgbClr val="F4E7ED">
                  <a:shade val="50000"/>
                  <a:satMod val="200000"/>
                </a:srgbClr>
              </a:solidFill>
            </a:endParaRPr>
          </a:p>
        </p:txBody>
      </p:sp>
      <p:sp>
        <p:nvSpPr>
          <p:cNvPr id="15" name="مستطيل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xmlns="" val="191241962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7F1465D-ECA4-430A-84C1-A71318DD673E}" type="datetimeFigureOut">
              <a:rPr lang="ar-EG" smtClean="0">
                <a:solidFill>
                  <a:srgbClr val="B13F9A"/>
                </a:solidFill>
              </a:rPr>
              <a:pPr/>
              <a:t>13/04/1436</a:t>
            </a:fld>
            <a:endParaRPr lang="ar-EG" dirty="0">
              <a:solidFill>
                <a:srgbClr val="B13F9A"/>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ar-EG" dirty="0">
              <a:solidFill>
                <a:srgbClr val="B13F9A"/>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050C050D-0BE0-47AB-B9DD-369C4DE7F018}" type="slidenum">
              <a:rPr lang="ar-EG" smtClean="0">
                <a:solidFill>
                  <a:srgbClr val="B13F9A"/>
                </a:solidFill>
              </a:rPr>
              <a:pPr/>
              <a:t>‹#›</a:t>
            </a:fld>
            <a:endParaRPr lang="ar-EG" dirty="0">
              <a:solidFill>
                <a:srgbClr val="B13F9A"/>
              </a:solidFill>
            </a:endParaRPr>
          </a:p>
        </p:txBody>
      </p:sp>
    </p:spTree>
    <p:extLst>
      <p:ext uri="{BB962C8B-B14F-4D97-AF65-F5344CB8AC3E}">
        <p14:creationId xmlns:p14="http://schemas.microsoft.com/office/powerpoint/2010/main" xmlns="" val="10178072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eg/url?url=http://forum.q8lots.net/t1567965.html&amp;rct=j&amp;frm=1&amp;q=&amp;esrc=s&amp;sa=U&amp;ei=_zGQU-bLFOuV7AaFvYH4Cg&amp;ved=0CC4Q9QEwBzhQ&amp;usg=AFQjCNF1U-pH1SMmHJhgaLcqWBq337oM2g" TargetMode="External"/><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1026" name="Picture 2" descr="C:\Users\user\Desktop\صور عرض\images (5).jpg"/>
          <p:cNvPicPr>
            <a:picLocks noGrp="1" noChangeAspect="1" noChangeArrowheads="1"/>
          </p:cNvPicPr>
          <p:nvPr>
            <p:ph idx="1"/>
          </p:nvPr>
        </p:nvPicPr>
        <p:blipFill>
          <a:blip r:embed="rId2"/>
          <a:srcRect/>
          <a:stretch>
            <a:fillRect/>
          </a:stretch>
        </p:blipFill>
        <p:spPr bwMode="auto">
          <a:xfrm>
            <a:off x="0" y="-34978"/>
            <a:ext cx="9144000" cy="6858000"/>
          </a:xfrm>
          <a:prstGeom prst="rect">
            <a:avLst/>
          </a:prstGeom>
          <a:noFill/>
        </p:spPr>
      </p:pic>
      <p:sp>
        <p:nvSpPr>
          <p:cNvPr id="6" name="مربع نص 5"/>
          <p:cNvSpPr txBox="1"/>
          <p:nvPr/>
        </p:nvSpPr>
        <p:spPr>
          <a:xfrm>
            <a:off x="0" y="116632"/>
            <a:ext cx="9144000" cy="3924151"/>
          </a:xfrm>
          <a:prstGeom prst="rect">
            <a:avLst/>
          </a:prstGeom>
          <a:noFill/>
        </p:spPr>
        <p:txBody>
          <a:bodyPr wrap="square" rtlCol="1">
            <a:spAutoFit/>
          </a:bodyPr>
          <a:lstStyle/>
          <a:p>
            <a:pPr lvl="0" algn="ctr">
              <a:spcBef>
                <a:spcPts val="600"/>
              </a:spcBef>
              <a:buClr>
                <a:srgbClr val="B13F9A"/>
              </a:buClr>
              <a:buSzPct val="73000"/>
            </a:pPr>
            <a:r>
              <a:rPr lang="ar-EG" sz="3600" b="1" cap="all" dirty="0">
                <a:solidFill>
                  <a:prstClr val="black"/>
                </a:solidFill>
                <a:latin typeface="Candara"/>
              </a:rPr>
              <a:t>عنوان الدورة </a:t>
            </a:r>
            <a:r>
              <a:rPr lang="ar-EG" sz="3600" b="1" cap="all" dirty="0" smtClean="0">
                <a:solidFill>
                  <a:prstClr val="black"/>
                </a:solidFill>
                <a:latin typeface="Candara"/>
              </a:rPr>
              <a:t>:</a:t>
            </a:r>
            <a:endParaRPr lang="ar-EG" sz="2600" dirty="0" smtClean="0">
              <a:solidFill>
                <a:prstClr val="black"/>
              </a:solidFill>
              <a:latin typeface="Trebuchet MS"/>
              <a:cs typeface="Tahoma"/>
            </a:endParaRPr>
          </a:p>
          <a:p>
            <a:pPr lvl="0" algn="ctr">
              <a:spcBef>
                <a:spcPts val="600"/>
              </a:spcBef>
              <a:buClr>
                <a:srgbClr val="B13F9A"/>
              </a:buClr>
              <a:buSzPct val="73000"/>
            </a:pPr>
            <a:r>
              <a:rPr lang="ar-EG" sz="3200" b="1" cap="all" dirty="0" smtClean="0">
                <a:ln w="500">
                  <a:solidFill>
                    <a:srgbClr val="B13F9A">
                      <a:shade val="20000"/>
                      <a:satMod val="120000"/>
                    </a:srgbClr>
                  </a:solidFill>
                </a:ln>
                <a:solidFill>
                  <a:prstClr val="black"/>
                </a:solidFill>
                <a:latin typeface="Trebuchet MS"/>
                <a:cs typeface="Arial"/>
              </a:rPr>
              <a:t>عيوب </a:t>
            </a:r>
            <a:r>
              <a:rPr lang="ar-EG" sz="3200" b="1" cap="all" dirty="0">
                <a:ln w="500">
                  <a:solidFill>
                    <a:srgbClr val="B13F9A">
                      <a:shade val="20000"/>
                      <a:satMod val="120000"/>
                    </a:srgbClr>
                  </a:solidFill>
                </a:ln>
                <a:solidFill>
                  <a:prstClr val="black"/>
                </a:solidFill>
                <a:latin typeface="Trebuchet MS"/>
                <a:cs typeface="Arial"/>
              </a:rPr>
              <a:t>الأجسام والأزياء </a:t>
            </a:r>
            <a:r>
              <a:rPr lang="ar-EG" sz="3200" b="1" cap="all" dirty="0" smtClean="0">
                <a:ln w="500">
                  <a:solidFill>
                    <a:srgbClr val="B13F9A">
                      <a:shade val="20000"/>
                      <a:satMod val="120000"/>
                    </a:srgbClr>
                  </a:solidFill>
                </a:ln>
                <a:solidFill>
                  <a:prstClr val="black"/>
                </a:solidFill>
                <a:latin typeface="Trebuchet MS"/>
                <a:cs typeface="Arial"/>
              </a:rPr>
              <a:t>المناسبة</a:t>
            </a:r>
            <a:endParaRPr lang="ar-EG" sz="2600" dirty="0">
              <a:solidFill>
                <a:prstClr val="black"/>
              </a:solidFill>
              <a:latin typeface="Trebuchet MS"/>
              <a:cs typeface="Tahoma"/>
            </a:endParaRPr>
          </a:p>
          <a:p>
            <a:pPr lvl="0" algn="ctr">
              <a:spcBef>
                <a:spcPts val="600"/>
              </a:spcBef>
              <a:buClr>
                <a:srgbClr val="B13F9A"/>
              </a:buClr>
              <a:buSzPct val="73000"/>
            </a:pPr>
            <a:r>
              <a:rPr lang="ar-EG" sz="3600" b="1" cap="all" dirty="0" smtClean="0">
                <a:solidFill>
                  <a:prstClr val="black"/>
                </a:solidFill>
                <a:latin typeface="Candara"/>
              </a:rPr>
              <a:t>مكان </a:t>
            </a:r>
            <a:r>
              <a:rPr lang="ar-EG" sz="3600" b="1" cap="all" dirty="0">
                <a:solidFill>
                  <a:prstClr val="black"/>
                </a:solidFill>
                <a:latin typeface="Candara"/>
              </a:rPr>
              <a:t>الدورة: كلية التربية بالزلفى جامعة المجمعة</a:t>
            </a:r>
            <a:endParaRPr lang="ar-EG" sz="2600" dirty="0" smtClean="0">
              <a:solidFill>
                <a:prstClr val="black"/>
              </a:solidFill>
              <a:latin typeface="Trebuchet MS"/>
              <a:cs typeface="Tahoma"/>
            </a:endParaRPr>
          </a:p>
          <a:p>
            <a:pPr lvl="0" algn="ctr">
              <a:spcBef>
                <a:spcPts val="600"/>
              </a:spcBef>
              <a:buClr>
                <a:srgbClr val="B13F9A"/>
              </a:buClr>
              <a:buSzPct val="73000"/>
            </a:pPr>
            <a:r>
              <a:rPr lang="ar-SA" sz="2400" b="1" dirty="0" smtClean="0">
                <a:solidFill>
                  <a:prstClr val="black"/>
                </a:solidFill>
                <a:latin typeface="Trebuchet MS"/>
                <a:cs typeface="Tahoma"/>
              </a:rPr>
              <a:t>إ</a:t>
            </a:r>
            <a:r>
              <a:rPr lang="ar-EG" sz="2400" b="1" dirty="0" smtClean="0">
                <a:solidFill>
                  <a:prstClr val="black"/>
                </a:solidFill>
                <a:latin typeface="Trebuchet MS"/>
                <a:cs typeface="Tahoma"/>
              </a:rPr>
              <a:t>عداد </a:t>
            </a:r>
            <a:endParaRPr lang="ar-EG" sz="2400" b="1" dirty="0">
              <a:solidFill>
                <a:prstClr val="black"/>
              </a:solidFill>
              <a:latin typeface="Trebuchet MS"/>
              <a:cs typeface="Tahoma"/>
            </a:endParaRPr>
          </a:p>
          <a:p>
            <a:pPr lvl="0" algn="ctr">
              <a:spcBef>
                <a:spcPts val="600"/>
              </a:spcBef>
              <a:buClr>
                <a:srgbClr val="B13F9A"/>
              </a:buClr>
              <a:buSzPct val="73000"/>
            </a:pPr>
            <a:r>
              <a:rPr lang="ar-EG" sz="2400" b="1" dirty="0">
                <a:solidFill>
                  <a:prstClr val="black"/>
                </a:solidFill>
                <a:latin typeface="Trebuchet MS"/>
                <a:cs typeface="Tahoma"/>
              </a:rPr>
              <a:t>د/ منى الدمنهوري</a:t>
            </a:r>
          </a:p>
          <a:p>
            <a:pPr lvl="0" algn="ctr">
              <a:spcBef>
                <a:spcPts val="600"/>
              </a:spcBef>
              <a:buClr>
                <a:srgbClr val="B13F9A"/>
              </a:buClr>
              <a:buSzPct val="73000"/>
            </a:pPr>
            <a:r>
              <a:rPr lang="ar-EG" sz="2400" b="1" dirty="0">
                <a:solidFill>
                  <a:prstClr val="black"/>
                </a:solidFill>
                <a:latin typeface="Trebuchet MS"/>
                <a:cs typeface="Tahoma"/>
              </a:rPr>
              <a:t>استاذ مساعد بقسم الاقتصاد المنزلي </a:t>
            </a:r>
          </a:p>
          <a:p>
            <a:endParaRPr lang="ar-EG" sz="2400" b="1" dirty="0">
              <a:solidFill>
                <a:prstClr val="black"/>
              </a:solidFill>
            </a:endParaRPr>
          </a:p>
          <a:p>
            <a:endParaRPr lang="ar-EG" sz="2400" b="1" dirty="0" smtClean="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60354" y="3501008"/>
            <a:ext cx="6776142" cy="3356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صورة 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9592" y="116633"/>
            <a:ext cx="1512168" cy="864096"/>
          </a:xfrm>
          <a:prstGeom prst="rect">
            <a:avLst/>
          </a:prstGeom>
          <a:noFill/>
          <a:ln>
            <a:noFill/>
          </a:ln>
        </p:spPr>
      </p:pic>
    </p:spTree>
    <p:extLst>
      <p:ext uri="{BB962C8B-B14F-4D97-AF65-F5344CB8AC3E}">
        <p14:creationId xmlns:p14="http://schemas.microsoft.com/office/powerpoint/2010/main" xmlns="" val="117895030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06090"/>
          </a:xfrm>
        </p:spPr>
        <p:txBody>
          <a:bodyPr>
            <a:normAutofit fontScale="90000"/>
          </a:bodyPr>
          <a:lstStyle/>
          <a:p>
            <a:r>
              <a:rPr lang="ar-EG" dirty="0" smtClean="0"/>
              <a:t>بعض التصميمات لجسم المستطيل </a:t>
            </a:r>
            <a:r>
              <a:rPr lang="ar-SA" dirty="0" smtClean="0"/>
              <a:t>أ</a:t>
            </a:r>
            <a:r>
              <a:rPr lang="ar-EG" dirty="0" smtClean="0"/>
              <a:t>و </a:t>
            </a:r>
            <a:r>
              <a:rPr lang="ar-EG" dirty="0" smtClean="0"/>
              <a:t>الموزة </a:t>
            </a:r>
            <a:endParaRPr lang="ar-EG" dirty="0"/>
          </a:p>
        </p:txBody>
      </p:sp>
      <p:pic>
        <p:nvPicPr>
          <p:cNvPr id="4" name="Content Placeholder 3" descr="http://cdn.sheknows.com/articles/2011/08/body_type_Rectangle_Natalie_Portman.jpg"/>
          <p:cNvPicPr>
            <a:picLocks noGrp="1"/>
          </p:cNvPicPr>
          <p:nvPr>
            <p:ph idx="1"/>
          </p:nvPr>
        </p:nvPicPr>
        <p:blipFill rotWithShape="1">
          <a:blip r:embed="rId2">
            <a:extLst>
              <a:ext uri="{28A0092B-C50C-407E-A947-70E740481C1C}">
                <a14:useLocalDpi xmlns:a14="http://schemas.microsoft.com/office/drawing/2010/main" xmlns="" val="0"/>
              </a:ext>
            </a:extLst>
          </a:blip>
          <a:srcRect l="30572" t="26333" r="31429" b="37667"/>
          <a:stretch/>
        </p:blipFill>
        <p:spPr bwMode="auto">
          <a:xfrm>
            <a:off x="7524328" y="926019"/>
            <a:ext cx="1482816" cy="2592288"/>
          </a:xfrm>
          <a:prstGeom prst="rect">
            <a:avLst/>
          </a:prstGeom>
          <a:noFill/>
          <a:ln>
            <a:noFill/>
          </a:ln>
          <a:extLst>
            <a:ext uri="{53640926-AAD7-44D8-BBD7-CCE9431645EC}">
              <a14:shadowObscured xmlns:a14="http://schemas.microsoft.com/office/drawing/2010/main" xmlns=""/>
            </a:ext>
          </a:extLst>
        </p:spPr>
      </p:pic>
      <p:pic>
        <p:nvPicPr>
          <p:cNvPr id="5" name="Picture 4" descr="http://cdn.sheknows.com/articles/2011/08/skirts-for-rectangle-body-shapes.jpg"/>
          <p:cNvPicPr/>
          <p:nvPr/>
        </p:nvPicPr>
        <p:blipFill rotWithShape="1">
          <a:blip r:embed="rId3">
            <a:extLst>
              <a:ext uri="{28A0092B-C50C-407E-A947-70E740481C1C}">
                <a14:useLocalDpi xmlns:a14="http://schemas.microsoft.com/office/drawing/2010/main" xmlns="" val="0"/>
              </a:ext>
            </a:extLst>
          </a:blip>
          <a:srcRect l="30359" t="23094" r="3436" b="2077"/>
          <a:stretch/>
        </p:blipFill>
        <p:spPr bwMode="auto">
          <a:xfrm>
            <a:off x="4218174" y="1412776"/>
            <a:ext cx="3162138" cy="2380268"/>
          </a:xfrm>
          <a:prstGeom prst="rect">
            <a:avLst/>
          </a:prstGeom>
          <a:noFill/>
          <a:ln>
            <a:noFill/>
          </a:ln>
          <a:extLst>
            <a:ext uri="{53640926-AAD7-44D8-BBD7-CCE9431645EC}">
              <a14:shadowObscured xmlns:a14="http://schemas.microsoft.com/office/drawing/2010/main" xmlns=""/>
            </a:ext>
          </a:extLst>
        </p:spPr>
      </p:pic>
      <p:pic>
        <p:nvPicPr>
          <p:cNvPr id="6" name="Picture 5" descr="http://cdn.sheknows.com/articles/2011/08/skirts-for-rectangles.jpg"/>
          <p:cNvPicPr/>
          <p:nvPr/>
        </p:nvPicPr>
        <p:blipFill rotWithShape="1">
          <a:blip r:embed="rId4">
            <a:extLst>
              <a:ext uri="{28A0092B-C50C-407E-A947-70E740481C1C}">
                <a14:useLocalDpi xmlns:a14="http://schemas.microsoft.com/office/drawing/2010/main" xmlns="" val="0"/>
              </a:ext>
            </a:extLst>
          </a:blip>
          <a:srcRect l="73902" t="5707" r="4599" b="43750"/>
          <a:stretch/>
        </p:blipFill>
        <p:spPr bwMode="auto">
          <a:xfrm>
            <a:off x="2676418" y="1145777"/>
            <a:ext cx="1296144" cy="2393563"/>
          </a:xfrm>
          <a:prstGeom prst="rect">
            <a:avLst/>
          </a:prstGeom>
          <a:noFill/>
          <a:ln>
            <a:noFill/>
          </a:ln>
          <a:extLst>
            <a:ext uri="{53640926-AAD7-44D8-BBD7-CCE9431645EC}">
              <a14:shadowObscured xmlns:a14="http://schemas.microsoft.com/office/drawing/2010/main" xmlns=""/>
            </a:ext>
          </a:extLst>
        </p:spPr>
      </p:pic>
      <p:pic>
        <p:nvPicPr>
          <p:cNvPr id="7" name="Picture 6" descr="http://cdn.sheknows.com/articles/2011/08/skirts-for-rectangles.jpg"/>
          <p:cNvPicPr/>
          <p:nvPr/>
        </p:nvPicPr>
        <p:blipFill rotWithShape="1">
          <a:blip r:embed="rId4">
            <a:extLst>
              <a:ext uri="{28A0092B-C50C-407E-A947-70E740481C1C}">
                <a14:useLocalDpi xmlns:a14="http://schemas.microsoft.com/office/drawing/2010/main" xmlns="" val="0"/>
              </a:ext>
            </a:extLst>
          </a:blip>
          <a:srcRect l="37587" t="14946" r="40728" b="5163"/>
          <a:stretch/>
        </p:blipFill>
        <p:spPr bwMode="auto">
          <a:xfrm>
            <a:off x="1293438" y="1844824"/>
            <a:ext cx="1262338" cy="2800350"/>
          </a:xfrm>
          <a:prstGeom prst="rect">
            <a:avLst/>
          </a:prstGeom>
          <a:noFill/>
          <a:ln>
            <a:noFill/>
          </a:ln>
          <a:extLst>
            <a:ext uri="{53640926-AAD7-44D8-BBD7-CCE9431645EC}">
              <a14:shadowObscured xmlns:a14="http://schemas.microsoft.com/office/drawing/2010/main" xmlns=""/>
            </a:ext>
          </a:extLst>
        </p:spPr>
      </p:pic>
      <p:pic>
        <p:nvPicPr>
          <p:cNvPr id="8" name="Picture 7" descr="http://cdn.sheknows.com/articles/2011/08/rectangle-body-shape-casual-dresses.jpg"/>
          <p:cNvPicPr/>
          <p:nvPr/>
        </p:nvPicPr>
        <p:blipFill rotWithShape="1">
          <a:blip r:embed="rId5">
            <a:extLst>
              <a:ext uri="{28A0092B-C50C-407E-A947-70E740481C1C}">
                <a14:useLocalDpi xmlns:a14="http://schemas.microsoft.com/office/drawing/2010/main" xmlns="" val="0"/>
              </a:ext>
            </a:extLst>
          </a:blip>
          <a:srcRect l="69031" t="19022" r="2237" b="20924"/>
          <a:stretch/>
        </p:blipFill>
        <p:spPr bwMode="auto">
          <a:xfrm>
            <a:off x="7380312" y="4357142"/>
            <a:ext cx="1547619" cy="2384226"/>
          </a:xfrm>
          <a:prstGeom prst="rect">
            <a:avLst/>
          </a:prstGeom>
          <a:noFill/>
          <a:ln>
            <a:noFill/>
          </a:ln>
          <a:extLst>
            <a:ext uri="{53640926-AAD7-44D8-BBD7-CCE9431645EC}">
              <a14:shadowObscured xmlns:a14="http://schemas.microsoft.com/office/drawing/2010/main" xmlns=""/>
            </a:ext>
          </a:extLst>
        </p:spPr>
      </p:pic>
      <p:pic>
        <p:nvPicPr>
          <p:cNvPr id="9" name="Picture 8" descr="http://cdn.sheknows.com/articles/2011/08/rectangle-body-shape-casual-dresses.jpg"/>
          <p:cNvPicPr/>
          <p:nvPr/>
        </p:nvPicPr>
        <p:blipFill rotWithShape="1">
          <a:blip r:embed="rId5">
            <a:extLst>
              <a:ext uri="{28A0092B-C50C-407E-A947-70E740481C1C}">
                <a14:useLocalDpi xmlns:a14="http://schemas.microsoft.com/office/drawing/2010/main" xmlns="" val="0"/>
              </a:ext>
            </a:extLst>
          </a:blip>
          <a:srcRect l="5709" t="22011" r="72665" b="18478"/>
          <a:stretch/>
        </p:blipFill>
        <p:spPr bwMode="auto">
          <a:xfrm>
            <a:off x="2771800" y="4025716"/>
            <a:ext cx="1440160" cy="2499628"/>
          </a:xfrm>
          <a:prstGeom prst="rect">
            <a:avLst/>
          </a:prstGeom>
          <a:noFill/>
          <a:ln>
            <a:noFill/>
          </a:ln>
          <a:extLst>
            <a:ext uri="{53640926-AAD7-44D8-BBD7-CCE9431645EC}">
              <a14:shadowObscured xmlns:a14="http://schemas.microsoft.com/office/drawing/2010/main" xmlns=""/>
            </a:ext>
          </a:extLst>
        </p:spPr>
      </p:pic>
      <p:pic>
        <p:nvPicPr>
          <p:cNvPr id="10" name="Picture 9" descr="http://cdn.sheknows.com/articles/2011/08/skirts-for-rectangles.jpg"/>
          <p:cNvPicPr/>
          <p:nvPr/>
        </p:nvPicPr>
        <p:blipFill rotWithShape="1">
          <a:blip r:embed="rId4">
            <a:extLst>
              <a:ext uri="{28A0092B-C50C-407E-A947-70E740481C1C}">
                <a14:useLocalDpi xmlns:a14="http://schemas.microsoft.com/office/drawing/2010/main" xmlns="" val="0"/>
              </a:ext>
            </a:extLst>
          </a:blip>
          <a:srcRect l="6686" t="18478" r="69099" b="14674"/>
          <a:stretch/>
        </p:blipFill>
        <p:spPr bwMode="auto">
          <a:xfrm>
            <a:off x="5076056" y="4357142"/>
            <a:ext cx="1728192" cy="2521426"/>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412478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Low">
              <a:tabLst>
                <a:tab pos="473710" algn="l"/>
                <a:tab pos="588010" algn="l"/>
              </a:tabLst>
            </a:pPr>
            <a:r>
              <a:rPr lang="ar-EG" dirty="0">
                <a:latin typeface="Times New Roman"/>
                <a:ea typeface="Times New Roman"/>
                <a:cs typeface="Simplified Arabic"/>
              </a:rPr>
              <a:t>اختيار الملبس والتصميم الملائم للجسم </a:t>
            </a:r>
            <a:r>
              <a:rPr lang="en-US" sz="3600" dirty="0">
                <a:latin typeface="Times New Roman"/>
                <a:ea typeface="Times New Roman"/>
              </a:rPr>
              <a:t/>
            </a:r>
            <a:br>
              <a:rPr lang="en-US" sz="3600" dirty="0">
                <a:latin typeface="Times New Roman"/>
                <a:ea typeface="Times New Roman"/>
              </a:rPr>
            </a:br>
            <a:endParaRPr lang="ar-EG" dirty="0"/>
          </a:p>
        </p:txBody>
      </p:sp>
      <p:sp>
        <p:nvSpPr>
          <p:cNvPr id="3" name="Content Placeholder 2"/>
          <p:cNvSpPr>
            <a:spLocks noGrp="1"/>
          </p:cNvSpPr>
          <p:nvPr>
            <p:ph idx="1"/>
          </p:nvPr>
        </p:nvSpPr>
        <p:spPr>
          <a:xfrm>
            <a:off x="457200" y="1196752"/>
            <a:ext cx="7239000" cy="5258984"/>
          </a:xfrm>
        </p:spPr>
        <p:txBody>
          <a:bodyPr>
            <a:normAutofit/>
          </a:bodyPr>
          <a:lstStyle/>
          <a:p>
            <a:r>
              <a:rPr lang="ar-EG" dirty="0" smtClean="0">
                <a:latin typeface="Times New Roman" panose="02020603050405020304" pitchFamily="18" charset="0"/>
                <a:cs typeface="Times New Roman" panose="02020603050405020304" pitchFamily="18" charset="0"/>
              </a:rPr>
              <a:t>ينبغي عند وضع تصميم لملبس </a:t>
            </a:r>
            <a:r>
              <a:rPr lang="ar-EG" dirty="0" smtClean="0">
                <a:latin typeface="Times New Roman" panose="02020603050405020304" pitchFamily="18" charset="0"/>
                <a:cs typeface="Times New Roman" panose="02020603050405020304" pitchFamily="18" charset="0"/>
              </a:rPr>
              <a:t>ما</a:t>
            </a:r>
            <a:r>
              <a:rPr lang="ar-SA" dirty="0" smtClean="0">
                <a:latin typeface="Times New Roman" panose="02020603050405020304" pitchFamily="18" charset="0"/>
                <a:cs typeface="Times New Roman" panose="02020603050405020304" pitchFamily="18" charset="0"/>
              </a:rPr>
              <a:t> </a:t>
            </a:r>
            <a:r>
              <a:rPr lang="ar-SA" dirty="0" smtClean="0">
                <a:latin typeface="Times New Roman" panose="02020603050405020304" pitchFamily="18" charset="0"/>
                <a:cs typeface="Times New Roman" panose="02020603050405020304" pitchFamily="18" charset="0"/>
              </a:rPr>
              <a:t>أ</a:t>
            </a:r>
            <a:r>
              <a:rPr lang="ar-EG" dirty="0" smtClean="0">
                <a:latin typeface="Times New Roman" panose="02020603050405020304" pitchFamily="18" charset="0"/>
                <a:cs typeface="Times New Roman" panose="02020603050405020304" pitchFamily="18" charset="0"/>
              </a:rPr>
              <a:t>و </a:t>
            </a:r>
            <a:r>
              <a:rPr lang="ar-EG" dirty="0" smtClean="0">
                <a:latin typeface="Times New Roman" panose="02020603050405020304" pitchFamily="18" charset="0"/>
                <a:cs typeface="Times New Roman" panose="02020603050405020304" pitchFamily="18" charset="0"/>
              </a:rPr>
              <a:t>الاختيار من بين تصميمات موجودة مراعاة الاعتبارات الجسمية لمرتدي هذا الملبس فيمكننا </a:t>
            </a:r>
            <a:r>
              <a:rPr lang="ar-SA" dirty="0" smtClean="0">
                <a:latin typeface="Times New Roman" panose="02020603050405020304" pitchFamily="18" charset="0"/>
                <a:cs typeface="Times New Roman" panose="02020603050405020304" pitchFamily="18" charset="0"/>
              </a:rPr>
              <a:t>إ</a:t>
            </a:r>
            <a:r>
              <a:rPr lang="ar-EG" dirty="0" smtClean="0">
                <a:latin typeface="Times New Roman" panose="02020603050405020304" pitchFamily="18" charset="0"/>
                <a:cs typeface="Times New Roman" panose="02020603050405020304" pitchFamily="18" charset="0"/>
              </a:rPr>
              <a:t>خفاء </a:t>
            </a:r>
            <a:r>
              <a:rPr lang="ar-EG" dirty="0" smtClean="0">
                <a:latin typeface="Times New Roman" panose="02020603050405020304" pitchFamily="18" charset="0"/>
                <a:cs typeface="Times New Roman" panose="02020603050405020304" pitchFamily="18" charset="0"/>
              </a:rPr>
              <a:t>العيوب الجسمية والتخطيط للتصميم المناسب التي تكون خطوطه مدروسة للتغلب على هذه العيوب </a:t>
            </a:r>
            <a:r>
              <a:rPr lang="ar-EG" dirty="0" err="1" smtClean="0">
                <a:latin typeface="Times New Roman" panose="02020603050405020304" pitchFamily="18" charset="0"/>
                <a:cs typeface="Times New Roman" panose="02020603050405020304" pitchFamily="18" charset="0"/>
              </a:rPr>
              <a:t>و</a:t>
            </a:r>
            <a:r>
              <a:rPr lang="ar-SA" dirty="0" smtClean="0">
                <a:latin typeface="Times New Roman" panose="02020603050405020304" pitchFamily="18" charset="0"/>
                <a:cs typeface="Times New Roman" panose="02020603050405020304" pitchFamily="18" charset="0"/>
              </a:rPr>
              <a:t>إ</a:t>
            </a:r>
            <a:r>
              <a:rPr lang="ar-EG" dirty="0" smtClean="0">
                <a:latin typeface="Times New Roman" panose="02020603050405020304" pitchFamily="18" charset="0"/>
                <a:cs typeface="Times New Roman" panose="02020603050405020304" pitchFamily="18" charset="0"/>
              </a:rPr>
              <a:t>ظهار </a:t>
            </a:r>
            <a:r>
              <a:rPr lang="ar-EG" dirty="0" smtClean="0">
                <a:latin typeface="Times New Roman" panose="02020603050405020304" pitchFamily="18" charset="0"/>
                <a:cs typeface="Times New Roman" panose="02020603050405020304" pitchFamily="18" charset="0"/>
              </a:rPr>
              <a:t>الجسم بالشكل الذى يقربه من النسب التي تتفق والجمال:</a:t>
            </a:r>
          </a:p>
          <a:p>
            <a:pPr marL="228600" algn="justLow">
              <a:tabLst>
                <a:tab pos="473710" algn="l"/>
                <a:tab pos="588010" algn="l"/>
              </a:tabLst>
            </a:pPr>
            <a:r>
              <a:rPr lang="ar-EG" b="1" dirty="0">
                <a:latin typeface="Times New Roman" panose="02020603050405020304" pitchFamily="18" charset="0"/>
                <a:ea typeface="Times New Roman"/>
                <a:cs typeface="Times New Roman" panose="02020603050405020304" pitchFamily="18" charset="0"/>
              </a:rPr>
              <a:t>وهناك أشكال متباينة ومتنوعة من الأجسام </a:t>
            </a:r>
            <a:r>
              <a:rPr lang="ar-EG" b="1" dirty="0" smtClean="0">
                <a:latin typeface="Times New Roman" panose="02020603050405020304" pitchFamily="18" charset="0"/>
                <a:ea typeface="Times New Roman"/>
                <a:cs typeface="Times New Roman" panose="02020603050405020304" pitchFamily="18" charset="0"/>
              </a:rPr>
              <a:t>منها: </a:t>
            </a:r>
          </a:p>
          <a:p>
            <a:pPr marL="228600" algn="justLow">
              <a:tabLst>
                <a:tab pos="473710" algn="l"/>
                <a:tab pos="588010" algn="l"/>
              </a:tabLst>
            </a:pPr>
            <a:endParaRPr lang="en-US" sz="2400" b="1" dirty="0">
              <a:latin typeface="Times New Roman"/>
              <a:ea typeface="Times New Roman"/>
            </a:endParaRPr>
          </a:p>
          <a:p>
            <a:pPr marL="228600" algn="justLow">
              <a:tabLst>
                <a:tab pos="473710" algn="l"/>
                <a:tab pos="588010" algn="l"/>
              </a:tabLst>
            </a:pPr>
            <a:r>
              <a:rPr lang="ar-EG" dirty="0">
                <a:latin typeface="Times New Roman"/>
                <a:ea typeface="Times New Roman"/>
                <a:cs typeface="Simplified Arabic"/>
              </a:rPr>
              <a:t>1- </a:t>
            </a:r>
            <a:r>
              <a:rPr lang="ar-EG" dirty="0" smtClean="0">
                <a:latin typeface="Times New Roman"/>
                <a:ea typeface="Times New Roman"/>
                <a:cs typeface="Simplified Arabic"/>
              </a:rPr>
              <a:t>الفتاة الطويلة النحيفة </a:t>
            </a:r>
            <a:r>
              <a:rPr lang="ar-EG" dirty="0">
                <a:latin typeface="Times New Roman"/>
                <a:ea typeface="Times New Roman"/>
                <a:cs typeface="Simplified Arabic"/>
              </a:rPr>
              <a:t>	2- </a:t>
            </a:r>
            <a:r>
              <a:rPr lang="ar-EG" dirty="0" smtClean="0">
                <a:latin typeface="Times New Roman"/>
                <a:ea typeface="Times New Roman"/>
                <a:cs typeface="Simplified Arabic"/>
              </a:rPr>
              <a:t>الفتاة الطويلة البدينة          </a:t>
            </a:r>
          </a:p>
          <a:p>
            <a:pPr marL="228600" algn="justLow">
              <a:tabLst>
                <a:tab pos="473710" algn="l"/>
                <a:tab pos="588010" algn="l"/>
              </a:tabLst>
            </a:pPr>
            <a:endParaRPr lang="ar-EG" dirty="0">
              <a:latin typeface="Times New Roman"/>
              <a:ea typeface="Times New Roman"/>
              <a:cs typeface="Simplified Arabic"/>
            </a:endParaRPr>
          </a:p>
          <a:p>
            <a:pPr marL="228600" lvl="0" algn="justLow">
              <a:buClr>
                <a:srgbClr val="B13F9A"/>
              </a:buClr>
              <a:tabLst>
                <a:tab pos="473710" algn="l"/>
                <a:tab pos="588010" algn="l"/>
              </a:tabLst>
            </a:pPr>
            <a:r>
              <a:rPr lang="ar-EG" dirty="0">
                <a:latin typeface="Times New Roman"/>
                <a:ea typeface="Times New Roman"/>
                <a:cs typeface="Simplified Arabic"/>
              </a:rPr>
              <a:t>	3- </a:t>
            </a:r>
            <a:r>
              <a:rPr lang="ar-EG" dirty="0" smtClean="0">
                <a:latin typeface="Times New Roman"/>
                <a:ea typeface="Times New Roman"/>
                <a:cs typeface="Simplified Arabic"/>
              </a:rPr>
              <a:t>الفتاة </a:t>
            </a:r>
            <a:r>
              <a:rPr lang="ar-EG" dirty="0" smtClean="0">
                <a:solidFill>
                  <a:prstClr val="black"/>
                </a:solidFill>
                <a:latin typeface="Times New Roman"/>
                <a:ea typeface="Times New Roman"/>
                <a:cs typeface="Simplified Arabic"/>
              </a:rPr>
              <a:t>القصيرة </a:t>
            </a:r>
            <a:r>
              <a:rPr lang="ar-EG" dirty="0">
                <a:solidFill>
                  <a:prstClr val="black"/>
                </a:solidFill>
                <a:latin typeface="Times New Roman"/>
                <a:ea typeface="Times New Roman"/>
                <a:cs typeface="Simplified Arabic"/>
              </a:rPr>
              <a:t>النحيفة </a:t>
            </a:r>
            <a:r>
              <a:rPr lang="ar-EG" dirty="0" smtClean="0">
                <a:solidFill>
                  <a:prstClr val="black"/>
                </a:solidFill>
                <a:latin typeface="Times New Roman"/>
                <a:ea typeface="Times New Roman"/>
                <a:cs typeface="Simplified Arabic"/>
              </a:rPr>
              <a:t>       </a:t>
            </a:r>
            <a:r>
              <a:rPr lang="ar-EG" sz="2400" dirty="0" smtClean="0">
                <a:latin typeface="Times New Roman"/>
                <a:ea typeface="Times New Roman"/>
              </a:rPr>
              <a:t>4 </a:t>
            </a:r>
            <a:r>
              <a:rPr lang="ar-EG" dirty="0" smtClean="0">
                <a:latin typeface="Times New Roman"/>
                <a:ea typeface="Times New Roman"/>
                <a:cs typeface="Simplified Arabic"/>
              </a:rPr>
              <a:t>-</a:t>
            </a:r>
            <a:r>
              <a:rPr lang="ar-EG" dirty="0">
                <a:solidFill>
                  <a:prstClr val="black"/>
                </a:solidFill>
                <a:latin typeface="Times New Roman"/>
                <a:ea typeface="Times New Roman"/>
                <a:cs typeface="Simplified Arabic"/>
              </a:rPr>
              <a:t>الفتاة القصيرة البدينة</a:t>
            </a:r>
            <a:endParaRPr lang="en-US" sz="2400" dirty="0">
              <a:solidFill>
                <a:prstClr val="black"/>
              </a:solidFill>
              <a:latin typeface="Times New Roman"/>
              <a:ea typeface="Times New Roman"/>
            </a:endParaRPr>
          </a:p>
          <a:p>
            <a:pPr marL="228600" algn="justLow">
              <a:tabLst>
                <a:tab pos="473710" algn="l"/>
                <a:tab pos="588010" algn="l"/>
              </a:tabLst>
            </a:pPr>
            <a:r>
              <a:rPr lang="ar-EG" dirty="0" smtClean="0">
                <a:latin typeface="Times New Roman"/>
                <a:ea typeface="Times New Roman"/>
                <a:cs typeface="Simplified Arabic"/>
              </a:rPr>
              <a:t> </a:t>
            </a:r>
            <a:endParaRPr lang="ar-EG" dirty="0"/>
          </a:p>
        </p:txBody>
      </p:sp>
    </p:spTree>
    <p:extLst>
      <p:ext uri="{BB962C8B-B14F-4D97-AF65-F5344CB8AC3E}">
        <p14:creationId xmlns:p14="http://schemas.microsoft.com/office/powerpoint/2010/main" xmlns="" val="2159141529"/>
      </p:ext>
    </p:extLst>
  </p:cSld>
  <p:clrMapOvr>
    <a:masterClrMapping/>
  </p:clrMapOvr>
  <p:transition spd="slow">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4" name="Rectangle 3"/>
          <p:cNvSpPr/>
          <p:nvPr/>
        </p:nvSpPr>
        <p:spPr>
          <a:xfrm>
            <a:off x="4644008" y="1920895"/>
            <a:ext cx="3600400" cy="4185761"/>
          </a:xfrm>
          <a:prstGeom prst="rect">
            <a:avLst/>
          </a:prstGeom>
        </p:spPr>
        <p:txBody>
          <a:bodyPr wrap="square">
            <a:spAutoFit/>
          </a:bodyPr>
          <a:lstStyle/>
          <a:p>
            <a:pPr>
              <a:defRPr/>
            </a:pPr>
            <a:r>
              <a:rPr lang="ar-EG" sz="3800" b="1" kern="0" cap="all" dirty="0" err="1"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اولاالفتاة</a:t>
            </a:r>
            <a:r>
              <a:rPr lang="ar-EG" sz="3800" b="1" kern="0"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 الطويلة النحيفة:</a:t>
            </a:r>
            <a:br>
              <a:rPr lang="ar-EG" sz="3800" b="1" kern="0"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br>
            <a:r>
              <a:rPr lang="ar-EG" sz="3800" b="1" kern="0"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يتراوح  طول هذه الفتاة ما بين 170و180 سم </a:t>
            </a:r>
            <a:endParaRPr lang="ar-EG" kern="0" dirty="0" smtClean="0">
              <a:solidFill>
                <a:sysClr val="windowText" lastClr="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79712" y="1340768"/>
            <a:ext cx="4032448" cy="3240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p:txBody>
          <a:bodyPr/>
          <a:lstStyle/>
          <a:p>
            <a:pPr marL="82296" indent="0">
              <a:buNone/>
            </a:pPr>
            <a:endParaRPr lang="ar-SA" dirty="0" smtClean="0"/>
          </a:p>
          <a:p>
            <a:pPr marL="82296" indent="0">
              <a:buNone/>
            </a:pPr>
            <a:r>
              <a:rPr lang="ar-SA" dirty="0" smtClean="0"/>
              <a:t>     </a:t>
            </a:r>
            <a:r>
              <a:rPr lang="ar-SA" dirty="0" smtClean="0"/>
              <a:t>                                    </a:t>
            </a:r>
            <a:r>
              <a:rPr lang="ar-SA" dirty="0" smtClean="0"/>
              <a:t>                 </a:t>
            </a:r>
            <a:endParaRPr lang="ar-EG" dirty="0"/>
          </a:p>
        </p:txBody>
      </p:sp>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2980" r="27058" b="13392"/>
          <a:stretch/>
        </p:blipFill>
        <p:spPr bwMode="auto">
          <a:xfrm>
            <a:off x="2339752" y="1340768"/>
            <a:ext cx="1528863" cy="35547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3859350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600"/>
              </a:spcBef>
            </a:pPr>
            <a:r>
              <a:rPr lang="ar-EG" sz="1800" b="1" dirty="0">
                <a:solidFill>
                  <a:srgbClr val="B13F9A"/>
                </a:solidFill>
                <a:effectLst/>
                <a:latin typeface="Trebuchet MS"/>
                <a:cs typeface="Tahoma"/>
              </a:rPr>
              <a:t>أن نبتعد عن:</a:t>
            </a:r>
            <a:br>
              <a:rPr lang="ar-EG" sz="1800" b="1" dirty="0">
                <a:solidFill>
                  <a:srgbClr val="B13F9A"/>
                </a:solidFill>
                <a:effectLst/>
                <a:latin typeface="Trebuchet MS"/>
                <a:cs typeface="Tahoma"/>
              </a:rPr>
            </a:br>
            <a:endParaRPr lang="ar-EG" dirty="0"/>
          </a:p>
        </p:txBody>
      </p:sp>
      <p:sp>
        <p:nvSpPr>
          <p:cNvPr id="3" name="Content Placeholder 2"/>
          <p:cNvSpPr>
            <a:spLocks noGrp="1"/>
          </p:cNvSpPr>
          <p:nvPr>
            <p:ph idx="1"/>
          </p:nvPr>
        </p:nvSpPr>
        <p:spPr>
          <a:xfrm>
            <a:off x="2555776" y="1447800"/>
            <a:ext cx="6377912" cy="4800600"/>
          </a:xfrm>
        </p:spPr>
        <p:txBody>
          <a:bodyPr>
            <a:normAutofit lnSpcReduction="10000"/>
          </a:bodyPr>
          <a:lstStyle/>
          <a:p>
            <a:pPr marL="274320" lvl="0" indent="-274320">
              <a:buClr>
                <a:srgbClr val="B13F9A"/>
              </a:buClr>
              <a:buSzPct val="73000"/>
              <a:buFont typeface="Wingdings 2"/>
              <a:buChar char=""/>
            </a:pPr>
            <a:r>
              <a:rPr lang="ar-EG" sz="2400" dirty="0">
                <a:solidFill>
                  <a:prstClr val="black"/>
                </a:solidFill>
                <a:latin typeface="Trebuchet MS"/>
                <a:cs typeface="Tahoma"/>
              </a:rPr>
              <a:t>الخطوط الطولية حيث فيها خداع للبصر وتساعد على إظهار الطول أكثر من اللازم.</a:t>
            </a:r>
          </a:p>
          <a:p>
            <a:pPr marL="274320" lvl="0" indent="-274320">
              <a:buClr>
                <a:srgbClr val="B13F9A"/>
              </a:buClr>
              <a:buSzPct val="73000"/>
              <a:buFont typeface="Wingdings 2"/>
              <a:buChar char=""/>
            </a:pPr>
            <a:r>
              <a:rPr lang="ar-EG" sz="2400" dirty="0">
                <a:solidFill>
                  <a:prstClr val="black"/>
                </a:solidFill>
                <a:latin typeface="Trebuchet MS"/>
                <a:cs typeface="Tahoma"/>
              </a:rPr>
              <a:t>2- الكلف التي تأخذ الشكل الطولي.</a:t>
            </a:r>
          </a:p>
          <a:p>
            <a:pPr marL="274320" lvl="0" indent="-274320">
              <a:buClr>
                <a:srgbClr val="B13F9A"/>
              </a:buClr>
              <a:buSzPct val="73000"/>
              <a:buFont typeface="Wingdings 2"/>
              <a:buChar char=""/>
            </a:pPr>
            <a:r>
              <a:rPr lang="ar-EG" sz="2400" dirty="0">
                <a:solidFill>
                  <a:prstClr val="black"/>
                </a:solidFill>
                <a:latin typeface="Trebuchet MS"/>
                <a:cs typeface="Tahoma"/>
              </a:rPr>
              <a:t>3- استخدام الأقمشة المقلمة طوليا.</a:t>
            </a:r>
          </a:p>
          <a:p>
            <a:pPr marL="274320" lvl="0" indent="-274320">
              <a:buClr>
                <a:srgbClr val="B13F9A"/>
              </a:buClr>
              <a:buSzPct val="73000"/>
              <a:buFont typeface="Wingdings 2"/>
              <a:buChar char=""/>
            </a:pPr>
            <a:r>
              <a:rPr lang="ar-EG" sz="2400" dirty="0">
                <a:solidFill>
                  <a:prstClr val="black"/>
                </a:solidFill>
                <a:latin typeface="Trebuchet MS"/>
                <a:cs typeface="Tahoma"/>
              </a:rPr>
              <a:t>4- استخدام </a:t>
            </a:r>
            <a:r>
              <a:rPr lang="ar-SA" sz="2400" dirty="0" smtClean="0">
                <a:solidFill>
                  <a:prstClr val="black"/>
                </a:solidFill>
                <a:latin typeface="Trebuchet MS"/>
                <a:cs typeface="Tahoma"/>
              </a:rPr>
              <a:t>الأ</a:t>
            </a:r>
            <a:r>
              <a:rPr lang="ar-EG" sz="2400" dirty="0" smtClean="0">
                <a:solidFill>
                  <a:prstClr val="black"/>
                </a:solidFill>
                <a:latin typeface="Trebuchet MS"/>
                <a:cs typeface="Tahoma"/>
              </a:rPr>
              <a:t>كوال </a:t>
            </a:r>
            <a:r>
              <a:rPr lang="ar-EG" sz="2400" dirty="0">
                <a:solidFill>
                  <a:prstClr val="black"/>
                </a:solidFill>
                <a:latin typeface="Trebuchet MS"/>
                <a:cs typeface="Tahoma"/>
              </a:rPr>
              <a:t>المرتفعة على الرقبة</a:t>
            </a:r>
          </a:p>
          <a:p>
            <a:pPr marL="274320" lvl="0" indent="-274320">
              <a:buClr>
                <a:srgbClr val="B13F9A"/>
              </a:buClr>
              <a:buSzPct val="73000"/>
              <a:buFont typeface="Wingdings 2"/>
              <a:buChar char=""/>
            </a:pPr>
            <a:r>
              <a:rPr lang="ar-EG" sz="2400" dirty="0">
                <a:solidFill>
                  <a:prstClr val="black"/>
                </a:solidFill>
                <a:latin typeface="Trebuchet MS"/>
                <a:cs typeface="Tahoma"/>
              </a:rPr>
              <a:t>5- استخدام الملابس المفتوحة من الأمام.</a:t>
            </a:r>
          </a:p>
          <a:p>
            <a:pPr marL="274320" lvl="0" indent="-274320">
              <a:buClr>
                <a:srgbClr val="B13F9A"/>
              </a:buClr>
              <a:buSzPct val="73000"/>
              <a:buFont typeface="Wingdings 2"/>
              <a:buChar char=""/>
            </a:pPr>
            <a:r>
              <a:rPr lang="ar-EG" sz="2400" dirty="0">
                <a:solidFill>
                  <a:prstClr val="black"/>
                </a:solidFill>
                <a:latin typeface="Trebuchet MS"/>
                <a:cs typeface="Tahoma"/>
              </a:rPr>
              <a:t>6- استخدام  الملابس والموديلات </a:t>
            </a:r>
            <a:r>
              <a:rPr lang="ar-EG" sz="2400" dirty="0">
                <a:solidFill>
                  <a:prstClr val="black"/>
                </a:solidFill>
                <a:latin typeface="Trebuchet MS"/>
                <a:cs typeface="Tahoma"/>
              </a:rPr>
              <a:t>البرنسيس</a:t>
            </a:r>
            <a:r>
              <a:rPr lang="ar-EG" sz="2400" dirty="0">
                <a:solidFill>
                  <a:prstClr val="black"/>
                </a:solidFill>
                <a:latin typeface="Trebuchet MS"/>
                <a:cs typeface="Tahoma"/>
              </a:rPr>
              <a:t>.</a:t>
            </a:r>
          </a:p>
          <a:p>
            <a:pPr marL="274320" lvl="0" indent="-274320">
              <a:buClr>
                <a:srgbClr val="B13F9A"/>
              </a:buClr>
              <a:buSzPct val="73000"/>
              <a:buFont typeface="Wingdings 2"/>
              <a:buChar char=""/>
            </a:pPr>
            <a:r>
              <a:rPr lang="en-US" sz="2400" b="1" dirty="0">
                <a:solidFill>
                  <a:srgbClr val="666699"/>
                </a:solidFill>
                <a:latin typeface="Simplified Arabic"/>
                <a:ea typeface="Times New Roman"/>
              </a:rPr>
              <a:t>• </a:t>
            </a:r>
            <a:r>
              <a:rPr lang="ar-SA" sz="2400" b="1" dirty="0">
                <a:solidFill>
                  <a:srgbClr val="666699"/>
                </a:solidFill>
                <a:latin typeface="Simplified Arabic"/>
                <a:ea typeface="Times New Roman"/>
                <a:cs typeface="Tahoma"/>
              </a:rPr>
              <a:t>التصميمات الضيقة المسحوبة</a:t>
            </a:r>
            <a:r>
              <a:rPr lang="en-US" sz="2400" b="1" dirty="0">
                <a:solidFill>
                  <a:srgbClr val="666699"/>
                </a:solidFill>
                <a:latin typeface="Simplified Arabic"/>
                <a:ea typeface="Times New Roman"/>
              </a:rPr>
              <a:t>.</a:t>
            </a:r>
            <a:br>
              <a:rPr lang="en-US" sz="2400" b="1" dirty="0">
                <a:solidFill>
                  <a:srgbClr val="666699"/>
                </a:solidFill>
                <a:latin typeface="Simplified Arabic"/>
                <a:ea typeface="Times New Roman"/>
              </a:rPr>
            </a:br>
            <a:r>
              <a:rPr lang="en-US" sz="2400" b="1" dirty="0">
                <a:solidFill>
                  <a:srgbClr val="666699"/>
                </a:solidFill>
                <a:latin typeface="Simplified Arabic"/>
                <a:ea typeface="Times New Roman"/>
              </a:rPr>
              <a:t>• </a:t>
            </a:r>
            <a:r>
              <a:rPr lang="ar-SA" sz="2400" b="1" dirty="0">
                <a:solidFill>
                  <a:srgbClr val="666699"/>
                </a:solidFill>
                <a:latin typeface="Simplified Arabic"/>
                <a:ea typeface="Times New Roman"/>
                <a:cs typeface="Tahoma"/>
              </a:rPr>
              <a:t>الأكمام الضيقة</a:t>
            </a:r>
            <a:r>
              <a:rPr lang="en-US" sz="2400" b="1" dirty="0">
                <a:solidFill>
                  <a:srgbClr val="666699"/>
                </a:solidFill>
                <a:latin typeface="Simplified Arabic"/>
                <a:ea typeface="Times New Roman"/>
              </a:rPr>
              <a:t> .</a:t>
            </a:r>
            <a:br>
              <a:rPr lang="en-US" sz="2400" b="1" dirty="0">
                <a:solidFill>
                  <a:srgbClr val="666699"/>
                </a:solidFill>
                <a:latin typeface="Simplified Arabic"/>
                <a:ea typeface="Times New Roman"/>
              </a:rPr>
            </a:br>
            <a:r>
              <a:rPr lang="en-US" sz="2400" b="1" dirty="0">
                <a:solidFill>
                  <a:srgbClr val="666699"/>
                </a:solidFill>
                <a:latin typeface="Simplified Arabic"/>
                <a:ea typeface="Times New Roman"/>
              </a:rPr>
              <a:t>• </a:t>
            </a:r>
            <a:r>
              <a:rPr lang="ar-SA" sz="2400" b="1" dirty="0">
                <a:solidFill>
                  <a:srgbClr val="666699"/>
                </a:solidFill>
                <a:latin typeface="Simplified Arabic"/>
                <a:ea typeface="Times New Roman"/>
                <a:cs typeface="Tahoma"/>
              </a:rPr>
              <a:t>فتحات الرقبة العميقة و </a:t>
            </a:r>
            <a:r>
              <a:rPr lang="ar-SA" sz="2400" b="1" dirty="0">
                <a:solidFill>
                  <a:srgbClr val="666699"/>
                </a:solidFill>
                <a:latin typeface="Simplified Arabic"/>
                <a:ea typeface="Times New Roman"/>
                <a:cs typeface="Tahoma"/>
              </a:rPr>
              <a:t>الأكوال</a:t>
            </a:r>
            <a:r>
              <a:rPr lang="ar-SA" sz="2400" b="1" dirty="0">
                <a:solidFill>
                  <a:srgbClr val="666699"/>
                </a:solidFill>
                <a:latin typeface="Simplified Arabic"/>
                <a:ea typeface="Times New Roman"/>
                <a:cs typeface="Tahoma"/>
              </a:rPr>
              <a:t> المرتفعة</a:t>
            </a:r>
            <a:r>
              <a:rPr lang="en-US" sz="2400" b="1" dirty="0">
                <a:solidFill>
                  <a:srgbClr val="666699"/>
                </a:solidFill>
                <a:latin typeface="Simplified Arabic"/>
                <a:ea typeface="Times New Roman"/>
              </a:rPr>
              <a:t> .</a:t>
            </a:r>
            <a:r>
              <a:rPr lang="en-US" sz="2400" b="1" dirty="0">
                <a:solidFill>
                  <a:prstClr val="black"/>
                </a:solidFill>
                <a:latin typeface="Simplified Arabic"/>
                <a:ea typeface="Times New Roman"/>
              </a:rPr>
              <a:t/>
            </a:r>
            <a:br>
              <a:rPr lang="en-US" sz="2400" b="1" dirty="0">
                <a:solidFill>
                  <a:prstClr val="black"/>
                </a:solidFill>
                <a:latin typeface="Simplified Arabic"/>
                <a:ea typeface="Times New Roman"/>
              </a:rPr>
            </a:br>
            <a:endParaRPr lang="ar-EG" sz="2400" dirty="0">
              <a:solidFill>
                <a:prstClr val="black"/>
              </a:solidFill>
              <a:latin typeface="Trebuchet MS"/>
              <a:cs typeface="Tahoma"/>
            </a:endParaRPr>
          </a:p>
          <a:p>
            <a:endParaRPr lang="ar-EG" sz="2400" dirty="0"/>
          </a:p>
        </p:txBody>
      </p:sp>
    </p:spTree>
    <p:extLst>
      <p:ext uri="{BB962C8B-B14F-4D97-AF65-F5344CB8AC3E}">
        <p14:creationId xmlns:p14="http://schemas.microsoft.com/office/powerpoint/2010/main" xmlns="" val="565210248"/>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600"/>
              </a:spcBef>
            </a:pPr>
            <a:r>
              <a:rPr lang="ar-EG" sz="2800" b="1" dirty="0">
                <a:solidFill>
                  <a:srgbClr val="00B050"/>
                </a:solidFill>
                <a:effectLst/>
                <a:latin typeface="Trebuchet MS"/>
                <a:cs typeface="Tahoma"/>
              </a:rPr>
              <a:t>ويجب أن ترتدي </a:t>
            </a:r>
            <a:r>
              <a:rPr lang="ar-EG" sz="1800" b="1" dirty="0">
                <a:solidFill>
                  <a:srgbClr val="B13F9A"/>
                </a:solidFill>
                <a:effectLst/>
                <a:latin typeface="Trebuchet MS"/>
                <a:cs typeface="Tahoma"/>
              </a:rPr>
              <a:t>:</a:t>
            </a:r>
            <a:br>
              <a:rPr lang="ar-EG" sz="1800" b="1" dirty="0">
                <a:solidFill>
                  <a:srgbClr val="B13F9A"/>
                </a:solidFill>
                <a:effectLst/>
                <a:latin typeface="Trebuchet MS"/>
                <a:cs typeface="Tahoma"/>
              </a:rPr>
            </a:br>
            <a:endParaRPr lang="ar-EG" dirty="0"/>
          </a:p>
        </p:txBody>
      </p:sp>
      <p:sp>
        <p:nvSpPr>
          <p:cNvPr id="3" name="Content Placeholder 2"/>
          <p:cNvSpPr>
            <a:spLocks noGrp="1"/>
          </p:cNvSpPr>
          <p:nvPr>
            <p:ph idx="1"/>
          </p:nvPr>
        </p:nvSpPr>
        <p:spPr>
          <a:xfrm>
            <a:off x="1435608" y="692696"/>
            <a:ext cx="7498080" cy="5555704"/>
          </a:xfrm>
        </p:spPr>
        <p:txBody>
          <a:bodyPr>
            <a:noAutofit/>
          </a:bodyPr>
          <a:lstStyle/>
          <a:p>
            <a:pPr marL="274320" lvl="0" indent="-274320">
              <a:buClr>
                <a:srgbClr val="B13F9A"/>
              </a:buClr>
              <a:buSzPct val="73000"/>
              <a:buFont typeface="Wingdings 2"/>
              <a:buChar char=""/>
            </a:pPr>
            <a:r>
              <a:rPr lang="ar-EG" sz="2000" dirty="0">
                <a:solidFill>
                  <a:prstClr val="black"/>
                </a:solidFill>
                <a:latin typeface="Trebuchet MS"/>
                <a:cs typeface="Tahoma"/>
              </a:rPr>
              <a:t>1- الملابس ذات القصات العرضية على الرقبة وعلى الصدر.</a:t>
            </a:r>
          </a:p>
          <a:p>
            <a:pPr marL="274320" lvl="0" indent="-274320">
              <a:buClr>
                <a:srgbClr val="B13F9A"/>
              </a:buClr>
              <a:buSzPct val="73000"/>
              <a:buFont typeface="Wingdings 2"/>
              <a:buChar char=""/>
            </a:pPr>
            <a:r>
              <a:rPr lang="ar-EG" sz="2000" dirty="0">
                <a:solidFill>
                  <a:prstClr val="black"/>
                </a:solidFill>
                <a:latin typeface="Trebuchet MS"/>
                <a:cs typeface="Tahoma"/>
              </a:rPr>
              <a:t>2- الملابس ذات الجيوب الكبيرة.</a:t>
            </a:r>
          </a:p>
          <a:p>
            <a:pPr marL="274320" lvl="0" indent="-274320">
              <a:buClr>
                <a:srgbClr val="B13F9A"/>
              </a:buClr>
              <a:buSzPct val="73000"/>
              <a:buFont typeface="Wingdings 2"/>
              <a:buChar char=""/>
            </a:pPr>
            <a:r>
              <a:rPr lang="ar-EG" sz="2000" dirty="0">
                <a:solidFill>
                  <a:prstClr val="black"/>
                </a:solidFill>
                <a:latin typeface="Trebuchet MS"/>
                <a:cs typeface="Tahoma"/>
              </a:rPr>
              <a:t>3- الموديلات التي تحدد خط الوسط.</a:t>
            </a:r>
          </a:p>
          <a:p>
            <a:pPr marL="274320" lvl="0" indent="-274320">
              <a:buClr>
                <a:srgbClr val="B13F9A"/>
              </a:buClr>
              <a:buSzPct val="73000"/>
              <a:buFont typeface="Wingdings 2"/>
              <a:buChar char=""/>
            </a:pPr>
            <a:r>
              <a:rPr lang="ar-EG" sz="2000" dirty="0">
                <a:solidFill>
                  <a:prstClr val="black"/>
                </a:solidFill>
                <a:latin typeface="Trebuchet MS"/>
                <a:cs typeface="Tahoma"/>
              </a:rPr>
              <a:t>4- الأحزمة العريضة وبلون مخالف.</a:t>
            </a:r>
          </a:p>
          <a:p>
            <a:pPr marL="274320" lvl="0" indent="-274320">
              <a:buClr>
                <a:srgbClr val="B13F9A"/>
              </a:buClr>
              <a:buSzPct val="73000"/>
              <a:buFont typeface="Wingdings 2"/>
              <a:buChar char=""/>
            </a:pPr>
            <a:r>
              <a:rPr lang="ar-EG" sz="2000" dirty="0">
                <a:solidFill>
                  <a:prstClr val="black"/>
                </a:solidFill>
                <a:latin typeface="Trebuchet MS"/>
                <a:cs typeface="Tahoma"/>
              </a:rPr>
              <a:t>5- الأقمشة القطنية أو اللامعة.</a:t>
            </a:r>
          </a:p>
          <a:p>
            <a:pPr marL="274320" lvl="0" indent="-274320">
              <a:buClr>
                <a:srgbClr val="B13F9A"/>
              </a:buClr>
              <a:buSzPct val="73000"/>
              <a:buFont typeface="Wingdings 2"/>
              <a:buChar char=""/>
            </a:pPr>
            <a:r>
              <a:rPr lang="ar-EG" sz="2000" dirty="0">
                <a:solidFill>
                  <a:prstClr val="black"/>
                </a:solidFill>
                <a:latin typeface="Trebuchet MS"/>
                <a:cs typeface="Tahoma"/>
              </a:rPr>
              <a:t>6- الأقمشة المقلمة بالعرض.</a:t>
            </a:r>
          </a:p>
          <a:p>
            <a:pPr marL="274320" lvl="0" indent="-274320">
              <a:buClr>
                <a:srgbClr val="B13F9A"/>
              </a:buClr>
              <a:buSzPct val="73000"/>
              <a:buFont typeface="Wingdings 2"/>
              <a:buChar char=""/>
            </a:pPr>
            <a:r>
              <a:rPr lang="ar-EG" sz="2000" dirty="0">
                <a:solidFill>
                  <a:prstClr val="black"/>
                </a:solidFill>
                <a:latin typeface="Trebuchet MS"/>
                <a:cs typeface="Tahoma"/>
              </a:rPr>
              <a:t>7- زخارف أو تطريز واضح يأخذ الشكل الأفقي على ذيل </a:t>
            </a:r>
            <a:r>
              <a:rPr lang="ar-EG" sz="2000" dirty="0" smtClean="0">
                <a:solidFill>
                  <a:prstClr val="black"/>
                </a:solidFill>
                <a:latin typeface="Trebuchet MS"/>
                <a:cs typeface="Tahoma"/>
              </a:rPr>
              <a:t>الفستان</a:t>
            </a:r>
            <a:endParaRPr lang="ar-EG" sz="2000" dirty="0">
              <a:solidFill>
                <a:prstClr val="black"/>
              </a:solidFill>
              <a:latin typeface="Trebuchet MS"/>
              <a:cs typeface="Tahoma"/>
            </a:endParaRPr>
          </a:p>
          <a:p>
            <a:pPr marL="274320" lvl="0" indent="-274320">
              <a:buClr>
                <a:srgbClr val="B13F9A"/>
              </a:buClr>
              <a:buSzPct val="73000"/>
              <a:buFont typeface="Wingdings 2"/>
              <a:buChar char=""/>
            </a:pPr>
            <a:r>
              <a:rPr lang="ar-EG" sz="2000" dirty="0">
                <a:solidFill>
                  <a:prstClr val="black"/>
                </a:solidFill>
                <a:latin typeface="Trebuchet MS"/>
                <a:cs typeface="Tahoma"/>
              </a:rPr>
              <a:t>8- الموديلات </a:t>
            </a:r>
            <a:r>
              <a:rPr lang="ar-EG" sz="2000" dirty="0" smtClean="0">
                <a:solidFill>
                  <a:prstClr val="black"/>
                </a:solidFill>
                <a:latin typeface="Trebuchet MS"/>
                <a:cs typeface="Tahoma"/>
              </a:rPr>
              <a:t>الكر وازيه.</a:t>
            </a:r>
            <a:endParaRPr lang="ar-EG" sz="2000" dirty="0">
              <a:solidFill>
                <a:prstClr val="black"/>
              </a:solidFill>
              <a:latin typeface="Trebuchet MS"/>
              <a:cs typeface="Tahoma"/>
            </a:endParaRPr>
          </a:p>
          <a:p>
            <a:pPr marL="274320" lvl="0" indent="-274320">
              <a:buClr>
                <a:srgbClr val="B13F9A"/>
              </a:buClr>
              <a:buSzPct val="73000"/>
              <a:buFont typeface="Wingdings 2"/>
              <a:buChar char=""/>
            </a:pPr>
            <a:r>
              <a:rPr lang="ar-EG" sz="2000" dirty="0">
                <a:solidFill>
                  <a:prstClr val="black"/>
                </a:solidFill>
                <a:latin typeface="Trebuchet MS"/>
                <a:cs typeface="Tahoma"/>
              </a:rPr>
              <a:t>9- البلوزة و </a:t>
            </a:r>
            <a:r>
              <a:rPr lang="ar-EG" sz="2000" dirty="0" smtClean="0">
                <a:solidFill>
                  <a:prstClr val="black"/>
                </a:solidFill>
                <a:latin typeface="Trebuchet MS"/>
                <a:cs typeface="Tahoma"/>
              </a:rPr>
              <a:t>الجونلة</a:t>
            </a:r>
            <a:r>
              <a:rPr lang="ar-EG" sz="2000" dirty="0" smtClean="0">
                <a:solidFill>
                  <a:prstClr val="black"/>
                </a:solidFill>
                <a:latin typeface="Trebuchet MS"/>
                <a:cs typeface="Tahoma"/>
              </a:rPr>
              <a:t> </a:t>
            </a:r>
            <a:r>
              <a:rPr lang="ar-EG" sz="2000" dirty="0">
                <a:solidFill>
                  <a:prstClr val="black"/>
                </a:solidFill>
                <a:latin typeface="Trebuchet MS"/>
                <a:cs typeface="Tahoma"/>
              </a:rPr>
              <a:t>بلونين مختلفتين.</a:t>
            </a:r>
          </a:p>
          <a:p>
            <a:pPr marL="274320" lvl="0" indent="-274320">
              <a:buClr>
                <a:srgbClr val="B13F9A"/>
              </a:buClr>
              <a:buSzPct val="73000"/>
              <a:buFont typeface="Wingdings 2"/>
              <a:buChar char=""/>
            </a:pPr>
            <a:r>
              <a:rPr lang="ar-EG" sz="2000" dirty="0">
                <a:solidFill>
                  <a:prstClr val="black"/>
                </a:solidFill>
                <a:latin typeface="Trebuchet MS"/>
                <a:cs typeface="Tahoma"/>
              </a:rPr>
              <a:t>10- الأكوال العريضة وكذلك الكرانيش والإكسسوار الضخمة</a:t>
            </a:r>
          </a:p>
          <a:p>
            <a:pPr marL="274320" lvl="0" indent="-274320">
              <a:buClr>
                <a:srgbClr val="B13F9A"/>
              </a:buClr>
              <a:buSzPct val="73000"/>
              <a:buFont typeface="Wingdings 2"/>
              <a:buChar char=""/>
            </a:pPr>
            <a:r>
              <a:rPr lang="ar-EG" sz="2000" dirty="0">
                <a:solidFill>
                  <a:prstClr val="black"/>
                </a:solidFill>
                <a:latin typeface="Trebuchet MS"/>
                <a:cs typeface="Tahoma"/>
              </a:rPr>
              <a:t>.</a:t>
            </a:r>
            <a:r>
              <a:rPr lang="en-US" sz="2000" b="1" dirty="0">
                <a:solidFill>
                  <a:srgbClr val="666699"/>
                </a:solidFill>
                <a:latin typeface="Simplified Arabic"/>
                <a:ea typeface="Times New Roman"/>
              </a:rPr>
              <a:t> • </a:t>
            </a:r>
            <a:r>
              <a:rPr lang="ar-SA" sz="2000" b="1" dirty="0">
                <a:solidFill>
                  <a:srgbClr val="666699"/>
                </a:solidFill>
                <a:latin typeface="Simplified Arabic"/>
                <a:ea typeface="Times New Roman"/>
                <a:cs typeface="Tahoma"/>
              </a:rPr>
              <a:t>والجونلات</a:t>
            </a:r>
            <a:r>
              <a:rPr lang="ar-SA" sz="2000" b="1" dirty="0">
                <a:solidFill>
                  <a:srgbClr val="666699"/>
                </a:solidFill>
                <a:latin typeface="Simplified Arabic"/>
                <a:ea typeface="Times New Roman"/>
                <a:cs typeface="Tahoma"/>
              </a:rPr>
              <a:t> الواسعة </a:t>
            </a:r>
            <a:r>
              <a:rPr lang="ar-SA" sz="2000" b="1" dirty="0" smtClean="0">
                <a:solidFill>
                  <a:srgbClr val="666699"/>
                </a:solidFill>
                <a:latin typeface="Simplified Arabic"/>
                <a:ea typeface="Times New Roman"/>
                <a:cs typeface="Tahoma"/>
              </a:rPr>
              <a:t>كالكوش </a:t>
            </a:r>
            <a:r>
              <a:rPr lang="ar-SA" sz="2000" b="1" dirty="0">
                <a:solidFill>
                  <a:srgbClr val="666699"/>
                </a:solidFill>
                <a:latin typeface="Simplified Arabic"/>
                <a:ea typeface="Times New Roman"/>
                <a:cs typeface="Tahoma"/>
              </a:rPr>
              <a:t>والكسرات المفتوحة</a:t>
            </a:r>
            <a:r>
              <a:rPr lang="en-US" sz="2000" b="1" dirty="0">
                <a:solidFill>
                  <a:srgbClr val="666699"/>
                </a:solidFill>
                <a:latin typeface="Simplified Arabic"/>
                <a:ea typeface="Times New Roman"/>
              </a:rPr>
              <a:t> .</a:t>
            </a:r>
            <a:br>
              <a:rPr lang="en-US" sz="2000" b="1" dirty="0">
                <a:solidFill>
                  <a:srgbClr val="666699"/>
                </a:solidFill>
                <a:latin typeface="Simplified Arabic"/>
                <a:ea typeface="Times New Roman"/>
              </a:rPr>
            </a:br>
            <a:r>
              <a:rPr lang="en-US" sz="2000" b="1" dirty="0">
                <a:solidFill>
                  <a:srgbClr val="666699"/>
                </a:solidFill>
                <a:latin typeface="Simplified Arabic"/>
                <a:ea typeface="Times New Roman"/>
              </a:rPr>
              <a:t>• </a:t>
            </a:r>
            <a:r>
              <a:rPr lang="ar-SA" sz="2000" b="1" dirty="0">
                <a:solidFill>
                  <a:srgbClr val="666699"/>
                </a:solidFill>
                <a:latin typeface="Simplified Arabic"/>
                <a:ea typeface="Times New Roman"/>
                <a:cs typeface="Tahoma"/>
              </a:rPr>
              <a:t>الأكمام الواسعة</a:t>
            </a:r>
            <a:r>
              <a:rPr lang="en-US" sz="2000" b="1" dirty="0">
                <a:solidFill>
                  <a:srgbClr val="666699"/>
                </a:solidFill>
                <a:latin typeface="Simplified Arabic"/>
                <a:ea typeface="Times New Roman"/>
              </a:rPr>
              <a:t/>
            </a:r>
            <a:br>
              <a:rPr lang="en-US" sz="2000" b="1" dirty="0">
                <a:solidFill>
                  <a:srgbClr val="666699"/>
                </a:solidFill>
                <a:latin typeface="Simplified Arabic"/>
                <a:ea typeface="Times New Roman"/>
              </a:rPr>
            </a:br>
            <a:r>
              <a:rPr lang="en-US" sz="2000" b="1" dirty="0" smtClean="0">
                <a:solidFill>
                  <a:srgbClr val="666699"/>
                </a:solidFill>
                <a:latin typeface="Simplified Arabic"/>
                <a:ea typeface="Times New Roman"/>
              </a:rPr>
              <a:t>• </a:t>
            </a:r>
            <a:r>
              <a:rPr lang="ar-SA" sz="2000" b="1" dirty="0">
                <a:solidFill>
                  <a:srgbClr val="666699"/>
                </a:solidFill>
                <a:latin typeface="Simplified Arabic"/>
                <a:ea typeface="Times New Roman"/>
                <a:cs typeface="Tahoma"/>
              </a:rPr>
              <a:t>الاكسسورات الضخمة</a:t>
            </a:r>
            <a:r>
              <a:rPr lang="en-US" sz="2000" b="1" dirty="0">
                <a:solidFill>
                  <a:srgbClr val="666699"/>
                </a:solidFill>
                <a:latin typeface="Simplified Arabic"/>
                <a:ea typeface="Times New Roman"/>
              </a:rPr>
              <a:t> .</a:t>
            </a:r>
            <a:br>
              <a:rPr lang="en-US" sz="2000" b="1" dirty="0">
                <a:solidFill>
                  <a:srgbClr val="666699"/>
                </a:solidFill>
                <a:latin typeface="Simplified Arabic"/>
                <a:ea typeface="Times New Roman"/>
              </a:rPr>
            </a:br>
            <a:r>
              <a:rPr lang="en-US" sz="2000" b="1" dirty="0">
                <a:solidFill>
                  <a:srgbClr val="666699"/>
                </a:solidFill>
                <a:latin typeface="Simplified Arabic"/>
                <a:ea typeface="Times New Roman"/>
              </a:rPr>
              <a:t>• </a:t>
            </a:r>
            <a:r>
              <a:rPr lang="ar-SA" sz="2000" b="1" dirty="0">
                <a:solidFill>
                  <a:srgbClr val="666699"/>
                </a:solidFill>
                <a:latin typeface="Simplified Arabic"/>
                <a:ea typeface="Times New Roman"/>
                <a:cs typeface="Tahoma"/>
              </a:rPr>
              <a:t>وأيضا تناسبها الأقمشة ذات النقوش والزخارف الكبيرة والكاروهات أو الأقمشة </a:t>
            </a:r>
            <a:r>
              <a:rPr lang="ar-SA" sz="2000" b="1" dirty="0" smtClean="0">
                <a:solidFill>
                  <a:srgbClr val="666699"/>
                </a:solidFill>
                <a:latin typeface="Simplified Arabic"/>
                <a:ea typeface="Times New Roman"/>
                <a:cs typeface="Tahoma"/>
              </a:rPr>
              <a:t>ا</a:t>
            </a:r>
            <a:r>
              <a:rPr lang="ar-EG" sz="2000" b="1" dirty="0" smtClean="0">
                <a:solidFill>
                  <a:srgbClr val="666699"/>
                </a:solidFill>
                <a:latin typeface="Simplified Arabic"/>
                <a:ea typeface="Times New Roman"/>
                <a:cs typeface="Tahoma"/>
              </a:rPr>
              <a:t>المقلمة</a:t>
            </a:r>
            <a:r>
              <a:rPr lang="ar-SA" sz="2000" b="1" dirty="0" smtClean="0">
                <a:solidFill>
                  <a:srgbClr val="666699"/>
                </a:solidFill>
                <a:latin typeface="Simplified Arabic"/>
                <a:ea typeface="Times New Roman"/>
                <a:cs typeface="Tahoma"/>
              </a:rPr>
              <a:t> </a:t>
            </a:r>
            <a:r>
              <a:rPr lang="ar-SA" sz="2000" b="1" dirty="0">
                <a:solidFill>
                  <a:srgbClr val="666699"/>
                </a:solidFill>
                <a:latin typeface="Simplified Arabic"/>
                <a:ea typeface="Times New Roman"/>
                <a:cs typeface="Tahoma"/>
              </a:rPr>
              <a:t>أفقي أو الأقمشة الوبرية اللامعة</a:t>
            </a:r>
            <a:r>
              <a:rPr lang="en-US" sz="2000" b="1" dirty="0">
                <a:solidFill>
                  <a:srgbClr val="666699"/>
                </a:solidFill>
                <a:latin typeface="Simplified Arabic"/>
                <a:ea typeface="Times New Roman"/>
              </a:rPr>
              <a:t> .</a:t>
            </a:r>
            <a:br>
              <a:rPr lang="en-US" sz="2000" b="1" dirty="0">
                <a:solidFill>
                  <a:srgbClr val="666699"/>
                </a:solidFill>
                <a:latin typeface="Simplified Arabic"/>
                <a:ea typeface="Times New Roman"/>
              </a:rPr>
            </a:br>
            <a:endParaRPr lang="ar-EG" sz="2000" dirty="0">
              <a:solidFill>
                <a:prstClr val="black"/>
              </a:solidFill>
              <a:latin typeface="Trebuchet MS"/>
              <a:cs typeface="Tahoma"/>
            </a:endParaRPr>
          </a:p>
          <a:p>
            <a:endParaRPr lang="ar-EG"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62" y="1700808"/>
            <a:ext cx="1924766" cy="4915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54850080"/>
      </p:ext>
    </p:extLst>
  </p:cSld>
  <p:clrMapOvr>
    <a:masterClrMapping/>
  </p:clrMapOvr>
  <mc:AlternateContent xmlns:mc="http://schemas.openxmlformats.org/markup-compatibility/2006">
    <mc:Choice xmlns:p14="http://schemas.microsoft.com/office/powerpoint/2010/main" xmlns="" Requires="p14">
      <p:transition spd="slow" p14:dur="3400">
        <p14:reveal thruBlk="1"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285728"/>
            <a:ext cx="7498080" cy="153966"/>
          </a:xfrm>
        </p:spPr>
        <p:txBody>
          <a:bodyPr>
            <a:normAutofit fontScale="90000"/>
          </a:bodyPr>
          <a:lstStyle/>
          <a:p>
            <a:endParaRPr lang="ar-EG"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6372200" y="1196752"/>
            <a:ext cx="2376264" cy="5088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2957" r="19748"/>
          <a:stretch/>
        </p:blipFill>
        <p:spPr bwMode="auto">
          <a:xfrm>
            <a:off x="978154" y="1340768"/>
            <a:ext cx="2301176" cy="49795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79912" y="638628"/>
            <a:ext cx="2262115" cy="5799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4042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p:txBody>
          <a:bodyPr>
            <a:normAutofit/>
          </a:bodyPr>
          <a:lstStyle/>
          <a:p>
            <a:r>
              <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ثانيا الفتاة </a:t>
            </a:r>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الطويلة </a:t>
            </a:r>
            <a:r>
              <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البدينة:</a:t>
            </a:r>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
            </a:r>
            <a:b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br>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يصل طول هذه الفتاة </a:t>
            </a:r>
            <a:r>
              <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170سم</a:t>
            </a:r>
          </a:p>
          <a:p>
            <a:endPar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endParaRPr>
          </a:p>
          <a:p>
            <a:r>
              <a:rPr lang="ar-SA" sz="1800" b="1" dirty="0" smtClean="0">
                <a:solidFill>
                  <a:srgbClr val="B13F9A"/>
                </a:solidFill>
                <a:latin typeface="Trebuchet MS"/>
                <a:cs typeface="Tahoma"/>
              </a:rPr>
              <a:t>فلابد أن</a:t>
            </a:r>
            <a:r>
              <a:rPr lang="ar-EG" sz="1800" b="1" dirty="0" smtClean="0">
                <a:solidFill>
                  <a:srgbClr val="B13F9A"/>
                </a:solidFill>
                <a:latin typeface="Trebuchet MS"/>
                <a:cs typeface="Tahoma"/>
              </a:rPr>
              <a:t> </a:t>
            </a:r>
            <a:r>
              <a:rPr lang="ar-EG" sz="1800" b="1" dirty="0">
                <a:solidFill>
                  <a:srgbClr val="B13F9A"/>
                </a:solidFill>
                <a:latin typeface="Trebuchet MS"/>
                <a:cs typeface="Tahoma"/>
              </a:rPr>
              <a:t>تبتعد عن :..</a:t>
            </a:r>
          </a:p>
          <a:p>
            <a:pPr marL="274320" lvl="0" indent="-274320">
              <a:buClr>
                <a:srgbClr val="B13F9A"/>
              </a:buClr>
              <a:buSzPct val="73000"/>
              <a:buFont typeface="Wingdings 2"/>
              <a:buChar char=""/>
            </a:pPr>
            <a:r>
              <a:rPr lang="ar-EG" sz="2200" dirty="0">
                <a:solidFill>
                  <a:prstClr val="black"/>
                </a:solidFill>
                <a:latin typeface="Trebuchet MS"/>
                <a:cs typeface="Tahoma"/>
              </a:rPr>
              <a:t>الأحزمة العريضة والأكمام المنفوخة</a:t>
            </a:r>
          </a:p>
          <a:p>
            <a:pPr marL="274320" lvl="0" indent="-274320">
              <a:buClr>
                <a:srgbClr val="B13F9A"/>
              </a:buClr>
              <a:buSzPct val="73000"/>
              <a:buFont typeface="Wingdings 2"/>
              <a:buChar char=""/>
            </a:pPr>
            <a:r>
              <a:rPr lang="ar-EG" sz="2200" dirty="0">
                <a:solidFill>
                  <a:prstClr val="black"/>
                </a:solidFill>
                <a:latin typeface="Trebuchet MS"/>
                <a:cs typeface="Tahoma"/>
              </a:rPr>
              <a:t>• الجيوب الجانبية .</a:t>
            </a:r>
          </a:p>
          <a:p>
            <a:pPr marL="274320" lvl="0" indent="-274320">
              <a:buClr>
                <a:srgbClr val="B13F9A"/>
              </a:buClr>
              <a:buSzPct val="73000"/>
              <a:buFont typeface="Wingdings 2"/>
              <a:buChar char=""/>
            </a:pPr>
            <a:r>
              <a:rPr lang="ar-EG" sz="2200" dirty="0">
                <a:solidFill>
                  <a:prstClr val="black"/>
                </a:solidFill>
                <a:latin typeface="Trebuchet MS"/>
                <a:cs typeface="Tahoma"/>
              </a:rPr>
              <a:t>• الأكوال الضخمة .</a:t>
            </a:r>
          </a:p>
          <a:p>
            <a:pPr marL="274320" lvl="0" indent="-274320">
              <a:buClr>
                <a:srgbClr val="B13F9A"/>
              </a:buClr>
              <a:buSzPct val="73000"/>
              <a:buFont typeface="Wingdings 2"/>
              <a:buChar char=""/>
            </a:pPr>
            <a:r>
              <a:rPr lang="ar-EG" sz="2200" dirty="0">
                <a:solidFill>
                  <a:prstClr val="black"/>
                </a:solidFill>
                <a:latin typeface="Trebuchet MS"/>
                <a:cs typeface="Tahoma"/>
              </a:rPr>
              <a:t>• الخطوط الأفقية أو الرأسية .</a:t>
            </a:r>
          </a:p>
          <a:p>
            <a:pPr marL="274320" lvl="0" indent="-274320">
              <a:buClr>
                <a:srgbClr val="B13F9A"/>
              </a:buClr>
              <a:buSzPct val="73000"/>
              <a:buFont typeface="Wingdings 2"/>
              <a:buChar char=""/>
            </a:pPr>
            <a:r>
              <a:rPr lang="ar-EG" sz="2200" dirty="0">
                <a:solidFill>
                  <a:prstClr val="black"/>
                </a:solidFill>
                <a:latin typeface="Trebuchet MS"/>
                <a:cs typeface="Tahoma"/>
              </a:rPr>
              <a:t>• الأقمشة المزخرفة برسومات كبيرة أو الأقمشة السميكة أو المقواه مثل التفتاه أو الأقمشة اللامعة</a:t>
            </a:r>
            <a:endParaRPr lang="ar-EG"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6099" t="-458" b="458"/>
          <a:stretch/>
        </p:blipFill>
        <p:spPr bwMode="auto">
          <a:xfrm>
            <a:off x="251520" y="1916832"/>
            <a:ext cx="2232248" cy="33150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38848315"/>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ts val="600"/>
              </a:spcBef>
            </a:pPr>
            <a:r>
              <a:rPr lang="ar-EG" sz="2800" b="1" dirty="0">
                <a:solidFill>
                  <a:srgbClr val="B13F9A"/>
                </a:solidFill>
                <a:effectLst/>
                <a:latin typeface="Trebuchet MS"/>
                <a:cs typeface="Tahoma"/>
              </a:rPr>
              <a:t>بينما يناسبها </a:t>
            </a:r>
            <a:r>
              <a:rPr lang="ar-EG" sz="2800" b="1" dirty="0" smtClean="0">
                <a:solidFill>
                  <a:srgbClr val="B13F9A"/>
                </a:solidFill>
                <a:effectLst/>
                <a:latin typeface="Trebuchet MS"/>
                <a:cs typeface="Tahoma"/>
              </a:rPr>
              <a:t>الآتي:</a:t>
            </a:r>
            <a:r>
              <a:rPr lang="ar-EG" sz="2800" b="1" dirty="0">
                <a:solidFill>
                  <a:srgbClr val="B13F9A"/>
                </a:solidFill>
                <a:effectLst/>
                <a:latin typeface="Trebuchet MS"/>
                <a:cs typeface="Tahoma"/>
              </a:rPr>
              <a:t/>
            </a:r>
            <a:br>
              <a:rPr lang="ar-EG" sz="2800" b="1" dirty="0">
                <a:solidFill>
                  <a:srgbClr val="B13F9A"/>
                </a:solidFill>
                <a:effectLst/>
                <a:latin typeface="Trebuchet MS"/>
                <a:cs typeface="Tahoma"/>
              </a:rPr>
            </a:br>
            <a:endParaRPr lang="ar-EG" sz="2800" dirty="0"/>
          </a:p>
        </p:txBody>
      </p:sp>
      <p:sp>
        <p:nvSpPr>
          <p:cNvPr id="3" name="Content Placeholder 2"/>
          <p:cNvSpPr>
            <a:spLocks noGrp="1"/>
          </p:cNvSpPr>
          <p:nvPr>
            <p:ph idx="1"/>
          </p:nvPr>
        </p:nvSpPr>
        <p:spPr/>
        <p:txBody>
          <a:bodyPr/>
          <a:lstStyle/>
          <a:p>
            <a:pPr marL="274320" lvl="0" indent="-274320">
              <a:buClr>
                <a:srgbClr val="B13F9A"/>
              </a:buClr>
              <a:buSzPct val="73000"/>
              <a:buFont typeface="Wingdings 2"/>
              <a:buChar char=""/>
            </a:pPr>
            <a:r>
              <a:rPr lang="ar-EG" sz="2400" dirty="0">
                <a:solidFill>
                  <a:prstClr val="black"/>
                </a:solidFill>
                <a:latin typeface="Trebuchet MS"/>
                <a:cs typeface="Tahoma"/>
              </a:rPr>
              <a:t>الألوان الداكنة والهادئة والباردة</a:t>
            </a:r>
          </a:p>
          <a:p>
            <a:pPr marL="274320" lvl="0" indent="-274320">
              <a:buClr>
                <a:srgbClr val="B13F9A"/>
              </a:buClr>
              <a:buSzPct val="73000"/>
              <a:buFont typeface="Wingdings 2"/>
              <a:buChar char=""/>
            </a:pPr>
            <a:r>
              <a:rPr lang="ar-EG" sz="2400" dirty="0">
                <a:solidFill>
                  <a:prstClr val="black"/>
                </a:solidFill>
                <a:latin typeface="Trebuchet MS"/>
                <a:cs typeface="Tahoma"/>
              </a:rPr>
              <a:t>• فتحات الرقبة على شكل 7</a:t>
            </a:r>
          </a:p>
          <a:p>
            <a:pPr marL="274320" lvl="0" indent="-274320">
              <a:buClr>
                <a:srgbClr val="B13F9A"/>
              </a:buClr>
              <a:buSzPct val="73000"/>
              <a:buFont typeface="Wingdings 2"/>
              <a:buChar char=""/>
            </a:pPr>
            <a:r>
              <a:rPr lang="ar-EG" sz="2400" dirty="0">
                <a:solidFill>
                  <a:prstClr val="black"/>
                </a:solidFill>
                <a:latin typeface="Trebuchet MS"/>
                <a:cs typeface="Tahoma"/>
              </a:rPr>
              <a:t>• الأقمشة المرنة المنسدلة مثل الشيفون والحرير وكذلك الأقمشة المزخرفة برسومات غير واضحة .</a:t>
            </a:r>
          </a:p>
          <a:p>
            <a:endParaRPr lang="ar-EG"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56176" y="3284984"/>
            <a:ext cx="1915464" cy="3078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0" name="Picture 2" descr="https://encrypted-tbn1.gstatic.com/images?q=tbn:ANd9GcSwt3lChmJsfov2C-FZVixjBk6Lleak2ehuZrvoVgiNCgrj3RnMymBKhEmK">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63888" y="3429000"/>
            <a:ext cx="2448272" cy="252028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http://cdn.namshi.com/product/22/584/1-zoom.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5142" t="16291" r="29715" b="3208"/>
          <a:stretch/>
        </p:blipFill>
        <p:spPr bwMode="auto">
          <a:xfrm>
            <a:off x="683568" y="3270738"/>
            <a:ext cx="928482" cy="3643532"/>
          </a:xfrm>
          <a:prstGeom prst="rect">
            <a:avLst/>
          </a:prstGeom>
          <a:noFill/>
          <a:extLst>
            <a:ext uri="{909E8E84-426E-40DD-AFC4-6F175D3DCCD1}">
              <a14:hiddenFill xmlns:a14="http://schemas.microsoft.com/office/drawing/2010/main" xmlns="">
                <a:solidFill>
                  <a:srgbClr val="FFFFFF"/>
                </a:solidFill>
              </a14:hiddenFill>
            </a:ext>
          </a:extLst>
        </p:spPr>
      </p:pic>
      <p:pic>
        <p:nvPicPr>
          <p:cNvPr id="7175" name="Picture 7"/>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34040" t="16893" r="32183" b="24786"/>
          <a:stretch/>
        </p:blipFill>
        <p:spPr bwMode="auto">
          <a:xfrm>
            <a:off x="2051720" y="4318959"/>
            <a:ext cx="940620" cy="25390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6" name="Picture 8"/>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9912" t="15892" r="17732" b="27453"/>
          <a:stretch/>
        </p:blipFill>
        <p:spPr bwMode="auto">
          <a:xfrm>
            <a:off x="1768450" y="2817055"/>
            <a:ext cx="1223890" cy="133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8172324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a:xfrm>
            <a:off x="4932040" y="1447800"/>
            <a:ext cx="3888432" cy="4800600"/>
          </a:xfrm>
        </p:spPr>
        <p:txBody>
          <a:bodyPr/>
          <a:lstStyle/>
          <a:p>
            <a:pPr marL="0" lvl="0" indent="0">
              <a:spcBef>
                <a:spcPts val="0"/>
              </a:spcBef>
              <a:buClrTx/>
              <a:buSzTx/>
              <a:buNone/>
              <a:defRPr/>
            </a:pPr>
            <a:r>
              <a:rPr lang="ar-EG" sz="3800" b="1" kern="0"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رابعا الفتاة القصيرة النحيفة :</a:t>
            </a:r>
            <a:br>
              <a:rPr lang="ar-EG" sz="3800" b="1" kern="0"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br>
            <a:r>
              <a:rPr lang="ar-EG" sz="3800" b="1" kern="0"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طول هذه </a:t>
            </a:r>
            <a:r>
              <a:rPr lang="ar-EG" sz="3800" b="1" kern="0"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الفتاة </a:t>
            </a:r>
            <a:r>
              <a:rPr lang="ar-EG" sz="3800" b="1" kern="0"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يصل الى 155سم أو أقل </a:t>
            </a:r>
            <a:endParaRPr lang="ar-EG" sz="1800" kern="0" dirty="0">
              <a:solidFill>
                <a:sysClr val="windowText" lastClr="000000"/>
              </a:solidFill>
            </a:endParaRPr>
          </a:p>
          <a:p>
            <a:pPr marL="82296" indent="0">
              <a:buNone/>
            </a:pPr>
            <a:endParaRPr lang="ar-EG" dirty="0"/>
          </a:p>
        </p:txBody>
      </p:sp>
      <p:pic>
        <p:nvPicPr>
          <p:cNvPr id="1028" name="Picture 4" descr="نصائح هامة للفتاة القصيرة لتبدين اكثر طولاً"/>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5616" y="2132856"/>
            <a:ext cx="3528392" cy="37444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4918979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ts val="600"/>
              </a:spcBef>
            </a:pPr>
            <a:r>
              <a:rPr lang="ar-SA" sz="2800" b="1" dirty="0" smtClean="0">
                <a:solidFill>
                  <a:srgbClr val="B13F9A"/>
                </a:solidFill>
                <a:effectLst/>
                <a:latin typeface="Trebuchet MS"/>
                <a:cs typeface="Tahoma"/>
              </a:rPr>
              <a:t>ف</a:t>
            </a:r>
            <a:r>
              <a:rPr lang="ar-EG" sz="2800" b="1" dirty="0" smtClean="0">
                <a:solidFill>
                  <a:srgbClr val="B13F9A"/>
                </a:solidFill>
                <a:effectLst/>
                <a:latin typeface="Trebuchet MS"/>
                <a:cs typeface="Tahoma"/>
              </a:rPr>
              <a:t>يجب </a:t>
            </a:r>
            <a:r>
              <a:rPr lang="ar-EG" sz="2800" b="1" dirty="0">
                <a:solidFill>
                  <a:srgbClr val="B13F9A"/>
                </a:solidFill>
                <a:effectLst/>
                <a:latin typeface="Trebuchet MS"/>
                <a:cs typeface="Tahoma"/>
              </a:rPr>
              <a:t>أن تبتعد عن :.</a:t>
            </a:r>
            <a:br>
              <a:rPr lang="ar-EG" sz="2800" b="1" dirty="0">
                <a:solidFill>
                  <a:srgbClr val="B13F9A"/>
                </a:solidFill>
                <a:effectLst/>
                <a:latin typeface="Trebuchet MS"/>
                <a:cs typeface="Tahoma"/>
              </a:rPr>
            </a:br>
            <a:endParaRPr lang="ar-EG" sz="2800" dirty="0"/>
          </a:p>
        </p:txBody>
      </p:sp>
      <p:sp>
        <p:nvSpPr>
          <p:cNvPr id="3" name="Content Placeholder 2"/>
          <p:cNvSpPr>
            <a:spLocks noGrp="1"/>
          </p:cNvSpPr>
          <p:nvPr>
            <p:ph idx="1"/>
          </p:nvPr>
        </p:nvSpPr>
        <p:spPr/>
        <p:txBody>
          <a:bodyPr/>
          <a:lstStyle/>
          <a:p>
            <a:pPr marL="274320" lvl="0" indent="-274320">
              <a:buClr>
                <a:srgbClr val="B13F9A"/>
              </a:buClr>
              <a:buSzPct val="73000"/>
              <a:buFont typeface="Wingdings 2"/>
              <a:buChar char=""/>
            </a:pPr>
            <a:r>
              <a:rPr lang="ar-EG" sz="2400" dirty="0" smtClean="0">
                <a:solidFill>
                  <a:prstClr val="black"/>
                </a:solidFill>
                <a:latin typeface="Trebuchet MS"/>
                <a:cs typeface="Tahoma"/>
              </a:rPr>
              <a:t>التصميمات </a:t>
            </a:r>
            <a:r>
              <a:rPr lang="ar-EG" sz="2400" dirty="0">
                <a:solidFill>
                  <a:prstClr val="black"/>
                </a:solidFill>
                <a:latin typeface="Trebuchet MS"/>
                <a:cs typeface="Tahoma"/>
              </a:rPr>
              <a:t>المبالغ فيها والألوان الصارخة والتفاصيل الكبيرة .</a:t>
            </a:r>
          </a:p>
          <a:p>
            <a:pPr marL="274320" lvl="0" indent="-274320">
              <a:buClr>
                <a:srgbClr val="B13F9A"/>
              </a:buClr>
              <a:buSzPct val="73000"/>
              <a:buFont typeface="Wingdings 2"/>
              <a:buChar char=""/>
            </a:pPr>
            <a:r>
              <a:rPr lang="ar-EG" sz="2400" dirty="0">
                <a:solidFill>
                  <a:prstClr val="black"/>
                </a:solidFill>
                <a:latin typeface="Trebuchet MS"/>
                <a:cs typeface="Tahoma"/>
              </a:rPr>
              <a:t>• الملابس المكونة من قطعتين مختلفتين في اللون .</a:t>
            </a:r>
          </a:p>
          <a:p>
            <a:pPr marL="274320" lvl="0" indent="-274320">
              <a:buClr>
                <a:srgbClr val="B13F9A"/>
              </a:buClr>
              <a:buSzPct val="73000"/>
              <a:buFont typeface="Wingdings 2"/>
              <a:buChar char=""/>
            </a:pPr>
            <a:r>
              <a:rPr lang="ar-EG" sz="2400" dirty="0">
                <a:solidFill>
                  <a:prstClr val="black"/>
                </a:solidFill>
                <a:latin typeface="Trebuchet MS"/>
                <a:cs typeface="Tahoma"/>
              </a:rPr>
              <a:t>• الحلي الضخمة .</a:t>
            </a:r>
          </a:p>
          <a:p>
            <a:pPr marL="274320" lvl="0" indent="-274320">
              <a:buClr>
                <a:srgbClr val="B13F9A"/>
              </a:buClr>
              <a:buSzPct val="73000"/>
              <a:buFont typeface="Wingdings 2"/>
              <a:buChar char=""/>
            </a:pPr>
            <a:r>
              <a:rPr lang="ar-EG" sz="2400" dirty="0">
                <a:solidFill>
                  <a:prstClr val="black"/>
                </a:solidFill>
                <a:latin typeface="Trebuchet MS"/>
                <a:cs typeface="Tahoma"/>
              </a:rPr>
              <a:t>• الأكوال العريضة.</a:t>
            </a:r>
          </a:p>
          <a:p>
            <a:pPr marL="274320" lvl="0" indent="-274320">
              <a:buClr>
                <a:srgbClr val="B13F9A"/>
              </a:buClr>
              <a:buSzPct val="73000"/>
              <a:buFont typeface="Wingdings 2"/>
              <a:buChar char=""/>
            </a:pPr>
            <a:r>
              <a:rPr lang="ar-EG" sz="2400" dirty="0">
                <a:solidFill>
                  <a:prstClr val="black"/>
                </a:solidFill>
                <a:latin typeface="Trebuchet MS"/>
                <a:cs typeface="Tahoma"/>
              </a:rPr>
              <a:t>• فتحات الرقبة المتسعة والعميقة .</a:t>
            </a:r>
          </a:p>
          <a:p>
            <a:pPr marL="274320" lvl="0" indent="-274320">
              <a:buClr>
                <a:srgbClr val="B13F9A"/>
              </a:buClr>
              <a:buSzPct val="73000"/>
              <a:buFont typeface="Wingdings 2"/>
              <a:buChar char=""/>
            </a:pPr>
            <a:r>
              <a:rPr lang="ar-EG" sz="2400" dirty="0">
                <a:solidFill>
                  <a:prstClr val="black"/>
                </a:solidFill>
                <a:latin typeface="Trebuchet MS"/>
                <a:cs typeface="Tahoma"/>
              </a:rPr>
              <a:t>• الأقمشة الناعمة والمنسدلة القابلة </a:t>
            </a:r>
            <a:r>
              <a:rPr lang="ar-EG" sz="2400" dirty="0" err="1">
                <a:solidFill>
                  <a:prstClr val="black"/>
                </a:solidFill>
                <a:latin typeface="Trebuchet MS"/>
                <a:cs typeface="Tahoma"/>
              </a:rPr>
              <a:t>للمطاية</a:t>
            </a:r>
            <a:r>
              <a:rPr lang="ar-EG" sz="2400" dirty="0">
                <a:solidFill>
                  <a:prstClr val="black"/>
                </a:solidFill>
                <a:latin typeface="Trebuchet MS"/>
                <a:cs typeface="Tahoma"/>
              </a:rPr>
              <a:t>. </a:t>
            </a:r>
          </a:p>
          <a:p>
            <a:pPr marL="82296" indent="0">
              <a:buNone/>
            </a:pPr>
            <a:endParaRPr lang="ar-EG" dirty="0"/>
          </a:p>
        </p:txBody>
      </p:sp>
    </p:spTree>
    <p:extLst>
      <p:ext uri="{BB962C8B-B14F-4D97-AF65-F5344CB8AC3E}">
        <p14:creationId xmlns:p14="http://schemas.microsoft.com/office/powerpoint/2010/main" xmlns="" val="322504139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90066"/>
          </a:xfrm>
        </p:spPr>
        <p:txBody>
          <a:bodyPr>
            <a:normAutofit fontScale="90000"/>
          </a:bodyPr>
          <a:lstStyle/>
          <a:p>
            <a:r>
              <a:rPr lang="ar-SA" dirty="0" smtClean="0"/>
              <a:t>|</a:t>
            </a:r>
            <a:endParaRPr lang="ar-EG" dirty="0"/>
          </a:p>
        </p:txBody>
      </p:sp>
      <p:sp>
        <p:nvSpPr>
          <p:cNvPr id="3" name="Content Placeholder 2"/>
          <p:cNvSpPr>
            <a:spLocks noGrp="1"/>
          </p:cNvSpPr>
          <p:nvPr>
            <p:ph idx="1"/>
          </p:nvPr>
        </p:nvSpPr>
        <p:spPr>
          <a:xfrm>
            <a:off x="1435608" y="1052736"/>
            <a:ext cx="7498080" cy="5195664"/>
          </a:xfrm>
        </p:spPr>
        <p:txBody>
          <a:bodyPr/>
          <a:lstStyle/>
          <a:p>
            <a:pPr marL="274320" lvl="0" indent="-274320">
              <a:buClr>
                <a:srgbClr val="B13F9A"/>
              </a:buClr>
              <a:buSzPct val="73000"/>
              <a:buFont typeface="Wingdings 2"/>
              <a:buChar char=""/>
            </a:pPr>
            <a:r>
              <a:rPr lang="ar-EG" dirty="0" smtClean="0">
                <a:solidFill>
                  <a:prstClr val="black"/>
                </a:solidFill>
                <a:latin typeface="Times New Roman" panose="02020603050405020304" pitchFamily="18" charset="0"/>
                <a:cs typeface="Times New Roman" panose="02020603050405020304" pitchFamily="18" charset="0"/>
              </a:rPr>
              <a:t>إن </a:t>
            </a:r>
            <a:r>
              <a:rPr lang="ar-EG" dirty="0">
                <a:solidFill>
                  <a:prstClr val="black"/>
                </a:solidFill>
                <a:latin typeface="Times New Roman" panose="02020603050405020304" pitchFamily="18" charset="0"/>
                <a:cs typeface="Times New Roman" panose="02020603050405020304" pitchFamily="18" charset="0"/>
              </a:rPr>
              <a:t>الرداء في عصرنا الحديث </a:t>
            </a:r>
            <a:r>
              <a:rPr lang="ar-EG" dirty="0" smtClean="0">
                <a:solidFill>
                  <a:prstClr val="black"/>
                </a:solidFill>
                <a:latin typeface="Times New Roman" panose="02020603050405020304" pitchFamily="18" charset="0"/>
                <a:cs typeface="Times New Roman" panose="02020603050405020304" pitchFamily="18" charset="0"/>
              </a:rPr>
              <a:t>هو عنوان </a:t>
            </a:r>
            <a:r>
              <a:rPr lang="ar-EG" dirty="0">
                <a:solidFill>
                  <a:prstClr val="black"/>
                </a:solidFill>
                <a:latin typeface="Times New Roman" panose="02020603050405020304" pitchFamily="18" charset="0"/>
                <a:cs typeface="Times New Roman" panose="02020603050405020304" pitchFamily="18" charset="0"/>
              </a:rPr>
              <a:t>الفرد والمرآة الصادقة التي تنعكس عليها </a:t>
            </a:r>
            <a:r>
              <a:rPr lang="ar-EG" dirty="0" smtClean="0">
                <a:solidFill>
                  <a:prstClr val="black"/>
                </a:solidFill>
                <a:latin typeface="Times New Roman" panose="02020603050405020304" pitchFamily="18" charset="0"/>
                <a:cs typeface="Times New Roman" panose="02020603050405020304" pitchFamily="18" charset="0"/>
              </a:rPr>
              <a:t>ميوله </a:t>
            </a:r>
            <a:r>
              <a:rPr lang="ar-EG" dirty="0">
                <a:solidFill>
                  <a:prstClr val="black"/>
                </a:solidFill>
                <a:latin typeface="Times New Roman" panose="02020603050405020304" pitchFamily="18" charset="0"/>
                <a:cs typeface="Times New Roman" panose="02020603050405020304" pitchFamily="18" charset="0"/>
              </a:rPr>
              <a:t>وملامح ذوقه وحسن شعوره, ولم يعد الغرض من الرداء مجرد الوقاية من عوامل الجو الطبيعية أو ستر الجسم بل هو إلي جانب ذلك مظهر جميل يظهر جوانب الشخصية ويبرز محاسنها</a:t>
            </a:r>
            <a:r>
              <a:rPr lang="ar-EG" dirty="0" smtClean="0">
                <a:solidFill>
                  <a:prstClr val="black"/>
                </a:solidFill>
                <a:latin typeface="Times New Roman" panose="02020603050405020304" pitchFamily="18" charset="0"/>
                <a:cs typeface="Times New Roman" panose="02020603050405020304" pitchFamily="18" charset="0"/>
              </a:rPr>
              <a:t>.</a:t>
            </a:r>
            <a:r>
              <a:rPr lang="ar-EG" dirty="0">
                <a:solidFill>
                  <a:prstClr val="black"/>
                </a:solidFill>
                <a:latin typeface="Times New Roman" panose="02020603050405020304" pitchFamily="18" charset="0"/>
                <a:cs typeface="Times New Roman" panose="02020603050405020304" pitchFamily="18" charset="0"/>
              </a:rPr>
              <a:t> وللملابس دور هام في </a:t>
            </a:r>
            <a:r>
              <a:rPr lang="ar-EG" dirty="0" smtClean="0">
                <a:solidFill>
                  <a:prstClr val="black"/>
                </a:solidFill>
                <a:latin typeface="Times New Roman" panose="02020603050405020304" pitchFamily="18" charset="0"/>
                <a:cs typeface="Times New Roman" panose="02020603050405020304" pitchFamily="18" charset="0"/>
              </a:rPr>
              <a:t>إخفاء </a:t>
            </a:r>
            <a:r>
              <a:rPr lang="ar-EG" dirty="0">
                <a:solidFill>
                  <a:prstClr val="black"/>
                </a:solidFill>
                <a:latin typeface="Times New Roman" panose="02020603050405020304" pitchFamily="18" charset="0"/>
                <a:cs typeface="Times New Roman" panose="02020603050405020304" pitchFamily="18" charset="0"/>
              </a:rPr>
              <a:t>عيوب الجسم وإضفاء محاسنه.</a:t>
            </a:r>
          </a:p>
          <a:p>
            <a:pPr marL="82296" indent="0">
              <a:buNone/>
            </a:pPr>
            <a:endParaRPr lang="ar-EG"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4221088"/>
            <a:ext cx="2520280" cy="2420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5005361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spcBef>
                <a:spcPts val="600"/>
              </a:spcBef>
            </a:pPr>
            <a:r>
              <a:rPr lang="ar-EG" sz="2800" b="1" dirty="0">
                <a:solidFill>
                  <a:srgbClr val="B13F9A"/>
                </a:solidFill>
                <a:effectLst/>
                <a:latin typeface="Trebuchet MS"/>
                <a:cs typeface="Tahoma"/>
              </a:rPr>
              <a:t>يناسبها </a:t>
            </a:r>
            <a:r>
              <a:rPr lang="ar-EG" sz="2800" b="1" dirty="0" err="1">
                <a:solidFill>
                  <a:srgbClr val="B13F9A"/>
                </a:solidFill>
                <a:effectLst/>
                <a:latin typeface="Trebuchet MS"/>
                <a:cs typeface="Tahoma"/>
              </a:rPr>
              <a:t>الآتى</a:t>
            </a:r>
            <a:r>
              <a:rPr lang="ar-EG" sz="2800" b="1" dirty="0">
                <a:solidFill>
                  <a:srgbClr val="B13F9A"/>
                </a:solidFill>
                <a:effectLst/>
                <a:latin typeface="Trebuchet MS"/>
                <a:cs typeface="Tahoma"/>
              </a:rPr>
              <a:t>:</a:t>
            </a:r>
            <a:br>
              <a:rPr lang="ar-EG" sz="2800" b="1" dirty="0">
                <a:solidFill>
                  <a:srgbClr val="B13F9A"/>
                </a:solidFill>
                <a:effectLst/>
                <a:latin typeface="Trebuchet MS"/>
                <a:cs typeface="Tahoma"/>
              </a:rPr>
            </a:br>
            <a:endParaRPr lang="ar-EG" sz="2800" dirty="0"/>
          </a:p>
        </p:txBody>
      </p:sp>
      <p:sp>
        <p:nvSpPr>
          <p:cNvPr id="3" name="Content Placeholder 2"/>
          <p:cNvSpPr>
            <a:spLocks noGrp="1"/>
          </p:cNvSpPr>
          <p:nvPr>
            <p:ph idx="1"/>
          </p:nvPr>
        </p:nvSpPr>
        <p:spPr>
          <a:xfrm>
            <a:off x="2555776" y="1447800"/>
            <a:ext cx="6377912" cy="4800600"/>
          </a:xfrm>
        </p:spPr>
        <p:txBody>
          <a:bodyPr/>
          <a:lstStyle/>
          <a:p>
            <a:pPr marL="274320" lvl="0" indent="-274320">
              <a:buClr>
                <a:srgbClr val="B13F9A"/>
              </a:buClr>
              <a:buSzPct val="73000"/>
              <a:buFont typeface="Wingdings 2"/>
              <a:buChar char=""/>
            </a:pPr>
            <a:r>
              <a:rPr lang="ar-EG" sz="2400" dirty="0">
                <a:solidFill>
                  <a:prstClr val="black"/>
                </a:solidFill>
                <a:latin typeface="Trebuchet MS"/>
                <a:cs typeface="Tahoma"/>
              </a:rPr>
              <a:t>الملابس التي تركز الاهتمام على الوجه عن طريق خطوط فتحات الرقبة .</a:t>
            </a:r>
          </a:p>
          <a:p>
            <a:pPr marL="274320" lvl="0" indent="-274320">
              <a:buClr>
                <a:srgbClr val="B13F9A"/>
              </a:buClr>
              <a:buSzPct val="73000"/>
              <a:buFont typeface="Wingdings 2"/>
              <a:buChar char=""/>
            </a:pPr>
            <a:r>
              <a:rPr lang="ar-EG" sz="2400" dirty="0">
                <a:solidFill>
                  <a:prstClr val="black"/>
                </a:solidFill>
                <a:latin typeface="Trebuchet MS"/>
                <a:cs typeface="Tahoma"/>
              </a:rPr>
              <a:t>• القصات الطويلة مثل </a:t>
            </a:r>
            <a:r>
              <a:rPr lang="ar-EG" sz="2400" dirty="0">
                <a:solidFill>
                  <a:prstClr val="black"/>
                </a:solidFill>
                <a:latin typeface="Trebuchet MS"/>
                <a:cs typeface="Tahoma"/>
              </a:rPr>
              <a:t>البرنسيس</a:t>
            </a:r>
            <a:r>
              <a:rPr lang="ar-EG" sz="2400" dirty="0">
                <a:solidFill>
                  <a:prstClr val="black"/>
                </a:solidFill>
                <a:latin typeface="Trebuchet MS"/>
                <a:cs typeface="Tahoma"/>
              </a:rPr>
              <a:t> و </a:t>
            </a:r>
            <a:r>
              <a:rPr lang="ar-EG" sz="2400" dirty="0">
                <a:solidFill>
                  <a:prstClr val="black"/>
                </a:solidFill>
                <a:latin typeface="Trebuchet MS"/>
                <a:cs typeface="Tahoma"/>
              </a:rPr>
              <a:t>التايورات</a:t>
            </a:r>
            <a:r>
              <a:rPr lang="ar-EG" sz="2400" dirty="0">
                <a:solidFill>
                  <a:prstClr val="black"/>
                </a:solidFill>
                <a:latin typeface="Trebuchet MS"/>
                <a:cs typeface="Tahoma"/>
              </a:rPr>
              <a:t> من </a:t>
            </a:r>
            <a:r>
              <a:rPr lang="ar-EG" sz="2400" dirty="0" smtClean="0">
                <a:solidFill>
                  <a:prstClr val="black"/>
                </a:solidFill>
                <a:latin typeface="Trebuchet MS"/>
                <a:cs typeface="Tahoma"/>
              </a:rPr>
              <a:t>لون </a:t>
            </a:r>
            <a:r>
              <a:rPr lang="ar-EG" sz="2400" dirty="0">
                <a:solidFill>
                  <a:prstClr val="black"/>
                </a:solidFill>
                <a:latin typeface="Trebuchet MS"/>
                <a:cs typeface="Tahoma"/>
              </a:rPr>
              <a:t>واحد أو المتدرجة اللون .</a:t>
            </a:r>
          </a:p>
          <a:p>
            <a:pPr marL="274320" lvl="0" indent="-274320">
              <a:buClr>
                <a:srgbClr val="B13F9A"/>
              </a:buClr>
              <a:buSzPct val="73000"/>
              <a:buFont typeface="Wingdings 2"/>
              <a:buChar char=""/>
            </a:pPr>
            <a:r>
              <a:rPr lang="ar-EG" sz="2400" dirty="0">
                <a:solidFill>
                  <a:prstClr val="black"/>
                </a:solidFill>
                <a:latin typeface="Trebuchet MS"/>
                <a:cs typeface="Tahoma"/>
              </a:rPr>
              <a:t>• الملابس الواسعة ذات الكشكشة والكرانيش .</a:t>
            </a:r>
          </a:p>
          <a:p>
            <a:pPr marL="274320" lvl="0" indent="-274320">
              <a:buClr>
                <a:srgbClr val="B13F9A"/>
              </a:buClr>
              <a:buSzPct val="73000"/>
              <a:buFont typeface="Wingdings 2"/>
              <a:buChar char=""/>
            </a:pPr>
            <a:r>
              <a:rPr lang="ar-EG" sz="2400" dirty="0">
                <a:solidFill>
                  <a:prstClr val="black"/>
                </a:solidFill>
                <a:latin typeface="Trebuchet MS"/>
                <a:cs typeface="Tahoma"/>
              </a:rPr>
              <a:t>• </a:t>
            </a:r>
            <a:r>
              <a:rPr lang="ar-EG" sz="2400" dirty="0">
                <a:solidFill>
                  <a:prstClr val="black"/>
                </a:solidFill>
                <a:latin typeface="Trebuchet MS"/>
                <a:cs typeface="Tahoma"/>
              </a:rPr>
              <a:t>جونلات</a:t>
            </a:r>
            <a:r>
              <a:rPr lang="ar-EG" sz="2400" dirty="0">
                <a:solidFill>
                  <a:prstClr val="black"/>
                </a:solidFill>
                <a:latin typeface="Trebuchet MS"/>
                <a:cs typeface="Tahoma"/>
              </a:rPr>
              <a:t> بسيطة تحتوي على كشكشة أو على </a:t>
            </a:r>
            <a:r>
              <a:rPr lang="ar-EG" sz="2400" dirty="0">
                <a:solidFill>
                  <a:prstClr val="black"/>
                </a:solidFill>
                <a:latin typeface="Trebuchet MS"/>
                <a:cs typeface="Tahoma"/>
              </a:rPr>
              <a:t>كلوش</a:t>
            </a:r>
            <a:r>
              <a:rPr lang="ar-EG" sz="2400" dirty="0">
                <a:solidFill>
                  <a:prstClr val="black"/>
                </a:solidFill>
                <a:latin typeface="Trebuchet MS"/>
                <a:cs typeface="Tahoma"/>
              </a:rPr>
              <a:t>.</a:t>
            </a:r>
          </a:p>
          <a:p>
            <a:pPr marL="274320" lvl="0" indent="-274320">
              <a:buClr>
                <a:srgbClr val="B13F9A"/>
              </a:buClr>
              <a:buSzPct val="73000"/>
              <a:buFont typeface="Wingdings 2"/>
              <a:buChar char=""/>
            </a:pPr>
            <a:r>
              <a:rPr lang="ar-EG" sz="2400" dirty="0">
                <a:solidFill>
                  <a:prstClr val="black"/>
                </a:solidFill>
                <a:latin typeface="Trebuchet MS"/>
                <a:cs typeface="Tahoma"/>
              </a:rPr>
              <a:t>• جاكيت فضفاض قصير أو طويل .</a:t>
            </a:r>
          </a:p>
          <a:p>
            <a:pPr marL="274320" lvl="0" indent="-274320">
              <a:buClr>
                <a:srgbClr val="B13F9A"/>
              </a:buClr>
              <a:buSzPct val="73000"/>
              <a:buFont typeface="Wingdings 2"/>
              <a:buChar char=""/>
            </a:pPr>
            <a:r>
              <a:rPr lang="ar-EG" sz="2400" dirty="0">
                <a:solidFill>
                  <a:prstClr val="black"/>
                </a:solidFill>
                <a:latin typeface="Trebuchet MS"/>
                <a:cs typeface="Tahoma"/>
              </a:rPr>
              <a:t>• الأقمشة ذات الخطوط الرفيعة والدوائر والمربعات الصغيرة .</a:t>
            </a:r>
          </a:p>
          <a:p>
            <a:pPr marL="274320" lvl="0" indent="-274320">
              <a:buClr>
                <a:srgbClr val="B13F9A"/>
              </a:buClr>
              <a:buSzPct val="73000"/>
              <a:buFont typeface="Wingdings 2"/>
              <a:buChar char=""/>
            </a:pPr>
            <a:r>
              <a:rPr lang="ar-EG" sz="2400" dirty="0">
                <a:solidFill>
                  <a:prstClr val="black"/>
                </a:solidFill>
                <a:latin typeface="Trebuchet MS"/>
                <a:cs typeface="Tahoma"/>
              </a:rPr>
              <a:t>• الألوان الفاتحة الزاهية.</a:t>
            </a:r>
          </a:p>
          <a:p>
            <a:pPr marL="82296" indent="0">
              <a:buNone/>
            </a:pPr>
            <a:endParaRPr lang="ar-EG"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628800"/>
            <a:ext cx="1706563" cy="455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069836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a:xfrm>
            <a:off x="1435608" y="642918"/>
            <a:ext cx="7351234" cy="5605482"/>
          </a:xfrm>
        </p:spPr>
        <p:txBody>
          <a:bodyPr/>
          <a:lstStyle/>
          <a:p>
            <a:pPr marL="82296" indent="0">
              <a:buNone/>
            </a:pPr>
            <a:endParaRPr lang="ar-EG" dirty="0"/>
          </a:p>
        </p:txBody>
      </p:sp>
      <p:pic>
        <p:nvPicPr>
          <p:cNvPr id="8197" name="Picture 5"/>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0047" t="21851" r="27146" b="8095"/>
          <a:stretch/>
        </p:blipFill>
        <p:spPr bwMode="auto">
          <a:xfrm>
            <a:off x="7258929" y="1046435"/>
            <a:ext cx="1345519" cy="34130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8" name="Picture 6"/>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292" t="24279" r="9701" b="13647"/>
          <a:stretch/>
        </p:blipFill>
        <p:spPr bwMode="auto">
          <a:xfrm>
            <a:off x="1404824" y="1249919"/>
            <a:ext cx="2232248"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9" name="Picture 7"/>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3878" r="29455" b="18342"/>
          <a:stretch/>
        </p:blipFill>
        <p:spPr bwMode="auto">
          <a:xfrm>
            <a:off x="4684542" y="1278756"/>
            <a:ext cx="1615650" cy="26179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00" name="Picture 8"/>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2638" t="12849" r="24931"/>
          <a:stretch/>
        </p:blipFill>
        <p:spPr bwMode="auto">
          <a:xfrm>
            <a:off x="1835696" y="3896752"/>
            <a:ext cx="1152128" cy="26388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01" name="Picture 9"/>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6934" t="12426" r="27038" b="-2290"/>
          <a:stretch/>
        </p:blipFill>
        <p:spPr bwMode="auto">
          <a:xfrm>
            <a:off x="6087231" y="4205792"/>
            <a:ext cx="1160011" cy="26489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02" name="Picture 10"/>
          <p:cNvPicPr>
            <a:picLocks noChangeAspect="1" noChangeArrowheads="1"/>
          </p:cNvPicPr>
          <p:nvPr/>
        </p:nvPicPr>
        <p:blipFill>
          <a:blip r:embed="rId7">
            <a:extLst>
              <a:ext uri="{28A0092B-C50C-407E-A947-70E740481C1C}">
                <a14:useLocalDpi xmlns:a14="http://schemas.microsoft.com/office/drawing/2010/main" xmlns="" val="0"/>
              </a:ext>
            </a:extLst>
          </a:blip>
          <a:srcRect l="19236" r="27719" b="10256"/>
          <a:stretch>
            <a:fillRect/>
          </a:stretch>
        </p:blipFill>
        <p:spPr bwMode="auto">
          <a:xfrm>
            <a:off x="3643306" y="4071942"/>
            <a:ext cx="1214446" cy="25003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42015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p:txBody>
          <a:bodyPr/>
          <a:lstStyle/>
          <a:p>
            <a:r>
              <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رابعا الفتاة </a:t>
            </a:r>
            <a:r>
              <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القصيرة </a:t>
            </a:r>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البدينة :.</a:t>
            </a:r>
            <a:b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br>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وطول هذه الهيئة </a:t>
            </a:r>
            <a:endPar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endParaRPr>
          </a:p>
          <a:p>
            <a:r>
              <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155سم </a:t>
            </a:r>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أو </a:t>
            </a:r>
            <a:r>
              <a:rPr lang="ar-EG"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cs typeface="Tahoma"/>
              </a:rPr>
              <a:t>أقل</a:t>
            </a:r>
          </a:p>
          <a:p>
            <a:pPr marL="82296" indent="0">
              <a:buNone/>
            </a:pPr>
            <a:endParaRPr lang="ar-EG" dirty="0"/>
          </a:p>
        </p:txBody>
      </p:sp>
      <p:pic>
        <p:nvPicPr>
          <p:cNvPr id="2050" name="Picture 2" descr="http://i.aksalser.com/news_pics/2012/04/11/90502062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5696" y="2132856"/>
            <a:ext cx="2880320" cy="41764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9970311"/>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spcBef>
                <a:spcPts val="600"/>
              </a:spcBef>
            </a:pPr>
            <a:r>
              <a:rPr lang="ar-EG" sz="2800" b="1" dirty="0">
                <a:solidFill>
                  <a:srgbClr val="B13F9A"/>
                </a:solidFill>
                <a:effectLst/>
                <a:latin typeface="Trebuchet MS"/>
                <a:cs typeface="Tahoma"/>
              </a:rPr>
              <a:t>وعليها الابتعاد عن </a:t>
            </a:r>
            <a:r>
              <a:rPr lang="ar-EG" sz="1800" b="1" dirty="0">
                <a:solidFill>
                  <a:srgbClr val="B13F9A"/>
                </a:solidFill>
                <a:effectLst/>
                <a:latin typeface="Trebuchet MS"/>
                <a:cs typeface="Tahoma"/>
              </a:rPr>
              <a:t/>
            </a:r>
            <a:br>
              <a:rPr lang="ar-EG" sz="1800" b="1" dirty="0">
                <a:solidFill>
                  <a:srgbClr val="B13F9A"/>
                </a:solidFill>
                <a:effectLst/>
                <a:latin typeface="Trebuchet MS"/>
                <a:cs typeface="Tahoma"/>
              </a:rPr>
            </a:br>
            <a:endParaRPr lang="ar-EG" dirty="0"/>
          </a:p>
        </p:txBody>
      </p:sp>
      <p:sp>
        <p:nvSpPr>
          <p:cNvPr id="3" name="Content Placeholder 2"/>
          <p:cNvSpPr>
            <a:spLocks noGrp="1"/>
          </p:cNvSpPr>
          <p:nvPr>
            <p:ph idx="1"/>
          </p:nvPr>
        </p:nvSpPr>
        <p:spPr/>
        <p:txBody>
          <a:bodyPr/>
          <a:lstStyle/>
          <a:p>
            <a:pPr marL="274320" lvl="0" indent="-274320">
              <a:buClr>
                <a:srgbClr val="B13F9A"/>
              </a:buClr>
              <a:buSzPct val="73000"/>
              <a:buFont typeface="Wingdings 2"/>
              <a:buChar char=""/>
            </a:pPr>
            <a:r>
              <a:rPr lang="ar-EG" sz="2400" dirty="0">
                <a:solidFill>
                  <a:prstClr val="black"/>
                </a:solidFill>
                <a:latin typeface="Trebuchet MS"/>
                <a:cs typeface="Tahoma"/>
              </a:rPr>
              <a:t>التصميمات ذات الخطوط العريضة .</a:t>
            </a:r>
          </a:p>
          <a:p>
            <a:pPr marL="274320" lvl="0" indent="-274320">
              <a:buClr>
                <a:srgbClr val="B13F9A"/>
              </a:buClr>
              <a:buSzPct val="73000"/>
              <a:buFont typeface="Wingdings 2"/>
              <a:buChar char=""/>
            </a:pPr>
            <a:r>
              <a:rPr lang="ar-EG" sz="2400" dirty="0">
                <a:solidFill>
                  <a:prstClr val="black"/>
                </a:solidFill>
                <a:latin typeface="Trebuchet MS"/>
                <a:cs typeface="Tahoma"/>
              </a:rPr>
              <a:t>• الملابس الضيقة والتي تكون من قطعتين .</a:t>
            </a:r>
          </a:p>
          <a:p>
            <a:pPr marL="274320" lvl="0" indent="-274320">
              <a:buClr>
                <a:srgbClr val="B13F9A"/>
              </a:buClr>
              <a:buSzPct val="73000"/>
              <a:buFont typeface="Wingdings 2"/>
              <a:buChar char=""/>
            </a:pPr>
            <a:r>
              <a:rPr lang="ar-EG" sz="2400" dirty="0">
                <a:solidFill>
                  <a:prstClr val="black"/>
                </a:solidFill>
                <a:latin typeface="Trebuchet MS"/>
                <a:cs typeface="Tahoma"/>
              </a:rPr>
              <a:t>• التصميمات التي تحتوي على كشكشة وكرانيش وكسرات .</a:t>
            </a:r>
          </a:p>
          <a:p>
            <a:pPr marL="274320" lvl="0" indent="-274320">
              <a:buClr>
                <a:srgbClr val="B13F9A"/>
              </a:buClr>
              <a:buSzPct val="73000"/>
              <a:buFont typeface="Wingdings 2"/>
              <a:buChar char=""/>
            </a:pPr>
            <a:r>
              <a:rPr lang="ar-EG" sz="2400" dirty="0">
                <a:solidFill>
                  <a:prstClr val="black"/>
                </a:solidFill>
                <a:latin typeface="Trebuchet MS"/>
                <a:cs typeface="Tahoma"/>
              </a:rPr>
              <a:t>• الأحزمة العريضة .</a:t>
            </a:r>
          </a:p>
          <a:p>
            <a:pPr marL="274320" lvl="0" indent="-274320">
              <a:buClr>
                <a:srgbClr val="B13F9A"/>
              </a:buClr>
              <a:buSzPct val="73000"/>
              <a:buFont typeface="Wingdings 2"/>
              <a:buChar char=""/>
            </a:pPr>
            <a:r>
              <a:rPr lang="ar-EG" sz="2400" dirty="0">
                <a:solidFill>
                  <a:prstClr val="black"/>
                </a:solidFill>
                <a:latin typeface="Trebuchet MS"/>
                <a:cs typeface="Tahoma"/>
              </a:rPr>
              <a:t>• الأقمشة التي تحتوي على خطوط عريضة أو </a:t>
            </a:r>
            <a:r>
              <a:rPr lang="ar-EG" sz="2400" dirty="0" err="1">
                <a:solidFill>
                  <a:prstClr val="black"/>
                </a:solidFill>
                <a:latin typeface="Trebuchet MS"/>
                <a:cs typeface="Tahoma"/>
              </a:rPr>
              <a:t>الكروهات</a:t>
            </a:r>
            <a:r>
              <a:rPr lang="ar-EG" sz="2400" dirty="0">
                <a:solidFill>
                  <a:prstClr val="black"/>
                </a:solidFill>
                <a:latin typeface="Trebuchet MS"/>
                <a:cs typeface="Tahoma"/>
              </a:rPr>
              <a:t> أو مزخرفة بنقوش كبيرة .</a:t>
            </a:r>
          </a:p>
          <a:p>
            <a:pPr marL="274320" lvl="0" indent="-274320">
              <a:buClr>
                <a:srgbClr val="B13F9A"/>
              </a:buClr>
              <a:buSzPct val="73000"/>
              <a:buFont typeface="Wingdings 2"/>
              <a:buChar char=""/>
            </a:pPr>
            <a:r>
              <a:rPr lang="ar-EG" sz="2400" dirty="0">
                <a:solidFill>
                  <a:prstClr val="black"/>
                </a:solidFill>
                <a:latin typeface="Trebuchet MS"/>
                <a:cs typeface="Tahoma"/>
              </a:rPr>
              <a:t>• الأقمشة السميكة و الشفافة والألوان الفاتحة والساخنة واللامعة .</a:t>
            </a:r>
          </a:p>
          <a:p>
            <a:endParaRPr lang="ar-EG" dirty="0"/>
          </a:p>
        </p:txBody>
      </p:sp>
    </p:spTree>
    <p:extLst>
      <p:ext uri="{BB962C8B-B14F-4D97-AF65-F5344CB8AC3E}">
        <p14:creationId xmlns:p14="http://schemas.microsoft.com/office/powerpoint/2010/main" xmlns="" val="132000542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600"/>
              </a:spcBef>
            </a:pPr>
            <a:r>
              <a:rPr lang="ar-EG" sz="1800" b="1" dirty="0">
                <a:solidFill>
                  <a:srgbClr val="B13F9A"/>
                </a:solidFill>
                <a:effectLst/>
                <a:latin typeface="Trebuchet MS"/>
                <a:cs typeface="Tahoma"/>
              </a:rPr>
              <a:t>يناسبها </a:t>
            </a:r>
            <a:r>
              <a:rPr lang="ar-EG" sz="1800" b="1" dirty="0" err="1">
                <a:solidFill>
                  <a:srgbClr val="B13F9A"/>
                </a:solidFill>
                <a:effectLst/>
                <a:latin typeface="Trebuchet MS"/>
                <a:cs typeface="Tahoma"/>
              </a:rPr>
              <a:t>الآتى</a:t>
            </a:r>
            <a:r>
              <a:rPr lang="ar-EG" sz="1800" b="1" dirty="0">
                <a:solidFill>
                  <a:srgbClr val="B13F9A"/>
                </a:solidFill>
                <a:effectLst/>
                <a:latin typeface="Trebuchet MS"/>
                <a:cs typeface="Tahoma"/>
              </a:rPr>
              <a:t>:</a:t>
            </a:r>
            <a:br>
              <a:rPr lang="ar-EG" sz="1800" b="1" dirty="0">
                <a:solidFill>
                  <a:srgbClr val="B13F9A"/>
                </a:solidFill>
                <a:effectLst/>
                <a:latin typeface="Trebuchet MS"/>
                <a:cs typeface="Tahoma"/>
              </a:rPr>
            </a:br>
            <a:endParaRPr lang="ar-EG" dirty="0"/>
          </a:p>
        </p:txBody>
      </p:sp>
      <p:sp>
        <p:nvSpPr>
          <p:cNvPr id="3" name="Content Placeholder 2"/>
          <p:cNvSpPr>
            <a:spLocks noGrp="1"/>
          </p:cNvSpPr>
          <p:nvPr>
            <p:ph idx="1"/>
          </p:nvPr>
        </p:nvSpPr>
        <p:spPr>
          <a:xfrm>
            <a:off x="3419872" y="1447800"/>
            <a:ext cx="5513816" cy="4800600"/>
          </a:xfrm>
        </p:spPr>
        <p:txBody>
          <a:bodyPr/>
          <a:lstStyle/>
          <a:p>
            <a:pPr marL="274320" lvl="0" indent="-274320">
              <a:buClr>
                <a:srgbClr val="B13F9A"/>
              </a:buClr>
              <a:buSzPct val="73000"/>
              <a:buFont typeface="Wingdings 2"/>
              <a:buChar char=""/>
            </a:pPr>
            <a:r>
              <a:rPr lang="ar-EG" sz="2400" dirty="0">
                <a:solidFill>
                  <a:prstClr val="black"/>
                </a:solidFill>
                <a:latin typeface="Trebuchet MS"/>
                <a:cs typeface="Tahoma"/>
              </a:rPr>
              <a:t>الملابس ذات الخطوط المستقيمة </a:t>
            </a:r>
            <a:r>
              <a:rPr lang="ar-EG" sz="2400" dirty="0">
                <a:solidFill>
                  <a:prstClr val="black"/>
                </a:solidFill>
                <a:latin typeface="Trebuchet MS"/>
                <a:cs typeface="Tahoma"/>
              </a:rPr>
              <a:t>والمكسمة</a:t>
            </a:r>
            <a:r>
              <a:rPr lang="ar-EG" sz="2400" dirty="0">
                <a:solidFill>
                  <a:prstClr val="black"/>
                </a:solidFill>
                <a:latin typeface="Trebuchet MS"/>
                <a:cs typeface="Tahoma"/>
              </a:rPr>
              <a:t> قليلاً من الخصر .</a:t>
            </a:r>
          </a:p>
          <a:p>
            <a:pPr marL="274320" lvl="0" indent="-274320">
              <a:buClr>
                <a:srgbClr val="B13F9A"/>
              </a:buClr>
              <a:buSzPct val="73000"/>
              <a:buFont typeface="Wingdings 2"/>
              <a:buChar char=""/>
            </a:pPr>
            <a:r>
              <a:rPr lang="ar-EG" sz="2400" dirty="0">
                <a:solidFill>
                  <a:prstClr val="black"/>
                </a:solidFill>
                <a:latin typeface="Trebuchet MS"/>
                <a:cs typeface="Tahoma"/>
              </a:rPr>
              <a:t>• الملابس الطويلة التي تتميز بخطوط طولية </a:t>
            </a:r>
            <a:r>
              <a:rPr lang="ar-EG" sz="2400" dirty="0">
                <a:solidFill>
                  <a:prstClr val="black"/>
                </a:solidFill>
                <a:latin typeface="Trebuchet MS"/>
                <a:cs typeface="Tahoma"/>
              </a:rPr>
              <a:t>كالبرنسيس</a:t>
            </a:r>
            <a:r>
              <a:rPr lang="ar-EG" sz="2400" dirty="0">
                <a:solidFill>
                  <a:prstClr val="black"/>
                </a:solidFill>
                <a:latin typeface="Trebuchet MS"/>
                <a:cs typeface="Tahoma"/>
              </a:rPr>
              <a:t>.</a:t>
            </a:r>
          </a:p>
          <a:p>
            <a:pPr marL="274320" lvl="0" indent="-274320">
              <a:buClr>
                <a:srgbClr val="B13F9A"/>
              </a:buClr>
              <a:buSzPct val="73000"/>
              <a:buFont typeface="Wingdings 2"/>
              <a:buChar char=""/>
            </a:pPr>
            <a:r>
              <a:rPr lang="ar-EG" sz="2400" dirty="0">
                <a:solidFill>
                  <a:prstClr val="black"/>
                </a:solidFill>
                <a:latin typeface="Trebuchet MS"/>
                <a:cs typeface="Tahoma"/>
              </a:rPr>
              <a:t>• الأحزمة الرفيعة من نفس لون الثوب .</a:t>
            </a:r>
          </a:p>
          <a:p>
            <a:pPr marL="274320" lvl="0" indent="-274320">
              <a:buClr>
                <a:srgbClr val="B13F9A"/>
              </a:buClr>
              <a:buSzPct val="73000"/>
              <a:buFont typeface="Wingdings 2"/>
              <a:buChar char=""/>
            </a:pPr>
            <a:r>
              <a:rPr lang="ar-EG" sz="2400" dirty="0">
                <a:solidFill>
                  <a:prstClr val="black"/>
                </a:solidFill>
                <a:latin typeface="Trebuchet MS"/>
                <a:cs typeface="Tahoma"/>
              </a:rPr>
              <a:t>• الأكمام الطويلة غير المتسعة .</a:t>
            </a:r>
          </a:p>
          <a:p>
            <a:pPr marL="274320" lvl="0" indent="-274320">
              <a:buClr>
                <a:srgbClr val="B13F9A"/>
              </a:buClr>
              <a:buSzPct val="73000"/>
              <a:buFont typeface="Wingdings 2"/>
              <a:buChar char=""/>
            </a:pPr>
            <a:r>
              <a:rPr lang="ar-EG" sz="2400" dirty="0">
                <a:solidFill>
                  <a:prstClr val="black"/>
                </a:solidFill>
                <a:latin typeface="Trebuchet MS"/>
                <a:cs typeface="Tahoma"/>
              </a:rPr>
              <a:t>• الألوان الباردة والغامقة والهادئة .</a:t>
            </a:r>
          </a:p>
          <a:p>
            <a:pPr marL="274320" lvl="0" indent="-274320">
              <a:buClr>
                <a:srgbClr val="B13F9A"/>
              </a:buClr>
              <a:buSzPct val="73000"/>
              <a:buFont typeface="Wingdings 2"/>
              <a:buChar char=""/>
            </a:pPr>
            <a:r>
              <a:rPr lang="ar-EG" sz="2400" dirty="0">
                <a:solidFill>
                  <a:prstClr val="black"/>
                </a:solidFill>
                <a:latin typeface="Trebuchet MS"/>
                <a:cs typeface="Tahoma"/>
              </a:rPr>
              <a:t>• الأقمشة الملساء الخفيفة الوزن ذات الرسوم الصغيرة أو المقلمة طولياً.</a:t>
            </a:r>
          </a:p>
          <a:p>
            <a:pPr marL="274320" lvl="0" indent="-274320">
              <a:buClr>
                <a:srgbClr val="B13F9A"/>
              </a:buClr>
              <a:buSzPct val="73000"/>
              <a:buFont typeface="Wingdings 2"/>
              <a:buChar char=""/>
            </a:pPr>
            <a:r>
              <a:rPr lang="ar-EG" sz="2400" dirty="0">
                <a:solidFill>
                  <a:prstClr val="black"/>
                </a:solidFill>
                <a:latin typeface="Trebuchet MS"/>
                <a:cs typeface="Tahoma"/>
              </a:rPr>
              <a:t>• </a:t>
            </a:r>
            <a:r>
              <a:rPr lang="ar-EG" sz="2400" dirty="0">
                <a:solidFill>
                  <a:prstClr val="black"/>
                </a:solidFill>
                <a:latin typeface="Trebuchet MS"/>
                <a:cs typeface="Tahoma"/>
              </a:rPr>
              <a:t>التايورات</a:t>
            </a:r>
            <a:r>
              <a:rPr lang="ar-EG" sz="2400" dirty="0">
                <a:solidFill>
                  <a:prstClr val="black"/>
                </a:solidFill>
                <a:latin typeface="Trebuchet MS"/>
                <a:cs typeface="Tahoma"/>
              </a:rPr>
              <a:t> من لون واحد</a:t>
            </a:r>
          </a:p>
          <a:p>
            <a:endParaRPr lang="ar-EG"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584" y="1556792"/>
            <a:ext cx="3024336" cy="3795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6668567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ffectLst/>
                <a:latin typeface="Trebuchet MS"/>
                <a:cs typeface="Tahoma"/>
              </a:rPr>
              <a:t>والآن سنتحدث عن كيفية إخفاء عيوب في الجسم من خلال التصميم</a:t>
            </a:r>
            <a:endParaRPr lang="ar-EG" dirty="0"/>
          </a:p>
        </p:txBody>
      </p:sp>
      <p:sp>
        <p:nvSpPr>
          <p:cNvPr id="3" name="Content Placeholder 2"/>
          <p:cNvSpPr>
            <a:spLocks noGrp="1"/>
          </p:cNvSpPr>
          <p:nvPr>
            <p:ph idx="1"/>
          </p:nvPr>
        </p:nvSpPr>
        <p:spPr/>
        <p:txBody>
          <a:bodyPr/>
          <a:lstStyle/>
          <a:p>
            <a:pPr marL="274320" lvl="0" indent="-274320">
              <a:buClr>
                <a:srgbClr val="B13F9A"/>
              </a:buClr>
              <a:buSzPct val="73000"/>
              <a:buFont typeface="Wingdings 2"/>
              <a:buChar char=""/>
            </a:pPr>
            <a:r>
              <a:rPr lang="ar-EG" sz="2400" dirty="0">
                <a:solidFill>
                  <a:prstClr val="black"/>
                </a:solidFill>
                <a:latin typeface="Trebuchet MS"/>
                <a:cs typeface="Tahoma"/>
              </a:rPr>
              <a:t>لتحويل الانتباه بعيدا ًعن العيب الموجود في بناء الجسم علينا التركيز على نقطة جمالية في بناء الجسم </a:t>
            </a:r>
          </a:p>
          <a:p>
            <a:pPr marL="274320" lvl="0" indent="-274320">
              <a:buClr>
                <a:srgbClr val="B13F9A"/>
              </a:buClr>
              <a:buSzPct val="73000"/>
              <a:buFont typeface="Wingdings 2"/>
              <a:buChar char=""/>
            </a:pPr>
            <a:r>
              <a:rPr lang="ar-EG" sz="2400" dirty="0">
                <a:solidFill>
                  <a:prstClr val="black"/>
                </a:solidFill>
                <a:latin typeface="Trebuchet MS"/>
                <a:cs typeface="Tahoma"/>
              </a:rPr>
              <a:t>مثال على ذلك :.</a:t>
            </a:r>
          </a:p>
          <a:p>
            <a:pPr marL="274320" lvl="0" indent="-274320">
              <a:buClr>
                <a:srgbClr val="B13F9A"/>
              </a:buClr>
              <a:buSzPct val="73000"/>
              <a:buFont typeface="Wingdings 2"/>
              <a:buChar char=""/>
            </a:pPr>
            <a:r>
              <a:rPr lang="ar-EG" sz="2400" dirty="0">
                <a:solidFill>
                  <a:prstClr val="black"/>
                </a:solidFill>
                <a:latin typeface="Trebuchet MS"/>
                <a:cs typeface="Tahoma"/>
              </a:rPr>
              <a:t>لجذب الانتباه بعيدا عن أرداف عالية ضخمة نركز على جمال الوجه أو جمال الصدر والأكتاف .</a:t>
            </a:r>
          </a:p>
          <a:p>
            <a:pPr marL="274320" lvl="0" indent="-274320">
              <a:buClr>
                <a:srgbClr val="B13F9A"/>
              </a:buClr>
              <a:buSzPct val="73000"/>
              <a:buFont typeface="Wingdings 2"/>
              <a:buChar char=""/>
            </a:pPr>
            <a:endParaRPr lang="ar-EG" sz="2400" dirty="0">
              <a:solidFill>
                <a:prstClr val="black"/>
              </a:solidFill>
              <a:latin typeface="Trebuchet MS"/>
              <a:cs typeface="Tahoma"/>
            </a:endParaRPr>
          </a:p>
          <a:p>
            <a:pPr marL="274320" lvl="0" indent="-274320">
              <a:buClr>
                <a:srgbClr val="B13F9A"/>
              </a:buClr>
              <a:buSzPct val="73000"/>
              <a:buFont typeface="Wingdings 2"/>
              <a:buChar char=""/>
            </a:pPr>
            <a:r>
              <a:rPr lang="ar-EG" sz="2400" dirty="0">
                <a:solidFill>
                  <a:prstClr val="black"/>
                </a:solidFill>
                <a:latin typeface="Trebuchet MS"/>
                <a:cs typeface="Tahoma"/>
              </a:rPr>
              <a:t>• لإخفاء عيب المنطقة </a:t>
            </a:r>
            <a:r>
              <a:rPr lang="ar-EG" sz="2400" dirty="0" smtClean="0">
                <a:solidFill>
                  <a:prstClr val="black"/>
                </a:solidFill>
                <a:latin typeface="Trebuchet MS"/>
                <a:cs typeface="Tahoma"/>
              </a:rPr>
              <a:t>غير </a:t>
            </a:r>
            <a:r>
              <a:rPr lang="ar-SA" sz="2400" dirty="0" err="1" smtClean="0">
                <a:solidFill>
                  <a:prstClr val="black"/>
                </a:solidFill>
                <a:latin typeface="Trebuchet MS"/>
                <a:cs typeface="Tahoma"/>
              </a:rPr>
              <a:t>ال</a:t>
            </a:r>
            <a:r>
              <a:rPr lang="ar-EG" sz="2400" dirty="0" smtClean="0">
                <a:solidFill>
                  <a:prstClr val="black"/>
                </a:solidFill>
                <a:latin typeface="Trebuchet MS"/>
                <a:cs typeface="Tahoma"/>
              </a:rPr>
              <a:t>متناسقة </a:t>
            </a:r>
            <a:r>
              <a:rPr lang="ar-EG" sz="2400" dirty="0">
                <a:solidFill>
                  <a:prstClr val="black"/>
                </a:solidFill>
                <a:latin typeface="Trebuchet MS"/>
                <a:cs typeface="Tahoma"/>
              </a:rPr>
              <a:t>بالجسم .</a:t>
            </a:r>
          </a:p>
          <a:p>
            <a:pPr marL="274320" lvl="0" indent="-274320">
              <a:buClr>
                <a:srgbClr val="B13F9A"/>
              </a:buClr>
              <a:buSzPct val="73000"/>
              <a:buNone/>
            </a:pPr>
            <a:r>
              <a:rPr lang="ar-SA" sz="2400" dirty="0" smtClean="0">
                <a:solidFill>
                  <a:prstClr val="black"/>
                </a:solidFill>
                <a:latin typeface="Trebuchet MS"/>
                <a:cs typeface="Tahoma"/>
              </a:rPr>
              <a:t> مثلا:</a:t>
            </a:r>
            <a:endParaRPr lang="ar-EG" sz="2400" dirty="0">
              <a:solidFill>
                <a:prstClr val="black"/>
              </a:solidFill>
              <a:latin typeface="Trebuchet MS"/>
              <a:cs typeface="Tahoma"/>
            </a:endParaRPr>
          </a:p>
          <a:p>
            <a:pPr marL="274320" lvl="0" indent="-274320">
              <a:buClr>
                <a:srgbClr val="B13F9A"/>
              </a:buClr>
              <a:buSzPct val="73000"/>
              <a:buFont typeface="Wingdings 2"/>
              <a:buChar char=""/>
            </a:pPr>
            <a:r>
              <a:rPr lang="ar-EG" sz="2400" dirty="0">
                <a:solidFill>
                  <a:prstClr val="black"/>
                </a:solidFill>
                <a:latin typeface="Trebuchet MS"/>
                <a:cs typeface="Tahoma"/>
              </a:rPr>
              <a:t>تقوس الظهر والأكتاف يمكن إخفاء العيب باستعمال شال يوضع على الأكتاف ويغطي منطقة الظهر أو باستخدام كول عريض يغطي الظهر مثل كول البحارة .</a:t>
            </a:r>
          </a:p>
          <a:p>
            <a:endParaRPr lang="ar-EG" dirty="0"/>
          </a:p>
        </p:txBody>
      </p:sp>
    </p:spTree>
    <p:extLst>
      <p:ext uri="{BB962C8B-B14F-4D97-AF65-F5344CB8AC3E}">
        <p14:creationId xmlns:p14="http://schemas.microsoft.com/office/powerpoint/2010/main" xmlns="" val="974146471"/>
      </p:ext>
    </p:extLst>
  </p:cSld>
  <p:clrMapOvr>
    <a:masterClrMapping/>
  </p:clrMapOvr>
  <mc:AlternateContent xmlns:mc="http://schemas.openxmlformats.org/markup-compatibility/2006">
    <mc:Choice xmlns:p14="http://schemas.microsoft.com/office/powerpoint/2010/main" xmlns="" Requires="p14">
      <p:transition spd="slow" p14:dur="3400">
        <p14:reveal thruBlk="1"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p:txBody>
          <a:bodyPr>
            <a:normAutofit/>
          </a:bodyPr>
          <a:lstStyle/>
          <a:p>
            <a:pPr marL="274320" lvl="0" indent="-274320">
              <a:buClr>
                <a:srgbClr val="B13F9A"/>
              </a:buClr>
              <a:buSzPct val="73000"/>
              <a:buFont typeface="Wingdings 2"/>
              <a:buChar char=""/>
            </a:pPr>
            <a:r>
              <a:rPr lang="ar-EG" sz="2800" dirty="0">
                <a:solidFill>
                  <a:prstClr val="black"/>
                </a:solidFill>
                <a:latin typeface="Trebuchet MS"/>
                <a:cs typeface="Tahoma"/>
              </a:rPr>
              <a:t>لإخفاء عيب جسمي كامل مثل أرداف كبيرة وبطن عالي وسيقان ممتلئة.</a:t>
            </a:r>
          </a:p>
          <a:p>
            <a:pPr marL="274320" lvl="0" indent="-274320">
              <a:buClr>
                <a:srgbClr val="B13F9A"/>
              </a:buClr>
              <a:buSzPct val="73000"/>
              <a:buFont typeface="Wingdings 2"/>
              <a:buChar char=""/>
            </a:pPr>
            <a:r>
              <a:rPr lang="ar-EG" sz="2800" dirty="0">
                <a:solidFill>
                  <a:prstClr val="black"/>
                </a:solidFill>
                <a:latin typeface="Trebuchet MS"/>
                <a:cs typeface="Tahoma"/>
              </a:rPr>
              <a:t>يمكن أخفاء العيب باستعمال </a:t>
            </a:r>
            <a:r>
              <a:rPr lang="ar-EG" sz="2800" dirty="0">
                <a:solidFill>
                  <a:prstClr val="black"/>
                </a:solidFill>
                <a:latin typeface="Trebuchet MS"/>
                <a:cs typeface="Tahoma"/>
              </a:rPr>
              <a:t>جونلة</a:t>
            </a:r>
            <a:r>
              <a:rPr lang="ar-EG" sz="2800" dirty="0">
                <a:solidFill>
                  <a:prstClr val="black"/>
                </a:solidFill>
                <a:latin typeface="Trebuchet MS"/>
                <a:cs typeface="Tahoma"/>
              </a:rPr>
              <a:t> طويلة واسعة نوعا ما وخامة متماسكة ويجب أن يكون تصميم الجزء العلوي متناسق مع الجزء أسفلي </a:t>
            </a:r>
            <a:r>
              <a:rPr lang="ar-EG" sz="2800" dirty="0" smtClean="0">
                <a:solidFill>
                  <a:prstClr val="black"/>
                </a:solidFill>
                <a:latin typeface="Trebuchet MS"/>
                <a:cs typeface="Tahoma"/>
              </a:rPr>
              <a:t>.</a:t>
            </a:r>
          </a:p>
          <a:p>
            <a:pPr marL="274320" lvl="0" indent="-274320">
              <a:buClr>
                <a:srgbClr val="B13F9A"/>
              </a:buClr>
              <a:buSzPct val="73000"/>
              <a:buFont typeface="Wingdings 2"/>
              <a:buChar char=""/>
            </a:pPr>
            <a:endParaRPr lang="ar-EG" sz="2800" dirty="0">
              <a:solidFill>
                <a:prstClr val="black"/>
              </a:solidFill>
              <a:latin typeface="Trebuchet MS"/>
              <a:cs typeface="Tahoma"/>
            </a:endParaRPr>
          </a:p>
          <a:p>
            <a:pPr marL="274320" lvl="0" indent="-274320">
              <a:buClr>
                <a:srgbClr val="B13F9A"/>
              </a:buClr>
              <a:buSzPct val="73000"/>
              <a:buFont typeface="Wingdings 2"/>
              <a:buChar char=""/>
            </a:pPr>
            <a:r>
              <a:rPr lang="ar-EG" sz="2400" dirty="0">
                <a:solidFill>
                  <a:prstClr val="black"/>
                </a:solidFill>
                <a:latin typeface="Trebuchet MS"/>
                <a:cs typeface="Tahoma"/>
              </a:rPr>
              <a:t>لإخفاء الأكتاف الضيقة والمنحدرة .</a:t>
            </a:r>
          </a:p>
          <a:p>
            <a:pPr marL="274320" lvl="0" indent="-274320">
              <a:buClr>
                <a:srgbClr val="B13F9A"/>
              </a:buClr>
              <a:buSzPct val="73000"/>
              <a:buFont typeface="Wingdings 2"/>
              <a:buChar char=""/>
            </a:pPr>
            <a:r>
              <a:rPr lang="ar-EG" sz="2400" dirty="0">
                <a:solidFill>
                  <a:prstClr val="black"/>
                </a:solidFill>
                <a:latin typeface="Trebuchet MS"/>
                <a:cs typeface="Tahoma"/>
              </a:rPr>
              <a:t>يمكن ذلك من خلال بطانات الكتف ( </a:t>
            </a:r>
            <a:r>
              <a:rPr lang="ar-EG" sz="2400" dirty="0">
                <a:solidFill>
                  <a:prstClr val="black"/>
                </a:solidFill>
                <a:latin typeface="Trebuchet MS"/>
                <a:cs typeface="Tahoma"/>
              </a:rPr>
              <a:t>الأبوليت</a:t>
            </a:r>
            <a:r>
              <a:rPr lang="ar-EG" sz="2400" dirty="0">
                <a:solidFill>
                  <a:prstClr val="black"/>
                </a:solidFill>
                <a:latin typeface="Trebuchet MS"/>
                <a:cs typeface="Tahoma"/>
              </a:rPr>
              <a:t>) أو بعمل كول كبير يغطي الأكتاف ويزيد من عرضها وارتفاعها . ويمكن استخدام الخطوط في معالجة القوام النحيف</a:t>
            </a:r>
            <a:endParaRPr lang="ar-EG" sz="2400" dirty="0"/>
          </a:p>
        </p:txBody>
      </p:sp>
    </p:spTree>
    <p:extLst>
      <p:ext uri="{BB962C8B-B14F-4D97-AF65-F5344CB8AC3E}">
        <p14:creationId xmlns:p14="http://schemas.microsoft.com/office/powerpoint/2010/main" xmlns="" val="386943106"/>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sp>
        <p:nvSpPr>
          <p:cNvPr id="3" name="Content Placeholder 2"/>
          <p:cNvSpPr>
            <a:spLocks noGrp="1"/>
          </p:cNvSpPr>
          <p:nvPr>
            <p:ph idx="1"/>
          </p:nvPr>
        </p:nvSpPr>
        <p:spPr/>
        <p:txBody>
          <a:bodyPr>
            <a:normAutofit fontScale="92500" lnSpcReduction="20000"/>
          </a:bodyPr>
          <a:lstStyle/>
          <a:p>
            <a:pPr marL="274320" lvl="0" indent="-274320">
              <a:buClr>
                <a:srgbClr val="B13F9A"/>
              </a:buClr>
              <a:buSzPct val="73000"/>
              <a:buFont typeface="Wingdings 2"/>
              <a:buChar char=""/>
            </a:pPr>
            <a:r>
              <a:rPr lang="ar-EG" sz="2200" dirty="0">
                <a:solidFill>
                  <a:prstClr val="black"/>
                </a:solidFill>
                <a:latin typeface="Trebuchet MS"/>
                <a:cs typeface="Tahoma"/>
              </a:rPr>
              <a:t>ولإخفاء عيب الصدر الصغير .</a:t>
            </a:r>
          </a:p>
          <a:p>
            <a:pPr marL="274320" lvl="0" indent="-274320">
              <a:buClr>
                <a:srgbClr val="B13F9A"/>
              </a:buClr>
              <a:buSzPct val="73000"/>
              <a:buFont typeface="Wingdings 2"/>
              <a:buChar char=""/>
            </a:pPr>
            <a:r>
              <a:rPr lang="ar-EG" sz="2200" dirty="0">
                <a:solidFill>
                  <a:prstClr val="black"/>
                </a:solidFill>
                <a:latin typeface="Trebuchet MS"/>
                <a:cs typeface="Tahoma"/>
              </a:rPr>
              <a:t>يمكن ذلك من خلال قصة صدر </a:t>
            </a:r>
            <a:r>
              <a:rPr lang="ar-EG" sz="2200" dirty="0">
                <a:solidFill>
                  <a:prstClr val="black"/>
                </a:solidFill>
                <a:latin typeface="Trebuchet MS"/>
                <a:cs typeface="Tahoma"/>
              </a:rPr>
              <a:t>الدرابية</a:t>
            </a:r>
            <a:r>
              <a:rPr lang="ar-EG" sz="2200" dirty="0">
                <a:solidFill>
                  <a:prstClr val="black"/>
                </a:solidFill>
                <a:latin typeface="Trebuchet MS"/>
                <a:cs typeface="Tahoma"/>
              </a:rPr>
              <a:t> أو ذات الكشكشة.</a:t>
            </a:r>
          </a:p>
          <a:p>
            <a:pPr marL="274320" lvl="0" indent="-274320">
              <a:buClr>
                <a:srgbClr val="B13F9A"/>
              </a:buClr>
              <a:buSzPct val="73000"/>
              <a:buFont typeface="Wingdings 2"/>
              <a:buChar char=""/>
            </a:pPr>
            <a:endParaRPr lang="ar-EG" sz="2200" dirty="0">
              <a:solidFill>
                <a:prstClr val="black"/>
              </a:solidFill>
              <a:latin typeface="Trebuchet MS"/>
              <a:cs typeface="Tahoma"/>
            </a:endParaRPr>
          </a:p>
          <a:p>
            <a:pPr marL="274320" lvl="0" indent="-274320">
              <a:buClr>
                <a:srgbClr val="B13F9A"/>
              </a:buClr>
              <a:buSzPct val="73000"/>
              <a:buFont typeface="Wingdings 2"/>
              <a:buChar char=""/>
            </a:pPr>
            <a:r>
              <a:rPr lang="ar-EG" sz="2200" dirty="0">
                <a:solidFill>
                  <a:prstClr val="black"/>
                </a:solidFill>
                <a:latin typeface="Trebuchet MS"/>
                <a:cs typeface="Tahoma"/>
              </a:rPr>
              <a:t>• لإخفاء عيب الصدر الكبير.</a:t>
            </a:r>
          </a:p>
          <a:p>
            <a:pPr marL="274320" lvl="0" indent="-274320">
              <a:buClr>
                <a:srgbClr val="B13F9A"/>
              </a:buClr>
              <a:buSzPct val="73000"/>
              <a:buFont typeface="Wingdings 2"/>
              <a:buChar char=""/>
            </a:pPr>
            <a:r>
              <a:rPr lang="ar-EG" sz="2200" dirty="0">
                <a:solidFill>
                  <a:prstClr val="black"/>
                </a:solidFill>
                <a:latin typeface="Trebuchet MS"/>
                <a:cs typeface="Tahoma"/>
              </a:rPr>
              <a:t>نرتدي الملابس </a:t>
            </a:r>
            <a:r>
              <a:rPr lang="ar-EG" sz="2200" dirty="0">
                <a:solidFill>
                  <a:prstClr val="black"/>
                </a:solidFill>
                <a:latin typeface="Trebuchet MS"/>
                <a:cs typeface="Tahoma"/>
              </a:rPr>
              <a:t>المكسمة</a:t>
            </a:r>
            <a:r>
              <a:rPr lang="ar-EG" sz="2200" dirty="0">
                <a:solidFill>
                  <a:prstClr val="black"/>
                </a:solidFill>
                <a:latin typeface="Trebuchet MS"/>
                <a:cs typeface="Tahoma"/>
              </a:rPr>
              <a:t> وفتحات الرقبة على شكل 7 وعميقة نوعا ما.</a:t>
            </a:r>
          </a:p>
          <a:p>
            <a:pPr marL="274320" lvl="0" indent="-274320">
              <a:buClr>
                <a:srgbClr val="B13F9A"/>
              </a:buClr>
              <a:buSzPct val="73000"/>
              <a:buFont typeface="Wingdings 2"/>
              <a:buChar char=""/>
            </a:pPr>
            <a:endParaRPr lang="ar-EG" sz="2200" dirty="0">
              <a:solidFill>
                <a:prstClr val="black"/>
              </a:solidFill>
              <a:latin typeface="Trebuchet MS"/>
              <a:cs typeface="Tahoma"/>
            </a:endParaRPr>
          </a:p>
          <a:p>
            <a:pPr marL="274320" lvl="0" indent="-274320">
              <a:buClr>
                <a:srgbClr val="B13F9A"/>
              </a:buClr>
              <a:buSzPct val="73000"/>
              <a:buFont typeface="Wingdings 2"/>
              <a:buChar char=""/>
            </a:pPr>
            <a:r>
              <a:rPr lang="ar-EG" sz="2200" dirty="0">
                <a:solidFill>
                  <a:prstClr val="black"/>
                </a:solidFill>
                <a:latin typeface="Trebuchet MS"/>
                <a:cs typeface="Tahoma"/>
              </a:rPr>
              <a:t>• لإخفاء عيب الرقبة القصيرة .</a:t>
            </a:r>
          </a:p>
          <a:p>
            <a:pPr marL="274320" lvl="0" indent="-274320">
              <a:buClr>
                <a:srgbClr val="B13F9A"/>
              </a:buClr>
              <a:buSzPct val="73000"/>
              <a:buFont typeface="Wingdings 2"/>
              <a:buChar char=""/>
            </a:pPr>
            <a:r>
              <a:rPr lang="ar-EG" sz="2200" dirty="0">
                <a:solidFill>
                  <a:prstClr val="black"/>
                </a:solidFill>
                <a:latin typeface="Trebuchet MS"/>
                <a:cs typeface="Tahoma"/>
              </a:rPr>
              <a:t>نختار فتحة رقبة عميقة سواء كانت مستديرة أو مربعة أو </a:t>
            </a:r>
            <a:r>
              <a:rPr lang="ar-EG" sz="2200" dirty="0" err="1" smtClean="0">
                <a:solidFill>
                  <a:prstClr val="black"/>
                </a:solidFill>
                <a:latin typeface="Trebuchet MS"/>
                <a:cs typeface="Tahoma"/>
              </a:rPr>
              <a:t>مدب</a:t>
            </a:r>
            <a:r>
              <a:rPr lang="ar-SA" sz="2200" dirty="0" smtClean="0">
                <a:solidFill>
                  <a:prstClr val="black"/>
                </a:solidFill>
                <a:latin typeface="Trebuchet MS"/>
                <a:cs typeface="Tahoma"/>
              </a:rPr>
              <a:t>ب</a:t>
            </a:r>
            <a:r>
              <a:rPr lang="ar-EG" sz="2200" dirty="0" smtClean="0">
                <a:solidFill>
                  <a:prstClr val="black"/>
                </a:solidFill>
                <a:latin typeface="Trebuchet MS"/>
                <a:cs typeface="Tahoma"/>
              </a:rPr>
              <a:t>ة </a:t>
            </a:r>
            <a:r>
              <a:rPr lang="ar-EG" sz="2200" dirty="0">
                <a:solidFill>
                  <a:prstClr val="black"/>
                </a:solidFill>
                <a:latin typeface="Trebuchet MS"/>
                <a:cs typeface="Tahoma"/>
              </a:rPr>
              <a:t>أو على شكل 7 مع مراعاة ترك الأكتاف بدون أبو ليت أي حشو الأكتاف الأسفنجي .</a:t>
            </a:r>
          </a:p>
          <a:p>
            <a:pPr marL="274320" lvl="0" indent="-274320">
              <a:buClr>
                <a:srgbClr val="B13F9A"/>
              </a:buClr>
              <a:buSzPct val="73000"/>
              <a:buFont typeface="Wingdings 2"/>
              <a:buChar char=""/>
            </a:pPr>
            <a:endParaRPr lang="ar-EG" sz="2200" dirty="0">
              <a:solidFill>
                <a:prstClr val="black"/>
              </a:solidFill>
              <a:latin typeface="Trebuchet MS"/>
              <a:cs typeface="Tahoma"/>
            </a:endParaRPr>
          </a:p>
          <a:p>
            <a:pPr marL="274320" lvl="0" indent="-274320">
              <a:buClr>
                <a:srgbClr val="B13F9A"/>
              </a:buClr>
              <a:buSzPct val="73000"/>
              <a:buFont typeface="Wingdings 2"/>
              <a:buChar char=""/>
            </a:pPr>
            <a:r>
              <a:rPr lang="ar-EG" sz="2200" dirty="0">
                <a:solidFill>
                  <a:prstClr val="black"/>
                </a:solidFill>
                <a:latin typeface="Trebuchet MS"/>
                <a:cs typeface="Tahoma"/>
              </a:rPr>
              <a:t>• لإخفاء عيب الرقبة الرفيعة والأكتاف الضيقة .</a:t>
            </a:r>
          </a:p>
          <a:p>
            <a:pPr marL="274320" lvl="0" indent="-274320">
              <a:buClr>
                <a:srgbClr val="B13F9A"/>
              </a:buClr>
              <a:buSzPct val="73000"/>
              <a:buFont typeface="Wingdings 2"/>
              <a:buChar char=""/>
            </a:pPr>
            <a:r>
              <a:rPr lang="ar-EG" sz="2200" dirty="0">
                <a:solidFill>
                  <a:prstClr val="black"/>
                </a:solidFill>
                <a:latin typeface="Trebuchet MS"/>
                <a:cs typeface="Tahoma"/>
              </a:rPr>
              <a:t>نختار فتحات رقبة المربعة والياقة المحتوية على ربطة عنق أو ياقة عالية ونجتنب فتحات الرقبة العميقة حتى لا تزيد الطول</a:t>
            </a:r>
          </a:p>
          <a:p>
            <a:pPr marL="82296" indent="0">
              <a:buNone/>
            </a:pPr>
            <a:endParaRPr lang="ar-EG" dirty="0"/>
          </a:p>
        </p:txBody>
      </p:sp>
    </p:spTree>
    <p:extLst>
      <p:ext uri="{BB962C8B-B14F-4D97-AF65-F5344CB8AC3E}">
        <p14:creationId xmlns:p14="http://schemas.microsoft.com/office/powerpoint/2010/main" xmlns="" val="372125315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EG" sz="34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ffectLst/>
                <a:latin typeface="Times New Roman"/>
                <a:ea typeface="Times New Roman"/>
                <a:cs typeface="Simplified Arabic"/>
              </a:rPr>
              <a:t>الخطوات التي تتبع عند اختيار الزي</a:t>
            </a:r>
            <a:r>
              <a:rPr lang="en-US" sz="32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ffectLst/>
                <a:latin typeface="Times New Roman"/>
                <a:ea typeface="Times New Roman"/>
              </a:rPr>
              <a:t/>
            </a:r>
            <a:br>
              <a:rPr lang="en-US" sz="32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ffectLst/>
                <a:latin typeface="Times New Roman"/>
                <a:ea typeface="Times New Roman"/>
              </a:rPr>
            </a:br>
            <a:endParaRPr lang="ar-EG" dirty="0"/>
          </a:p>
        </p:txBody>
      </p:sp>
      <p:sp>
        <p:nvSpPr>
          <p:cNvPr id="3" name="Content Placeholder 2"/>
          <p:cNvSpPr>
            <a:spLocks noGrp="1"/>
          </p:cNvSpPr>
          <p:nvPr>
            <p:ph idx="1"/>
          </p:nvPr>
        </p:nvSpPr>
        <p:spPr/>
        <p:txBody>
          <a:bodyPr/>
          <a:lstStyle/>
          <a:p>
            <a:pPr marL="130810" lvl="0" indent="-274320">
              <a:buClr>
                <a:srgbClr val="B13F9A"/>
              </a:buClr>
              <a:buSzPct val="73000"/>
              <a:buFont typeface="Wingdings 2"/>
              <a:buChar char=""/>
              <a:tabLst>
                <a:tab pos="359410" algn="l"/>
                <a:tab pos="473710" algn="l"/>
                <a:tab pos="588010" algn="l"/>
                <a:tab pos="702310" algn="l"/>
              </a:tabLst>
            </a:pPr>
            <a:r>
              <a:rPr lang="ar-EG" sz="2600" dirty="0">
                <a:solidFill>
                  <a:prstClr val="black"/>
                </a:solidFill>
                <a:latin typeface="Times New Roman"/>
                <a:ea typeface="Times New Roman"/>
                <a:cs typeface="Simplified Arabic"/>
              </a:rPr>
              <a:t>لكي توفق السيدة في اختيار الزي يجب مراعاة </a:t>
            </a:r>
            <a:r>
              <a:rPr lang="ar-EG" sz="2600" dirty="0" smtClean="0">
                <a:solidFill>
                  <a:prstClr val="black"/>
                </a:solidFill>
                <a:latin typeface="Times New Roman"/>
                <a:ea typeface="Times New Roman"/>
                <a:cs typeface="Simplified Arabic"/>
              </a:rPr>
              <a:t>مناسب</a:t>
            </a:r>
            <a:r>
              <a:rPr lang="ar-SA" sz="2600" dirty="0" smtClean="0">
                <a:solidFill>
                  <a:prstClr val="black"/>
                </a:solidFill>
                <a:latin typeface="Times New Roman"/>
                <a:ea typeface="Times New Roman"/>
                <a:cs typeface="Simplified Arabic"/>
              </a:rPr>
              <a:t>ة</a:t>
            </a:r>
            <a:r>
              <a:rPr lang="ar-EG" sz="2600" dirty="0" smtClean="0">
                <a:solidFill>
                  <a:prstClr val="black"/>
                </a:solidFill>
                <a:latin typeface="Times New Roman"/>
                <a:ea typeface="Times New Roman"/>
                <a:cs typeface="Simplified Arabic"/>
              </a:rPr>
              <a:t> </a:t>
            </a:r>
            <a:r>
              <a:rPr lang="ar-EG" sz="2600" dirty="0">
                <a:solidFill>
                  <a:prstClr val="black"/>
                </a:solidFill>
                <a:latin typeface="Times New Roman"/>
                <a:ea typeface="Times New Roman"/>
                <a:cs typeface="Simplified Arabic"/>
              </a:rPr>
              <a:t>الزى للسن والشخصية  وشكل الجسم </a:t>
            </a:r>
            <a:r>
              <a:rPr lang="ar-EG" sz="2600" dirty="0" err="1" smtClean="0">
                <a:solidFill>
                  <a:prstClr val="black"/>
                </a:solidFill>
                <a:latin typeface="Times New Roman"/>
                <a:ea typeface="Times New Roman"/>
                <a:cs typeface="Simplified Arabic"/>
              </a:rPr>
              <a:t>و</a:t>
            </a:r>
            <a:r>
              <a:rPr lang="ar-SA" sz="2600" dirty="0" smtClean="0">
                <a:solidFill>
                  <a:prstClr val="black"/>
                </a:solidFill>
                <a:latin typeface="Times New Roman"/>
                <a:ea typeface="Times New Roman"/>
                <a:cs typeface="Simplified Arabic"/>
              </a:rPr>
              <a:t>لون</a:t>
            </a:r>
            <a:r>
              <a:rPr lang="ar-EG" sz="2600" dirty="0" smtClean="0">
                <a:solidFill>
                  <a:prstClr val="black"/>
                </a:solidFill>
                <a:latin typeface="Times New Roman"/>
                <a:ea typeface="Times New Roman"/>
                <a:cs typeface="Simplified Arabic"/>
              </a:rPr>
              <a:t> </a:t>
            </a:r>
            <a:r>
              <a:rPr lang="ar-EG" sz="2600" dirty="0">
                <a:solidFill>
                  <a:prstClr val="black"/>
                </a:solidFill>
                <a:latin typeface="Times New Roman"/>
                <a:ea typeface="Times New Roman"/>
                <a:cs typeface="Simplified Arabic"/>
              </a:rPr>
              <a:t>البشرة والمناسبة التي يلبس فيها وكذا الاكسسورات المناسبة للزي مثل القبعة أو غطاء الرأس والشنطة والقفاز والحذاء والجورب . </a:t>
            </a:r>
            <a:endParaRPr lang="en-US" sz="2400" dirty="0">
              <a:solidFill>
                <a:prstClr val="black"/>
              </a:solidFill>
              <a:latin typeface="Times New Roman"/>
              <a:ea typeface="Times New Roman"/>
            </a:endParaRPr>
          </a:p>
          <a:p>
            <a:pPr marL="274320" lvl="0" indent="-274320">
              <a:buClr>
                <a:srgbClr val="B13F9A"/>
              </a:buClr>
              <a:buSzPct val="73000"/>
              <a:buFont typeface="Wingdings 2"/>
              <a:buChar char=""/>
            </a:pPr>
            <a:r>
              <a:rPr lang="ar-EG" sz="2600" dirty="0">
                <a:solidFill>
                  <a:prstClr val="black"/>
                </a:solidFill>
                <a:latin typeface="Times New Roman"/>
                <a:ea typeface="Times New Roman"/>
                <a:cs typeface="Simplified Arabic"/>
              </a:rPr>
              <a:t>وبالنسبة لخامة القماش يجب اختيارها بحيث تناسب قصة الزي وأوجه استعماله فمثلا الأقمشة السميكة ذات القوام المتماسك تناسب </a:t>
            </a:r>
            <a:r>
              <a:rPr lang="ar-EG" sz="2600" dirty="0">
                <a:solidFill>
                  <a:prstClr val="black"/>
                </a:solidFill>
                <a:latin typeface="Times New Roman"/>
                <a:ea typeface="Times New Roman"/>
                <a:cs typeface="Simplified Arabic"/>
              </a:rPr>
              <a:t>التايورات</a:t>
            </a:r>
            <a:r>
              <a:rPr lang="ar-EG" sz="2600" dirty="0">
                <a:solidFill>
                  <a:prstClr val="black"/>
                </a:solidFill>
                <a:latin typeface="Times New Roman"/>
                <a:ea typeface="Times New Roman"/>
                <a:cs typeface="Simplified Arabic"/>
              </a:rPr>
              <a:t> والفساتين ذات الخطوط المستقيمة أو التي تحتوي علي الكسرات أما الأقمشة اللينة فتناسبها القصات التي تظهر جمال طبيعة </a:t>
            </a:r>
            <a:r>
              <a:rPr lang="ar-SA" sz="2600" dirty="0" smtClean="0">
                <a:solidFill>
                  <a:prstClr val="black"/>
                </a:solidFill>
                <a:latin typeface="Times New Roman"/>
                <a:ea typeface="Times New Roman"/>
                <a:cs typeface="Simplified Arabic"/>
              </a:rPr>
              <a:t>إ</a:t>
            </a:r>
            <a:r>
              <a:rPr lang="ar-EG" sz="2600" dirty="0" err="1" smtClean="0">
                <a:solidFill>
                  <a:prstClr val="black"/>
                </a:solidFill>
                <a:latin typeface="Times New Roman"/>
                <a:ea typeface="Times New Roman"/>
                <a:cs typeface="Simplified Arabic"/>
              </a:rPr>
              <a:t>نسدالها</a:t>
            </a:r>
            <a:r>
              <a:rPr lang="ar-EG" sz="2600" dirty="0" smtClean="0">
                <a:solidFill>
                  <a:prstClr val="black"/>
                </a:solidFill>
                <a:latin typeface="Times New Roman"/>
                <a:ea typeface="Times New Roman"/>
                <a:cs typeface="Simplified Arabic"/>
              </a:rPr>
              <a:t> </a:t>
            </a:r>
            <a:r>
              <a:rPr lang="ar-EG" sz="2600" dirty="0">
                <a:solidFill>
                  <a:prstClr val="black"/>
                </a:solidFill>
                <a:latin typeface="Times New Roman"/>
                <a:ea typeface="Times New Roman"/>
                <a:cs typeface="Simplified Arabic"/>
              </a:rPr>
              <a:t>, كما أنه يجب اختيار الكلفة المناسبة التي تتوافق مع نوع وملمس القماش المختار</a:t>
            </a:r>
            <a:endParaRPr lang="ar-EG" sz="2600" dirty="0">
              <a:solidFill>
                <a:prstClr val="black"/>
              </a:solidFill>
              <a:latin typeface="Trebuchet MS"/>
              <a:cs typeface="Tahoma"/>
            </a:endParaRPr>
          </a:p>
          <a:p>
            <a:endParaRPr lang="ar-EG" dirty="0"/>
          </a:p>
        </p:txBody>
      </p:sp>
    </p:spTree>
    <p:extLst>
      <p:ext uri="{BB962C8B-B14F-4D97-AF65-F5344CB8AC3E}">
        <p14:creationId xmlns:p14="http://schemas.microsoft.com/office/powerpoint/2010/main" xmlns="" val="415632057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8018"/>
          </a:xfrm>
        </p:spPr>
        <p:txBody>
          <a:bodyPr>
            <a:normAutofit fontScale="90000"/>
          </a:bodyPr>
          <a:lstStyle/>
          <a:p>
            <a:endParaRPr lang="ar-EG" dirty="0"/>
          </a:p>
        </p:txBody>
      </p:sp>
      <p:sp>
        <p:nvSpPr>
          <p:cNvPr id="3" name="Content Placeholder 2"/>
          <p:cNvSpPr>
            <a:spLocks noGrp="1"/>
          </p:cNvSpPr>
          <p:nvPr>
            <p:ph idx="1"/>
          </p:nvPr>
        </p:nvSpPr>
        <p:spPr>
          <a:xfrm>
            <a:off x="1435608" y="1412776"/>
            <a:ext cx="7498080" cy="4835624"/>
          </a:xfrm>
        </p:spPr>
        <p:txBody>
          <a:bodyPr>
            <a:normAutofit/>
          </a:bodyPr>
          <a:lstStyle/>
          <a:p>
            <a:pPr marL="130810" lvl="0" indent="-274320">
              <a:buClr>
                <a:srgbClr val="B13F9A"/>
              </a:buClr>
              <a:buSzPct val="73000"/>
              <a:buFont typeface="Wingdings 2"/>
              <a:buChar char=""/>
              <a:tabLst>
                <a:tab pos="359410" algn="l"/>
                <a:tab pos="473710" algn="l"/>
                <a:tab pos="588010" algn="l"/>
                <a:tab pos="702310" algn="l"/>
              </a:tabLst>
            </a:pPr>
            <a:r>
              <a:rPr lang="ar-EG" sz="2200" dirty="0">
                <a:solidFill>
                  <a:prstClr val="black"/>
                </a:solidFill>
                <a:latin typeface="Times New Roman"/>
                <a:ea typeface="Times New Roman"/>
                <a:cs typeface="Simplified Arabic"/>
              </a:rPr>
              <a:t>فالأقمشة شديدة اللمعان تلائم الجسم المتناسق </a:t>
            </a:r>
            <a:r>
              <a:rPr lang="ar-EG" sz="2200" dirty="0" smtClean="0">
                <a:solidFill>
                  <a:prstClr val="black"/>
                </a:solidFill>
                <a:latin typeface="Times New Roman"/>
                <a:ea typeface="Times New Roman"/>
                <a:cs typeface="Simplified Arabic"/>
              </a:rPr>
              <a:t>وال</a:t>
            </a:r>
            <a:r>
              <a:rPr lang="ar-SA" sz="2200" dirty="0" smtClean="0">
                <a:solidFill>
                  <a:prstClr val="black"/>
                </a:solidFill>
                <a:latin typeface="Times New Roman"/>
                <a:ea typeface="Times New Roman"/>
                <a:cs typeface="Simplified Arabic"/>
              </a:rPr>
              <a:t>وجه</a:t>
            </a:r>
            <a:r>
              <a:rPr lang="ar-EG" sz="2200" dirty="0" smtClean="0">
                <a:solidFill>
                  <a:prstClr val="black"/>
                </a:solidFill>
                <a:latin typeface="Times New Roman"/>
                <a:ea typeface="Times New Roman"/>
                <a:cs typeface="Simplified Arabic"/>
              </a:rPr>
              <a:t> </a:t>
            </a:r>
            <a:r>
              <a:rPr lang="ar-EG" sz="2200" dirty="0">
                <a:solidFill>
                  <a:prstClr val="black"/>
                </a:solidFill>
                <a:latin typeface="Times New Roman"/>
                <a:ea typeface="Times New Roman"/>
                <a:cs typeface="Simplified Arabic"/>
              </a:rPr>
              <a:t>الشاب النضر أما الأقمشة المطفية فهي تلطف من تجاعيد الوجه وتقلل من بدانة الفرد إذا اختيرت من لون مناسب</a:t>
            </a:r>
            <a:endParaRPr lang="en-US" sz="2000" dirty="0">
              <a:solidFill>
                <a:prstClr val="black"/>
              </a:solidFill>
              <a:latin typeface="Times New Roman"/>
              <a:ea typeface="Times New Roman"/>
            </a:endParaRPr>
          </a:p>
          <a:p>
            <a:pPr marL="130810" lvl="0" indent="-274320">
              <a:buClr>
                <a:srgbClr val="B13F9A"/>
              </a:buClr>
              <a:buSzPct val="73000"/>
              <a:buFont typeface="Wingdings 2"/>
              <a:buChar char=""/>
              <a:tabLst>
                <a:tab pos="359410" algn="l"/>
                <a:tab pos="473710" algn="l"/>
                <a:tab pos="588010" algn="l"/>
                <a:tab pos="702310" algn="l"/>
              </a:tabLst>
            </a:pPr>
            <a:r>
              <a:rPr lang="ar-EG" sz="2200" dirty="0">
                <a:solidFill>
                  <a:prstClr val="black"/>
                </a:solidFill>
                <a:latin typeface="Times New Roman"/>
                <a:ea typeface="Times New Roman"/>
                <a:cs typeface="Simplified Arabic"/>
              </a:rPr>
              <a:t>وعند الجمع بين قماشتين مختلفتي الملمس واللون في زي واحد يراعي ألا يكون كثير الشبه منعا للملل وعلي كل </a:t>
            </a:r>
            <a:r>
              <a:rPr lang="ar-EG" sz="2200" dirty="0" smtClean="0">
                <a:solidFill>
                  <a:prstClr val="black"/>
                </a:solidFill>
                <a:latin typeface="Times New Roman"/>
                <a:ea typeface="Times New Roman"/>
                <a:cs typeface="Simplified Arabic"/>
              </a:rPr>
              <a:t>فالج</a:t>
            </a:r>
            <a:r>
              <a:rPr lang="ar-SA" sz="2200" dirty="0" smtClean="0">
                <a:solidFill>
                  <a:prstClr val="black"/>
                </a:solidFill>
                <a:latin typeface="Times New Roman"/>
                <a:ea typeface="Times New Roman"/>
                <a:cs typeface="Simplified Arabic"/>
              </a:rPr>
              <a:t>م</a:t>
            </a:r>
            <a:r>
              <a:rPr lang="ar-EG" sz="2200" dirty="0" smtClean="0">
                <a:solidFill>
                  <a:prstClr val="black"/>
                </a:solidFill>
                <a:latin typeface="Times New Roman"/>
                <a:ea typeface="Times New Roman"/>
                <a:cs typeface="Simplified Arabic"/>
              </a:rPr>
              <a:t>ع </a:t>
            </a:r>
            <a:r>
              <a:rPr lang="ar-EG" sz="2200" dirty="0">
                <a:solidFill>
                  <a:prstClr val="black"/>
                </a:solidFill>
                <a:latin typeface="Times New Roman"/>
                <a:ea typeface="Times New Roman"/>
                <a:cs typeface="Simplified Arabic"/>
              </a:rPr>
              <a:t>بين الأقمشة من حيث الملمس واللون يتوقف علي الإحساس الشخصي للفرد أكثر ما يعتمد علي القواعد والقوانين </a:t>
            </a:r>
            <a:r>
              <a:rPr lang="ar-EG" sz="2200" dirty="0" smtClean="0">
                <a:solidFill>
                  <a:prstClr val="black"/>
                </a:solidFill>
                <a:latin typeface="Times New Roman"/>
                <a:ea typeface="Times New Roman"/>
                <a:cs typeface="Simplified Arabic"/>
              </a:rPr>
              <a:t>.</a:t>
            </a:r>
          </a:p>
          <a:p>
            <a:pPr marL="0" lvl="0" indent="0">
              <a:buClr>
                <a:srgbClr val="B13F9A"/>
              </a:buClr>
              <a:buSzPct val="73000"/>
              <a:buNone/>
              <a:tabLst>
                <a:tab pos="359410" algn="l"/>
                <a:tab pos="473710" algn="l"/>
                <a:tab pos="588010" algn="l"/>
                <a:tab pos="702310" algn="l"/>
              </a:tabLst>
            </a:pPr>
            <a:r>
              <a:rPr lang="ar-EG" sz="2200" dirty="0" smtClean="0">
                <a:solidFill>
                  <a:prstClr val="black"/>
                </a:solidFill>
                <a:latin typeface="Times New Roman"/>
                <a:ea typeface="Times New Roman"/>
                <a:cs typeface="Simplified Arabic"/>
              </a:rPr>
              <a:t> </a:t>
            </a:r>
            <a:endParaRPr lang="en-US" sz="2000" dirty="0">
              <a:solidFill>
                <a:prstClr val="black"/>
              </a:solidFill>
              <a:latin typeface="Times New Roman"/>
              <a:ea typeface="Times New Roman"/>
            </a:endParaRPr>
          </a:p>
          <a:p>
            <a:pPr marL="130810" lvl="0" indent="-274320">
              <a:buClr>
                <a:srgbClr val="B13F9A"/>
              </a:buClr>
              <a:buSzPct val="73000"/>
              <a:buFont typeface="Wingdings 2"/>
              <a:buChar char=""/>
              <a:tabLst>
                <a:tab pos="359410" algn="l"/>
                <a:tab pos="473710" algn="l"/>
                <a:tab pos="588010" algn="l"/>
                <a:tab pos="702310" algn="l"/>
              </a:tabLst>
            </a:pPr>
            <a:r>
              <a:rPr lang="ar-EG" sz="2200" dirty="0">
                <a:solidFill>
                  <a:prstClr val="black"/>
                </a:solidFill>
                <a:latin typeface="Times New Roman"/>
                <a:ea typeface="Times New Roman"/>
                <a:cs typeface="Simplified Arabic"/>
              </a:rPr>
              <a:t>وبعد ذلك يبدأ باختيار الأقمشة المنقوشة والسادة حسب الرغبة فالأقمشة السادة تلائم جميع الأفراد أما المنقوشة فيتوقف تفضيل إحداها علي </a:t>
            </a:r>
            <a:r>
              <a:rPr lang="ar-EG" sz="2200" dirty="0" smtClean="0">
                <a:solidFill>
                  <a:prstClr val="black"/>
                </a:solidFill>
                <a:latin typeface="Times New Roman"/>
                <a:ea typeface="Times New Roman"/>
                <a:cs typeface="Simplified Arabic"/>
              </a:rPr>
              <a:t>الأخرى </a:t>
            </a:r>
            <a:r>
              <a:rPr lang="ar-EG" sz="2200" dirty="0">
                <a:solidFill>
                  <a:prstClr val="black"/>
                </a:solidFill>
                <a:latin typeface="Times New Roman"/>
                <a:ea typeface="Times New Roman"/>
                <a:cs typeface="Simplified Arabic"/>
              </a:rPr>
              <a:t>بما يناسب الفرد وكقاعدة يراعي أن يتناسب حجم النقوش مع حجم السيدة </a:t>
            </a:r>
            <a:r>
              <a:rPr lang="ar-EG" sz="2200" dirty="0" smtClean="0">
                <a:solidFill>
                  <a:prstClr val="black"/>
                </a:solidFill>
                <a:latin typeface="Times New Roman"/>
                <a:ea typeface="Times New Roman"/>
                <a:cs typeface="Simplified Arabic"/>
              </a:rPr>
              <a:t>علي </a:t>
            </a:r>
            <a:r>
              <a:rPr lang="ar-EG" sz="2200" dirty="0">
                <a:solidFill>
                  <a:prstClr val="black"/>
                </a:solidFill>
                <a:latin typeface="Times New Roman"/>
                <a:ea typeface="Times New Roman"/>
                <a:cs typeface="Simplified Arabic"/>
              </a:rPr>
              <a:t>أنه يمكن الجمع بين الأقمشة السادة والمنقوشة فهي غالبا ما تعطي تأثيرات جميلة </a:t>
            </a:r>
            <a:r>
              <a:rPr lang="ar-EG" sz="2200" dirty="0" smtClean="0">
                <a:solidFill>
                  <a:prstClr val="black"/>
                </a:solidFill>
                <a:latin typeface="Times New Roman"/>
                <a:ea typeface="Times New Roman"/>
                <a:cs typeface="Simplified Arabic"/>
              </a:rPr>
              <a:t>للأزياء</a:t>
            </a:r>
            <a:endParaRPr lang="en-US" sz="2000" dirty="0">
              <a:solidFill>
                <a:prstClr val="black"/>
              </a:solidFill>
              <a:latin typeface="Times New Roman"/>
              <a:ea typeface="Times New Roman"/>
            </a:endParaRPr>
          </a:p>
          <a:p>
            <a:endParaRPr lang="ar-EG" dirty="0"/>
          </a:p>
        </p:txBody>
      </p:sp>
    </p:spTree>
    <p:extLst>
      <p:ext uri="{BB962C8B-B14F-4D97-AF65-F5344CB8AC3E}">
        <p14:creationId xmlns:p14="http://schemas.microsoft.com/office/powerpoint/2010/main" xmlns="" val="2022821628"/>
      </p:ext>
    </p:extLst>
  </p:cSld>
  <p:clrMapOvr>
    <a:masterClrMapping/>
  </p:clrMapOvr>
  <p:transition spd="slow">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922114"/>
          </a:xfrm>
        </p:spPr>
        <p:txBody>
          <a:bodyPr/>
          <a:lstStyle/>
          <a:p>
            <a:pPr algn="ctr"/>
            <a:r>
              <a:rPr lang="ar-EG" b="1" dirty="0"/>
              <a:t>تعرّفي على شكل جسمك </a:t>
            </a:r>
            <a:endParaRPr lang="ar-EG" dirty="0"/>
          </a:p>
        </p:txBody>
      </p:sp>
      <p:sp>
        <p:nvSpPr>
          <p:cNvPr id="3" name="Content Placeholder 2"/>
          <p:cNvSpPr>
            <a:spLocks noGrp="1"/>
          </p:cNvSpPr>
          <p:nvPr>
            <p:ph idx="1"/>
          </p:nvPr>
        </p:nvSpPr>
        <p:spPr>
          <a:xfrm>
            <a:off x="1115616" y="1268760"/>
            <a:ext cx="7818072" cy="5328592"/>
          </a:xfrm>
        </p:spPr>
        <p:txBody>
          <a:bodyPr>
            <a:normAutofit fontScale="77500" lnSpcReduction="20000"/>
          </a:bodyPr>
          <a:lstStyle/>
          <a:p>
            <a:r>
              <a:rPr lang="ar-EG" sz="4100" dirty="0">
                <a:solidFill>
                  <a:prstClr val="black"/>
                </a:solidFill>
                <a:latin typeface="Times New Roman" panose="02020603050405020304" pitchFamily="18" charset="0"/>
                <a:cs typeface="Times New Roman" panose="02020603050405020304" pitchFamily="18" charset="0"/>
              </a:rPr>
              <a:t>تقسّم الأجسام إلى أربعة أشكال رئيسية، هي:</a:t>
            </a:r>
            <a:br>
              <a:rPr lang="ar-EG" sz="4100" dirty="0">
                <a:solidFill>
                  <a:prstClr val="black"/>
                </a:solidFill>
                <a:latin typeface="Times New Roman" panose="02020603050405020304" pitchFamily="18" charset="0"/>
                <a:cs typeface="Times New Roman" panose="02020603050405020304" pitchFamily="18" charset="0"/>
              </a:rPr>
            </a:br>
            <a:r>
              <a:rPr lang="ar-EG" sz="4100" dirty="0">
                <a:solidFill>
                  <a:prstClr val="black"/>
                </a:solidFill>
                <a:latin typeface="Times New Roman" panose="02020603050405020304" pitchFamily="18" charset="0"/>
                <a:cs typeface="Times New Roman" panose="02020603050405020304" pitchFamily="18" charset="0"/>
              </a:rPr>
              <a:t>الساعة الرملية، والهرم، والهرم المقلوب والمستطيل</a:t>
            </a:r>
          </a:p>
          <a:p>
            <a:endParaRPr lang="ar-EG" dirty="0"/>
          </a:p>
          <a:p>
            <a:endParaRPr lang="ar-EG" dirty="0" smtClean="0"/>
          </a:p>
          <a:p>
            <a:endParaRPr lang="ar-EG" dirty="0"/>
          </a:p>
          <a:p>
            <a:pPr marL="82296" indent="0">
              <a:buNone/>
            </a:pPr>
            <a:endParaRPr lang="ar-EG" dirty="0"/>
          </a:p>
          <a:p>
            <a:endParaRPr lang="ar-EG" dirty="0" smtClean="0"/>
          </a:p>
          <a:p>
            <a:r>
              <a:rPr lang="ar-EG" b="1" dirty="0">
                <a:solidFill>
                  <a:srgbClr val="002060"/>
                </a:solidFill>
              </a:rPr>
              <a:t>الساعة </a:t>
            </a:r>
            <a:r>
              <a:rPr lang="ar-EG" b="1" dirty="0" smtClean="0">
                <a:solidFill>
                  <a:srgbClr val="002060"/>
                </a:solidFill>
              </a:rPr>
              <a:t>الرملية:</a:t>
            </a:r>
            <a:r>
              <a:rPr lang="ar-EG" b="1" dirty="0">
                <a:solidFill>
                  <a:srgbClr val="002060"/>
                </a:solidFill>
              </a:rPr>
              <a:t/>
            </a:r>
            <a:br>
              <a:rPr lang="ar-EG" b="1" dirty="0">
                <a:solidFill>
                  <a:srgbClr val="002060"/>
                </a:solidFill>
              </a:rPr>
            </a:br>
            <a:r>
              <a:rPr lang="ar-EG" dirty="0">
                <a:latin typeface="Calibri"/>
                <a:ea typeface="Calibri"/>
                <a:cs typeface="Arial"/>
              </a:rPr>
              <a:t>يعتبر خبراء الموضة أن قوام الساعة الرملية من أجمل أنواع القوام حيث يأتي بخصر نحيل مع امتلاء بسيط في الجزء العلوي والسفلي مما يجعلهما متناسقين. وكانت مارلين مونرو من أشهر جميلات العالم اللاتي امتلكن هذا النوع من القوام. ولكن ليس لأنه من أجمل أنواع القوام وأكثرها تنساقا </a:t>
            </a:r>
            <a:r>
              <a:rPr lang="ar-SA" dirty="0" smtClean="0">
                <a:latin typeface="Calibri"/>
                <a:ea typeface="Calibri"/>
                <a:cs typeface="Arial"/>
              </a:rPr>
              <a:t>إ</a:t>
            </a:r>
            <a:r>
              <a:rPr lang="ar-EG" dirty="0" smtClean="0">
                <a:latin typeface="Calibri"/>
                <a:ea typeface="Calibri"/>
                <a:cs typeface="Arial"/>
              </a:rPr>
              <a:t>ذ </a:t>
            </a:r>
            <a:r>
              <a:rPr lang="ar-EG" dirty="0">
                <a:latin typeface="Calibri"/>
                <a:ea typeface="Calibri"/>
                <a:cs typeface="Arial"/>
              </a:rPr>
              <a:t>بإمكان صاحبته ارتداء ما تشاء. فمع ذلك، تناسبه </a:t>
            </a:r>
            <a:r>
              <a:rPr lang="ar-SA" dirty="0" smtClean="0">
                <a:latin typeface="Calibri"/>
                <a:ea typeface="Calibri"/>
                <a:cs typeface="Arial"/>
              </a:rPr>
              <a:t>أ</a:t>
            </a:r>
            <a:r>
              <a:rPr lang="ar-EG" dirty="0" smtClean="0">
                <a:latin typeface="Calibri"/>
                <a:ea typeface="Calibri"/>
                <a:cs typeface="Arial"/>
              </a:rPr>
              <a:t>غلب </a:t>
            </a:r>
            <a:r>
              <a:rPr lang="ar-EG" dirty="0">
                <a:latin typeface="Calibri"/>
                <a:ea typeface="Calibri"/>
                <a:cs typeface="Arial"/>
              </a:rPr>
              <a:t>القصات والموديلات مثل التي تبرز جمال الصدر مثل قصه على شكل (</a:t>
            </a:r>
            <a:r>
              <a:rPr lang="en-US" dirty="0">
                <a:latin typeface="Calibri"/>
                <a:ea typeface="Calibri"/>
                <a:cs typeface="Arial"/>
              </a:rPr>
              <a:t>v</a:t>
            </a:r>
            <a:r>
              <a:rPr lang="ar-EG" dirty="0">
                <a:latin typeface="Calibri"/>
                <a:ea typeface="Calibri"/>
                <a:cs typeface="Arial"/>
              </a:rPr>
              <a:t>) والملابس الضيقة والواسعة قليلا </a:t>
            </a:r>
            <a:r>
              <a:rPr lang="ar-EG" dirty="0" smtClean="0">
                <a:latin typeface="Calibri"/>
                <a:ea typeface="Calibri"/>
                <a:cs typeface="Arial"/>
              </a:rPr>
              <a:t>والأحزمة.</a:t>
            </a:r>
            <a:endParaRPr lang="ar-EG" dirty="0" smtClean="0"/>
          </a:p>
          <a:p>
            <a:endParaRPr lang="ar-EG"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15816" y="2204864"/>
            <a:ext cx="5184576"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29415" r="56445" b="2236"/>
          <a:stretch/>
        </p:blipFill>
        <p:spPr bwMode="auto">
          <a:xfrm>
            <a:off x="0" y="3966980"/>
            <a:ext cx="1223628" cy="2149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73438761"/>
      </p:ext>
    </p:extLst>
  </p:cSld>
  <p:clrMapOvr>
    <a:masterClrMapping/>
  </p:clrMapOvr>
  <p:transition spd="slow">
    <p:cover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2800" b="1" dirty="0">
                <a:solidFill>
                  <a:srgbClr val="FF0000"/>
                </a:solidFill>
                <a:effectLst/>
                <a:latin typeface="Calibri"/>
                <a:ea typeface="Times New Roman"/>
                <a:cs typeface="Times New Roman"/>
              </a:rPr>
              <a:t>لون البشرة </a:t>
            </a:r>
            <a:r>
              <a:rPr lang="ar-SA" sz="2800" b="1" dirty="0" smtClean="0">
                <a:solidFill>
                  <a:srgbClr val="FF0000"/>
                </a:solidFill>
                <a:effectLst/>
                <a:latin typeface="Calibri"/>
                <a:ea typeface="Times New Roman"/>
                <a:cs typeface="Times New Roman"/>
              </a:rPr>
              <a:t>والألوان المناسبة </a:t>
            </a:r>
            <a:r>
              <a:rPr lang="ar-SA" sz="2800" b="1" dirty="0">
                <a:solidFill>
                  <a:srgbClr val="FF0000"/>
                </a:solidFill>
                <a:effectLst/>
                <a:latin typeface="Calibri"/>
                <a:ea typeface="Times New Roman"/>
                <a:cs typeface="Times New Roman"/>
              </a:rPr>
              <a:t>لها</a:t>
            </a:r>
            <a:r>
              <a:rPr lang="en-US" sz="2800" b="1" dirty="0">
                <a:solidFill>
                  <a:srgbClr val="FF0000"/>
                </a:solidFill>
                <a:effectLst/>
                <a:latin typeface="Times New Roman"/>
                <a:ea typeface="Times New Roman"/>
                <a:cs typeface="Arial"/>
              </a:rPr>
              <a:t>...</a:t>
            </a:r>
            <a:r>
              <a:rPr lang="en-US" sz="2800" dirty="0">
                <a:solidFill>
                  <a:srgbClr val="FF0000"/>
                </a:solidFill>
                <a:effectLst/>
                <a:latin typeface="Arial Black"/>
                <a:ea typeface="Times New Roman"/>
                <a:cs typeface="Arial"/>
              </a:rPr>
              <a:t/>
            </a:r>
            <a:br>
              <a:rPr lang="en-US" sz="2800" dirty="0">
                <a:solidFill>
                  <a:srgbClr val="FF0000"/>
                </a:solidFill>
                <a:effectLst/>
                <a:latin typeface="Arial Black"/>
                <a:ea typeface="Times New Roman"/>
                <a:cs typeface="Arial"/>
              </a:rPr>
            </a:br>
            <a:endParaRPr lang="ar-EG" sz="2800" dirty="0">
              <a:solidFill>
                <a:srgbClr val="FF0000"/>
              </a:solidFill>
            </a:endParaRPr>
          </a:p>
        </p:txBody>
      </p:sp>
      <p:sp>
        <p:nvSpPr>
          <p:cNvPr id="4" name="Content Placeholder 3"/>
          <p:cNvSpPr>
            <a:spLocks noGrp="1"/>
          </p:cNvSpPr>
          <p:nvPr>
            <p:ph idx="1"/>
          </p:nvPr>
        </p:nvSpPr>
        <p:spPr/>
        <p:txBody>
          <a:bodyPr>
            <a:normAutofit fontScale="85000" lnSpcReduction="20000"/>
          </a:bodyPr>
          <a:lstStyle/>
          <a:p>
            <a:pPr algn="ctr">
              <a:lnSpc>
                <a:spcPct val="115000"/>
              </a:lnSpc>
            </a:pPr>
            <a:r>
              <a:rPr lang="ar-SA" sz="2900" b="1" dirty="0" smtClean="0">
                <a:solidFill>
                  <a:srgbClr val="4169E1"/>
                </a:solidFill>
                <a:latin typeface="Calibri"/>
                <a:ea typeface="Times New Roman"/>
                <a:cs typeface="Times New Roman"/>
              </a:rPr>
              <a:t>كثير </a:t>
            </a:r>
            <a:r>
              <a:rPr lang="ar-SA" sz="2900" b="1" dirty="0">
                <a:solidFill>
                  <a:srgbClr val="4169E1"/>
                </a:solidFill>
                <a:latin typeface="Calibri"/>
                <a:ea typeface="Times New Roman"/>
                <a:cs typeface="Times New Roman"/>
              </a:rPr>
              <a:t>من السيدات </a:t>
            </a:r>
            <a:r>
              <a:rPr lang="ar-SA" sz="2900" b="1" dirty="0">
                <a:solidFill>
                  <a:srgbClr val="4169E1"/>
                </a:solidFill>
                <a:latin typeface="Calibri"/>
                <a:ea typeface="Times New Roman"/>
                <a:cs typeface="Times New Roman"/>
              </a:rPr>
              <a:t>لايعلمن</a:t>
            </a:r>
            <a:r>
              <a:rPr lang="ar-SA" sz="2900" b="1" dirty="0">
                <a:solidFill>
                  <a:srgbClr val="4169E1"/>
                </a:solidFill>
                <a:latin typeface="Calibri"/>
                <a:ea typeface="Times New Roman"/>
                <a:cs typeface="Times New Roman"/>
              </a:rPr>
              <a:t> </a:t>
            </a:r>
            <a:r>
              <a:rPr lang="ar-SA" sz="2900" b="1" dirty="0" smtClean="0">
                <a:solidFill>
                  <a:srgbClr val="4169E1"/>
                </a:solidFill>
                <a:latin typeface="Calibri"/>
                <a:ea typeface="Times New Roman"/>
                <a:cs typeface="Times New Roman"/>
              </a:rPr>
              <a:t>أن الملابس </a:t>
            </a:r>
            <a:r>
              <a:rPr lang="ar-SA" sz="2900" b="1" dirty="0">
                <a:solidFill>
                  <a:srgbClr val="4169E1"/>
                </a:solidFill>
                <a:latin typeface="Calibri"/>
                <a:ea typeface="Times New Roman"/>
                <a:cs typeface="Times New Roman"/>
              </a:rPr>
              <a:t>يجب </a:t>
            </a:r>
            <a:r>
              <a:rPr lang="ar-SA" sz="2900" b="1" dirty="0" smtClean="0">
                <a:solidFill>
                  <a:srgbClr val="4169E1"/>
                </a:solidFill>
                <a:latin typeface="Calibri"/>
                <a:ea typeface="Times New Roman"/>
                <a:cs typeface="Times New Roman"/>
              </a:rPr>
              <a:t>أن </a:t>
            </a:r>
            <a:r>
              <a:rPr lang="ar-SA" sz="2900" b="1" dirty="0">
                <a:solidFill>
                  <a:srgbClr val="4169E1"/>
                </a:solidFill>
                <a:latin typeface="Calibri"/>
                <a:ea typeface="Times New Roman"/>
                <a:cs typeface="Times New Roman"/>
              </a:rPr>
              <a:t>لا تتماشى فحسب مع شكل اجسامهن ،بل </a:t>
            </a:r>
            <a:r>
              <a:rPr lang="ar-SA" sz="2900" b="1" dirty="0" smtClean="0">
                <a:solidFill>
                  <a:srgbClr val="4169E1"/>
                </a:solidFill>
                <a:latin typeface="Calibri"/>
                <a:ea typeface="Times New Roman"/>
                <a:cs typeface="Times New Roman"/>
              </a:rPr>
              <a:t>أيضا </a:t>
            </a:r>
            <a:r>
              <a:rPr lang="ar-SA" sz="2900" b="1" dirty="0">
                <a:solidFill>
                  <a:srgbClr val="4169E1"/>
                </a:solidFill>
                <a:latin typeface="Calibri"/>
                <a:ea typeface="Times New Roman"/>
                <a:cs typeface="Times New Roman"/>
              </a:rPr>
              <a:t>مع لون بشرتهن</a:t>
            </a:r>
            <a:r>
              <a:rPr lang="en-US" sz="2900" b="1" dirty="0">
                <a:solidFill>
                  <a:srgbClr val="4169E1"/>
                </a:solidFill>
                <a:latin typeface="Times New Roman"/>
                <a:ea typeface="Times New Roman"/>
                <a:cs typeface="Arial"/>
              </a:rPr>
              <a:t> . </a:t>
            </a:r>
            <a:r>
              <a:rPr lang="en-US" sz="4000" dirty="0">
                <a:solidFill>
                  <a:srgbClr val="006400"/>
                </a:solidFill>
                <a:latin typeface="Arial Black"/>
                <a:ea typeface="Times New Roman"/>
                <a:cs typeface="Arial"/>
              </a:rPr>
              <a:t> </a:t>
            </a:r>
            <a:endParaRPr lang="en-US" sz="2400" dirty="0">
              <a:latin typeface="Calibri"/>
              <a:ea typeface="Calibri"/>
              <a:cs typeface="Arial"/>
            </a:endParaRPr>
          </a:p>
          <a:p>
            <a:r>
              <a:rPr lang="ar-SA" b="1" dirty="0">
                <a:solidFill>
                  <a:srgbClr val="4169E1"/>
                </a:solidFill>
                <a:ea typeface="Times New Roman"/>
                <a:cs typeface="Times New Roman"/>
              </a:rPr>
              <a:t>فمن خلال معرفة مجموعه </a:t>
            </a:r>
            <a:r>
              <a:rPr lang="ar-SA" b="1" dirty="0" smtClean="0">
                <a:solidFill>
                  <a:srgbClr val="4169E1"/>
                </a:solidFill>
                <a:ea typeface="Times New Roman"/>
                <a:cs typeface="Times New Roman"/>
              </a:rPr>
              <a:t>الألوان </a:t>
            </a:r>
            <a:r>
              <a:rPr lang="ar-SA" b="1" dirty="0">
                <a:solidFill>
                  <a:srgbClr val="4169E1"/>
                </a:solidFill>
                <a:ea typeface="Times New Roman"/>
                <a:cs typeface="Times New Roman"/>
              </a:rPr>
              <a:t>المناسبة يمكنك</a:t>
            </a:r>
            <a:r>
              <a:rPr lang="en-US" b="1" dirty="0">
                <a:solidFill>
                  <a:srgbClr val="4169E1"/>
                </a:solidFill>
                <a:latin typeface="Times New Roman"/>
                <a:ea typeface="Times New Roman"/>
              </a:rPr>
              <a:t> :</a:t>
            </a:r>
            <a:r>
              <a:rPr lang="en-US" sz="4000" dirty="0">
                <a:solidFill>
                  <a:srgbClr val="006400"/>
                </a:solidFill>
                <a:latin typeface="Arial Black"/>
                <a:ea typeface="Times New Roman"/>
                <a:cs typeface="Arial"/>
              </a:rPr>
              <a:t/>
            </a:r>
            <a:br>
              <a:rPr lang="en-US" sz="4000" dirty="0">
                <a:solidFill>
                  <a:srgbClr val="006400"/>
                </a:solidFill>
                <a:latin typeface="Arial Black"/>
                <a:ea typeface="Times New Roman"/>
                <a:cs typeface="Arial"/>
              </a:rPr>
            </a:br>
            <a:r>
              <a:rPr lang="en-US" b="1" dirty="0" smtClean="0">
                <a:solidFill>
                  <a:srgbClr val="4169E1"/>
                </a:solidFill>
                <a:latin typeface="Times New Roman"/>
                <a:ea typeface="Times New Roman"/>
              </a:rPr>
              <a:t>- </a:t>
            </a:r>
            <a:r>
              <a:rPr lang="ar-SA" b="1" dirty="0">
                <a:solidFill>
                  <a:srgbClr val="4169E1"/>
                </a:solidFill>
                <a:latin typeface="Times New Roman"/>
                <a:ea typeface="Times New Roman"/>
              </a:rPr>
              <a:t>اختيار </a:t>
            </a:r>
            <a:r>
              <a:rPr lang="ar-SA" b="1" dirty="0" smtClean="0">
                <a:solidFill>
                  <a:srgbClr val="4169E1"/>
                </a:solidFill>
                <a:latin typeface="Times New Roman"/>
                <a:ea typeface="Times New Roman"/>
              </a:rPr>
              <a:t>الأزياء </a:t>
            </a:r>
            <a:r>
              <a:rPr lang="ar-SA" b="1" dirty="0">
                <a:solidFill>
                  <a:srgbClr val="4169E1"/>
                </a:solidFill>
                <a:latin typeface="Times New Roman"/>
                <a:ea typeface="Times New Roman"/>
              </a:rPr>
              <a:t>المناسبة في اللون</a:t>
            </a:r>
            <a:r>
              <a:rPr lang="en-US" b="1" dirty="0">
                <a:solidFill>
                  <a:srgbClr val="4169E1"/>
                </a:solidFill>
                <a:latin typeface="Times New Roman"/>
                <a:ea typeface="Times New Roman"/>
              </a:rPr>
              <a:t> .</a:t>
            </a:r>
            <a:r>
              <a:rPr lang="en-US" sz="4000" dirty="0">
                <a:solidFill>
                  <a:srgbClr val="006400"/>
                </a:solidFill>
                <a:latin typeface="Arial Black"/>
                <a:ea typeface="Times New Roman"/>
                <a:cs typeface="Arial"/>
              </a:rPr>
              <a:t/>
            </a:r>
            <a:br>
              <a:rPr lang="en-US" sz="4000" dirty="0">
                <a:solidFill>
                  <a:srgbClr val="006400"/>
                </a:solidFill>
                <a:latin typeface="Arial Black"/>
                <a:ea typeface="Times New Roman"/>
                <a:cs typeface="Arial"/>
              </a:rPr>
            </a:br>
            <a:r>
              <a:rPr lang="en-US" b="1" dirty="0" smtClean="0">
                <a:solidFill>
                  <a:srgbClr val="4169E1"/>
                </a:solidFill>
                <a:latin typeface="Times New Roman"/>
                <a:ea typeface="Times New Roman"/>
              </a:rPr>
              <a:t>-</a:t>
            </a:r>
            <a:r>
              <a:rPr lang="ar-SA" b="1" dirty="0">
                <a:solidFill>
                  <a:srgbClr val="4169E1"/>
                </a:solidFill>
                <a:latin typeface="Times New Roman"/>
                <a:ea typeface="Times New Roman"/>
              </a:rPr>
              <a:t>اختيار </a:t>
            </a:r>
            <a:r>
              <a:rPr lang="ar-SA" b="1" dirty="0" smtClean="0">
                <a:solidFill>
                  <a:srgbClr val="4169E1"/>
                </a:solidFill>
                <a:latin typeface="Times New Roman"/>
                <a:ea typeface="Times New Roman"/>
              </a:rPr>
              <a:t>الإكسسوارات </a:t>
            </a:r>
            <a:r>
              <a:rPr lang="ar-SA" b="1" dirty="0">
                <a:solidFill>
                  <a:srgbClr val="4169E1"/>
                </a:solidFill>
                <a:latin typeface="Times New Roman"/>
                <a:ea typeface="Times New Roman"/>
              </a:rPr>
              <a:t>بالوان مكملة للملابس</a:t>
            </a:r>
            <a:r>
              <a:rPr lang="en-US" b="1" dirty="0">
                <a:solidFill>
                  <a:srgbClr val="4169E1"/>
                </a:solidFill>
                <a:latin typeface="Times New Roman"/>
                <a:ea typeface="Times New Roman"/>
              </a:rPr>
              <a:t>. </a:t>
            </a:r>
            <a:r>
              <a:rPr lang="en-US" sz="4000" dirty="0">
                <a:solidFill>
                  <a:srgbClr val="006400"/>
                </a:solidFill>
                <a:latin typeface="Arial Black"/>
                <a:ea typeface="Times New Roman"/>
                <a:cs typeface="Arial"/>
              </a:rPr>
              <a:t/>
            </a:r>
            <a:br>
              <a:rPr lang="en-US" sz="4000" dirty="0">
                <a:solidFill>
                  <a:srgbClr val="006400"/>
                </a:solidFill>
                <a:latin typeface="Arial Black"/>
                <a:ea typeface="Times New Roman"/>
                <a:cs typeface="Arial"/>
              </a:rPr>
            </a:br>
            <a:r>
              <a:rPr lang="ar-SA" b="1" dirty="0" smtClean="0">
                <a:solidFill>
                  <a:srgbClr val="FF0000"/>
                </a:solidFill>
                <a:ea typeface="Times New Roman"/>
                <a:cs typeface="Times New Roman"/>
              </a:rPr>
              <a:t>أولا </a:t>
            </a:r>
            <a:r>
              <a:rPr lang="ar-SA" b="1" dirty="0">
                <a:solidFill>
                  <a:srgbClr val="FF0000"/>
                </a:solidFill>
                <a:ea typeface="Times New Roman"/>
                <a:cs typeface="Times New Roman"/>
              </a:rPr>
              <a:t>:البشرة السمراء الداكنة</a:t>
            </a:r>
            <a:r>
              <a:rPr lang="en-US" b="1" dirty="0">
                <a:solidFill>
                  <a:srgbClr val="FF0000"/>
                </a:solidFill>
                <a:latin typeface="Times New Roman"/>
                <a:ea typeface="Times New Roman"/>
              </a:rPr>
              <a:t> </a:t>
            </a:r>
            <a:r>
              <a:rPr lang="en-US" b="1" dirty="0">
                <a:solidFill>
                  <a:srgbClr val="4169E1"/>
                </a:solidFill>
                <a:latin typeface="Times New Roman"/>
                <a:ea typeface="Times New Roman"/>
              </a:rPr>
              <a:t>..</a:t>
            </a:r>
            <a:r>
              <a:rPr lang="en-US" sz="4000" dirty="0">
                <a:solidFill>
                  <a:srgbClr val="006400"/>
                </a:solidFill>
                <a:latin typeface="Arial Black"/>
                <a:ea typeface="Times New Roman"/>
                <a:cs typeface="Arial"/>
              </a:rPr>
              <a:t/>
            </a:r>
            <a:br>
              <a:rPr lang="en-US" sz="4000" dirty="0">
                <a:solidFill>
                  <a:srgbClr val="006400"/>
                </a:solidFill>
                <a:latin typeface="Arial Black"/>
                <a:ea typeface="Times New Roman"/>
                <a:cs typeface="Arial"/>
              </a:rPr>
            </a:br>
            <a:r>
              <a:rPr lang="ar-SA" sz="4000" dirty="0" smtClean="0">
                <a:solidFill>
                  <a:srgbClr val="006400"/>
                </a:solidFill>
                <a:latin typeface="Arial Black"/>
                <a:ea typeface="Times New Roman"/>
                <a:cs typeface="Arial"/>
              </a:rPr>
              <a:t>   </a:t>
            </a:r>
            <a:r>
              <a:rPr lang="ar-SA" b="1" dirty="0" smtClean="0">
                <a:solidFill>
                  <a:srgbClr val="4169E1"/>
                </a:solidFill>
                <a:ea typeface="Times New Roman"/>
                <a:cs typeface="Times New Roman"/>
              </a:rPr>
              <a:t>إذا </a:t>
            </a:r>
            <a:r>
              <a:rPr lang="ar-SA" b="1" dirty="0">
                <a:solidFill>
                  <a:srgbClr val="4169E1"/>
                </a:solidFill>
                <a:ea typeface="Times New Roman"/>
                <a:cs typeface="Times New Roman"/>
              </a:rPr>
              <a:t>كنت من </a:t>
            </a:r>
            <a:r>
              <a:rPr lang="ar-SA" b="1" dirty="0" smtClean="0">
                <a:solidFill>
                  <a:srgbClr val="4169E1"/>
                </a:solidFill>
                <a:ea typeface="Times New Roman"/>
                <a:cs typeface="Times New Roman"/>
              </a:rPr>
              <a:t>أصحاب </a:t>
            </a:r>
            <a:r>
              <a:rPr lang="ar-SA" b="1" dirty="0">
                <a:solidFill>
                  <a:srgbClr val="4169E1"/>
                </a:solidFill>
                <a:ea typeface="Times New Roman"/>
                <a:cs typeface="Times New Roman"/>
              </a:rPr>
              <a:t>البشرة </a:t>
            </a:r>
            <a:r>
              <a:rPr lang="ar-SA" b="1" dirty="0" smtClean="0">
                <a:solidFill>
                  <a:srgbClr val="4169E1"/>
                </a:solidFill>
                <a:ea typeface="Times New Roman"/>
                <a:cs typeface="Times New Roman"/>
              </a:rPr>
              <a:t>الداكنة </a:t>
            </a:r>
            <a:r>
              <a:rPr lang="ar-SA" b="1" dirty="0">
                <a:solidFill>
                  <a:srgbClr val="4169E1"/>
                </a:solidFill>
                <a:ea typeface="Times New Roman"/>
                <a:cs typeface="Times New Roman"/>
              </a:rPr>
              <a:t>فتجنبي تمام اللون البني </a:t>
            </a:r>
            <a:r>
              <a:rPr lang="ar-SA" b="1" dirty="0" smtClean="0">
                <a:solidFill>
                  <a:srgbClr val="4169E1"/>
                </a:solidFill>
                <a:ea typeface="Times New Roman"/>
                <a:cs typeface="Times New Roman"/>
              </a:rPr>
              <a:t>والأسود </a:t>
            </a:r>
            <a:r>
              <a:rPr lang="ar-SA" b="1" dirty="0">
                <a:solidFill>
                  <a:srgbClr val="4169E1"/>
                </a:solidFill>
                <a:ea typeface="Times New Roman"/>
                <a:cs typeface="Times New Roman"/>
              </a:rPr>
              <a:t>والبرتقالي </a:t>
            </a:r>
            <a:r>
              <a:rPr lang="ar-SA" b="1" dirty="0" smtClean="0">
                <a:solidFill>
                  <a:srgbClr val="4169E1"/>
                </a:solidFill>
                <a:ea typeface="Times New Roman"/>
                <a:cs typeface="Times New Roman"/>
              </a:rPr>
              <a:t>لأن </a:t>
            </a:r>
            <a:r>
              <a:rPr lang="ar-SA" b="1" dirty="0">
                <a:solidFill>
                  <a:srgbClr val="4169E1"/>
                </a:solidFill>
                <a:ea typeface="Times New Roman"/>
                <a:cs typeface="Times New Roman"/>
              </a:rPr>
              <a:t>مثل هذه </a:t>
            </a:r>
            <a:r>
              <a:rPr lang="ar-SA" b="1" dirty="0" smtClean="0">
                <a:solidFill>
                  <a:srgbClr val="4169E1"/>
                </a:solidFill>
                <a:ea typeface="Times New Roman"/>
                <a:cs typeface="Times New Roman"/>
              </a:rPr>
              <a:t>الألوان </a:t>
            </a:r>
            <a:r>
              <a:rPr lang="ar-SA" b="1" dirty="0">
                <a:solidFill>
                  <a:srgbClr val="4169E1"/>
                </a:solidFill>
                <a:ea typeface="Times New Roman"/>
                <a:cs typeface="Times New Roman"/>
              </a:rPr>
              <a:t>ستجعلك تبدين اكثر سمارا ،</a:t>
            </a:r>
            <a:r>
              <a:rPr lang="ar-SA" b="1" dirty="0" smtClean="0">
                <a:solidFill>
                  <a:srgbClr val="4169E1"/>
                </a:solidFill>
                <a:ea typeface="Times New Roman"/>
                <a:cs typeface="Times New Roman"/>
              </a:rPr>
              <a:t>وإرتدي</a:t>
            </a:r>
            <a:r>
              <a:rPr lang="ar-SA" b="1" dirty="0" smtClean="0">
                <a:solidFill>
                  <a:srgbClr val="4169E1"/>
                </a:solidFill>
                <a:ea typeface="Times New Roman"/>
                <a:cs typeface="Times New Roman"/>
              </a:rPr>
              <a:t> </a:t>
            </a:r>
            <a:r>
              <a:rPr lang="ar-SA" b="1" dirty="0">
                <a:solidFill>
                  <a:srgbClr val="4169E1"/>
                </a:solidFill>
                <a:ea typeface="Times New Roman"/>
                <a:cs typeface="Times New Roman"/>
              </a:rPr>
              <a:t>الالوان المحايدة والهادئة مثل الروز والبنفسجي</a:t>
            </a:r>
            <a:r>
              <a:rPr lang="en-US" b="1" dirty="0">
                <a:solidFill>
                  <a:srgbClr val="4169E1"/>
                </a:solidFill>
                <a:latin typeface="Times New Roman"/>
                <a:ea typeface="Times New Roman"/>
              </a:rPr>
              <a:t> </a:t>
            </a:r>
            <a:r>
              <a:rPr lang="en-US" b="1" dirty="0" smtClean="0">
                <a:solidFill>
                  <a:srgbClr val="4169E1"/>
                </a:solidFill>
                <a:latin typeface="Times New Roman"/>
                <a:ea typeface="Times New Roman"/>
              </a:rPr>
              <a:t>.</a:t>
            </a:r>
            <a:r>
              <a:rPr lang="ar-SA" sz="2900" b="1" dirty="0">
                <a:solidFill>
                  <a:srgbClr val="4169E1"/>
                </a:solidFill>
                <a:ea typeface="Times New Roman"/>
                <a:cs typeface="Times New Roman"/>
              </a:rPr>
              <a:t> اللون </a:t>
            </a:r>
            <a:r>
              <a:rPr lang="ar-SA" sz="2900" b="1" dirty="0" smtClean="0">
                <a:solidFill>
                  <a:srgbClr val="4169E1"/>
                </a:solidFill>
                <a:ea typeface="Times New Roman"/>
                <a:cs typeface="Times New Roman"/>
              </a:rPr>
              <a:t>الأحمر الأرجواني </a:t>
            </a:r>
            <a:r>
              <a:rPr lang="ar-SA" sz="2900" b="1" dirty="0">
                <a:solidFill>
                  <a:srgbClr val="4169E1"/>
                </a:solidFill>
                <a:ea typeface="Times New Roman"/>
                <a:cs typeface="Times New Roman"/>
              </a:rPr>
              <a:t>،اللون الزهري المثير ،اللون الازرق الضارب </a:t>
            </a:r>
            <a:r>
              <a:rPr lang="ar-SA" sz="2900" b="1" dirty="0" smtClean="0">
                <a:solidFill>
                  <a:srgbClr val="4169E1"/>
                </a:solidFill>
                <a:ea typeface="Times New Roman"/>
                <a:cs typeface="Times New Roman"/>
              </a:rPr>
              <a:t>إلى </a:t>
            </a:r>
            <a:r>
              <a:rPr lang="ar-SA" sz="2900" b="1" dirty="0">
                <a:solidFill>
                  <a:srgbClr val="4169E1"/>
                </a:solidFill>
                <a:ea typeface="Times New Roman"/>
                <a:cs typeface="Times New Roman"/>
              </a:rPr>
              <a:t>الاخضرار،اللون </a:t>
            </a:r>
            <a:r>
              <a:rPr lang="ar-SA" sz="2900" b="1" dirty="0" smtClean="0">
                <a:solidFill>
                  <a:srgbClr val="4169E1"/>
                </a:solidFill>
                <a:ea typeface="Times New Roman"/>
                <a:cs typeface="Times New Roman"/>
              </a:rPr>
              <a:t>الأبيض </a:t>
            </a:r>
            <a:r>
              <a:rPr lang="ar-SA" sz="2900" b="1" dirty="0">
                <a:solidFill>
                  <a:srgbClr val="4169E1"/>
                </a:solidFill>
                <a:ea typeface="Times New Roman"/>
                <a:cs typeface="Times New Roman"/>
              </a:rPr>
              <a:t>الناصع ،اللون </a:t>
            </a:r>
            <a:r>
              <a:rPr lang="en-US" sz="4000" dirty="0">
                <a:solidFill>
                  <a:srgbClr val="006400"/>
                </a:solidFill>
                <a:latin typeface="Arial Black"/>
                <a:ea typeface="Times New Roman"/>
                <a:cs typeface="Arial"/>
              </a:rPr>
              <a:t/>
            </a:r>
            <a:br>
              <a:rPr lang="en-US" sz="4000" dirty="0">
                <a:solidFill>
                  <a:srgbClr val="006400"/>
                </a:solidFill>
                <a:latin typeface="Arial Black"/>
                <a:ea typeface="Times New Roman"/>
                <a:cs typeface="Arial"/>
              </a:rPr>
            </a:br>
            <a:endParaRPr lang="ar-EG" dirty="0"/>
          </a:p>
        </p:txBody>
      </p:sp>
    </p:spTree>
    <p:extLst>
      <p:ext uri="{BB962C8B-B14F-4D97-AF65-F5344CB8AC3E}">
        <p14:creationId xmlns:p14="http://schemas.microsoft.com/office/powerpoint/2010/main" xmlns="" val="3931237493"/>
      </p:ext>
    </p:extLst>
  </p:cSld>
  <p:clrMapOvr>
    <a:masterClrMapping/>
  </p:clrMapOvr>
  <p:transition spd="slow">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65760" lvl="0" indent="-283464">
              <a:spcBef>
                <a:spcPts val="600"/>
              </a:spcBef>
            </a:pPr>
            <a:r>
              <a:rPr lang="en-US" sz="2200" b="1" dirty="0" smtClean="0">
                <a:solidFill>
                  <a:srgbClr val="4169E1"/>
                </a:solidFill>
                <a:effectLst/>
                <a:latin typeface="Times New Roman"/>
                <a:ea typeface="Times New Roman"/>
              </a:rPr>
              <a:t>..</a:t>
            </a:r>
            <a:endParaRPr lang="ar-EG" dirty="0"/>
          </a:p>
        </p:txBody>
      </p:sp>
      <p:sp>
        <p:nvSpPr>
          <p:cNvPr id="3" name="Content Placeholder 2"/>
          <p:cNvSpPr>
            <a:spLocks noGrp="1"/>
          </p:cNvSpPr>
          <p:nvPr>
            <p:ph idx="1"/>
          </p:nvPr>
        </p:nvSpPr>
        <p:spPr>
          <a:xfrm>
            <a:off x="1435608" y="332656"/>
            <a:ext cx="7498080" cy="5915744"/>
          </a:xfrm>
        </p:spPr>
        <p:txBody>
          <a:bodyPr>
            <a:normAutofit fontScale="77500" lnSpcReduction="20000"/>
          </a:bodyPr>
          <a:lstStyle/>
          <a:p>
            <a:pPr marL="82296" lvl="0" indent="0">
              <a:buClr>
                <a:srgbClr val="B83D68"/>
              </a:buClr>
              <a:buNone/>
            </a:pPr>
            <a:endParaRPr lang="ar-EG" sz="2800" dirty="0" smtClean="0">
              <a:solidFill>
                <a:srgbClr val="006400"/>
              </a:solidFill>
              <a:latin typeface="Arial Black"/>
              <a:ea typeface="Times New Roman"/>
              <a:cs typeface="Arial"/>
            </a:endParaRPr>
          </a:p>
          <a:p>
            <a:pPr marL="82296" lvl="0" indent="0">
              <a:buClr>
                <a:srgbClr val="B83D68"/>
              </a:buClr>
              <a:buNone/>
            </a:pPr>
            <a:r>
              <a:rPr lang="ar-SA" sz="3100" b="1" dirty="0">
                <a:solidFill>
                  <a:srgbClr val="4169E1"/>
                </a:solidFill>
                <a:ea typeface="Times New Roman"/>
                <a:cs typeface="Times New Roman"/>
              </a:rPr>
              <a:t>ثانيا:البشرة البيضاء </a:t>
            </a:r>
            <a:r>
              <a:rPr lang="ar-SA" sz="3100" b="1" dirty="0" smtClean="0">
                <a:solidFill>
                  <a:srgbClr val="4169E1"/>
                </a:solidFill>
                <a:ea typeface="Times New Roman"/>
                <a:cs typeface="Times New Roman"/>
              </a:rPr>
              <a:t>الفاتحة</a:t>
            </a:r>
            <a:endParaRPr lang="ar-EG" sz="3100" b="1" dirty="0">
              <a:solidFill>
                <a:srgbClr val="006400"/>
              </a:solidFill>
              <a:latin typeface="Arial Black"/>
              <a:ea typeface="Times New Roman"/>
              <a:cs typeface="Arial"/>
            </a:endParaRPr>
          </a:p>
          <a:p>
            <a:pPr marL="82296" lvl="0" indent="0">
              <a:buClr>
                <a:srgbClr val="B83D68"/>
              </a:buClr>
              <a:buNone/>
            </a:pPr>
            <a:r>
              <a:rPr lang="ar-SA" sz="2800" b="1" dirty="0" smtClean="0">
                <a:solidFill>
                  <a:srgbClr val="4169E1"/>
                </a:solidFill>
                <a:ea typeface="Times New Roman"/>
                <a:cs typeface="Times New Roman"/>
              </a:rPr>
              <a:t>أما </a:t>
            </a:r>
            <a:r>
              <a:rPr lang="ar-SA" sz="2800" b="1" dirty="0">
                <a:solidFill>
                  <a:srgbClr val="4169E1"/>
                </a:solidFill>
                <a:ea typeface="Times New Roman"/>
                <a:cs typeface="Times New Roman"/>
              </a:rPr>
              <a:t>اذا كانت بشرتك فاتحة فتجنبي تماما ارتداء اللون </a:t>
            </a:r>
            <a:r>
              <a:rPr lang="ar-SA" sz="2800" b="1" dirty="0" smtClean="0">
                <a:solidFill>
                  <a:srgbClr val="4169E1"/>
                </a:solidFill>
                <a:ea typeface="Times New Roman"/>
                <a:cs typeface="Times New Roman"/>
              </a:rPr>
              <a:t>الأبيض </a:t>
            </a:r>
            <a:r>
              <a:rPr lang="ar-SA" sz="2800" b="1" dirty="0">
                <a:solidFill>
                  <a:srgbClr val="4169E1"/>
                </a:solidFill>
                <a:ea typeface="Times New Roman"/>
                <a:cs typeface="Times New Roman"/>
              </a:rPr>
              <a:t>والذهبي </a:t>
            </a:r>
            <a:r>
              <a:rPr lang="ar-SA" sz="2800" b="1" dirty="0" smtClean="0">
                <a:solidFill>
                  <a:srgbClr val="4169E1"/>
                </a:solidFill>
                <a:ea typeface="Times New Roman"/>
                <a:cs typeface="Times New Roman"/>
              </a:rPr>
              <a:t>الألوان </a:t>
            </a:r>
            <a:r>
              <a:rPr lang="ar-SA" sz="2800" b="1" dirty="0">
                <a:solidFill>
                  <a:srgbClr val="4169E1"/>
                </a:solidFill>
                <a:ea typeface="Times New Roman"/>
                <a:cs typeface="Times New Roman"/>
              </a:rPr>
              <a:t>المحايدة واحرصي على ارتداء الوان داكنة مثل </a:t>
            </a:r>
            <a:r>
              <a:rPr lang="ar-SA" sz="2800" b="1" dirty="0" smtClean="0">
                <a:solidFill>
                  <a:srgbClr val="4169E1"/>
                </a:solidFill>
                <a:ea typeface="Times New Roman"/>
                <a:cs typeface="Times New Roman"/>
              </a:rPr>
              <a:t>الأسود </a:t>
            </a:r>
            <a:r>
              <a:rPr lang="ar-SA" sz="2800" b="1" dirty="0">
                <a:solidFill>
                  <a:srgbClr val="4169E1"/>
                </a:solidFill>
                <a:ea typeface="Times New Roman"/>
                <a:cs typeface="Times New Roman"/>
              </a:rPr>
              <a:t>والرمادي </a:t>
            </a:r>
            <a:r>
              <a:rPr lang="ar-SA" sz="2800" b="1" dirty="0" smtClean="0">
                <a:solidFill>
                  <a:srgbClr val="4169E1"/>
                </a:solidFill>
                <a:ea typeface="Times New Roman"/>
                <a:cs typeface="Times New Roman"/>
              </a:rPr>
              <a:t>والأحمر </a:t>
            </a:r>
            <a:r>
              <a:rPr lang="ar-SA" sz="2800" b="1" dirty="0">
                <a:solidFill>
                  <a:srgbClr val="4169E1"/>
                </a:solidFill>
                <a:ea typeface="Times New Roman"/>
                <a:cs typeface="Times New Roman"/>
              </a:rPr>
              <a:t>بجميع درجاته</a:t>
            </a:r>
            <a:r>
              <a:rPr lang="en-US" sz="2800" b="1" dirty="0">
                <a:solidFill>
                  <a:srgbClr val="4169E1"/>
                </a:solidFill>
                <a:latin typeface="Times New Roman"/>
                <a:ea typeface="Times New Roman"/>
              </a:rPr>
              <a:t> </a:t>
            </a:r>
            <a:r>
              <a:rPr lang="en-US" sz="2800" b="1" dirty="0" smtClean="0">
                <a:solidFill>
                  <a:srgbClr val="4169E1"/>
                </a:solidFill>
                <a:latin typeface="Times New Roman"/>
                <a:ea typeface="Times New Roman"/>
              </a:rPr>
              <a:t>.</a:t>
            </a:r>
            <a:endParaRPr lang="ar-EG" sz="2800" b="1" dirty="0" smtClean="0">
              <a:solidFill>
                <a:srgbClr val="4169E1"/>
              </a:solidFill>
              <a:latin typeface="Times New Roman"/>
              <a:ea typeface="Times New Roman"/>
            </a:endParaRPr>
          </a:p>
          <a:p>
            <a:pPr lvl="0">
              <a:buClr>
                <a:srgbClr val="B83D68"/>
              </a:buClr>
            </a:pPr>
            <a:r>
              <a:rPr lang="ar-SA" sz="2800" b="1" dirty="0">
                <a:solidFill>
                  <a:srgbClr val="4169E1"/>
                </a:solidFill>
                <a:ea typeface="Times New Roman"/>
                <a:cs typeface="Times New Roman"/>
              </a:rPr>
              <a:t>اللون المناسب للمرأة الشقراء الشاحبة اللون</a:t>
            </a:r>
            <a:r>
              <a:rPr lang="en-US" sz="2800" b="1" dirty="0">
                <a:solidFill>
                  <a:srgbClr val="4169E1"/>
                </a:solidFill>
                <a:latin typeface="Times New Roman"/>
                <a:ea typeface="Times New Roman"/>
              </a:rPr>
              <a:t> :</a:t>
            </a:r>
            <a:r>
              <a:rPr lang="en-US" sz="3600" dirty="0">
                <a:solidFill>
                  <a:srgbClr val="006400"/>
                </a:solidFill>
                <a:latin typeface="Arial Black"/>
                <a:ea typeface="Times New Roman"/>
                <a:cs typeface="Arial"/>
              </a:rPr>
              <a:t/>
            </a:r>
            <a:br>
              <a:rPr lang="en-US" sz="3600" dirty="0">
                <a:solidFill>
                  <a:srgbClr val="006400"/>
                </a:solidFill>
                <a:latin typeface="Arial Black"/>
                <a:ea typeface="Times New Roman"/>
                <a:cs typeface="Arial"/>
              </a:rPr>
            </a:br>
            <a:r>
              <a:rPr lang="ar-SA" sz="2800" b="1" dirty="0">
                <a:solidFill>
                  <a:srgbClr val="4169E1"/>
                </a:solidFill>
                <a:ea typeface="Times New Roman"/>
                <a:cs typeface="Times New Roman"/>
              </a:rPr>
              <a:t>المرأة الشقراء ذات الشعر الذهبي المائل </a:t>
            </a:r>
            <a:r>
              <a:rPr lang="ar-SA" sz="2800" b="1" dirty="0" smtClean="0">
                <a:solidFill>
                  <a:srgbClr val="4169E1"/>
                </a:solidFill>
                <a:ea typeface="Times New Roman"/>
                <a:cs typeface="Times New Roman"/>
              </a:rPr>
              <a:t>إلى الأبيض </a:t>
            </a:r>
            <a:r>
              <a:rPr lang="ar-SA" sz="2800" b="1" dirty="0">
                <a:solidFill>
                  <a:srgbClr val="4169E1"/>
                </a:solidFill>
                <a:ea typeface="Times New Roman"/>
                <a:cs typeface="Times New Roman"/>
              </a:rPr>
              <a:t>وذات العيون الزرقاء تبدو جميلة عند استعمالها </a:t>
            </a:r>
            <a:r>
              <a:rPr lang="ar-SA" sz="2800" b="1" dirty="0" smtClean="0">
                <a:solidFill>
                  <a:srgbClr val="4169E1"/>
                </a:solidFill>
                <a:ea typeface="Times New Roman"/>
                <a:cs typeface="Times New Roman"/>
              </a:rPr>
              <a:t>الألوان </a:t>
            </a:r>
            <a:r>
              <a:rPr lang="ar-SA" sz="2800" b="1" dirty="0">
                <a:solidFill>
                  <a:srgbClr val="4169E1"/>
                </a:solidFill>
                <a:ea typeface="Times New Roman"/>
                <a:cs typeface="Times New Roman"/>
              </a:rPr>
              <a:t>الباهته</a:t>
            </a:r>
            <a:r>
              <a:rPr lang="ar-SA" sz="2800" b="1" dirty="0">
                <a:solidFill>
                  <a:srgbClr val="4169E1"/>
                </a:solidFill>
                <a:ea typeface="Times New Roman"/>
                <a:cs typeface="Times New Roman"/>
              </a:rPr>
              <a:t> كاللون الزهري واللون الازرق واللون البنفسجي ولون الرمل واللون الرمادي</a:t>
            </a:r>
            <a:r>
              <a:rPr lang="en-US" sz="2800" b="1" dirty="0">
                <a:solidFill>
                  <a:srgbClr val="4169E1"/>
                </a:solidFill>
                <a:latin typeface="Times New Roman"/>
                <a:ea typeface="Times New Roman"/>
              </a:rPr>
              <a:t> </a:t>
            </a:r>
            <a:endParaRPr lang="en-US" sz="2800" b="1" dirty="0" smtClean="0">
              <a:solidFill>
                <a:srgbClr val="4169E1"/>
              </a:solidFill>
              <a:latin typeface="Times New Roman"/>
              <a:ea typeface="Times New Roman"/>
            </a:endParaRPr>
          </a:p>
          <a:p>
            <a:pPr lvl="0">
              <a:buClr>
                <a:srgbClr val="B83D68"/>
              </a:buClr>
            </a:pPr>
            <a:r>
              <a:rPr lang="en-US" sz="2800" b="1" dirty="0" smtClean="0">
                <a:solidFill>
                  <a:srgbClr val="4169E1"/>
                </a:solidFill>
                <a:latin typeface="Times New Roman"/>
                <a:ea typeface="Times New Roman"/>
              </a:rPr>
              <a:t>.</a:t>
            </a:r>
            <a:r>
              <a:rPr lang="en-US" sz="3600" dirty="0">
                <a:solidFill>
                  <a:srgbClr val="006400"/>
                </a:solidFill>
                <a:latin typeface="Arial Black"/>
                <a:ea typeface="Times New Roman"/>
                <a:cs typeface="Arial"/>
              </a:rPr>
              <a:t/>
            </a:r>
            <a:br>
              <a:rPr lang="en-US" sz="3600" dirty="0">
                <a:solidFill>
                  <a:srgbClr val="006400"/>
                </a:solidFill>
                <a:latin typeface="Arial Black"/>
                <a:ea typeface="Times New Roman"/>
                <a:cs typeface="Arial"/>
              </a:rPr>
            </a:br>
            <a:r>
              <a:rPr lang="en-US" sz="2800" b="1" dirty="0" smtClean="0">
                <a:solidFill>
                  <a:srgbClr val="4169E1"/>
                </a:solidFill>
                <a:latin typeface="Times New Roman"/>
                <a:ea typeface="Times New Roman"/>
              </a:rPr>
              <a:t>*</a:t>
            </a:r>
            <a:r>
              <a:rPr lang="ar-SA" sz="2800" b="1" dirty="0">
                <a:solidFill>
                  <a:srgbClr val="4169E1"/>
                </a:solidFill>
                <a:latin typeface="Times New Roman"/>
                <a:ea typeface="Times New Roman"/>
              </a:rPr>
              <a:t>اللون المناسب </a:t>
            </a:r>
            <a:r>
              <a:rPr lang="ar-SA" sz="2800" b="1" dirty="0" smtClean="0">
                <a:solidFill>
                  <a:srgbClr val="4169E1"/>
                </a:solidFill>
                <a:latin typeface="Times New Roman"/>
                <a:ea typeface="Times New Roman"/>
              </a:rPr>
              <a:t>للمرأة </a:t>
            </a:r>
            <a:r>
              <a:rPr lang="ar-SA" sz="2800" b="1" dirty="0">
                <a:solidFill>
                  <a:srgbClr val="4169E1"/>
                </a:solidFill>
                <a:latin typeface="Times New Roman"/>
                <a:ea typeface="Times New Roman"/>
              </a:rPr>
              <a:t>الشقراء الذهبية الشعر</a:t>
            </a:r>
            <a:r>
              <a:rPr lang="en-US" sz="2800" b="1" dirty="0">
                <a:solidFill>
                  <a:srgbClr val="4169E1"/>
                </a:solidFill>
                <a:latin typeface="Times New Roman"/>
                <a:ea typeface="Times New Roman"/>
              </a:rPr>
              <a:t> :</a:t>
            </a:r>
            <a:r>
              <a:rPr lang="en-US" sz="3600" dirty="0">
                <a:solidFill>
                  <a:srgbClr val="006400"/>
                </a:solidFill>
                <a:latin typeface="Arial Black"/>
                <a:ea typeface="Times New Roman"/>
                <a:cs typeface="Arial"/>
              </a:rPr>
              <a:t/>
            </a:r>
            <a:br>
              <a:rPr lang="en-US" sz="3600" dirty="0">
                <a:solidFill>
                  <a:srgbClr val="006400"/>
                </a:solidFill>
                <a:latin typeface="Arial Black"/>
                <a:ea typeface="Times New Roman"/>
                <a:cs typeface="Arial"/>
              </a:rPr>
            </a:br>
            <a:r>
              <a:rPr lang="ar-SA" sz="2800" b="1" dirty="0" smtClean="0">
                <a:solidFill>
                  <a:srgbClr val="4169E1"/>
                </a:solidFill>
                <a:ea typeface="Times New Roman"/>
                <a:cs typeface="Times New Roman"/>
              </a:rPr>
              <a:t>المرأة </a:t>
            </a:r>
            <a:r>
              <a:rPr lang="ar-SA" sz="2800" b="1" dirty="0">
                <a:solidFill>
                  <a:srgbClr val="4169E1"/>
                </a:solidFill>
                <a:ea typeface="Times New Roman"/>
                <a:cs typeface="Times New Roman"/>
              </a:rPr>
              <a:t>الشقراء ذات الشعر الذهبي والعيون الزرقاء او الخضراء تبدو جميلة في اللون </a:t>
            </a:r>
            <a:r>
              <a:rPr lang="ar-SA" sz="2800" b="1" dirty="0" smtClean="0">
                <a:solidFill>
                  <a:srgbClr val="4169E1"/>
                </a:solidFill>
                <a:ea typeface="Times New Roman"/>
                <a:cs typeface="Times New Roman"/>
              </a:rPr>
              <a:t>الأصفر </a:t>
            </a:r>
            <a:r>
              <a:rPr lang="ar-SA" sz="2800" b="1" dirty="0">
                <a:solidFill>
                  <a:srgbClr val="4169E1"/>
                </a:solidFill>
                <a:ea typeface="Times New Roman"/>
                <a:cs typeface="Times New Roman"/>
              </a:rPr>
              <a:t>الليموني واللون الذهبي </a:t>
            </a:r>
            <a:r>
              <a:rPr lang="ar-SA" sz="2800" b="1" dirty="0" smtClean="0">
                <a:solidFill>
                  <a:srgbClr val="4169E1"/>
                </a:solidFill>
                <a:ea typeface="Times New Roman"/>
                <a:cs typeface="Times New Roman"/>
              </a:rPr>
              <a:t>الذي </a:t>
            </a:r>
            <a:r>
              <a:rPr lang="ar-SA" sz="2800" b="1" dirty="0">
                <a:solidFill>
                  <a:srgbClr val="4169E1"/>
                </a:solidFill>
                <a:ea typeface="Times New Roman"/>
                <a:cs typeface="Times New Roman"/>
              </a:rPr>
              <a:t>يبرز جمال شعرها،اللون المرجاني واللون الازرق يبرز جمال بشرتها </a:t>
            </a:r>
            <a:r>
              <a:rPr lang="ar-SA" sz="2800" b="1" dirty="0" smtClean="0">
                <a:solidFill>
                  <a:srgbClr val="4169E1"/>
                </a:solidFill>
                <a:ea typeface="Times New Roman"/>
                <a:cs typeface="Times New Roman"/>
              </a:rPr>
              <a:t>المشبعة </a:t>
            </a:r>
            <a:r>
              <a:rPr lang="ar-SA" sz="2800" b="1" dirty="0">
                <a:solidFill>
                  <a:srgbClr val="4169E1"/>
                </a:solidFill>
                <a:ea typeface="Times New Roman"/>
                <a:cs typeface="Times New Roman"/>
              </a:rPr>
              <a:t>بالحمرة </a:t>
            </a:r>
            <a:r>
              <a:rPr lang="ar-SA" sz="2800" b="1" dirty="0" smtClean="0">
                <a:solidFill>
                  <a:srgbClr val="4169E1"/>
                </a:solidFill>
                <a:ea typeface="Times New Roman"/>
                <a:cs typeface="Times New Roman"/>
              </a:rPr>
              <a:t>،</a:t>
            </a:r>
            <a:endParaRPr lang="en-US" sz="2800" b="1" dirty="0" smtClean="0">
              <a:solidFill>
                <a:srgbClr val="4169E1"/>
              </a:solidFill>
              <a:ea typeface="Times New Roman"/>
              <a:cs typeface="Times New Roman"/>
            </a:endParaRPr>
          </a:p>
          <a:p>
            <a:pPr lvl="0">
              <a:buClr>
                <a:srgbClr val="B83D68"/>
              </a:buClr>
            </a:pPr>
            <a:r>
              <a:rPr lang="en-US" sz="2800" dirty="0">
                <a:solidFill>
                  <a:srgbClr val="006400"/>
                </a:solidFill>
                <a:latin typeface="Arial Black"/>
                <a:ea typeface="Times New Roman"/>
                <a:cs typeface="Arial"/>
              </a:rPr>
              <a:t/>
            </a:r>
            <a:br>
              <a:rPr lang="en-US" sz="2800" dirty="0">
                <a:solidFill>
                  <a:srgbClr val="006400"/>
                </a:solidFill>
                <a:latin typeface="Arial Black"/>
                <a:ea typeface="Times New Roman"/>
                <a:cs typeface="Arial"/>
              </a:rPr>
            </a:br>
            <a:r>
              <a:rPr lang="ar-SA" sz="2800" b="1" dirty="0">
                <a:solidFill>
                  <a:srgbClr val="4169E1"/>
                </a:solidFill>
                <a:ea typeface="Times New Roman"/>
                <a:cs typeface="Times New Roman"/>
              </a:rPr>
              <a:t>ثالثا :البشرة القمحية</a:t>
            </a:r>
            <a:r>
              <a:rPr lang="en-US" sz="2800" b="1" dirty="0">
                <a:solidFill>
                  <a:srgbClr val="4169E1"/>
                </a:solidFill>
                <a:latin typeface="Times New Roman"/>
                <a:ea typeface="Times New Roman"/>
              </a:rPr>
              <a:t> ...</a:t>
            </a:r>
            <a:r>
              <a:rPr lang="en-US" sz="2800" dirty="0">
                <a:solidFill>
                  <a:srgbClr val="006400"/>
                </a:solidFill>
                <a:latin typeface="Arial Black"/>
                <a:ea typeface="Times New Roman"/>
                <a:cs typeface="Arial"/>
              </a:rPr>
              <a:t/>
            </a:r>
            <a:br>
              <a:rPr lang="en-US" sz="2800" dirty="0">
                <a:solidFill>
                  <a:srgbClr val="006400"/>
                </a:solidFill>
                <a:latin typeface="Arial Black"/>
                <a:ea typeface="Times New Roman"/>
                <a:cs typeface="Arial"/>
              </a:rPr>
            </a:br>
            <a:r>
              <a:rPr lang="ar-SA" sz="2800" b="1" dirty="0" smtClean="0">
                <a:solidFill>
                  <a:srgbClr val="4169E1"/>
                </a:solidFill>
                <a:ea typeface="Times New Roman"/>
                <a:cs typeface="Times New Roman"/>
              </a:rPr>
              <a:t>إذا </a:t>
            </a:r>
            <a:r>
              <a:rPr lang="ar-SA" sz="2800" b="1" dirty="0">
                <a:solidFill>
                  <a:srgbClr val="4169E1"/>
                </a:solidFill>
                <a:ea typeface="Times New Roman"/>
                <a:cs typeface="Times New Roman"/>
              </a:rPr>
              <a:t>كانت بشرتك قمحية اللون فتجنبي تماما اللون الذهبي بجميع مشتقاته كالبيج والبرتقالي والبني واختاري </a:t>
            </a:r>
            <a:r>
              <a:rPr lang="ar-SA" sz="2800" b="1" dirty="0" smtClean="0">
                <a:solidFill>
                  <a:srgbClr val="4169E1"/>
                </a:solidFill>
                <a:ea typeface="Times New Roman"/>
                <a:cs typeface="Times New Roman"/>
              </a:rPr>
              <a:t>الألوان الصارخة </a:t>
            </a:r>
            <a:r>
              <a:rPr lang="ar-SA" sz="2800" b="1" dirty="0">
                <a:solidFill>
                  <a:srgbClr val="4169E1"/>
                </a:solidFill>
                <a:ea typeface="Times New Roman"/>
                <a:cs typeface="Times New Roman"/>
              </a:rPr>
              <a:t>كالفوشيا</a:t>
            </a:r>
            <a:r>
              <a:rPr lang="ar-SA" sz="2800" b="1" dirty="0">
                <a:solidFill>
                  <a:srgbClr val="4169E1"/>
                </a:solidFill>
                <a:ea typeface="Times New Roman"/>
                <a:cs typeface="Times New Roman"/>
              </a:rPr>
              <a:t> </a:t>
            </a:r>
            <a:r>
              <a:rPr lang="ar-SA" sz="2800" b="1" dirty="0" err="1">
                <a:solidFill>
                  <a:srgbClr val="4169E1"/>
                </a:solidFill>
                <a:ea typeface="Times New Roman"/>
                <a:cs typeface="Times New Roman"/>
              </a:rPr>
              <a:t>والروز</a:t>
            </a:r>
            <a:r>
              <a:rPr lang="ar-SA" sz="2800" b="1" dirty="0">
                <a:solidFill>
                  <a:srgbClr val="4169E1"/>
                </a:solidFill>
                <a:ea typeface="Times New Roman"/>
                <a:cs typeface="Times New Roman"/>
              </a:rPr>
              <a:t> </a:t>
            </a:r>
            <a:r>
              <a:rPr lang="ar-SA" sz="2800" b="1" dirty="0" smtClean="0">
                <a:solidFill>
                  <a:srgbClr val="4169E1"/>
                </a:solidFill>
                <a:ea typeface="Times New Roman"/>
                <a:cs typeface="Times New Roman"/>
              </a:rPr>
              <a:t>والأحمر </a:t>
            </a:r>
            <a:r>
              <a:rPr lang="ar-SA" sz="2800" b="1" dirty="0">
                <a:solidFill>
                  <a:srgbClr val="4169E1"/>
                </a:solidFill>
                <a:ea typeface="Times New Roman"/>
                <a:cs typeface="Times New Roman"/>
              </a:rPr>
              <a:t>وجميع </a:t>
            </a:r>
            <a:r>
              <a:rPr lang="ar-SA" sz="2800" b="1">
                <a:solidFill>
                  <a:srgbClr val="4169E1"/>
                </a:solidFill>
                <a:ea typeface="Times New Roman"/>
                <a:cs typeface="Times New Roman"/>
              </a:rPr>
              <a:t>درجات </a:t>
            </a:r>
            <a:r>
              <a:rPr lang="ar-SA" sz="2800" b="1" smtClean="0">
                <a:solidFill>
                  <a:srgbClr val="4169E1"/>
                </a:solidFill>
                <a:ea typeface="Times New Roman"/>
                <a:cs typeface="Times New Roman"/>
              </a:rPr>
              <a:t>الأزرق</a:t>
            </a:r>
            <a:r>
              <a:rPr lang="en-US" sz="2800" b="1" dirty="0">
                <a:solidFill>
                  <a:srgbClr val="4169E1"/>
                </a:solidFill>
                <a:latin typeface="Times New Roman"/>
                <a:ea typeface="Times New Roman"/>
              </a:rPr>
              <a:t>.</a:t>
            </a:r>
            <a:r>
              <a:rPr lang="en-US" sz="2800" dirty="0">
                <a:solidFill>
                  <a:srgbClr val="006400"/>
                </a:solidFill>
                <a:latin typeface="Arial Black"/>
                <a:ea typeface="Times New Roman"/>
                <a:cs typeface="Arial"/>
              </a:rPr>
              <a:t/>
            </a:r>
            <a:br>
              <a:rPr lang="en-US" sz="2800" dirty="0">
                <a:solidFill>
                  <a:srgbClr val="006400"/>
                </a:solidFill>
                <a:latin typeface="Arial Black"/>
                <a:ea typeface="Times New Roman"/>
                <a:cs typeface="Arial"/>
              </a:rPr>
            </a:br>
            <a:endParaRPr lang="ar-EG" sz="2800" dirty="0">
              <a:solidFill>
                <a:prstClr val="black"/>
              </a:solidFill>
            </a:endParaRPr>
          </a:p>
          <a:p>
            <a:pPr lvl="0">
              <a:buClr>
                <a:srgbClr val="B83D68"/>
              </a:buClr>
            </a:pPr>
            <a:endParaRPr lang="ar-EG" dirty="0"/>
          </a:p>
        </p:txBody>
      </p:sp>
    </p:spTree>
    <p:extLst>
      <p:ext uri="{BB962C8B-B14F-4D97-AF65-F5344CB8AC3E}">
        <p14:creationId xmlns:p14="http://schemas.microsoft.com/office/powerpoint/2010/main" xmlns="" val="1231504564"/>
      </p:ext>
    </p:extLst>
  </p:cSld>
  <p:clrMapOvr>
    <a:masterClrMapping/>
  </p:clrMapOvr>
  <p:transition spd="slow">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4288520" cy="4594522"/>
          </a:xfrm>
        </p:spPr>
        <p:txBody>
          <a:bodyPr/>
          <a:lstStyle/>
          <a:p>
            <a:r>
              <a:rPr lang="ar-EG" sz="4000" dirty="0" smtClean="0"/>
              <a:t>شكرا على حسن الاستماع</a:t>
            </a:r>
            <a:endParaRPr lang="ar-EG" sz="4000" dirty="0"/>
          </a:p>
        </p:txBody>
      </p:sp>
      <p:pic>
        <p:nvPicPr>
          <p:cNvPr id="13314" name="Picture 2" descr="C:\Users\Dr.Mona\Pictures\50-27.gif"/>
          <p:cNvPicPr>
            <a:picLocks noGrp="1" noChangeAspect="1" noChangeArrowheads="1" noCrop="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6804248" y="2708920"/>
            <a:ext cx="1123950" cy="2251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7468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78098"/>
          </a:xfrm>
        </p:spPr>
        <p:txBody>
          <a:bodyPr/>
          <a:lstStyle/>
          <a:p>
            <a:pPr algn="ctr"/>
            <a:r>
              <a:rPr lang="ar-EG" dirty="0" smtClean="0"/>
              <a:t>بعض </a:t>
            </a:r>
            <a:r>
              <a:rPr lang="ar-SA" dirty="0" err="1" smtClean="0"/>
              <a:t>ال</a:t>
            </a:r>
            <a:r>
              <a:rPr lang="ar-EG" dirty="0" smtClean="0"/>
              <a:t>تصميمات </a:t>
            </a:r>
            <a:r>
              <a:rPr lang="ar-EG" dirty="0" smtClean="0"/>
              <a:t>لجسم الساعة الرملية</a:t>
            </a:r>
            <a:endParaRPr lang="ar-EG" dirty="0"/>
          </a:p>
        </p:txBody>
      </p:sp>
      <p:pic>
        <p:nvPicPr>
          <p:cNvPr id="4" name="Content Placeholder 3" descr="http://images.gn4me.com/goodnews4meImages/Family/internal/376556.jpg"/>
          <p:cNvPicPr>
            <a:picLocks noGrp="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508104" y="1268760"/>
            <a:ext cx="3635896" cy="3181234"/>
          </a:xfrm>
          <a:prstGeom prst="rect">
            <a:avLst/>
          </a:prstGeom>
          <a:noFill/>
          <a:ln>
            <a:noFill/>
          </a:ln>
        </p:spPr>
      </p:pic>
      <p:pic>
        <p:nvPicPr>
          <p:cNvPr id="5" name="Picture 4" descr="http://images.jagran.com/shape-sl-26-3-2012.jpg"/>
          <p:cNvPicPr/>
          <p:nvPr/>
        </p:nvPicPr>
        <p:blipFill rotWithShape="1">
          <a:blip r:embed="rId3">
            <a:extLst>
              <a:ext uri="{28A0092B-C50C-407E-A947-70E740481C1C}">
                <a14:useLocalDpi xmlns:a14="http://schemas.microsoft.com/office/drawing/2010/main" xmlns="" val="0"/>
              </a:ext>
            </a:extLst>
          </a:blip>
          <a:srcRect t="22194" r="78115"/>
          <a:stretch/>
        </p:blipFill>
        <p:spPr bwMode="auto">
          <a:xfrm>
            <a:off x="4355976" y="2285992"/>
            <a:ext cx="1296144" cy="3156071"/>
          </a:xfrm>
          <a:prstGeom prst="rect">
            <a:avLst/>
          </a:prstGeom>
          <a:noFill/>
          <a:ln>
            <a:noFill/>
          </a:ln>
          <a:extLst>
            <a:ext uri="{53640926-AAD7-44D8-BBD7-CCE9431645EC}">
              <a14:shadowObscured xmlns:a14="http://schemas.microsoft.com/office/drawing/2010/main" xmln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6269"/>
          <a:stretch/>
        </p:blipFill>
        <p:spPr bwMode="auto">
          <a:xfrm>
            <a:off x="508048" y="3945610"/>
            <a:ext cx="3312368" cy="2992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24854" y="4432300"/>
            <a:ext cx="1189037" cy="242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descr="http://img.thesun.co.uk/multimedia/archive/00851/Scarlett-Johansson-_851041a.jpg"/>
          <p:cNvPicPr/>
          <p:nvPr/>
        </p:nvPicPr>
        <p:blipFill rotWithShape="1">
          <a:blip r:embed="rId6">
            <a:extLst>
              <a:ext uri="{28A0092B-C50C-407E-A947-70E740481C1C}">
                <a14:useLocalDpi xmlns:a14="http://schemas.microsoft.com/office/drawing/2010/main" xmlns="" val="0"/>
              </a:ext>
            </a:extLst>
          </a:blip>
          <a:srcRect l="29643" t="14615" r="31072" b="28461"/>
          <a:stretch/>
        </p:blipFill>
        <p:spPr bwMode="auto">
          <a:xfrm>
            <a:off x="2555776" y="1239548"/>
            <a:ext cx="1262506" cy="2412268"/>
          </a:xfrm>
          <a:prstGeom prst="rect">
            <a:avLst/>
          </a:prstGeom>
          <a:noFill/>
          <a:ln>
            <a:noFill/>
          </a:ln>
          <a:extLst>
            <a:ext uri="{53640926-AAD7-44D8-BBD7-CCE9431645EC}">
              <a14:shadowObscured xmlns:a14="http://schemas.microsoft.com/office/drawing/2010/main" xmlns=""/>
            </a:ext>
          </a:extLst>
        </p:spPr>
      </p:pic>
      <p:pic>
        <p:nvPicPr>
          <p:cNvPr id="8" name="Picture 7" descr="http://www.shefinds.com/files/2011/08/Kim-Kardashian-loves-mermaid-style-gowns.png"/>
          <p:cNvPicPr/>
          <p:nvPr/>
        </p:nvPicPr>
        <p:blipFill rotWithShape="1">
          <a:blip r:embed="rId7">
            <a:extLst>
              <a:ext uri="{28A0092B-C50C-407E-A947-70E740481C1C}">
                <a14:useLocalDpi xmlns:a14="http://schemas.microsoft.com/office/drawing/2010/main" xmlns="" val="0"/>
              </a:ext>
            </a:extLst>
          </a:blip>
          <a:srcRect l="74000" t="23669" b="1"/>
          <a:stretch/>
        </p:blipFill>
        <p:spPr bwMode="auto">
          <a:xfrm>
            <a:off x="1043608" y="1256421"/>
            <a:ext cx="1114425" cy="245745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281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06090"/>
          </a:xfrm>
        </p:spPr>
        <p:txBody>
          <a:bodyPr>
            <a:noAutofit/>
          </a:bodyPr>
          <a:lstStyle/>
          <a:p>
            <a:pPr marL="365760" lvl="0" indent="-283464" algn="ctr">
              <a:spcBef>
                <a:spcPts val="600"/>
              </a:spcBef>
            </a:pPr>
            <a:r>
              <a:rPr lang="ar-EG" sz="3600" b="1" dirty="0">
                <a:solidFill>
                  <a:srgbClr val="FF0000"/>
                </a:solidFill>
                <a:effectLst/>
              </a:rPr>
              <a:t>الجسم الهرمي </a:t>
            </a:r>
            <a:r>
              <a:rPr lang="ar-EG" sz="3600" b="1" dirty="0" smtClean="0">
                <a:solidFill>
                  <a:srgbClr val="FF0000"/>
                </a:solidFill>
                <a:effectLst/>
              </a:rPr>
              <a:t>أو الكمثرى</a:t>
            </a:r>
            <a:r>
              <a:rPr lang="ar-EG" sz="3600" dirty="0" smtClean="0">
                <a:solidFill>
                  <a:prstClr val="black"/>
                </a:solidFill>
                <a:effectLst/>
              </a:rPr>
              <a:t>.</a:t>
            </a:r>
            <a:r>
              <a:rPr lang="ar-EG" sz="3600" dirty="0">
                <a:solidFill>
                  <a:prstClr val="black"/>
                </a:solidFill>
                <a:effectLst/>
              </a:rPr>
              <a:t/>
            </a:r>
            <a:br>
              <a:rPr lang="ar-EG" sz="3600" dirty="0">
                <a:solidFill>
                  <a:prstClr val="black"/>
                </a:solidFill>
                <a:effectLst/>
              </a:rPr>
            </a:br>
            <a:endParaRPr lang="ar-EG" sz="3600" dirty="0"/>
          </a:p>
        </p:txBody>
      </p:sp>
      <p:sp>
        <p:nvSpPr>
          <p:cNvPr id="3" name="Content Placeholder 2"/>
          <p:cNvSpPr>
            <a:spLocks noGrp="1"/>
          </p:cNvSpPr>
          <p:nvPr>
            <p:ph idx="1"/>
          </p:nvPr>
        </p:nvSpPr>
        <p:spPr>
          <a:xfrm>
            <a:off x="1435608" y="692696"/>
            <a:ext cx="7498080" cy="5555704"/>
          </a:xfrm>
        </p:spPr>
        <p:txBody>
          <a:bodyPr>
            <a:noAutofit/>
          </a:bodyPr>
          <a:lstStyle/>
          <a:p>
            <a:pPr lvl="0">
              <a:buClr>
                <a:srgbClr val="B83D68"/>
              </a:buClr>
            </a:pPr>
            <a:r>
              <a:rPr lang="ar-EG" sz="2000" dirty="0" smtClean="0">
                <a:solidFill>
                  <a:prstClr val="black"/>
                </a:solidFill>
              </a:rPr>
              <a:t>ويتميّز </a:t>
            </a:r>
            <a:r>
              <a:rPr lang="ar-EG" sz="2000" dirty="0">
                <a:solidFill>
                  <a:prstClr val="black"/>
                </a:solidFill>
              </a:rPr>
              <a:t>بالنحافة فـــــي محيـط الصدر والكتفين، </a:t>
            </a:r>
            <a:br>
              <a:rPr lang="ar-EG" sz="2000" dirty="0">
                <a:solidFill>
                  <a:prstClr val="black"/>
                </a:solidFill>
              </a:rPr>
            </a:br>
            <a:r>
              <a:rPr lang="ar-EG" sz="2000" dirty="0">
                <a:solidFill>
                  <a:prstClr val="black"/>
                </a:solidFill>
              </a:rPr>
              <a:t>والامتلاء في الوسط والأرداف </a:t>
            </a:r>
            <a:r>
              <a:rPr lang="ar-EG" sz="2000" dirty="0" smtClean="0">
                <a:solidFill>
                  <a:prstClr val="black"/>
                </a:solidFill>
              </a:rPr>
              <a:t>والفخذين</a:t>
            </a:r>
          </a:p>
          <a:p>
            <a:pPr marL="82296" lvl="0" indent="0">
              <a:buClr>
                <a:srgbClr val="B83D68"/>
              </a:buClr>
              <a:buNone/>
            </a:pPr>
            <a:endParaRPr lang="ar-EG" sz="2000" dirty="0" smtClean="0">
              <a:solidFill>
                <a:prstClr val="black"/>
              </a:solidFill>
            </a:endParaRPr>
          </a:p>
          <a:p>
            <a:pPr marL="82296" lvl="0" indent="0">
              <a:buClr>
                <a:srgbClr val="B83D68"/>
              </a:buClr>
              <a:buNone/>
            </a:pPr>
            <a:r>
              <a:rPr lang="ar-EG" sz="2000" dirty="0" smtClean="0"/>
              <a:t>لكى نظهر جمال هذا الجسم لابد من عمل </a:t>
            </a:r>
          </a:p>
          <a:p>
            <a:pPr marL="82296" lvl="0" indent="0">
              <a:buClr>
                <a:srgbClr val="B83D68"/>
              </a:buClr>
              <a:buNone/>
            </a:pPr>
            <a:r>
              <a:rPr lang="ar-EG" sz="2000" dirty="0" smtClean="0"/>
              <a:t>توازن بين </a:t>
            </a:r>
            <a:r>
              <a:rPr lang="ar-EG" sz="2000" dirty="0" smtClean="0"/>
              <a:t>الجز</a:t>
            </a:r>
            <a:r>
              <a:rPr lang="ar-SA" sz="2000" dirty="0" smtClean="0"/>
              <a:t>أ</a:t>
            </a:r>
            <a:r>
              <a:rPr lang="ar-EG" sz="2000" dirty="0" err="1" smtClean="0"/>
              <a:t>يين</a:t>
            </a:r>
            <a:r>
              <a:rPr lang="ar-EG" sz="2000" dirty="0" smtClean="0"/>
              <a:t> </a:t>
            </a:r>
            <a:r>
              <a:rPr lang="ar-EG" sz="2000" dirty="0" smtClean="0"/>
              <a:t>بأن نزيد حجم الجزء</a:t>
            </a:r>
          </a:p>
          <a:p>
            <a:pPr marL="82296" lvl="0" indent="0">
              <a:buClr>
                <a:srgbClr val="B83D68"/>
              </a:buClr>
              <a:buNone/>
            </a:pPr>
            <a:r>
              <a:rPr lang="ar-EG" sz="2000" dirty="0" smtClean="0"/>
              <a:t> العلوى بالملابس التي يكون فيها قصات مثل</a:t>
            </a:r>
          </a:p>
          <a:p>
            <a:pPr marL="82296" lvl="0" indent="0">
              <a:buClr>
                <a:srgbClr val="B83D68"/>
              </a:buClr>
              <a:buNone/>
            </a:pPr>
            <a:r>
              <a:rPr lang="ar-EG" sz="2000" dirty="0" smtClean="0"/>
              <a:t>الأكمام المنتفخة من </a:t>
            </a:r>
            <a:r>
              <a:rPr lang="ar-SA" sz="2000" dirty="0" smtClean="0"/>
              <a:t>أ</a:t>
            </a:r>
            <a:r>
              <a:rPr lang="ar-EG" sz="2000" dirty="0" smtClean="0"/>
              <a:t>على </a:t>
            </a:r>
            <a:r>
              <a:rPr lang="ar-EG" sz="2000" dirty="0" smtClean="0"/>
              <a:t>( البف) </a:t>
            </a:r>
            <a:r>
              <a:rPr lang="ar-SA" sz="2000" dirty="0" smtClean="0"/>
              <a:t>أ</a:t>
            </a:r>
            <a:r>
              <a:rPr lang="ar-EG" sz="2000" dirty="0" smtClean="0"/>
              <a:t>و </a:t>
            </a:r>
            <a:r>
              <a:rPr lang="ar-EG" sz="2000" dirty="0" smtClean="0"/>
              <a:t>عمل درابية كشكشه على الصدر أو </a:t>
            </a:r>
            <a:r>
              <a:rPr lang="ar-SA" sz="2000" dirty="0" smtClean="0"/>
              <a:t>أ</a:t>
            </a:r>
            <a:r>
              <a:rPr lang="ar-EG" sz="2000" dirty="0" err="1" smtClean="0"/>
              <a:t>كمام</a:t>
            </a:r>
            <a:r>
              <a:rPr lang="ar-EG" sz="2000" dirty="0" smtClean="0"/>
              <a:t> </a:t>
            </a:r>
            <a:r>
              <a:rPr lang="ar-EG" sz="2000" dirty="0" smtClean="0"/>
              <a:t>بأكتاف عريضة </a:t>
            </a:r>
            <a:r>
              <a:rPr lang="ar-SA" sz="2000" dirty="0" smtClean="0"/>
              <a:t>أ</a:t>
            </a:r>
            <a:r>
              <a:rPr lang="ar-EG" sz="2000" dirty="0" smtClean="0"/>
              <a:t>و </a:t>
            </a:r>
            <a:r>
              <a:rPr lang="ar-EG" sz="2000" dirty="0" smtClean="0"/>
              <a:t>تركيب  كرانيش على الصدر </a:t>
            </a:r>
            <a:r>
              <a:rPr lang="ar-SA" sz="2000" dirty="0" smtClean="0"/>
              <a:t>أ</a:t>
            </a:r>
            <a:r>
              <a:rPr lang="ar-EG" sz="2000" dirty="0" smtClean="0"/>
              <a:t>و </a:t>
            </a:r>
            <a:r>
              <a:rPr lang="ar-EG" sz="2000" dirty="0" smtClean="0"/>
              <a:t>عمل عقدة على الصدر </a:t>
            </a:r>
          </a:p>
          <a:p>
            <a:pPr marL="82296" lvl="0" indent="0">
              <a:buClr>
                <a:srgbClr val="B83D68"/>
              </a:buClr>
              <a:buNone/>
            </a:pPr>
            <a:endParaRPr lang="ar-EG" sz="2000" dirty="0" smtClean="0"/>
          </a:p>
          <a:p>
            <a:pPr marL="82296" lvl="0" indent="0">
              <a:buClr>
                <a:srgbClr val="B83D68"/>
              </a:buClr>
              <a:buNone/>
            </a:pPr>
            <a:r>
              <a:rPr lang="ar-EG" sz="2000" dirty="0" smtClean="0"/>
              <a:t>ويفضل </a:t>
            </a:r>
            <a:r>
              <a:rPr lang="ar-EG" sz="2000" dirty="0" err="1" smtClean="0"/>
              <a:t>ا</a:t>
            </a:r>
            <a:r>
              <a:rPr lang="ar-SA" sz="2000" dirty="0" err="1" smtClean="0"/>
              <a:t>لأ</a:t>
            </a:r>
            <a:r>
              <a:rPr lang="ar-EG" sz="2000" dirty="0" smtClean="0"/>
              <a:t>لوان </a:t>
            </a:r>
            <a:r>
              <a:rPr lang="ar-EG" sz="2000" dirty="0" smtClean="0"/>
              <a:t>الفاتحة من </a:t>
            </a:r>
            <a:r>
              <a:rPr lang="ar-SA" sz="2000" dirty="0" smtClean="0"/>
              <a:t>أ</a:t>
            </a:r>
            <a:r>
              <a:rPr lang="ar-EG" sz="2000" dirty="0" smtClean="0"/>
              <a:t>على </a:t>
            </a:r>
            <a:r>
              <a:rPr lang="ar-EG" sz="2000" dirty="0" smtClean="0"/>
              <a:t>وفتحه الصدر دائريه </a:t>
            </a:r>
          </a:p>
          <a:p>
            <a:pPr marL="82296" lvl="0" indent="0">
              <a:buClr>
                <a:srgbClr val="B83D68"/>
              </a:buClr>
              <a:buNone/>
            </a:pPr>
            <a:r>
              <a:rPr lang="ar-EG" sz="2000" dirty="0" smtClean="0"/>
              <a:t>الجزء السفلى نقلل من حجمه باختيار </a:t>
            </a:r>
            <a:r>
              <a:rPr lang="ar-EG" sz="2000" dirty="0" err="1" smtClean="0"/>
              <a:t>ا</a:t>
            </a:r>
            <a:r>
              <a:rPr lang="ar-SA" sz="2000" dirty="0" err="1" smtClean="0"/>
              <a:t>لأ</a:t>
            </a:r>
            <a:r>
              <a:rPr lang="ar-EG" sz="2000" dirty="0" smtClean="0"/>
              <a:t>لوان </a:t>
            </a:r>
            <a:r>
              <a:rPr lang="ar-EG" sz="2000" dirty="0" smtClean="0"/>
              <a:t>القاتمة والقصات الكلاسيكية ويفضل تنورة بقصات برنسيس تأخذ شكل الجسم من </a:t>
            </a:r>
            <a:r>
              <a:rPr lang="ar-SA" sz="2000" dirty="0" smtClean="0"/>
              <a:t>أ</a:t>
            </a:r>
            <a:r>
              <a:rPr lang="ar-EG" sz="2000" dirty="0" smtClean="0"/>
              <a:t>على </a:t>
            </a:r>
            <a:r>
              <a:rPr lang="ar-EG" sz="2000" dirty="0" smtClean="0"/>
              <a:t>وبها اتساع من </a:t>
            </a:r>
            <a:r>
              <a:rPr lang="ar-SA" sz="2000" dirty="0" smtClean="0"/>
              <a:t>أ</a:t>
            </a:r>
            <a:r>
              <a:rPr lang="ar-EG" sz="2000" dirty="0" err="1" smtClean="0"/>
              <a:t>سفل</a:t>
            </a:r>
            <a:endParaRPr lang="ar-EG" sz="2000" dirty="0" smtClean="0"/>
          </a:p>
          <a:p>
            <a:pPr marL="82296" lvl="0" indent="0">
              <a:buClr>
                <a:srgbClr val="B83D68"/>
              </a:buClr>
              <a:buNone/>
            </a:pPr>
            <a:endParaRPr lang="ar-EG" sz="2000" dirty="0" smtClean="0"/>
          </a:p>
          <a:p>
            <a:pPr marL="82296" lvl="0" indent="0">
              <a:buClr>
                <a:srgbClr val="B83D68"/>
              </a:buClr>
              <a:buNone/>
            </a:pPr>
            <a:r>
              <a:rPr lang="ar-EG" sz="2000" dirty="0" smtClean="0"/>
              <a:t>ويفضل الابتعاد عن الأقمشة المنقوشة والكاروهات والأقمشة المقلمة بالعرض</a:t>
            </a:r>
          </a:p>
          <a:p>
            <a:pPr marL="82296" lvl="0" indent="0">
              <a:buClr>
                <a:srgbClr val="B83D68"/>
              </a:buClr>
              <a:buNone/>
            </a:pPr>
            <a:r>
              <a:rPr lang="ar-EG" sz="2000" dirty="0" smtClean="0"/>
              <a:t>ويفضل استخدام الأقمشة السادة.  </a:t>
            </a:r>
            <a:endParaRPr lang="ar-EG" sz="20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624" y="836712"/>
            <a:ext cx="2520280" cy="2160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4734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18058"/>
          </a:xfrm>
        </p:spPr>
        <p:txBody>
          <a:bodyPr>
            <a:normAutofit fontScale="90000"/>
          </a:bodyPr>
          <a:lstStyle/>
          <a:p>
            <a:r>
              <a:rPr lang="ar-EG" dirty="0" smtClean="0"/>
              <a:t>بعض التصميمات لجسم الكمثرى</a:t>
            </a:r>
            <a:endParaRPr lang="ar-EG" dirty="0"/>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xmlns="" val="0"/>
              </a:ext>
            </a:extLst>
          </a:blip>
          <a:srcRect l="10472" t="4159" r="6211" b="31422"/>
          <a:stretch/>
        </p:blipFill>
        <p:spPr bwMode="auto">
          <a:xfrm>
            <a:off x="6948264" y="476672"/>
            <a:ext cx="1872208" cy="2982618"/>
          </a:xfrm>
          <a:prstGeom prst="rect">
            <a:avLst/>
          </a:prstGeom>
          <a:noFill/>
          <a:ln>
            <a:noFill/>
          </a:ln>
          <a:extLst>
            <a:ext uri="{53640926-AAD7-44D8-BBD7-CCE9431645EC}">
              <a14:shadowObscured xmlns:a14="http://schemas.microsoft.com/office/drawing/2010/main" xmlns=""/>
            </a:ext>
          </a:extLst>
        </p:spPr>
      </p:pic>
      <p:pic>
        <p:nvPicPr>
          <p:cNvPr id="5" name="Picture 4"/>
          <p:cNvPicPr/>
          <p:nvPr/>
        </p:nvPicPr>
        <p:blipFill rotWithShape="1">
          <a:blip r:embed="rId3">
            <a:extLst>
              <a:ext uri="{28A0092B-C50C-407E-A947-70E740481C1C}">
                <a14:useLocalDpi xmlns:a14="http://schemas.microsoft.com/office/drawing/2010/main" xmlns="" val="0"/>
              </a:ext>
            </a:extLst>
          </a:blip>
          <a:srcRect l="18399" t="3834" r="17366" b="3834"/>
          <a:stretch/>
        </p:blipFill>
        <p:spPr bwMode="auto">
          <a:xfrm>
            <a:off x="5433653" y="3717032"/>
            <a:ext cx="1946659" cy="2251038"/>
          </a:xfrm>
          <a:prstGeom prst="rect">
            <a:avLst/>
          </a:prstGeom>
          <a:noFill/>
          <a:ln>
            <a:noFill/>
          </a:ln>
          <a:extLst>
            <a:ext uri="{53640926-AAD7-44D8-BBD7-CCE9431645EC}">
              <a14:shadowObscured xmlns:a14="http://schemas.microsoft.com/office/drawing/2010/main" xmlns=""/>
            </a:ext>
          </a:extLst>
        </p:spPr>
      </p:pic>
      <p:pic>
        <p:nvPicPr>
          <p:cNvPr id="6" name="صورة 4"/>
          <p:cNvPicPr/>
          <p:nvPr/>
        </p:nvPicPr>
        <p:blipFill rotWithShape="1">
          <a:blip r:embed="rId4" cstate="print"/>
          <a:srcRect l="31750" t="37358" r="35647"/>
          <a:stretch/>
        </p:blipFill>
        <p:spPr bwMode="auto">
          <a:xfrm>
            <a:off x="1069580" y="2123461"/>
            <a:ext cx="1457325" cy="2028631"/>
          </a:xfrm>
          <a:prstGeom prst="rect">
            <a:avLst/>
          </a:prstGeom>
          <a:noFill/>
          <a:ln>
            <a:noFill/>
          </a:ln>
          <a:extLst>
            <a:ext uri="{53640926-AAD7-44D8-BBD7-CCE9431645EC}">
              <a14:shadowObscured xmlns:a14="http://schemas.microsoft.com/office/drawing/2010/main" xmlns=""/>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8649" r="13205"/>
          <a:stretch/>
        </p:blipFill>
        <p:spPr bwMode="auto">
          <a:xfrm>
            <a:off x="4972497" y="740282"/>
            <a:ext cx="1759743" cy="2669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798386" y="2971612"/>
            <a:ext cx="1512168" cy="22480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7260" t="28282"/>
          <a:stretch/>
        </p:blipFill>
        <p:spPr bwMode="auto">
          <a:xfrm>
            <a:off x="2699792" y="740282"/>
            <a:ext cx="2448272" cy="2016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descr="http://cdn.sheknows.com/articles/2011/08/pear-shaped_bodies.jpg"/>
          <p:cNvPicPr/>
          <p:nvPr/>
        </p:nvPicPr>
        <p:blipFill rotWithShape="1">
          <a:blip r:embed="rId8">
            <a:extLst>
              <a:ext uri="{28A0092B-C50C-407E-A947-70E740481C1C}">
                <a14:useLocalDpi xmlns:a14="http://schemas.microsoft.com/office/drawing/2010/main" xmlns="" val="0"/>
              </a:ext>
            </a:extLst>
          </a:blip>
          <a:srcRect l="70889" t="15773" r="6000"/>
          <a:stretch/>
        </p:blipFill>
        <p:spPr bwMode="auto">
          <a:xfrm>
            <a:off x="7668344" y="3841920"/>
            <a:ext cx="1152128" cy="2755432"/>
          </a:xfrm>
          <a:prstGeom prst="rect">
            <a:avLst/>
          </a:prstGeom>
          <a:noFill/>
          <a:ln>
            <a:noFill/>
          </a:ln>
          <a:extLst>
            <a:ext uri="{53640926-AAD7-44D8-BBD7-CCE9431645EC}">
              <a14:shadowObscured xmlns:a14="http://schemas.microsoft.com/office/drawing/2010/main" xmlns=""/>
            </a:ext>
          </a:extLst>
        </p:spPr>
      </p:pic>
      <p:pic>
        <p:nvPicPr>
          <p:cNvPr id="10" name="Picture 9" descr="http://m2.paperblog.com/i/121/1211676/how-to-dress-the-triangle-body-shape-or-pear--L-Id_MJ4.png"/>
          <p:cNvPicPr/>
          <p:nvPr/>
        </p:nvPicPr>
        <p:blipFill rotWithShape="1">
          <a:blip r:embed="rId9">
            <a:extLst>
              <a:ext uri="{28A0092B-C50C-407E-A947-70E740481C1C}">
                <a14:useLocalDpi xmlns:a14="http://schemas.microsoft.com/office/drawing/2010/main" xmlns="" val="0"/>
              </a:ext>
            </a:extLst>
          </a:blip>
          <a:srcRect l="5957" t="58933" r="25271" b="4517"/>
          <a:stretch/>
        </p:blipFill>
        <p:spPr bwMode="auto">
          <a:xfrm>
            <a:off x="467545" y="4842552"/>
            <a:ext cx="3330842" cy="1717862"/>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961604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EG" sz="3600" b="1" dirty="0">
                <a:solidFill>
                  <a:srgbClr val="0070C0"/>
                </a:solidFill>
                <a:effectLst/>
              </a:rPr>
              <a:t>الهرم المقلوب أو التفاحة</a:t>
            </a:r>
            <a:r>
              <a:rPr lang="ar-EG" sz="3600" b="1" dirty="0">
                <a:solidFill>
                  <a:prstClr val="black"/>
                </a:solidFill>
                <a:effectLst/>
              </a:rPr>
              <a:t/>
            </a:r>
            <a:br>
              <a:rPr lang="ar-EG" sz="3600" b="1" dirty="0">
                <a:solidFill>
                  <a:prstClr val="black"/>
                </a:solidFill>
                <a:effectLst/>
              </a:rPr>
            </a:br>
            <a:r>
              <a:rPr lang="ar-EG" sz="2000" dirty="0">
                <a:solidFill>
                  <a:prstClr val="black"/>
                </a:solidFill>
                <a:effectLst/>
              </a:rPr>
              <a:t/>
            </a:r>
            <a:br>
              <a:rPr lang="ar-EG" sz="2000" dirty="0">
                <a:solidFill>
                  <a:prstClr val="black"/>
                </a:solidFill>
                <a:effectLst/>
              </a:rPr>
            </a:br>
            <a:endParaRPr lang="ar-EG" dirty="0"/>
          </a:p>
        </p:txBody>
      </p:sp>
      <p:sp>
        <p:nvSpPr>
          <p:cNvPr id="3" name="Content Placeholder 2"/>
          <p:cNvSpPr>
            <a:spLocks noGrp="1"/>
          </p:cNvSpPr>
          <p:nvPr>
            <p:ph idx="1"/>
          </p:nvPr>
        </p:nvSpPr>
        <p:spPr/>
        <p:txBody>
          <a:bodyPr>
            <a:normAutofit fontScale="85000" lnSpcReduction="20000"/>
          </a:bodyPr>
          <a:lstStyle/>
          <a:p>
            <a:r>
              <a:rPr lang="ar-EG" dirty="0" smtClean="0"/>
              <a:t>يتميّز </a:t>
            </a:r>
            <a:r>
              <a:rPr lang="ar-EG" dirty="0"/>
              <a:t>هذا الشـــــكل الجسمي بالعرض في </a:t>
            </a:r>
            <a:endParaRPr lang="ar-EG" dirty="0" smtClean="0"/>
          </a:p>
          <a:p>
            <a:pPr marL="82296" indent="0">
              <a:buNone/>
            </a:pPr>
            <a:r>
              <a:rPr lang="ar-EG" dirty="0" smtClean="0"/>
              <a:t>محيط </a:t>
            </a:r>
            <a:r>
              <a:rPr lang="ar-EG" dirty="0"/>
              <a:t>الأكتاف والصدر، </a:t>
            </a:r>
            <a:endParaRPr lang="ar-EG" dirty="0" smtClean="0"/>
          </a:p>
          <a:p>
            <a:r>
              <a:rPr lang="ar-EG" dirty="0" smtClean="0"/>
              <a:t>والنحافة </a:t>
            </a:r>
            <a:r>
              <a:rPr lang="ar-EG" dirty="0"/>
              <a:t>في منطقة </a:t>
            </a:r>
            <a:r>
              <a:rPr lang="ar-EG" dirty="0" smtClean="0"/>
              <a:t>الأرداف والفخذين</a:t>
            </a:r>
            <a:r>
              <a:rPr lang="ar-EG" dirty="0"/>
              <a:t>، </a:t>
            </a:r>
            <a:endParaRPr lang="ar-EG" dirty="0" smtClean="0"/>
          </a:p>
          <a:p>
            <a:pPr marL="82296" indent="0">
              <a:buNone/>
            </a:pPr>
            <a:r>
              <a:rPr lang="ar-EG" dirty="0" smtClean="0"/>
              <a:t>مع </a:t>
            </a:r>
            <a:r>
              <a:rPr lang="ar-EG" dirty="0"/>
              <a:t>تجمّع الشحوم في منطقة البطن والوسط</a:t>
            </a:r>
            <a:r>
              <a:rPr lang="ar-EG" dirty="0" smtClean="0"/>
              <a:t>.</a:t>
            </a:r>
          </a:p>
          <a:p>
            <a:r>
              <a:rPr lang="ar-EG" dirty="0" smtClean="0"/>
              <a:t>لكى نبرز الجسم بطريقه جميله لابد </a:t>
            </a:r>
          </a:p>
          <a:p>
            <a:pPr marL="82296" indent="0">
              <a:buNone/>
            </a:pPr>
            <a:r>
              <a:rPr lang="ar-EG" dirty="0" smtClean="0"/>
              <a:t>من الحصول على توازن بأن نخفف من الجزء العلوى بالألوان القاتمة والقصات الناعمة </a:t>
            </a:r>
            <a:r>
              <a:rPr lang="ar-EG" dirty="0" smtClean="0"/>
              <a:t>غير </a:t>
            </a:r>
            <a:r>
              <a:rPr lang="ar-SA" dirty="0" err="1" smtClean="0"/>
              <a:t>ال</a:t>
            </a:r>
            <a:r>
              <a:rPr lang="ar-EG" dirty="0" err="1" smtClean="0"/>
              <a:t>واسعه</a:t>
            </a:r>
            <a:r>
              <a:rPr lang="ar-EG" dirty="0" smtClean="0"/>
              <a:t> جدا</a:t>
            </a:r>
            <a:r>
              <a:rPr lang="ar-SA" dirty="0" smtClean="0"/>
              <a:t> أ</a:t>
            </a:r>
            <a:r>
              <a:rPr lang="ar-EG" dirty="0" smtClean="0"/>
              <a:t>و </a:t>
            </a:r>
            <a:r>
              <a:rPr lang="ar-EG" dirty="0" smtClean="0"/>
              <a:t>ضيقه جدا والابتعاد عن الكشكشة والتصميمات المنتفخة والأقمشة اللامعة ولابد من اختيار الأقمشة السادة </a:t>
            </a:r>
            <a:r>
              <a:rPr lang="ar-SA" dirty="0" smtClean="0"/>
              <a:t>أ</a:t>
            </a:r>
            <a:r>
              <a:rPr lang="ar-EG" dirty="0" smtClean="0"/>
              <a:t>و </a:t>
            </a:r>
            <a:r>
              <a:rPr lang="ar-EG" dirty="0" smtClean="0"/>
              <a:t>المقلمة بالطول ونبتعد عن ارتداء الجاكيتات القصيرة </a:t>
            </a:r>
            <a:r>
              <a:rPr lang="ar-EG" dirty="0" err="1" smtClean="0"/>
              <a:t>البليرو</a:t>
            </a:r>
            <a:r>
              <a:rPr lang="ar-EG" dirty="0" smtClean="0"/>
              <a:t> </a:t>
            </a:r>
            <a:r>
              <a:rPr lang="ar-EG" dirty="0" err="1" smtClean="0"/>
              <a:t>وا</a:t>
            </a:r>
            <a:r>
              <a:rPr lang="ar-SA" dirty="0" err="1" smtClean="0"/>
              <a:t>لأ</a:t>
            </a:r>
            <a:r>
              <a:rPr lang="ar-EG" dirty="0" smtClean="0"/>
              <a:t>صح </a:t>
            </a:r>
            <a:r>
              <a:rPr lang="ar-EG" dirty="0" smtClean="0"/>
              <a:t>أن تتعدى خط الوسط قليلا</a:t>
            </a:r>
          </a:p>
          <a:p>
            <a:pPr marL="82296" indent="0">
              <a:buNone/>
            </a:pPr>
            <a:r>
              <a:rPr lang="ar-EG" dirty="0" smtClean="0"/>
              <a:t>ويجب ارتداء القصات الواسعة قليلا والأقمشة السميكة نوعا واختيار </a:t>
            </a:r>
            <a:r>
              <a:rPr lang="ar-EG" dirty="0" err="1" smtClean="0"/>
              <a:t>ا</a:t>
            </a:r>
            <a:r>
              <a:rPr lang="ar-SA" dirty="0" err="1" smtClean="0"/>
              <a:t>لأ</a:t>
            </a:r>
            <a:r>
              <a:rPr lang="ar-EG" dirty="0" smtClean="0"/>
              <a:t>لوان </a:t>
            </a:r>
            <a:r>
              <a:rPr lang="ar-EG" dirty="0" smtClean="0"/>
              <a:t>الفاتحة والأقمشة  المنقوشة والمقلمة بالعرض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908720"/>
            <a:ext cx="3024336"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93256286"/>
      </p:ext>
    </p:extLst>
  </p:cSld>
  <p:clrMapOvr>
    <a:masterClrMapping/>
  </p:clrMapOvr>
  <p:transition spd="slow">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476672"/>
            <a:ext cx="7498080" cy="576064"/>
          </a:xfrm>
        </p:spPr>
        <p:txBody>
          <a:bodyPr>
            <a:normAutofit fontScale="90000"/>
          </a:bodyPr>
          <a:lstStyle/>
          <a:p>
            <a:r>
              <a:rPr lang="ar-EG" dirty="0" smtClean="0"/>
              <a:t>بعض </a:t>
            </a:r>
            <a:r>
              <a:rPr lang="ar-EG" sz="3100" dirty="0" smtClean="0"/>
              <a:t>التصميمات لجسم الهرم المقلوب </a:t>
            </a:r>
            <a:r>
              <a:rPr lang="ar-SA" sz="3100" dirty="0" smtClean="0"/>
              <a:t>أ</a:t>
            </a:r>
            <a:r>
              <a:rPr lang="ar-EG" sz="3100" dirty="0" smtClean="0"/>
              <a:t>و </a:t>
            </a:r>
            <a:r>
              <a:rPr lang="ar-EG" sz="3100" dirty="0" err="1" smtClean="0"/>
              <a:t>التفاحه</a:t>
            </a:r>
            <a:endParaRPr lang="ar-EG" sz="3100" dirty="0"/>
          </a:p>
        </p:txBody>
      </p:sp>
      <p:pic>
        <p:nvPicPr>
          <p:cNvPr id="4" name="Content Placeholder 3" descr="http://cdn.sheknows.com/articles/2011/08/apple-body-cocktail-dresses.jpg"/>
          <p:cNvPicPr>
            <a:picLocks noGrp="1"/>
          </p:cNvPicPr>
          <p:nvPr>
            <p:ph idx="1"/>
          </p:nvPr>
        </p:nvPicPr>
        <p:blipFill rotWithShape="1">
          <a:blip r:embed="rId2">
            <a:extLst>
              <a:ext uri="{28A0092B-C50C-407E-A947-70E740481C1C}">
                <a14:useLocalDpi xmlns:a14="http://schemas.microsoft.com/office/drawing/2010/main" xmlns="" val="0"/>
              </a:ext>
            </a:extLst>
          </a:blip>
          <a:srcRect l="39756" t="24185" r="36752" b="8424"/>
          <a:stretch/>
        </p:blipFill>
        <p:spPr bwMode="auto">
          <a:xfrm>
            <a:off x="7164288" y="1124744"/>
            <a:ext cx="1702608" cy="3312368"/>
          </a:xfrm>
          <a:prstGeom prst="rect">
            <a:avLst/>
          </a:prstGeom>
          <a:noFill/>
          <a:ln>
            <a:noFill/>
          </a:ln>
          <a:extLst>
            <a:ext uri="{53640926-AAD7-44D8-BBD7-CCE9431645EC}">
              <a14:shadowObscured xmlns:a14="http://schemas.microsoft.com/office/drawing/2010/main" xmlns=""/>
            </a:ext>
          </a:extLst>
        </p:spPr>
      </p:pic>
      <p:pic>
        <p:nvPicPr>
          <p:cNvPr id="5" name="Picture 4" descr="http://m2.paperblog.com/i/124/1240243/how-to-dress-the-apple-or-circle-body-shape-L-nVy9wy.jpeg"/>
          <p:cNvPicPr/>
          <p:nvPr/>
        </p:nvPicPr>
        <p:blipFill rotWithShape="1">
          <a:blip r:embed="rId3">
            <a:extLst>
              <a:ext uri="{28A0092B-C50C-407E-A947-70E740481C1C}">
                <a14:useLocalDpi xmlns:a14="http://schemas.microsoft.com/office/drawing/2010/main" xmlns="" val="0"/>
              </a:ext>
            </a:extLst>
          </a:blip>
          <a:srcRect t="51936" r="56285" b="5466"/>
          <a:stretch/>
        </p:blipFill>
        <p:spPr bwMode="auto">
          <a:xfrm>
            <a:off x="4457645" y="1484784"/>
            <a:ext cx="2520279" cy="2592288"/>
          </a:xfrm>
          <a:prstGeom prst="rect">
            <a:avLst/>
          </a:prstGeom>
          <a:noFill/>
          <a:ln>
            <a:noFill/>
          </a:ln>
          <a:extLst>
            <a:ext uri="{53640926-AAD7-44D8-BBD7-CCE9431645EC}">
              <a14:shadowObscured xmlns:a14="http://schemas.microsoft.com/office/drawing/2010/main" xmlns=""/>
            </a:ext>
          </a:extLst>
        </p:spPr>
      </p:pic>
      <p:pic>
        <p:nvPicPr>
          <p:cNvPr id="6" name="Picture 5" descr="http://m2.paperblog.com/i/124/1240243/how-to-dress-the-apple-or-circle-body-shape-L-NbCzaU.jpeg"/>
          <p:cNvPicPr/>
          <p:nvPr/>
        </p:nvPicPr>
        <p:blipFill rotWithShape="1">
          <a:blip r:embed="rId4">
            <a:extLst>
              <a:ext uri="{28A0092B-C50C-407E-A947-70E740481C1C}">
                <a14:useLocalDpi xmlns:a14="http://schemas.microsoft.com/office/drawing/2010/main" xmlns="" val="0"/>
              </a:ext>
            </a:extLst>
          </a:blip>
          <a:srcRect t="12010" r="52130" b="45170"/>
          <a:stretch/>
        </p:blipFill>
        <p:spPr bwMode="auto">
          <a:xfrm>
            <a:off x="1259632" y="1268760"/>
            <a:ext cx="2952328" cy="2045051"/>
          </a:xfrm>
          <a:prstGeom prst="rect">
            <a:avLst/>
          </a:prstGeom>
          <a:noFill/>
          <a:ln>
            <a:noFill/>
          </a:ln>
          <a:extLst>
            <a:ext uri="{53640926-AAD7-44D8-BBD7-CCE9431645EC}">
              <a14:shadowObscured xmlns:a14="http://schemas.microsoft.com/office/drawing/2010/main" xmlns=""/>
            </a:ext>
          </a:extLst>
        </p:spPr>
      </p:pic>
      <p:pic>
        <p:nvPicPr>
          <p:cNvPr id="7" name="Picture 6" descr="http://m2.paperblog.com/i/124/1240243/how-to-dress-the-apple-or-circle-body-shape-L-40bRCY.jpeg"/>
          <p:cNvPicPr/>
          <p:nvPr/>
        </p:nvPicPr>
        <p:blipFill rotWithShape="1">
          <a:blip r:embed="rId5">
            <a:extLst>
              <a:ext uri="{28A0092B-C50C-407E-A947-70E740481C1C}">
                <a14:useLocalDpi xmlns:a14="http://schemas.microsoft.com/office/drawing/2010/main" xmlns="" val="0"/>
              </a:ext>
            </a:extLst>
          </a:blip>
          <a:srcRect t="54328" r="42729" b="3881"/>
          <a:stretch/>
        </p:blipFill>
        <p:spPr bwMode="auto">
          <a:xfrm>
            <a:off x="5292080" y="4581128"/>
            <a:ext cx="3162806" cy="1837556"/>
          </a:xfrm>
          <a:prstGeom prst="rect">
            <a:avLst/>
          </a:prstGeom>
          <a:noFill/>
          <a:ln>
            <a:noFill/>
          </a:ln>
          <a:extLst>
            <a:ext uri="{53640926-AAD7-44D8-BBD7-CCE9431645EC}">
              <a14:shadowObscured xmlns:a14="http://schemas.microsoft.com/office/drawing/2010/main" xmlns=""/>
            </a:ext>
          </a:extLst>
        </p:spPr>
      </p:pic>
      <p:pic>
        <p:nvPicPr>
          <p:cNvPr id="8" name="Picture 7" descr="http://m2.paperblog.com/i/124/1240243/how-to-dress-the-apple-or-circle-body-shape-L-PpMx05.jpeg"/>
          <p:cNvPicPr/>
          <p:nvPr/>
        </p:nvPicPr>
        <p:blipFill rotWithShape="1">
          <a:blip r:embed="rId6">
            <a:extLst>
              <a:ext uri="{28A0092B-C50C-407E-A947-70E740481C1C}">
                <a14:useLocalDpi xmlns:a14="http://schemas.microsoft.com/office/drawing/2010/main" xmlns="" val="0"/>
              </a:ext>
            </a:extLst>
          </a:blip>
          <a:srcRect l="3611" t="61325" r="5027" b="1496"/>
          <a:stretch/>
        </p:blipFill>
        <p:spPr bwMode="auto">
          <a:xfrm>
            <a:off x="1032633" y="4256508"/>
            <a:ext cx="3827399" cy="1908795"/>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704649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476672"/>
            <a:ext cx="7498080" cy="648072"/>
          </a:xfrm>
        </p:spPr>
        <p:txBody>
          <a:bodyPr>
            <a:normAutofit/>
          </a:bodyPr>
          <a:lstStyle/>
          <a:p>
            <a:pPr algn="ctr"/>
            <a:r>
              <a:rPr lang="ar-EG" sz="3200" b="1" dirty="0">
                <a:solidFill>
                  <a:srgbClr val="C00000"/>
                </a:solidFill>
                <a:effectLst/>
              </a:rPr>
              <a:t>المستطيل أو </a:t>
            </a:r>
            <a:r>
              <a:rPr lang="ar-EG" sz="3200" b="1" dirty="0" smtClean="0">
                <a:solidFill>
                  <a:srgbClr val="C00000"/>
                </a:solidFill>
                <a:effectLst/>
              </a:rPr>
              <a:t>الموزة</a:t>
            </a:r>
            <a:endParaRPr lang="ar-EG" sz="3200" dirty="0"/>
          </a:p>
        </p:txBody>
      </p:sp>
      <p:sp>
        <p:nvSpPr>
          <p:cNvPr id="3" name="Content Placeholder 2"/>
          <p:cNvSpPr>
            <a:spLocks noGrp="1"/>
          </p:cNvSpPr>
          <p:nvPr>
            <p:ph idx="1"/>
          </p:nvPr>
        </p:nvSpPr>
        <p:spPr>
          <a:xfrm>
            <a:off x="1435608" y="980728"/>
            <a:ext cx="7498080" cy="5267672"/>
          </a:xfrm>
        </p:spPr>
        <p:txBody>
          <a:bodyPr>
            <a:normAutofit lnSpcReduction="10000"/>
          </a:bodyPr>
          <a:lstStyle/>
          <a:p>
            <a:pPr marL="82296" indent="0">
              <a:lnSpc>
                <a:spcPct val="115000"/>
              </a:lnSpc>
              <a:spcAft>
                <a:spcPts val="1000"/>
              </a:spcAft>
              <a:buNone/>
            </a:pPr>
            <a:r>
              <a:rPr lang="ar-EG" sz="2200" b="1" dirty="0">
                <a:solidFill>
                  <a:srgbClr val="B60A0A"/>
                </a:solidFill>
              </a:rPr>
              <a:t/>
            </a:r>
            <a:br>
              <a:rPr lang="ar-EG" sz="2200" b="1" dirty="0">
                <a:solidFill>
                  <a:srgbClr val="B60A0A"/>
                </a:solidFill>
              </a:rPr>
            </a:br>
            <a:r>
              <a:rPr lang="ar-EG" sz="2800" dirty="0">
                <a:latin typeface="Calibri"/>
                <a:ea typeface="Calibri"/>
                <a:cs typeface="Arial"/>
              </a:rPr>
              <a:t>يتميز هذا النوع </a:t>
            </a:r>
            <a:r>
              <a:rPr lang="ar-EG" sz="2800" dirty="0" err="1" smtClean="0">
                <a:latin typeface="Calibri"/>
                <a:ea typeface="Calibri"/>
                <a:cs typeface="Arial"/>
              </a:rPr>
              <a:t>ب</a:t>
            </a:r>
            <a:r>
              <a:rPr lang="ar-SA" sz="2800" dirty="0" smtClean="0">
                <a:latin typeface="Calibri"/>
                <a:ea typeface="Calibri"/>
                <a:cs typeface="Arial"/>
              </a:rPr>
              <a:t>أ</a:t>
            </a:r>
            <a:r>
              <a:rPr lang="ar-EG" sz="2800" dirty="0" err="1" smtClean="0">
                <a:latin typeface="Calibri"/>
                <a:ea typeface="Calibri"/>
                <a:cs typeface="Arial"/>
              </a:rPr>
              <a:t>نه</a:t>
            </a:r>
            <a:r>
              <a:rPr lang="ar-EG" sz="2800" dirty="0" smtClean="0">
                <a:latin typeface="Calibri"/>
                <a:ea typeface="Calibri"/>
                <a:cs typeface="Arial"/>
              </a:rPr>
              <a:t> </a:t>
            </a:r>
            <a:r>
              <a:rPr lang="ar-EG" sz="2800" dirty="0">
                <a:latin typeface="Calibri"/>
                <a:ea typeface="Calibri"/>
                <a:cs typeface="Arial"/>
              </a:rPr>
              <a:t>ذات أكتاف عريضة قليلا </a:t>
            </a:r>
            <a:endParaRPr lang="ar-EG" sz="2800" dirty="0" smtClean="0">
              <a:latin typeface="Calibri"/>
              <a:ea typeface="Calibri"/>
              <a:cs typeface="Arial"/>
            </a:endParaRPr>
          </a:p>
          <a:p>
            <a:pPr marL="82296" indent="0">
              <a:lnSpc>
                <a:spcPct val="115000"/>
              </a:lnSpc>
              <a:spcAft>
                <a:spcPts val="1000"/>
              </a:spcAft>
              <a:buNone/>
            </a:pPr>
            <a:r>
              <a:rPr lang="ar-EG" sz="2800" dirty="0" smtClean="0">
                <a:latin typeface="Calibri"/>
                <a:ea typeface="Calibri"/>
                <a:cs typeface="Arial"/>
              </a:rPr>
              <a:t>والخصر </a:t>
            </a:r>
            <a:r>
              <a:rPr lang="ar-EG" sz="2800" dirty="0">
                <a:latin typeface="Calibri"/>
                <a:ea typeface="Calibri"/>
                <a:cs typeface="Arial"/>
              </a:rPr>
              <a:t>عريض غير محدد والصدر متوسط </a:t>
            </a:r>
            <a:endParaRPr lang="ar-EG" sz="2800" dirty="0" smtClean="0">
              <a:latin typeface="Calibri"/>
              <a:ea typeface="Calibri"/>
              <a:cs typeface="Arial"/>
            </a:endParaRPr>
          </a:p>
          <a:p>
            <a:pPr marL="82296" indent="0">
              <a:lnSpc>
                <a:spcPct val="115000"/>
              </a:lnSpc>
              <a:spcAft>
                <a:spcPts val="1000"/>
              </a:spcAft>
              <a:buNone/>
            </a:pPr>
            <a:r>
              <a:rPr lang="ar-EG" sz="2800" dirty="0" smtClean="0">
                <a:latin typeface="Calibri"/>
                <a:ea typeface="Calibri"/>
                <a:cs typeface="Arial"/>
              </a:rPr>
              <a:t>و</a:t>
            </a:r>
            <a:r>
              <a:rPr lang="ar-SA" sz="2800" dirty="0" smtClean="0">
                <a:latin typeface="Calibri"/>
                <a:ea typeface="Calibri"/>
                <a:cs typeface="Arial"/>
              </a:rPr>
              <a:t>أ</a:t>
            </a:r>
            <a:r>
              <a:rPr lang="ar-EG" sz="2800" dirty="0" smtClean="0">
                <a:latin typeface="Calibri"/>
                <a:ea typeface="Calibri"/>
                <a:cs typeface="Arial"/>
              </a:rPr>
              <a:t>فضل </a:t>
            </a:r>
            <a:r>
              <a:rPr lang="ar-EG" sz="2800" dirty="0">
                <a:latin typeface="Calibri"/>
                <a:ea typeface="Calibri"/>
                <a:cs typeface="Arial"/>
              </a:rPr>
              <a:t>ما يميز هذا النوع </a:t>
            </a:r>
            <a:r>
              <a:rPr lang="ar-SA" sz="2800" dirty="0" smtClean="0">
                <a:latin typeface="Calibri"/>
                <a:ea typeface="Calibri"/>
                <a:cs typeface="Arial"/>
              </a:rPr>
              <a:t>أ</a:t>
            </a:r>
            <a:r>
              <a:rPr lang="ar-EG" sz="2800" dirty="0" err="1" smtClean="0">
                <a:latin typeface="Calibri"/>
                <a:ea typeface="Calibri"/>
                <a:cs typeface="Arial"/>
              </a:rPr>
              <a:t>نه</a:t>
            </a:r>
            <a:r>
              <a:rPr lang="ar-EG" sz="2800" dirty="0" smtClean="0">
                <a:latin typeface="Calibri"/>
                <a:ea typeface="Calibri"/>
                <a:cs typeface="Arial"/>
              </a:rPr>
              <a:t> </a:t>
            </a:r>
            <a:r>
              <a:rPr lang="ar-EG" sz="2800" dirty="0">
                <a:latin typeface="Calibri"/>
                <a:ea typeface="Calibri"/>
                <a:cs typeface="Arial"/>
              </a:rPr>
              <a:t>لا يحتاج الى التعب الكثير ليبرز جماله فما علينا </a:t>
            </a:r>
            <a:r>
              <a:rPr lang="ar-EG" sz="2800" dirty="0" err="1" smtClean="0">
                <a:latin typeface="Calibri"/>
                <a:ea typeface="Calibri"/>
                <a:cs typeface="Arial"/>
              </a:rPr>
              <a:t>س</a:t>
            </a:r>
            <a:r>
              <a:rPr lang="ar-SA" sz="2800" dirty="0" err="1" smtClean="0">
                <a:latin typeface="Calibri"/>
                <a:ea typeface="Calibri"/>
                <a:cs typeface="Arial"/>
              </a:rPr>
              <a:t>و</a:t>
            </a:r>
            <a:r>
              <a:rPr lang="ar-SA" sz="2800" dirty="0" err="1" smtClean="0">
                <a:latin typeface="Calibri"/>
                <a:ea typeface="Calibri"/>
                <a:cs typeface="Arial"/>
              </a:rPr>
              <a:t>ى</a:t>
            </a:r>
            <a:r>
              <a:rPr lang="ar-EG" sz="2800" dirty="0" smtClean="0">
                <a:latin typeface="Calibri"/>
                <a:ea typeface="Calibri"/>
                <a:cs typeface="Arial"/>
              </a:rPr>
              <a:t> </a:t>
            </a:r>
            <a:r>
              <a:rPr lang="ar-EG" sz="2800" dirty="0">
                <a:latin typeface="Calibri"/>
                <a:ea typeface="Calibri"/>
                <a:cs typeface="Arial"/>
              </a:rPr>
              <a:t>إبراز الخصر بالأحزمة النحيفة والمتوسطة والتقليل قليلا من حجم الأكتاف فيجب اختيار </a:t>
            </a:r>
            <a:r>
              <a:rPr lang="ar-SA" sz="2800" dirty="0" smtClean="0">
                <a:latin typeface="Calibri"/>
                <a:ea typeface="Calibri"/>
                <a:cs typeface="Arial"/>
              </a:rPr>
              <a:t>أ</a:t>
            </a:r>
            <a:r>
              <a:rPr lang="ar-EG" sz="2800" dirty="0" err="1" smtClean="0">
                <a:latin typeface="Calibri"/>
                <a:ea typeface="Calibri"/>
                <a:cs typeface="Arial"/>
              </a:rPr>
              <a:t>كمام</a:t>
            </a:r>
            <a:r>
              <a:rPr lang="ar-EG" sz="2800" dirty="0" smtClean="0">
                <a:latin typeface="Calibri"/>
                <a:ea typeface="Calibri"/>
                <a:cs typeface="Arial"/>
              </a:rPr>
              <a:t> </a:t>
            </a:r>
            <a:r>
              <a:rPr lang="ar-EG" sz="2800" dirty="0">
                <a:latin typeface="Calibri"/>
                <a:ea typeface="Calibri"/>
                <a:cs typeface="Arial"/>
              </a:rPr>
              <a:t>متوسطة لا ضيقه ولا فضفاضه كذلك اختيار الجاكيتات المخصرة وفتحه الصدر تكون على شكل حرف 7 </a:t>
            </a:r>
            <a:r>
              <a:rPr lang="ar-SA" sz="2800" dirty="0" smtClean="0">
                <a:latin typeface="Calibri"/>
                <a:ea typeface="Calibri"/>
                <a:cs typeface="Arial"/>
              </a:rPr>
              <a:t>أ</a:t>
            </a:r>
            <a:r>
              <a:rPr lang="ar-EG" sz="2800" dirty="0" smtClean="0">
                <a:latin typeface="Calibri"/>
                <a:ea typeface="Calibri"/>
                <a:cs typeface="Arial"/>
              </a:rPr>
              <a:t>و </a:t>
            </a:r>
            <a:r>
              <a:rPr lang="ar-EG" sz="2800" dirty="0">
                <a:latin typeface="Calibri"/>
                <a:ea typeface="Calibri"/>
                <a:cs typeface="Arial"/>
              </a:rPr>
              <a:t>دائرة بيضاوية صغيرة </a:t>
            </a:r>
            <a:r>
              <a:rPr lang="ar-SA" sz="2800" dirty="0" smtClean="0">
                <a:latin typeface="Calibri"/>
                <a:ea typeface="Calibri"/>
                <a:cs typeface="Arial"/>
              </a:rPr>
              <a:t>أ</a:t>
            </a:r>
            <a:r>
              <a:rPr lang="ar-EG" sz="2800" dirty="0" smtClean="0">
                <a:latin typeface="Calibri"/>
                <a:ea typeface="Calibri"/>
                <a:cs typeface="Arial"/>
              </a:rPr>
              <a:t>و </a:t>
            </a:r>
            <a:r>
              <a:rPr lang="ar-EG" sz="2800" dirty="0">
                <a:latin typeface="Calibri"/>
                <a:ea typeface="Calibri"/>
                <a:cs typeface="Arial"/>
              </a:rPr>
              <a:t>على شكل مربع صغير ويجب الابتعاد عن التنانير والفساتين </a:t>
            </a:r>
            <a:r>
              <a:rPr lang="ar-EG" sz="2800" dirty="0" smtClean="0">
                <a:latin typeface="Calibri"/>
                <a:ea typeface="Calibri"/>
                <a:cs typeface="Arial"/>
              </a:rPr>
              <a:t>الضيقة. </a:t>
            </a:r>
            <a:endParaRPr lang="en-US" sz="2800" dirty="0">
              <a:latin typeface="Calibri"/>
              <a:ea typeface="Calibri"/>
              <a:cs typeface="Arial"/>
            </a:endParaRPr>
          </a:p>
          <a:p>
            <a:pPr marL="82296" lvl="0" indent="0">
              <a:buClr>
                <a:srgbClr val="B83D68"/>
              </a:buClr>
              <a:buNone/>
            </a:pPr>
            <a:endParaRPr lang="ar-EG" sz="2200" dirty="0">
              <a:solidFill>
                <a:prstClr val="black"/>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624" y="404664"/>
            <a:ext cx="2304256"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078674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انقلاب">
  <a:themeElements>
    <a:clrScheme name="واف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انقلاب">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انقلاب">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2442</TotalTime>
  <Words>1237</Words>
  <Application>Microsoft Office PowerPoint</Application>
  <PresentationFormat>عرض على الشاشة (3:4)‏</PresentationFormat>
  <Paragraphs>164</Paragraphs>
  <Slides>32</Slides>
  <Notes>1</Notes>
  <HiddenSlides>0</HiddenSlides>
  <MMClips>0</MMClips>
  <ScaleCrop>false</ScaleCrop>
  <HeadingPairs>
    <vt:vector size="4" baseType="variant">
      <vt:variant>
        <vt:lpstr>سمة</vt:lpstr>
      </vt:variant>
      <vt:variant>
        <vt:i4>2</vt:i4>
      </vt:variant>
      <vt:variant>
        <vt:lpstr>عناوين الشرائح</vt:lpstr>
      </vt:variant>
      <vt:variant>
        <vt:i4>32</vt:i4>
      </vt:variant>
    </vt:vector>
  </HeadingPairs>
  <TitlesOfParts>
    <vt:vector size="34" baseType="lpstr">
      <vt:lpstr>1_انقلاب</vt:lpstr>
      <vt:lpstr>1_Opulent</vt:lpstr>
      <vt:lpstr>الشريحة 1</vt:lpstr>
      <vt:lpstr>|</vt:lpstr>
      <vt:lpstr>تعرّفي على شكل جسمك </vt:lpstr>
      <vt:lpstr>بعض التصميمات لجسم الساعة الرملية</vt:lpstr>
      <vt:lpstr>الجسم الهرمي أو الكمثرى. </vt:lpstr>
      <vt:lpstr>بعض التصميمات لجسم الكمثرى</vt:lpstr>
      <vt:lpstr>الهرم المقلوب أو التفاحة  </vt:lpstr>
      <vt:lpstr>بعض التصميمات لجسم الهرم المقلوب أو التفاحه</vt:lpstr>
      <vt:lpstr>المستطيل أو الموزة</vt:lpstr>
      <vt:lpstr>بعض التصميمات لجسم المستطيل أو الموزة </vt:lpstr>
      <vt:lpstr>اختيار الملبس والتصميم الملائم للجسم  </vt:lpstr>
      <vt:lpstr>الشريحة 12</vt:lpstr>
      <vt:lpstr>أن نبتعد عن: </vt:lpstr>
      <vt:lpstr>ويجب أن ترتدي : </vt:lpstr>
      <vt:lpstr>الشريحة 15</vt:lpstr>
      <vt:lpstr>الشريحة 16</vt:lpstr>
      <vt:lpstr>بينما يناسبها الآتي: </vt:lpstr>
      <vt:lpstr>الشريحة 18</vt:lpstr>
      <vt:lpstr>فيجب أن تبتعد عن :. </vt:lpstr>
      <vt:lpstr>يناسبها الآتى: </vt:lpstr>
      <vt:lpstr>الشريحة 21</vt:lpstr>
      <vt:lpstr>الشريحة 22</vt:lpstr>
      <vt:lpstr>وعليها الابتعاد عن  </vt:lpstr>
      <vt:lpstr>يناسبها الآتى: </vt:lpstr>
      <vt:lpstr>والآن سنتحدث عن كيفية إخفاء عيوب في الجسم من خلال التصميم</vt:lpstr>
      <vt:lpstr>الشريحة 26</vt:lpstr>
      <vt:lpstr>الشريحة 27</vt:lpstr>
      <vt:lpstr>الخطوات التي تتبع عند اختيار الزي </vt:lpstr>
      <vt:lpstr>الشريحة 29</vt:lpstr>
      <vt:lpstr>لون البشرة والألوان المناسبة لها... </vt:lpstr>
      <vt:lpstr>..</vt:lpstr>
      <vt:lpstr>شكرا على حسن الاستماع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Dr.Mona</dc:creator>
  <cp:lastModifiedBy>Dr. Mona</cp:lastModifiedBy>
  <cp:revision>199</cp:revision>
  <dcterms:created xsi:type="dcterms:W3CDTF">2014-04-11T17:07:53Z</dcterms:created>
  <dcterms:modified xsi:type="dcterms:W3CDTF">2015-02-02T06:57:45Z</dcterms:modified>
</cp:coreProperties>
</file>