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9" r:id="rId2"/>
    <p:sldId id="256"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B37B5CA-A5A7-4CD6-99C5-4C7277F8889E}" type="datetimeFigureOut">
              <a:rPr lang="ar-SA" smtClean="0"/>
              <a:t>19/04/34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400634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B37B5CA-A5A7-4CD6-99C5-4C7277F8889E}" type="datetimeFigureOut">
              <a:rPr lang="ar-SA" smtClean="0"/>
              <a:t>19/04/34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202686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B37B5CA-A5A7-4CD6-99C5-4C7277F8889E}" type="datetimeFigureOut">
              <a:rPr lang="ar-SA" smtClean="0"/>
              <a:t>19/04/34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43196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B37B5CA-A5A7-4CD6-99C5-4C7277F8889E}" type="datetimeFigureOut">
              <a:rPr lang="ar-SA" smtClean="0"/>
              <a:t>19/04/34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2887616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B37B5CA-A5A7-4CD6-99C5-4C7277F8889E}" type="datetimeFigureOut">
              <a:rPr lang="ar-SA" smtClean="0"/>
              <a:t>19/04/34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36393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B37B5CA-A5A7-4CD6-99C5-4C7277F8889E}" type="datetimeFigureOut">
              <a:rPr lang="ar-SA" smtClean="0"/>
              <a:t>19/04/34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109697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B37B5CA-A5A7-4CD6-99C5-4C7277F8889E}" type="datetimeFigureOut">
              <a:rPr lang="ar-SA" smtClean="0"/>
              <a:t>19/04/34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2693598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B37B5CA-A5A7-4CD6-99C5-4C7277F8889E}" type="datetimeFigureOut">
              <a:rPr lang="ar-SA" smtClean="0"/>
              <a:t>19/04/34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4451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B37B5CA-A5A7-4CD6-99C5-4C7277F8889E}" type="datetimeFigureOut">
              <a:rPr lang="ar-SA" smtClean="0"/>
              <a:t>19/04/34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2226228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B37B5CA-A5A7-4CD6-99C5-4C7277F8889E}" type="datetimeFigureOut">
              <a:rPr lang="ar-SA" smtClean="0"/>
              <a:t>19/04/34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140964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B37B5CA-A5A7-4CD6-99C5-4C7277F8889E}" type="datetimeFigureOut">
              <a:rPr lang="ar-SA" smtClean="0"/>
              <a:t>19/04/34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CA0EB4-94F0-4DA1-B1D7-974D52C37E5E}" type="slidenum">
              <a:rPr lang="ar-SA" smtClean="0"/>
              <a:t>‹#›</a:t>
            </a:fld>
            <a:endParaRPr lang="ar-SA"/>
          </a:p>
        </p:txBody>
      </p:sp>
    </p:spTree>
    <p:extLst>
      <p:ext uri="{BB962C8B-B14F-4D97-AF65-F5344CB8AC3E}">
        <p14:creationId xmlns:p14="http://schemas.microsoft.com/office/powerpoint/2010/main" val="61578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B37B5CA-A5A7-4CD6-99C5-4C7277F8889E}" type="datetimeFigureOut">
              <a:rPr lang="ar-SA" smtClean="0"/>
              <a:t>19/04/34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CCA0EB4-94F0-4DA1-B1D7-974D52C37E5E}" type="slidenum">
              <a:rPr lang="ar-SA" smtClean="0"/>
              <a:t>‹#›</a:t>
            </a:fld>
            <a:endParaRPr lang="ar-SA"/>
          </a:p>
        </p:txBody>
      </p:sp>
    </p:spTree>
    <p:extLst>
      <p:ext uri="{BB962C8B-B14F-4D97-AF65-F5344CB8AC3E}">
        <p14:creationId xmlns:p14="http://schemas.microsoft.com/office/powerpoint/2010/main" val="1386194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60648"/>
            <a:ext cx="8589640" cy="1786210"/>
          </a:xfrm>
          <a:solidFill>
            <a:srgbClr val="FFC000"/>
          </a:solidFill>
        </p:spPr>
        <p:txBody>
          <a:bodyPr>
            <a:noAutofit/>
          </a:bodyPr>
          <a:lstStyle/>
          <a:p>
            <a:r>
              <a:rPr lang="ar-SA" sz="6000" b="1" dirty="0" smtClean="0">
                <a:solidFill>
                  <a:schemeClr val="accent4">
                    <a:lumMod val="50000"/>
                  </a:schemeClr>
                </a:solidFill>
              </a:rPr>
              <a:t>معايير الجودة ومتطلبات تحقيقها في التعليم الجامعي</a:t>
            </a:r>
            <a:endParaRPr lang="ar-SA" sz="6000" b="1" dirty="0">
              <a:solidFill>
                <a:schemeClr val="accent4">
                  <a:lumMod val="50000"/>
                </a:schemeClr>
              </a:solidFill>
            </a:endParaRPr>
          </a:p>
        </p:txBody>
      </p:sp>
      <p:sp>
        <p:nvSpPr>
          <p:cNvPr id="3" name="عنصر نائب للمحتوى 2"/>
          <p:cNvSpPr>
            <a:spLocks noGrp="1"/>
          </p:cNvSpPr>
          <p:nvPr>
            <p:ph idx="1"/>
          </p:nvPr>
        </p:nvSpPr>
        <p:spPr>
          <a:xfrm>
            <a:off x="251520" y="2204864"/>
            <a:ext cx="8712968" cy="4320480"/>
          </a:xfrm>
          <a:solidFill>
            <a:srgbClr val="00B050"/>
          </a:solidFill>
        </p:spPr>
        <p:txBody>
          <a:bodyPr/>
          <a:lstStyle/>
          <a:p>
            <a:endParaRPr lang="ar-SA" dirty="0" smtClean="0"/>
          </a:p>
          <a:p>
            <a:pPr algn="ctr"/>
            <a:r>
              <a:rPr lang="ar-SA" sz="4800" b="1" u="sng" dirty="0" smtClean="0">
                <a:solidFill>
                  <a:srgbClr val="FF0000"/>
                </a:solidFill>
              </a:rPr>
              <a:t>إعداد وتقديم </a:t>
            </a:r>
          </a:p>
          <a:p>
            <a:pPr algn="ctr"/>
            <a:r>
              <a:rPr lang="ar-SA" sz="4800" b="1" dirty="0" smtClean="0">
                <a:solidFill>
                  <a:srgbClr val="002060"/>
                </a:solidFill>
              </a:rPr>
              <a:t>د/ عبد الحكيم رضوان سعيد</a:t>
            </a:r>
          </a:p>
          <a:p>
            <a:pPr algn="ctr"/>
            <a:r>
              <a:rPr lang="ar-SA" sz="4800" b="1" dirty="0" smtClean="0">
                <a:solidFill>
                  <a:srgbClr val="002060"/>
                </a:solidFill>
              </a:rPr>
              <a:t>د/ خميس عبد الباقي نجم</a:t>
            </a:r>
            <a:endParaRPr lang="ar-SA" sz="4800" b="1" dirty="0">
              <a:solidFill>
                <a:srgbClr val="002060"/>
              </a:solidFill>
            </a:endParaRPr>
          </a:p>
        </p:txBody>
      </p:sp>
    </p:spTree>
    <p:extLst>
      <p:ext uri="{BB962C8B-B14F-4D97-AF65-F5344CB8AC3E}">
        <p14:creationId xmlns:p14="http://schemas.microsoft.com/office/powerpoint/2010/main" val="350485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066130"/>
          </a:xfrm>
          <a:solidFill>
            <a:schemeClr val="accent4">
              <a:lumMod val="40000"/>
              <a:lumOff val="60000"/>
            </a:schemeClr>
          </a:solidFill>
        </p:spPr>
        <p:txBody>
          <a:bodyPr>
            <a:normAutofit fontScale="90000"/>
          </a:bodyPr>
          <a:lstStyle/>
          <a:p>
            <a:r>
              <a:rPr lang="ar-SA" b="1" dirty="0" smtClean="0"/>
              <a:t>1/3  التزام البرنامج بتحسين الجودة </a:t>
            </a:r>
            <a:br>
              <a:rPr lang="ar-SA" b="1" dirty="0" smtClean="0"/>
            </a:br>
            <a:endParaRPr lang="ar-SA" b="1" dirty="0"/>
          </a:p>
        </p:txBody>
      </p:sp>
      <p:sp>
        <p:nvSpPr>
          <p:cNvPr id="3" name="عنصر نائب للمحتوى 2"/>
          <p:cNvSpPr>
            <a:spLocks noGrp="1"/>
          </p:cNvSpPr>
          <p:nvPr>
            <p:ph idx="1"/>
          </p:nvPr>
        </p:nvSpPr>
        <p:spPr>
          <a:xfrm>
            <a:off x="457200" y="836712"/>
            <a:ext cx="8229600" cy="5832648"/>
          </a:xfrm>
          <a:solidFill>
            <a:srgbClr val="FFFF00"/>
          </a:solidFill>
        </p:spPr>
        <p:txBody>
          <a:bodyPr>
            <a:normAutofit fontScale="77500" lnSpcReduction="20000"/>
          </a:bodyPr>
          <a:lstStyle/>
          <a:p>
            <a:r>
              <a:rPr lang="ar-SA" b="1" dirty="0" smtClean="0"/>
              <a:t>يجب أن يكون هناك </a:t>
            </a:r>
            <a:r>
              <a:rPr lang="ar-SA" b="1" dirty="0"/>
              <a:t>ا</a:t>
            </a:r>
            <a:r>
              <a:rPr lang="ar-SA" b="1" dirty="0" smtClean="0"/>
              <a:t>لتزام </a:t>
            </a:r>
            <a:r>
              <a:rPr lang="ar-SA" b="1" dirty="0" smtClean="0"/>
              <a:t>من </a:t>
            </a:r>
            <a:r>
              <a:rPr lang="ar-SA" b="1" dirty="0" smtClean="0"/>
              <a:t>إداري البرنامج والهيئة التدريسية والإدارية بتوفير وتحسين الجودة للبرنامج.</a:t>
            </a:r>
          </a:p>
          <a:p>
            <a:r>
              <a:rPr lang="ar-SA" sz="4100" b="1" u="sng" dirty="0" smtClean="0"/>
              <a:t>2/3  نطـاق عـمليات ضمان الجودة </a:t>
            </a:r>
          </a:p>
          <a:p>
            <a:r>
              <a:rPr lang="ar-SA" b="1" dirty="0" smtClean="0"/>
              <a:t>يجب أن تطبق أنشطة تأكيد الجودة على جميع أعضاء الهيئة التدريسية </a:t>
            </a:r>
            <a:r>
              <a:rPr lang="ar-SA" b="1" dirty="0" err="1" smtClean="0"/>
              <a:t>والإدرية</a:t>
            </a:r>
            <a:r>
              <a:rPr lang="ar-SA" b="1" dirty="0" smtClean="0"/>
              <a:t> الذين لهم علاقة بالتخطيط والتنفيذ للبرنامج.</a:t>
            </a:r>
          </a:p>
          <a:p>
            <a:r>
              <a:rPr lang="ar-SA" sz="4100" b="1" u="sng" dirty="0" smtClean="0"/>
              <a:t>3/3  إدارة عمليات تأكيد الجـودة  </a:t>
            </a:r>
          </a:p>
          <a:p>
            <a:r>
              <a:rPr lang="ar-SA" b="1" dirty="0" smtClean="0"/>
              <a:t>يجب أن تحقق الترتيبات التي تعمل </a:t>
            </a:r>
            <a:r>
              <a:rPr lang="ar-SA" b="1" dirty="0" err="1" smtClean="0"/>
              <a:t>لإدراة</a:t>
            </a:r>
            <a:r>
              <a:rPr lang="ar-SA" b="1" dirty="0" smtClean="0"/>
              <a:t> عمليات تأكيد الجودة المتطلبات الخاصة للبرنامج بالإضافة إلى متطلبات المؤسسة التعليمية ككل.</a:t>
            </a:r>
          </a:p>
          <a:p>
            <a:r>
              <a:rPr lang="ar-SA" sz="4100" b="1" u="sng" dirty="0" smtClean="0"/>
              <a:t>4/3  استخـدام المؤشرات والمقاييس</a:t>
            </a:r>
          </a:p>
          <a:p>
            <a:r>
              <a:rPr lang="ar-SA" b="1" dirty="0" smtClean="0"/>
              <a:t>يجب أن يتم التعرف على مؤشرات محددة لمتابعة الأداء ويجب أن يتم اختيار مقاييس ملائمة للتقويم المقارن للأداء.</a:t>
            </a:r>
          </a:p>
          <a:p>
            <a:r>
              <a:rPr lang="ar-SA" sz="4100" b="1" u="sng" dirty="0" smtClean="0"/>
              <a:t>5/3  التحقق المستقـل من المعـايير</a:t>
            </a:r>
          </a:p>
          <a:p>
            <a:r>
              <a:rPr lang="ar-SA" b="1" dirty="0" smtClean="0"/>
              <a:t>يجب أن يكون تقويم الأداء مبنيا على الدليل ( شاملا وليس محصورا على مؤشرات الأداء والمقاييس  المعرفة سابقا) .   كما أنه يجب التحقق من الاستنتاجات المبنية على ذلك الدليل بشكل مستقل.</a:t>
            </a:r>
          </a:p>
          <a:p>
            <a:endParaRPr lang="ar-SA" dirty="0" smtClean="0"/>
          </a:p>
          <a:p>
            <a:endParaRPr lang="ar-SA" dirty="0"/>
          </a:p>
        </p:txBody>
      </p:sp>
    </p:spTree>
    <p:extLst>
      <p:ext uri="{BB962C8B-B14F-4D97-AF65-F5344CB8AC3E}">
        <p14:creationId xmlns:p14="http://schemas.microsoft.com/office/powerpoint/2010/main" val="54826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60000"/>
              <a:lumOff val="40000"/>
            </a:schemeClr>
          </a:solidFill>
        </p:spPr>
        <p:txBody>
          <a:bodyPr/>
          <a:lstStyle/>
          <a:p>
            <a:r>
              <a:rPr lang="ar-SA" b="1" dirty="0" smtClean="0"/>
              <a:t>المجال الرابع: التعلم والتدريس</a:t>
            </a:r>
            <a:endParaRPr lang="ar-SA" b="1" dirty="0"/>
          </a:p>
        </p:txBody>
      </p:sp>
      <p:sp>
        <p:nvSpPr>
          <p:cNvPr id="3" name="عنصر نائب للمحتوى 2"/>
          <p:cNvSpPr>
            <a:spLocks noGrp="1"/>
          </p:cNvSpPr>
          <p:nvPr>
            <p:ph idx="1"/>
          </p:nvPr>
        </p:nvSpPr>
        <p:spPr>
          <a:solidFill>
            <a:schemeClr val="accent4">
              <a:lumMod val="60000"/>
              <a:lumOff val="40000"/>
            </a:schemeClr>
          </a:solidFill>
        </p:spPr>
        <p:txBody>
          <a:bodyPr>
            <a:normAutofit fontScale="92500" lnSpcReduction="20000"/>
          </a:bodyPr>
          <a:lstStyle/>
          <a:p>
            <a:r>
              <a:rPr lang="ar-SA" b="1" dirty="0" smtClean="0"/>
              <a:t>تتسم مخرجات تعلم الطلاب بأنها قد تم توصيفها بوضوح، وبالتوافق مع إطار المؤهلات الوطني، ومتطلبات سوق العمل أو الممارسة المهنية.  يتم تقويم معايير التعلم من خلال عمليات تقويم سليمة، كما يتم قياسها بالمقارنة مع مؤسسات أخرى ذات مستوى رفيع. تتألف هيئة التدريس من أعضاء تتوفر لديهم المؤهلات الضرورية والخبرة اللازمة للقيام بمسئولياتهم التدريسية و يستخدمون أساليب تدريس تتلاءم مع مختلف أنواع نواتج التعلم، فضلاً عن مشاركتهم في النشاطات الهادفة لتحسين كفاءتهم التدريسية. يتم تقويم جودة التدريس، وفعالية البرامج من خلال استبانات تشمل الطلاب والخريجين وأصحاب الأعمال كما تستخدم النتائج التي نتجت عن هذه الاستبانات في خطط التحسين.</a:t>
            </a:r>
            <a:endParaRPr lang="ar-SA" b="1" dirty="0"/>
          </a:p>
        </p:txBody>
      </p:sp>
    </p:spTree>
    <p:extLst>
      <p:ext uri="{BB962C8B-B14F-4D97-AF65-F5344CB8AC3E}">
        <p14:creationId xmlns:p14="http://schemas.microsoft.com/office/powerpoint/2010/main" val="1911824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1152128"/>
          </a:xfrm>
          <a:solidFill>
            <a:schemeClr val="accent6">
              <a:lumMod val="60000"/>
              <a:lumOff val="40000"/>
            </a:schemeClr>
          </a:solidFill>
        </p:spPr>
        <p:txBody>
          <a:bodyPr>
            <a:normAutofit fontScale="90000"/>
          </a:bodyPr>
          <a:lstStyle/>
          <a:p>
            <a:r>
              <a:rPr lang="ar-SA" b="1" dirty="0" smtClean="0"/>
              <a:t>1/4  مخرجات </a:t>
            </a:r>
            <a:r>
              <a:rPr lang="ar-SA" b="1" dirty="0" smtClean="0"/>
              <a:t>تعلم </a:t>
            </a:r>
            <a:r>
              <a:rPr lang="ar-SA" b="1" dirty="0" smtClean="0"/>
              <a:t>الطلاب</a:t>
            </a:r>
            <a:br>
              <a:rPr lang="ar-SA" b="1" dirty="0" smtClean="0"/>
            </a:br>
            <a:endParaRPr lang="ar-SA" b="1" dirty="0"/>
          </a:p>
        </p:txBody>
      </p:sp>
      <p:sp>
        <p:nvSpPr>
          <p:cNvPr id="3" name="عنصر نائب للمحتوى 2"/>
          <p:cNvSpPr>
            <a:spLocks noGrp="1"/>
          </p:cNvSpPr>
          <p:nvPr>
            <p:ph idx="1"/>
          </p:nvPr>
        </p:nvSpPr>
        <p:spPr>
          <a:solidFill>
            <a:srgbClr val="92D050"/>
          </a:solidFill>
        </p:spPr>
        <p:txBody>
          <a:bodyPr>
            <a:normAutofit fontScale="92500" lnSpcReduction="10000"/>
          </a:bodyPr>
          <a:lstStyle/>
          <a:p>
            <a:r>
              <a:rPr lang="ar-SA" b="1" dirty="0" smtClean="0"/>
              <a:t>يجب أن تكون مخرجات تعلم الطلاب المطلوبة متوافقة مع "الإطار التنظيمي للمؤهلات" ، ومع المعايير المقبولة بصورة عامة في المجال الدراسي المعني ويشمل المتطلبات لأي مهن يعد الطلاب من أجلها.  يجب أن يخطط للبرنامج بطريقة تضمن بأن جميع المواد تساهم في تحقيق مخرجات التعلم للبرنامج بطريقة متناسقة.	</a:t>
            </a:r>
          </a:p>
          <a:p>
            <a:r>
              <a:rPr lang="ar-SA" sz="3500" b="1" u="sng" dirty="0" smtClean="0"/>
              <a:t>2/4 عمليات تطوير البرنامج</a:t>
            </a:r>
          </a:p>
          <a:p>
            <a:r>
              <a:rPr lang="ar-SA" b="1" dirty="0" smtClean="0"/>
              <a:t>يجب أن يتم تطوير البرنامج كوحدات متماسكة من خبرات التعلم والتي تساهم في تحقيقها كل المواد الدراسية بطريقة مخططة لتحقيق مخرجات التعلم المطلوبة في البرنامج.</a:t>
            </a:r>
          </a:p>
          <a:p>
            <a:endParaRPr lang="ar-SA" b="1" dirty="0" smtClean="0"/>
          </a:p>
          <a:p>
            <a:endParaRPr lang="ar-SA" dirty="0"/>
          </a:p>
        </p:txBody>
      </p:sp>
    </p:spTree>
    <p:extLst>
      <p:ext uri="{BB962C8B-B14F-4D97-AF65-F5344CB8AC3E}">
        <p14:creationId xmlns:p14="http://schemas.microsoft.com/office/powerpoint/2010/main" val="1318386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60000"/>
              <a:lumOff val="40000"/>
            </a:schemeClr>
          </a:solidFill>
        </p:spPr>
        <p:txBody>
          <a:bodyPr>
            <a:normAutofit fontScale="90000"/>
          </a:bodyPr>
          <a:lstStyle/>
          <a:p>
            <a:r>
              <a:rPr lang="ar-SA" b="1" dirty="0" smtClean="0"/>
              <a:t>3/4  عمليات تقويم ومراجعة البرنامج</a:t>
            </a:r>
            <a:br>
              <a:rPr lang="ar-SA" b="1" dirty="0" smtClean="0"/>
            </a:br>
            <a:endParaRPr lang="ar-SA" b="1" dirty="0"/>
          </a:p>
        </p:txBody>
      </p:sp>
      <p:sp>
        <p:nvSpPr>
          <p:cNvPr id="3" name="عنصر نائب للمحتوى 2"/>
          <p:cNvSpPr>
            <a:spLocks noGrp="1"/>
          </p:cNvSpPr>
          <p:nvPr>
            <p:ph idx="1"/>
          </p:nvPr>
        </p:nvSpPr>
        <p:spPr>
          <a:solidFill>
            <a:schemeClr val="accent2">
              <a:lumMod val="60000"/>
              <a:lumOff val="40000"/>
            </a:schemeClr>
          </a:solidFill>
        </p:spPr>
        <p:txBody>
          <a:bodyPr>
            <a:normAutofit fontScale="85000" lnSpcReduction="20000"/>
          </a:bodyPr>
          <a:lstStyle/>
          <a:p>
            <a:r>
              <a:rPr lang="ar-SA" b="1" dirty="0" smtClean="0"/>
              <a:t>يجب أن تتم متابعة جودة جميع المواد الدراسية وجودة البرنامج ككل بصورة منتظمة ومن خلال آليات تقويم ملائمة ويتم تعديلها عند الحاجة مع عمل مراجعات مكثفة أكثر بشكل دوري.</a:t>
            </a:r>
          </a:p>
          <a:p>
            <a:r>
              <a:rPr lang="ar-SA" sz="3800" b="1" u="sng" dirty="0" smtClean="0"/>
              <a:t>4/4  تقويم الطلاب</a:t>
            </a:r>
          </a:p>
          <a:p>
            <a:r>
              <a:rPr lang="ar-SA" b="1" dirty="0" smtClean="0"/>
              <a:t>يجب أن تكون إجراءات تقويم الطلاب ملائمة لمخرجات التعلم المطلوبة ويجب أن تتم إدارتها بفعالية وعدل مع التحقق المستقل من تحقيق المعايير.</a:t>
            </a:r>
          </a:p>
          <a:p>
            <a:r>
              <a:rPr lang="ar-SA" sz="3800" b="1" u="sng" dirty="0" smtClean="0"/>
              <a:t>5/4  مساعدة الطلاب من الناحية التعليمية</a:t>
            </a:r>
          </a:p>
          <a:p>
            <a:r>
              <a:rPr lang="ar-SA" b="1" dirty="0" smtClean="0"/>
              <a:t>يجب توفر أنظمة فعالة لمساعدة الطلاب في التعلم من خلال المشورة الأكاديمية والمرافق </a:t>
            </a:r>
            <a:r>
              <a:rPr lang="ar-SA" b="1" dirty="0" smtClean="0"/>
              <a:t>المتعلقة </a:t>
            </a:r>
            <a:r>
              <a:rPr lang="ar-SA" b="1" dirty="0" smtClean="0"/>
              <a:t>بالدراسة ، وتتبع تقدم الطلاب الدراسي وتوفير المساعدة عند الحاجة للأفراد.</a:t>
            </a:r>
          </a:p>
          <a:p>
            <a:endParaRPr lang="ar-SA" dirty="0"/>
          </a:p>
        </p:txBody>
      </p:sp>
    </p:spTree>
    <p:extLst>
      <p:ext uri="{BB962C8B-B14F-4D97-AF65-F5344CB8AC3E}">
        <p14:creationId xmlns:p14="http://schemas.microsoft.com/office/powerpoint/2010/main" val="1455309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008112"/>
          </a:xfrm>
          <a:solidFill>
            <a:schemeClr val="accent2"/>
          </a:solidFill>
        </p:spPr>
        <p:txBody>
          <a:bodyPr>
            <a:normAutofit fontScale="90000"/>
          </a:bodyPr>
          <a:lstStyle/>
          <a:p>
            <a:r>
              <a:rPr lang="ar-SA" dirty="0"/>
              <a:t>6/4  جودة التدريس </a:t>
            </a:r>
            <a:r>
              <a:rPr lang="ar-SA" dirty="0" smtClean="0"/>
              <a:t/>
            </a:r>
            <a:br>
              <a:rPr lang="ar-SA" dirty="0" smtClean="0"/>
            </a:br>
            <a:endParaRPr lang="ar-SA" dirty="0"/>
          </a:p>
        </p:txBody>
      </p:sp>
      <p:sp>
        <p:nvSpPr>
          <p:cNvPr id="3" name="عنصر نائب للمحتوى 2"/>
          <p:cNvSpPr>
            <a:spLocks noGrp="1"/>
          </p:cNvSpPr>
          <p:nvPr>
            <p:ph idx="1"/>
          </p:nvPr>
        </p:nvSpPr>
        <p:spPr>
          <a:xfrm>
            <a:off x="457200" y="1052736"/>
            <a:ext cx="8229600" cy="5400600"/>
          </a:xfrm>
          <a:solidFill>
            <a:srgbClr val="FFFF00"/>
          </a:solidFill>
        </p:spPr>
        <p:txBody>
          <a:bodyPr>
            <a:normAutofit fontScale="47500" lnSpcReduction="20000"/>
          </a:bodyPr>
          <a:lstStyle/>
          <a:p>
            <a:r>
              <a:rPr lang="ar-SA" sz="4200" b="1" dirty="0" smtClean="0"/>
              <a:t>يجب أن يكون التدريس ذا جودة عالية مع استخدام استراتيجيات ملائمة </a:t>
            </a:r>
            <a:r>
              <a:rPr lang="ar-SA" sz="4200" b="1" dirty="0" smtClean="0"/>
              <a:t>للمستويات  المختلفة.</a:t>
            </a:r>
            <a:endParaRPr lang="ar-SA" sz="4200" b="1" dirty="0" smtClean="0"/>
          </a:p>
          <a:p>
            <a:r>
              <a:rPr lang="ar-SA" sz="5100" b="1" u="sng" dirty="0" smtClean="0"/>
              <a:t>7/4  مساندة تحسين جودة التدريس</a:t>
            </a:r>
          </a:p>
          <a:p>
            <a:r>
              <a:rPr lang="ar-SA" sz="5100" b="1" dirty="0" smtClean="0"/>
              <a:t>يجب أن تستخدم استراتيجيات ملائمة لدعم التحسين المستمر في جودة التدريس.</a:t>
            </a:r>
          </a:p>
          <a:p>
            <a:r>
              <a:rPr lang="ar-SA" sz="5100" b="1" u="sng" dirty="0" smtClean="0"/>
              <a:t>8/4  مؤهلات وخبرة أعضاء هيئة التدريس</a:t>
            </a:r>
          </a:p>
          <a:p>
            <a:r>
              <a:rPr lang="ar-SA" sz="5100" b="1" dirty="0" smtClean="0"/>
              <a:t>يجب أن يكون لدى الهيئة التدريسية المؤهلات والخبرة الضرورية لتدريس المواد التي يكلفوا بتدريسها كما يجب عليهم أن يكونوا على إطلاع دائم بكل المستجدات في تخصصاتهم.</a:t>
            </a:r>
          </a:p>
          <a:p>
            <a:r>
              <a:rPr lang="ar-SA" sz="5100" b="1" u="sng" dirty="0" smtClean="0"/>
              <a:t>9/4  أنشطة الخبرة الميدانية</a:t>
            </a:r>
          </a:p>
          <a:p>
            <a:r>
              <a:rPr lang="ar-SA" sz="4400" b="1" dirty="0" smtClean="0"/>
              <a:t>في البرامج التي يكون فيها أنشطة تتعلق بالخبرة الميدانية ، فإنه يجب التخطيط لتلك النشاطات وتتم إدارتها كأحد المكونات الرئيسة في البرنامج، مع تحديد مخرجات التعلم المطلوبة ، وتضمين الإدارة المشرفة إلى فريق التدريس ، ويتم كذلك عمل تقويم ملائم واستراتيجيات تحسين المادة.</a:t>
            </a:r>
          </a:p>
          <a:p>
            <a:r>
              <a:rPr lang="ar-SA" sz="5100" b="1" u="sng" dirty="0" smtClean="0"/>
              <a:t>10/4ترتيبات </a:t>
            </a:r>
            <a:r>
              <a:rPr lang="ar-SA" sz="5100" b="1" u="sng" dirty="0" smtClean="0"/>
              <a:t>المشاركة مع المؤسسات الأخرى</a:t>
            </a:r>
          </a:p>
          <a:p>
            <a:r>
              <a:rPr lang="ar-SA" sz="4400" b="1" dirty="0" smtClean="0"/>
              <a:t>في الحالات التي تنفذ المؤسسات المحلية برامجها من خلال ترتيبات تعاونية مع مؤسسة  أخرى ، فإن هذه الترتيبات يجب أن تحدد بشكل </a:t>
            </a:r>
            <a:r>
              <a:rPr lang="ar-SA" sz="4400" b="1" dirty="0" smtClean="0"/>
              <a:t>واضح.</a:t>
            </a:r>
            <a:endParaRPr lang="ar-SA" sz="4400" b="1" dirty="0" smtClean="0"/>
          </a:p>
          <a:p>
            <a:endParaRPr lang="ar-SA" dirty="0"/>
          </a:p>
        </p:txBody>
      </p:sp>
    </p:spTree>
    <p:extLst>
      <p:ext uri="{BB962C8B-B14F-4D97-AF65-F5344CB8AC3E}">
        <p14:creationId xmlns:p14="http://schemas.microsoft.com/office/powerpoint/2010/main" val="171005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60000"/>
              <a:lumOff val="40000"/>
            </a:schemeClr>
          </a:solidFill>
        </p:spPr>
        <p:txBody>
          <a:bodyPr>
            <a:normAutofit fontScale="90000"/>
          </a:bodyPr>
          <a:lstStyle/>
          <a:p>
            <a:r>
              <a:rPr lang="ar-SA" b="1" dirty="0" smtClean="0"/>
              <a:t>المجال الخامس: إدارة شئون الطلاب والخدمات المساندة </a:t>
            </a:r>
            <a:endParaRPr lang="ar-SA" b="1" dirty="0"/>
          </a:p>
        </p:txBody>
      </p:sp>
      <p:sp>
        <p:nvSpPr>
          <p:cNvPr id="3" name="عنصر نائب للمحتوى 2"/>
          <p:cNvSpPr>
            <a:spLocks noGrp="1"/>
          </p:cNvSpPr>
          <p:nvPr>
            <p:ph idx="1"/>
          </p:nvPr>
        </p:nvSpPr>
        <p:spPr>
          <a:solidFill>
            <a:schemeClr val="accent5">
              <a:lumMod val="75000"/>
            </a:schemeClr>
          </a:solidFill>
        </p:spPr>
        <p:txBody>
          <a:bodyPr>
            <a:normAutofit/>
          </a:bodyPr>
          <a:lstStyle/>
          <a:p>
            <a:r>
              <a:rPr lang="ar-SA" b="1" dirty="0" smtClean="0"/>
              <a:t>تتسم إدارة القبول والتسجيل بالجدية والالتزام حيث تحافظ على سرية السجلات كما تقضي سياسة </a:t>
            </a:r>
            <a:r>
              <a:rPr lang="ar-SA" b="1" dirty="0" smtClean="0"/>
              <a:t>المؤسسة كما يوجد </a:t>
            </a:r>
            <a:r>
              <a:rPr lang="ar-SA" b="1" dirty="0" smtClean="0"/>
              <a:t>كذلك إدراك واضح بحقوق الطلاب ومسئولياتهم، حيث </a:t>
            </a:r>
            <a:r>
              <a:rPr lang="ar-SA" b="1" dirty="0" smtClean="0"/>
              <a:t>يتم </a:t>
            </a:r>
            <a:r>
              <a:rPr lang="ar-SA" b="1" dirty="0" smtClean="0"/>
              <a:t>تحديد ذلك بشكل واضح؛ كما تتوافر إجراءات تأديبية تتسم بالشفافية والعدالة، فضلاً عن توافر حق الاستئناف.  توجد كذلك آليات للإرشاد الأكاديمي وغير الأكاديمي، فضلاً عن خدمات المساندة </a:t>
            </a:r>
            <a:r>
              <a:rPr lang="ar-SA" b="1" dirty="0" smtClean="0"/>
              <a:t>تشمل </a:t>
            </a:r>
            <a:r>
              <a:rPr lang="ar-SA" b="1" dirty="0" smtClean="0"/>
              <a:t>أيضًا خدمات دينية، وثقافية، ورياضية، وغيرها من الخدمات التي يحتاجها عموم الطلاب.</a:t>
            </a:r>
            <a:endParaRPr lang="ar-SA" b="1" dirty="0"/>
          </a:p>
        </p:txBody>
      </p:sp>
    </p:spTree>
    <p:extLst>
      <p:ext uri="{BB962C8B-B14F-4D97-AF65-F5344CB8AC3E}">
        <p14:creationId xmlns:p14="http://schemas.microsoft.com/office/powerpoint/2010/main" val="2671178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60000"/>
              <a:lumOff val="40000"/>
            </a:schemeClr>
          </a:solidFill>
        </p:spPr>
        <p:txBody>
          <a:bodyPr>
            <a:normAutofit fontScale="90000"/>
          </a:bodyPr>
          <a:lstStyle/>
          <a:p>
            <a:r>
              <a:rPr lang="ar-SA" b="1" dirty="0" smtClean="0"/>
              <a:t>1/5 قبول الطلاب</a:t>
            </a:r>
            <a:r>
              <a:rPr lang="ar-SA" dirty="0" smtClean="0"/>
              <a:t/>
            </a:r>
            <a:br>
              <a:rPr lang="ar-SA" dirty="0" smtClean="0"/>
            </a:br>
            <a:endParaRPr lang="ar-SA" dirty="0"/>
          </a:p>
        </p:txBody>
      </p:sp>
      <p:sp>
        <p:nvSpPr>
          <p:cNvPr id="3" name="عنصر نائب للمحتوى 2"/>
          <p:cNvSpPr>
            <a:spLocks noGrp="1"/>
          </p:cNvSpPr>
          <p:nvPr>
            <p:ph idx="1"/>
          </p:nvPr>
        </p:nvSpPr>
        <p:spPr>
          <a:solidFill>
            <a:schemeClr val="accent2">
              <a:lumMod val="60000"/>
              <a:lumOff val="40000"/>
            </a:schemeClr>
          </a:solidFill>
        </p:spPr>
        <p:txBody>
          <a:bodyPr>
            <a:normAutofit fontScale="85000" lnSpcReduction="20000"/>
          </a:bodyPr>
          <a:lstStyle/>
          <a:p>
            <a:r>
              <a:rPr lang="ar-SA" b="1" dirty="0" smtClean="0"/>
              <a:t>يجب أن تكون إجراءات قبول الطلاب معتمدة وثابتة وفعالة ومبسطة للطلاب عند استخدامها.</a:t>
            </a:r>
          </a:p>
          <a:p>
            <a:r>
              <a:rPr lang="ar-SA" sz="3800" b="1" u="sng" dirty="0" smtClean="0"/>
              <a:t>2/5  سجلات الطلاب</a:t>
            </a:r>
          </a:p>
          <a:p>
            <a:r>
              <a:rPr lang="ar-SA" b="1" dirty="0" smtClean="0"/>
              <a:t>يجب أن تبقى سجلات الطلاب في مواقع سرية وآمنة.  كما أن البيانات الإحصائية </a:t>
            </a:r>
            <a:r>
              <a:rPr lang="ar-SA" b="1" dirty="0" err="1" smtClean="0"/>
              <a:t>الضروية</a:t>
            </a:r>
            <a:r>
              <a:rPr lang="ar-SA" b="1" dirty="0" smtClean="0"/>
              <a:t>  </a:t>
            </a:r>
            <a:r>
              <a:rPr lang="ar-SA" b="1" dirty="0" smtClean="0"/>
              <a:t>لمؤشرات الجودة ومتطلبات التقارير الداخلية والخارجية وعمل التقارير الخاصة بالتقدم الدراسي للطلاب وتحصيلهم كل ذلك يجب أن يكون متوفرا من خلال إجراءات آلية تحمي سرية معلومات الطالب.                                                                                               </a:t>
            </a:r>
            <a:r>
              <a:rPr lang="ar-SA" sz="3300" b="1" u="sng" dirty="0" smtClean="0"/>
              <a:t>3/5  إدارة شئون الطلاب</a:t>
            </a:r>
          </a:p>
          <a:p>
            <a:r>
              <a:rPr lang="ar-SA" b="1" dirty="0" smtClean="0"/>
              <a:t>يجب أن يتم وضع سياسات وأنظمة للإجراءات العادلة والثابتة لإدارة الطلاب مع وجود تضمن اجراءات الالتماس و التظلم للطلاب قرارات غير متحيزة من قبل أشخاص أو لجان مستقلة.</a:t>
            </a:r>
          </a:p>
          <a:p>
            <a:endParaRPr lang="ar-SA" dirty="0" smtClean="0"/>
          </a:p>
          <a:p>
            <a:endParaRPr lang="ar-SA" dirty="0"/>
          </a:p>
        </p:txBody>
      </p:sp>
    </p:spTree>
    <p:extLst>
      <p:ext uri="{BB962C8B-B14F-4D97-AF65-F5344CB8AC3E}">
        <p14:creationId xmlns:p14="http://schemas.microsoft.com/office/powerpoint/2010/main" val="2379209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75000"/>
            </a:schemeClr>
          </a:solidFill>
        </p:spPr>
        <p:txBody>
          <a:bodyPr/>
          <a:lstStyle/>
          <a:p>
            <a:r>
              <a:rPr lang="ar-SA" b="1" dirty="0" smtClean="0"/>
              <a:t>المجال السادس: مصادر التعلم</a:t>
            </a:r>
            <a:endParaRPr lang="ar-SA" b="1" dirty="0"/>
          </a:p>
        </p:txBody>
      </p:sp>
      <p:sp>
        <p:nvSpPr>
          <p:cNvPr id="3" name="عنصر نائب للمحتوى 2"/>
          <p:cNvSpPr>
            <a:spLocks noGrp="1"/>
          </p:cNvSpPr>
          <p:nvPr>
            <p:ph idx="1"/>
          </p:nvPr>
        </p:nvSpPr>
        <p:spPr>
          <a:xfrm>
            <a:off x="457200" y="1268760"/>
            <a:ext cx="8229600" cy="5256584"/>
          </a:xfrm>
          <a:solidFill>
            <a:srgbClr val="00B050"/>
          </a:solidFill>
        </p:spPr>
        <p:txBody>
          <a:bodyPr>
            <a:normAutofit fontScale="92500" lnSpcReduction="10000"/>
          </a:bodyPr>
          <a:lstStyle/>
          <a:p>
            <a:r>
              <a:rPr lang="ar-SA" b="1" dirty="0" smtClean="0"/>
              <a:t>يقصد بالمصادر التعليمية هنا أشياء مثل المكتبات، والمراجع، والحواسب الآلية، وهي أشياء تحرص المؤسسة على توفيرها تبعًا لاحتياجات البرامج التي تقدمها، وبالكمية الكافية. تحرص المؤسسة كذلك على أن تكون أبواب المكتبات وأماكن الحواسب الآلية مفتوحة في أوقات تناسب الأوقات التي يقوم فيها الطلاب بمراجعة دروسهم؛ كما تحرص على توفير أفراد مدربين على مساعدة الطلاب في البحث عن الكتب، والمراجع، والمواقع التي يريدونها.</a:t>
            </a:r>
          </a:p>
          <a:p>
            <a:r>
              <a:rPr lang="ar-SA" b="1" dirty="0" smtClean="0"/>
              <a:t>توفر المؤسسة للطلاب كذلك أماكن يقومون فيها بدراسة دروسهم بشكل فردي، أو جماعي في بيئة تحفز البحث العلمي الجاد، كما تحرص المؤسسة على تقييم هذه الخدمات وتحسينها استجابة لآراء الطلاب وأعضاء هيئة التدريس.</a:t>
            </a:r>
          </a:p>
          <a:p>
            <a:endParaRPr lang="ar-SA" dirty="0"/>
          </a:p>
        </p:txBody>
      </p:sp>
    </p:spTree>
    <p:extLst>
      <p:ext uri="{BB962C8B-B14F-4D97-AF65-F5344CB8AC3E}">
        <p14:creationId xmlns:p14="http://schemas.microsoft.com/office/powerpoint/2010/main" val="2480859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75000"/>
            </a:schemeClr>
          </a:solidFill>
        </p:spPr>
        <p:txBody>
          <a:bodyPr>
            <a:normAutofit fontScale="90000"/>
          </a:bodyPr>
          <a:lstStyle/>
          <a:p>
            <a:r>
              <a:rPr lang="ar-SA" b="1" dirty="0" smtClean="0"/>
              <a:t>1/6  التخطيط والتقويم</a:t>
            </a:r>
            <a:r>
              <a:rPr lang="ar-SA" dirty="0" smtClean="0"/>
              <a:t/>
            </a:r>
            <a:br>
              <a:rPr lang="ar-SA" dirty="0" smtClean="0"/>
            </a:br>
            <a:endParaRPr lang="ar-SA" dirty="0"/>
          </a:p>
        </p:txBody>
      </p:sp>
      <p:sp>
        <p:nvSpPr>
          <p:cNvPr id="3" name="عنصر نائب للمحتوى 2"/>
          <p:cNvSpPr>
            <a:spLocks noGrp="1"/>
          </p:cNvSpPr>
          <p:nvPr>
            <p:ph idx="1"/>
          </p:nvPr>
        </p:nvSpPr>
        <p:spPr>
          <a:solidFill>
            <a:schemeClr val="accent4">
              <a:lumMod val="60000"/>
              <a:lumOff val="40000"/>
            </a:schemeClr>
          </a:solidFill>
        </p:spPr>
        <p:txBody>
          <a:bodyPr/>
          <a:lstStyle/>
          <a:p>
            <a:r>
              <a:rPr lang="ar-SA" b="1" dirty="0" smtClean="0"/>
              <a:t>يجب أن تكون السياسات والإجراءات جاهزة لضمان المصادر والخدمات الضرورية لدعم تعلم الطلاب بأن تكون فعالة وملائمة للبرنامج ، وتم تقويمها بشكل منتظم ويتم تحديثها بقدر الإمكان.</a:t>
            </a:r>
          </a:p>
          <a:p>
            <a:r>
              <a:rPr lang="ar-SA" sz="4000" b="1" u="sng" dirty="0" smtClean="0"/>
              <a:t>2/6  </a:t>
            </a:r>
            <a:r>
              <a:rPr lang="ar-SA" sz="4000" b="1" u="sng" dirty="0" smtClean="0"/>
              <a:t>التنظيم:</a:t>
            </a:r>
            <a:endParaRPr lang="ar-SA" sz="4000" b="1" u="sng" dirty="0" smtClean="0"/>
          </a:p>
          <a:p>
            <a:r>
              <a:rPr lang="ar-SA" b="1" dirty="0" smtClean="0"/>
              <a:t>يجب أن تدار المكتبة أو مركز المصادر بطريقة تحقق متطلبات البرنامج من حيث سهولة استخدامه من قبل الطلاب وكذلك توفر المصادر والخدمات المطلوبة.</a:t>
            </a:r>
          </a:p>
          <a:p>
            <a:endParaRPr lang="ar-SA" dirty="0" smtClean="0"/>
          </a:p>
          <a:p>
            <a:endParaRPr lang="ar-SA" dirty="0"/>
          </a:p>
        </p:txBody>
      </p:sp>
    </p:spTree>
    <p:extLst>
      <p:ext uri="{BB962C8B-B14F-4D97-AF65-F5344CB8AC3E}">
        <p14:creationId xmlns:p14="http://schemas.microsoft.com/office/powerpoint/2010/main" val="1523619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solidFill>
        </p:spPr>
        <p:txBody>
          <a:bodyPr>
            <a:normAutofit fontScale="90000"/>
          </a:bodyPr>
          <a:lstStyle/>
          <a:p>
            <a:r>
              <a:rPr lang="ar-SA" b="1" dirty="0" smtClean="0"/>
              <a:t>3/6  مساندة المستخدمين</a:t>
            </a:r>
            <a:br>
              <a:rPr lang="ar-SA" b="1" dirty="0" smtClean="0"/>
            </a:br>
            <a:endParaRPr lang="ar-SA" b="1" dirty="0"/>
          </a:p>
        </p:txBody>
      </p:sp>
      <p:sp>
        <p:nvSpPr>
          <p:cNvPr id="3" name="عنصر نائب للمحتوى 2"/>
          <p:cNvSpPr>
            <a:spLocks noGrp="1"/>
          </p:cNvSpPr>
          <p:nvPr>
            <p:ph idx="1"/>
          </p:nvPr>
        </p:nvSpPr>
        <p:spPr>
          <a:solidFill>
            <a:schemeClr val="accent5">
              <a:lumMod val="40000"/>
              <a:lumOff val="60000"/>
            </a:schemeClr>
          </a:solidFill>
        </p:spPr>
        <p:txBody>
          <a:bodyPr/>
          <a:lstStyle/>
          <a:p>
            <a:r>
              <a:rPr lang="ar-SA" b="1" dirty="0" smtClean="0"/>
              <a:t>يجب أن تتوفر مساندة فعالة لمساعدة الطلاب والهيئة التدريسية ليتمكنوا من الاستخدام الفعال لخدمات المكتبة والمصادر.</a:t>
            </a:r>
          </a:p>
          <a:p>
            <a:r>
              <a:rPr lang="ar-SA" sz="4000" b="1" u="sng" dirty="0" smtClean="0"/>
              <a:t>4/6  المصادر  </a:t>
            </a:r>
          </a:p>
          <a:p>
            <a:r>
              <a:rPr lang="ar-SA" b="1" dirty="0" smtClean="0"/>
              <a:t>يجب أن تتوفر </a:t>
            </a:r>
            <a:r>
              <a:rPr lang="ar-SA" b="1" dirty="0" smtClean="0"/>
              <a:t>كتب </a:t>
            </a:r>
            <a:r>
              <a:rPr lang="ar-SA" b="1" dirty="0" smtClean="0"/>
              <a:t>ومراجع مناسبة للبرنامج كما أن المرافق والخدمات  المتوفرة في المكتبة أو مركز المصادر يجب أن تلبي </a:t>
            </a:r>
            <a:r>
              <a:rPr lang="ar-SA" b="1" dirty="0" err="1" smtClean="0"/>
              <a:t>إحتياجات</a:t>
            </a:r>
            <a:r>
              <a:rPr lang="ar-SA" b="1" dirty="0" smtClean="0"/>
              <a:t> البرنامج.</a:t>
            </a:r>
          </a:p>
          <a:p>
            <a:endParaRPr lang="ar-SA" b="1" dirty="0" smtClean="0"/>
          </a:p>
          <a:p>
            <a:endParaRPr lang="ar-SA" dirty="0"/>
          </a:p>
        </p:txBody>
      </p:sp>
    </p:spTree>
    <p:extLst>
      <p:ext uri="{BB962C8B-B14F-4D97-AF65-F5344CB8AC3E}">
        <p14:creationId xmlns:p14="http://schemas.microsoft.com/office/powerpoint/2010/main" val="320204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1368152"/>
          </a:xfrm>
          <a:solidFill>
            <a:srgbClr val="00B050"/>
          </a:solidFill>
        </p:spPr>
        <p:txBody>
          <a:bodyPr>
            <a:normAutofit fontScale="90000"/>
          </a:bodyPr>
          <a:lstStyle/>
          <a:p>
            <a:r>
              <a:rPr lang="ar-SA" b="1" dirty="0" smtClean="0"/>
              <a:t/>
            </a:r>
            <a:br>
              <a:rPr lang="ar-SA" b="1" dirty="0" smtClean="0"/>
            </a:br>
            <a:r>
              <a:rPr lang="ar-SA" b="1" dirty="0" smtClean="0"/>
              <a:t>مجالات و</a:t>
            </a:r>
            <a:r>
              <a:rPr lang="ar-EG" b="1" dirty="0" smtClean="0"/>
              <a:t>معايير </a:t>
            </a:r>
            <a:r>
              <a:rPr lang="ar-EG" b="1" dirty="0"/>
              <a:t>الاعتماد </a:t>
            </a:r>
            <a:r>
              <a:rPr lang="ar-EG" b="1" dirty="0" err="1" smtClean="0"/>
              <a:t>وت</a:t>
            </a:r>
            <a:r>
              <a:rPr lang="ar-SA" b="1" dirty="0" smtClean="0"/>
              <a:t>أ</a:t>
            </a:r>
            <a:r>
              <a:rPr lang="ar-EG" b="1" dirty="0" smtClean="0"/>
              <a:t>كيد </a:t>
            </a:r>
            <a:r>
              <a:rPr lang="ar-EG" b="1" dirty="0"/>
              <a:t>الجودة في برامج مؤسسات التعليم العالي</a:t>
            </a:r>
            <a:r>
              <a:rPr lang="en-US" dirty="0"/>
              <a:t/>
            </a:r>
            <a:br>
              <a:rPr lang="en-US" dirty="0"/>
            </a:br>
            <a:endParaRPr lang="ar-SA" dirty="0"/>
          </a:p>
        </p:txBody>
      </p:sp>
      <p:sp>
        <p:nvSpPr>
          <p:cNvPr id="3" name="عنوان فرعي 2"/>
          <p:cNvSpPr>
            <a:spLocks noGrp="1"/>
          </p:cNvSpPr>
          <p:nvPr>
            <p:ph type="subTitle" idx="1"/>
          </p:nvPr>
        </p:nvSpPr>
        <p:spPr>
          <a:xfrm>
            <a:off x="251520" y="1772816"/>
            <a:ext cx="8640960" cy="4752528"/>
          </a:xfrm>
          <a:solidFill>
            <a:srgbClr val="FFFF00"/>
          </a:solidFill>
        </p:spPr>
        <p:txBody>
          <a:bodyPr>
            <a:normAutofit fontScale="25000" lnSpcReduction="20000"/>
          </a:bodyPr>
          <a:lstStyle/>
          <a:p>
            <a:pPr lvl="0" algn="r"/>
            <a:r>
              <a:rPr lang="ar-EG" sz="21600" b="1" spc="50" dirty="0" smtClean="0">
                <a:effectLst/>
                <a:latin typeface="Narkisim" pitchFamily="34" charset="-79"/>
                <a:ea typeface="Batang"/>
                <a:cs typeface="Microsoft Uighur" pitchFamily="2" charset="-78"/>
              </a:rPr>
              <a:t> </a:t>
            </a:r>
            <a:r>
              <a:rPr lang="ar-SA" sz="21600" b="1" spc="50" dirty="0" smtClean="0">
                <a:effectLst/>
                <a:latin typeface="Narkisim" pitchFamily="34" charset="-79"/>
                <a:ea typeface="Batang"/>
                <a:cs typeface="Microsoft Uighur" pitchFamily="2" charset="-78"/>
              </a:rPr>
              <a:t>1- </a:t>
            </a:r>
            <a:r>
              <a:rPr lang="ar-EG" sz="21600" b="1" spc="50" dirty="0" smtClean="0">
                <a:latin typeface="Narkisim" pitchFamily="34" charset="-79"/>
                <a:ea typeface="Times New Roman"/>
                <a:cs typeface="Microsoft Uighur" pitchFamily="2" charset="-78"/>
              </a:rPr>
              <a:t>الرسالة والأهداف</a:t>
            </a:r>
            <a:endParaRPr lang="en-US" sz="21600" b="1" dirty="0" smtClean="0">
              <a:effectLst/>
              <a:latin typeface="Narkisim" pitchFamily="34" charset="-79"/>
              <a:ea typeface="Batang"/>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 2- </a:t>
            </a:r>
            <a:r>
              <a:rPr lang="ar-EG" sz="21600" b="1" spc="50" dirty="0" smtClean="0">
                <a:effectLst/>
                <a:latin typeface="Narkisim" pitchFamily="34" charset="-79"/>
                <a:ea typeface="Times New Roman"/>
                <a:cs typeface="Microsoft Uighur" pitchFamily="2" charset="-78"/>
              </a:rPr>
              <a:t>السلطات والإدارة</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3- </a:t>
            </a:r>
            <a:r>
              <a:rPr lang="ar-EG" sz="21600" b="1" spc="50" dirty="0" smtClean="0">
                <a:effectLst/>
                <a:latin typeface="Narkisim" pitchFamily="34" charset="-79"/>
                <a:ea typeface="Times New Roman"/>
                <a:cs typeface="Microsoft Uighur" pitchFamily="2" charset="-78"/>
              </a:rPr>
              <a:t>إدارة </a:t>
            </a:r>
            <a:r>
              <a:rPr lang="ar-EG" sz="21600" b="1" spc="50" dirty="0" smtClean="0">
                <a:effectLst/>
                <a:latin typeface="Narkisim" pitchFamily="34" charset="-79"/>
                <a:ea typeface="Times New Roman"/>
                <a:cs typeface="Microsoft Uighur" pitchFamily="2" charset="-78"/>
              </a:rPr>
              <a:t>ضمان الجودة </a:t>
            </a:r>
            <a:r>
              <a:rPr lang="ar-EG" sz="21600" b="1" spc="50" dirty="0" smtClean="0">
                <a:effectLst/>
                <a:latin typeface="Narkisim" pitchFamily="34" charset="-79"/>
                <a:ea typeface="Times New Roman"/>
                <a:cs typeface="Microsoft Uighur" pitchFamily="2" charset="-78"/>
              </a:rPr>
              <a:t>وتحسينها</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4- </a:t>
            </a:r>
            <a:r>
              <a:rPr lang="ar-EG" sz="21600" b="1" spc="50" dirty="0" smtClean="0">
                <a:effectLst/>
                <a:latin typeface="Narkisim" pitchFamily="34" charset="-79"/>
                <a:ea typeface="Times New Roman"/>
                <a:cs typeface="Microsoft Uighur" pitchFamily="2" charset="-78"/>
              </a:rPr>
              <a:t>التعلم والتدريس</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5- </a:t>
            </a:r>
            <a:r>
              <a:rPr lang="ar-EG" sz="21600" b="1" spc="50" dirty="0" smtClean="0">
                <a:effectLst/>
                <a:latin typeface="Narkisim" pitchFamily="34" charset="-79"/>
                <a:ea typeface="Times New Roman"/>
                <a:cs typeface="Microsoft Uighur" pitchFamily="2" charset="-78"/>
              </a:rPr>
              <a:t>إدارة </a:t>
            </a:r>
            <a:r>
              <a:rPr lang="ar-EG" sz="21600" b="1" spc="50" dirty="0" smtClean="0">
                <a:effectLst/>
                <a:latin typeface="Narkisim" pitchFamily="34" charset="-79"/>
                <a:ea typeface="Times New Roman"/>
                <a:cs typeface="Microsoft Uighur" pitchFamily="2" charset="-78"/>
              </a:rPr>
              <a:t>شؤون الطلاب والخدمات </a:t>
            </a:r>
            <a:r>
              <a:rPr lang="ar-EG" sz="21600" b="1" spc="50" dirty="0" smtClean="0">
                <a:effectLst/>
                <a:latin typeface="Narkisim" pitchFamily="34" charset="-79"/>
                <a:ea typeface="Times New Roman"/>
                <a:cs typeface="Microsoft Uighur" pitchFamily="2" charset="-78"/>
              </a:rPr>
              <a:t>المساندة</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6- </a:t>
            </a:r>
            <a:r>
              <a:rPr lang="ar-EG" sz="21600" b="1" spc="50" dirty="0" smtClean="0">
                <a:effectLst/>
                <a:latin typeface="Narkisim" pitchFamily="34" charset="-79"/>
                <a:ea typeface="Times New Roman"/>
                <a:cs typeface="Microsoft Uighur" pitchFamily="2" charset="-78"/>
              </a:rPr>
              <a:t>مصاد</a:t>
            </a:r>
            <a:r>
              <a:rPr lang="ar-SA" sz="21600" b="1" spc="50" dirty="0" smtClean="0">
                <a:effectLst/>
                <a:latin typeface="Narkisim" pitchFamily="34" charset="-79"/>
                <a:ea typeface="Times New Roman"/>
                <a:cs typeface="Microsoft Uighur" pitchFamily="2" charset="-78"/>
              </a:rPr>
              <a:t> </a:t>
            </a:r>
            <a:r>
              <a:rPr lang="ar-EG" sz="21600" b="1" spc="50" dirty="0" smtClean="0">
                <a:effectLst/>
                <a:latin typeface="Narkisim" pitchFamily="34" charset="-79"/>
                <a:ea typeface="Times New Roman"/>
                <a:cs typeface="Microsoft Uighur" pitchFamily="2" charset="-78"/>
              </a:rPr>
              <a:t>ر</a:t>
            </a:r>
            <a:r>
              <a:rPr lang="ar-SA" sz="21600" b="1" spc="50" dirty="0">
                <a:latin typeface="Narkisim" pitchFamily="34" charset="-79"/>
                <a:ea typeface="Times New Roman"/>
                <a:cs typeface="Microsoft Uighur" pitchFamily="2" charset="-78"/>
              </a:rPr>
              <a:t> </a:t>
            </a:r>
            <a:r>
              <a:rPr lang="ar-EG" sz="21600" b="1" spc="50" dirty="0" smtClean="0">
                <a:effectLst/>
                <a:latin typeface="Narkisim" pitchFamily="34" charset="-79"/>
                <a:ea typeface="Times New Roman"/>
                <a:cs typeface="Microsoft Uighur" pitchFamily="2" charset="-78"/>
              </a:rPr>
              <a:t>التعلم</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7- </a:t>
            </a:r>
            <a:r>
              <a:rPr lang="ar-EG" sz="21600" b="1" spc="50" dirty="0" smtClean="0">
                <a:effectLst/>
                <a:latin typeface="Narkisim" pitchFamily="34" charset="-79"/>
                <a:ea typeface="Times New Roman"/>
                <a:cs typeface="Microsoft Uighur" pitchFamily="2" charset="-78"/>
              </a:rPr>
              <a:t>المرافق والمعدات</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8- </a:t>
            </a:r>
            <a:r>
              <a:rPr lang="ar-EG" sz="21600" b="1" spc="50" dirty="0" smtClean="0">
                <a:effectLst/>
                <a:latin typeface="Narkisim" pitchFamily="34" charset="-79"/>
                <a:ea typeface="Times New Roman"/>
                <a:cs typeface="Microsoft Uighur" pitchFamily="2" charset="-78"/>
              </a:rPr>
              <a:t>التخطيط </a:t>
            </a:r>
            <a:r>
              <a:rPr lang="ar-EG" sz="21600" b="1" spc="50" dirty="0" smtClean="0">
                <a:effectLst/>
                <a:latin typeface="Narkisim" pitchFamily="34" charset="-79"/>
                <a:ea typeface="Times New Roman"/>
                <a:cs typeface="Microsoft Uighur" pitchFamily="2" charset="-78"/>
              </a:rPr>
              <a:t>المالي والإدارة </a:t>
            </a:r>
            <a:r>
              <a:rPr lang="ar-EG" sz="21600" b="1" spc="50" dirty="0" smtClean="0">
                <a:effectLst/>
                <a:latin typeface="Narkisim" pitchFamily="34" charset="-79"/>
                <a:ea typeface="Times New Roman"/>
                <a:cs typeface="Microsoft Uighur" pitchFamily="2" charset="-78"/>
              </a:rPr>
              <a:t>المالية</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Lst>
            </a:pPr>
            <a:r>
              <a:rPr lang="ar-SA" sz="21600" b="1" spc="50" dirty="0" smtClean="0">
                <a:effectLst/>
                <a:latin typeface="Narkisim" pitchFamily="34" charset="-79"/>
                <a:ea typeface="Times New Roman"/>
                <a:cs typeface="Microsoft Uighur" pitchFamily="2" charset="-78"/>
              </a:rPr>
              <a:t>9- </a:t>
            </a:r>
            <a:r>
              <a:rPr lang="ar-EG" sz="21600" b="1" spc="50" dirty="0" smtClean="0">
                <a:effectLst/>
                <a:latin typeface="Narkisim" pitchFamily="34" charset="-79"/>
                <a:ea typeface="Times New Roman"/>
                <a:cs typeface="Microsoft Uighur" pitchFamily="2" charset="-78"/>
              </a:rPr>
              <a:t>عمليات </a:t>
            </a:r>
            <a:r>
              <a:rPr lang="ar-EG" sz="21600" b="1" spc="50" dirty="0" smtClean="0">
                <a:effectLst/>
                <a:latin typeface="Narkisim" pitchFamily="34" charset="-79"/>
                <a:ea typeface="Times New Roman"/>
                <a:cs typeface="Microsoft Uighur" pitchFamily="2" charset="-78"/>
              </a:rPr>
              <a:t>توظيف الهيئة </a:t>
            </a:r>
            <a:r>
              <a:rPr lang="ar-EG" sz="21600" b="1" spc="50" dirty="0" smtClean="0">
                <a:effectLst/>
                <a:latin typeface="Narkisim" pitchFamily="34" charset="-79"/>
                <a:ea typeface="Times New Roman"/>
                <a:cs typeface="Microsoft Uighur" pitchFamily="2" charset="-78"/>
              </a:rPr>
              <a:t>التدريسية</a:t>
            </a:r>
            <a:r>
              <a:rPr lang="ar-SA" sz="21600" b="1" spc="50" dirty="0" smtClean="0">
                <a:effectLst/>
                <a:latin typeface="Narkisim" pitchFamily="34" charset="-79"/>
                <a:ea typeface="Times New Roman"/>
                <a:cs typeface="Microsoft Uighur" pitchFamily="2" charset="-78"/>
              </a:rPr>
              <a:t> </a:t>
            </a:r>
            <a:r>
              <a:rPr lang="ar-EG" sz="21600" b="1" spc="50" dirty="0" smtClean="0">
                <a:effectLst/>
                <a:latin typeface="Narkisim" pitchFamily="34" charset="-79"/>
                <a:ea typeface="Times New Roman"/>
                <a:cs typeface="Microsoft Uighur" pitchFamily="2" charset="-78"/>
              </a:rPr>
              <a:t>والإدارية</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 pos="1028700" algn="l"/>
              </a:tabLst>
            </a:pPr>
            <a:r>
              <a:rPr lang="ar-SA" sz="21600" b="1" spc="50" dirty="0" smtClean="0">
                <a:effectLst/>
                <a:latin typeface="Narkisim" pitchFamily="34" charset="-79"/>
                <a:ea typeface="Times New Roman"/>
                <a:cs typeface="Microsoft Uighur" pitchFamily="2" charset="-78"/>
              </a:rPr>
              <a:t>10- </a:t>
            </a:r>
            <a:r>
              <a:rPr lang="ar-EG" sz="21600" b="1" spc="50" dirty="0" smtClean="0">
                <a:effectLst/>
                <a:latin typeface="Narkisim" pitchFamily="34" charset="-79"/>
                <a:ea typeface="Times New Roman"/>
                <a:cs typeface="Microsoft Uighur" pitchFamily="2" charset="-78"/>
              </a:rPr>
              <a:t>البحث العلمي</a:t>
            </a:r>
            <a:endParaRPr lang="en-US" sz="21600" b="1" dirty="0" smtClean="0">
              <a:effectLst/>
              <a:latin typeface="Narkisim" pitchFamily="34" charset="-79"/>
              <a:ea typeface="Times New Roman"/>
              <a:cs typeface="Narkisim" pitchFamily="34" charset="-79"/>
            </a:endParaRPr>
          </a:p>
          <a:p>
            <a:pPr lvl="0" algn="r">
              <a:lnSpc>
                <a:spcPts val="1200"/>
              </a:lnSpc>
              <a:spcAft>
                <a:spcPts val="600"/>
              </a:spcAft>
              <a:tabLst>
                <a:tab pos="588645" algn="l"/>
                <a:tab pos="1028700" algn="l"/>
              </a:tabLst>
            </a:pPr>
            <a:r>
              <a:rPr lang="ar-SA" sz="21600" b="1" spc="50" dirty="0" smtClean="0">
                <a:effectLst/>
                <a:latin typeface="Narkisim" pitchFamily="34" charset="-79"/>
                <a:ea typeface="Times New Roman"/>
                <a:cs typeface="Microsoft Uighur" pitchFamily="2" charset="-78"/>
              </a:rPr>
              <a:t>11- </a:t>
            </a:r>
            <a:r>
              <a:rPr lang="ar-EG" sz="21600" b="1" spc="50" dirty="0" smtClean="0">
                <a:effectLst/>
                <a:latin typeface="Narkisim" pitchFamily="34" charset="-79"/>
                <a:ea typeface="Times New Roman"/>
                <a:cs typeface="Microsoft Uighur" pitchFamily="2" charset="-78"/>
              </a:rPr>
              <a:t>علاقة </a:t>
            </a:r>
            <a:r>
              <a:rPr lang="ar-EG" sz="21600" b="1" spc="50" dirty="0" smtClean="0">
                <a:effectLst/>
                <a:latin typeface="Narkisim" pitchFamily="34" charset="-79"/>
                <a:ea typeface="Times New Roman"/>
                <a:cs typeface="Microsoft Uighur" pitchFamily="2" charset="-78"/>
              </a:rPr>
              <a:t>المؤسسة التعليمية مع المجتمع</a:t>
            </a:r>
            <a:endParaRPr lang="en-US" sz="21600" b="1" dirty="0" smtClean="0">
              <a:effectLst/>
              <a:latin typeface="Narkisim" pitchFamily="34" charset="-79"/>
              <a:ea typeface="Times New Roman"/>
              <a:cs typeface="Narkisim" pitchFamily="34" charset="-79"/>
            </a:endParaRPr>
          </a:p>
          <a:p>
            <a:pPr indent="457200" algn="r">
              <a:lnSpc>
                <a:spcPts val="1600"/>
              </a:lnSpc>
            </a:pPr>
            <a:r>
              <a:rPr lang="ar-EG" spc="50" dirty="0" smtClean="0">
                <a:effectLst/>
                <a:highlight>
                  <a:srgbClr val="FFFF00"/>
                </a:highlight>
                <a:latin typeface="Times New Roman"/>
                <a:ea typeface="Batang"/>
              </a:rPr>
              <a:t> </a:t>
            </a:r>
            <a:endParaRPr lang="en-US" sz="2800" dirty="0" smtClean="0">
              <a:effectLst/>
              <a:latin typeface="Times New Roman"/>
              <a:ea typeface="Batang"/>
            </a:endParaRPr>
          </a:p>
          <a:p>
            <a:endParaRPr lang="ar-SA" dirty="0"/>
          </a:p>
        </p:txBody>
      </p:sp>
    </p:spTree>
    <p:extLst>
      <p:ext uri="{BB962C8B-B14F-4D97-AF65-F5344CB8AC3E}">
        <p14:creationId xmlns:p14="http://schemas.microsoft.com/office/powerpoint/2010/main" val="2001559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lumMod val="60000"/>
              <a:lumOff val="40000"/>
            </a:schemeClr>
          </a:solidFill>
        </p:spPr>
        <p:txBody>
          <a:bodyPr/>
          <a:lstStyle/>
          <a:p>
            <a:r>
              <a:rPr lang="ar-SA" b="1" dirty="0" smtClean="0"/>
              <a:t>المجال السابع: المرافق والمعدات</a:t>
            </a:r>
            <a:endParaRPr lang="ar-SA" b="1" dirty="0"/>
          </a:p>
        </p:txBody>
      </p:sp>
      <p:sp>
        <p:nvSpPr>
          <p:cNvPr id="3" name="عنصر نائب للمحتوى 2"/>
          <p:cNvSpPr>
            <a:spLocks noGrp="1"/>
          </p:cNvSpPr>
          <p:nvPr>
            <p:ph idx="1"/>
          </p:nvPr>
        </p:nvSpPr>
        <p:spPr>
          <a:solidFill>
            <a:schemeClr val="accent2">
              <a:lumMod val="60000"/>
              <a:lumOff val="40000"/>
            </a:schemeClr>
          </a:solidFill>
        </p:spPr>
        <p:txBody>
          <a:bodyPr/>
          <a:lstStyle/>
          <a:p>
            <a:r>
              <a:rPr lang="ar-SA" b="1" dirty="0" smtClean="0"/>
              <a:t>تصمم الأبنية، أو تعدل، استجابة لاحتياجات التدريس والتحكم في البرامج التي تقدمها المؤسسة، ولصنع بيئة صحية وآمنة للتعليم العالي الجودة. تتابع المؤسسة كيف تستخدم مبانيها، </a:t>
            </a:r>
            <a:r>
              <a:rPr lang="ar-SA" b="1" dirty="0" smtClean="0"/>
              <a:t>كما </a:t>
            </a:r>
            <a:r>
              <a:rPr lang="ar-SA" b="1" dirty="0" smtClean="0"/>
              <a:t>تستخدم استطلاعات الرأي للمساعدة في تخطيط التحسين، توفر المؤسسة العدد الكافي في الفصول والمعامل، فضلاً عن أماكن استخدام الحواسب الآلية، ومعدات البحث للطلبة وأعضاء هيئة التدريس. تتوافر كذلك أماكن كافية للخدمات الأخرى، مثل </a:t>
            </a:r>
            <a:r>
              <a:rPr lang="ar-SA" b="1" dirty="0" smtClean="0"/>
              <a:t>المطاعم، </a:t>
            </a:r>
            <a:r>
              <a:rPr lang="ar-SA" b="1" dirty="0" smtClean="0"/>
              <a:t>والأنشطة </a:t>
            </a:r>
            <a:r>
              <a:rPr lang="ar-SA" b="1" dirty="0" err="1" smtClean="0"/>
              <a:t>اللاصفية</a:t>
            </a:r>
            <a:r>
              <a:rPr lang="ar-SA" b="1" dirty="0" smtClean="0"/>
              <a:t> ، وإسكان الطلبة ، إذا وجد.</a:t>
            </a:r>
            <a:endParaRPr lang="ar-SA" b="1" dirty="0"/>
          </a:p>
        </p:txBody>
      </p:sp>
    </p:spTree>
    <p:extLst>
      <p:ext uri="{BB962C8B-B14F-4D97-AF65-F5344CB8AC3E}">
        <p14:creationId xmlns:p14="http://schemas.microsoft.com/office/powerpoint/2010/main" val="3289037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296144"/>
          </a:xfrm>
          <a:solidFill>
            <a:schemeClr val="accent3"/>
          </a:solidFill>
        </p:spPr>
        <p:txBody>
          <a:bodyPr>
            <a:normAutofit fontScale="90000"/>
          </a:bodyPr>
          <a:lstStyle/>
          <a:p>
            <a:r>
              <a:rPr lang="ar-SA" b="1" dirty="0" smtClean="0"/>
              <a:t>1/7  السياسة العامة والتخطيط</a:t>
            </a:r>
            <a:r>
              <a:rPr lang="ar-SA" dirty="0" smtClean="0"/>
              <a:t/>
            </a:r>
            <a:br>
              <a:rPr lang="ar-SA" dirty="0" smtClean="0"/>
            </a:br>
            <a:endParaRPr lang="ar-SA" dirty="0"/>
          </a:p>
        </p:txBody>
      </p:sp>
      <p:sp>
        <p:nvSpPr>
          <p:cNvPr id="3" name="عنصر نائب للمحتوى 2"/>
          <p:cNvSpPr>
            <a:spLocks noGrp="1"/>
          </p:cNvSpPr>
          <p:nvPr>
            <p:ph idx="1"/>
          </p:nvPr>
        </p:nvSpPr>
        <p:spPr>
          <a:solidFill>
            <a:schemeClr val="accent5">
              <a:lumMod val="60000"/>
              <a:lumOff val="40000"/>
            </a:schemeClr>
          </a:solidFill>
        </p:spPr>
        <p:txBody>
          <a:bodyPr>
            <a:normAutofit lnSpcReduction="10000"/>
          </a:bodyPr>
          <a:lstStyle/>
          <a:p>
            <a:r>
              <a:rPr lang="ar-SA" b="1" dirty="0" smtClean="0"/>
              <a:t>يجب أن تتضمن إجراءات التخطيط لتوفير المرافق وتوفير وصيانة المعدات استشارة </a:t>
            </a:r>
            <a:r>
              <a:rPr lang="ar-SA" b="1" dirty="0" err="1" smtClean="0"/>
              <a:t>ممثلى</a:t>
            </a:r>
            <a:r>
              <a:rPr lang="ar-SA" b="1" dirty="0" smtClean="0"/>
              <a:t> الأقسام العلمية لضمان إعطاء مواصفات واضحة لمتطلبات البرنامج.  كما أن الخطط يجب أن توازن بين متطلبات البرامج وبين سياسات المؤسسة لضمان توافق الأنظمة وتوفر المصادر.</a:t>
            </a:r>
          </a:p>
          <a:p>
            <a:r>
              <a:rPr lang="ar-SA" sz="3600" b="1" u="sng" dirty="0" smtClean="0"/>
              <a:t>2/7  جودة وكفاية المباني </a:t>
            </a:r>
          </a:p>
          <a:p>
            <a:r>
              <a:rPr lang="ar-SA" b="1" dirty="0" smtClean="0"/>
              <a:t>يجب أن تكون المرافق والمعدات ذات جودة عالية مع استخدام استراتيجيات فعالة لتقويم فعاليتها للبرنامج والجودة والخدمات المتعلقة بها.</a:t>
            </a:r>
          </a:p>
          <a:p>
            <a:endParaRPr lang="ar-SA" dirty="0"/>
          </a:p>
        </p:txBody>
      </p:sp>
    </p:spTree>
    <p:extLst>
      <p:ext uri="{BB962C8B-B14F-4D97-AF65-F5344CB8AC3E}">
        <p14:creationId xmlns:p14="http://schemas.microsoft.com/office/powerpoint/2010/main" val="462021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152128"/>
          </a:xfrm>
          <a:solidFill>
            <a:schemeClr val="accent6">
              <a:lumMod val="75000"/>
            </a:schemeClr>
          </a:solidFill>
        </p:spPr>
        <p:txBody>
          <a:bodyPr>
            <a:normAutofit fontScale="90000"/>
          </a:bodyPr>
          <a:lstStyle/>
          <a:p>
            <a:r>
              <a:rPr lang="ar-SA" b="1" dirty="0" smtClean="0"/>
              <a:t>3/7  </a:t>
            </a:r>
            <a:r>
              <a:rPr lang="ar-SA" b="1" dirty="0" smtClean="0"/>
              <a:t>إ</a:t>
            </a:r>
            <a:r>
              <a:rPr lang="ar-SA" b="1" dirty="0" smtClean="0"/>
              <a:t>دارة المرافق</a:t>
            </a:r>
            <a:r>
              <a:rPr lang="ar-SA" dirty="0" smtClean="0"/>
              <a:t/>
            </a:r>
            <a:br>
              <a:rPr lang="ar-SA" dirty="0" smtClean="0"/>
            </a:br>
            <a:endParaRPr lang="ar-SA" dirty="0"/>
          </a:p>
        </p:txBody>
      </p:sp>
      <p:sp>
        <p:nvSpPr>
          <p:cNvPr id="3" name="عنصر نائب للمحتوى 2"/>
          <p:cNvSpPr>
            <a:spLocks noGrp="1"/>
          </p:cNvSpPr>
          <p:nvPr>
            <p:ph idx="1"/>
          </p:nvPr>
        </p:nvSpPr>
        <p:spPr>
          <a:xfrm>
            <a:off x="457200" y="1340768"/>
            <a:ext cx="8229600" cy="4785395"/>
          </a:xfrm>
          <a:solidFill>
            <a:schemeClr val="accent2">
              <a:lumMod val="40000"/>
              <a:lumOff val="60000"/>
            </a:schemeClr>
          </a:solidFill>
        </p:spPr>
        <p:txBody>
          <a:bodyPr>
            <a:normAutofit fontScale="85000" lnSpcReduction="20000"/>
          </a:bodyPr>
          <a:lstStyle/>
          <a:p>
            <a:r>
              <a:rPr lang="ar-SA" b="1" dirty="0" smtClean="0"/>
              <a:t>يجب أن تكون إدارة المرافق والمعدات والخدمات المتعلقة بهما فعالة وتضمن الاستخدام </a:t>
            </a:r>
            <a:r>
              <a:rPr lang="ar-SA" b="1" dirty="0" smtClean="0"/>
              <a:t>الأمثل للمرافق </a:t>
            </a:r>
            <a:r>
              <a:rPr lang="ar-SA" b="1" dirty="0" smtClean="0"/>
              <a:t>المتوفرة.</a:t>
            </a:r>
          </a:p>
          <a:p>
            <a:r>
              <a:rPr lang="ar-SA" sz="4200" b="1" u="sng" dirty="0" smtClean="0"/>
              <a:t>4/7  معدات البحث</a:t>
            </a:r>
          </a:p>
          <a:p>
            <a:r>
              <a:rPr lang="ar-SA" b="1" dirty="0" smtClean="0"/>
              <a:t>يجب أن تكون المرافق والمعدات الخاصة بالبحث العلمي على مستوى عالي من الكفاءة وذلك لدعم الأنشطة البحثية  المتعلقة  بالبرنامج  </a:t>
            </a:r>
            <a:r>
              <a:rPr lang="ar-SA" b="1" dirty="0" err="1" smtClean="0"/>
              <a:t>والإحتياجات</a:t>
            </a:r>
            <a:r>
              <a:rPr lang="ar-SA" b="1" dirty="0" smtClean="0"/>
              <a:t>  البحثية للهيئة التدريسية والطلاب الباحثين.  يجب أن تدار تلك المرافق والمعدات بطريقة تجعلها من مسؤولية المؤسسة ككل لضمان توفير الأمن والأمان والتحكم  في استخدام المعدات الحساسة. </a:t>
            </a:r>
          </a:p>
          <a:p>
            <a:r>
              <a:rPr lang="ar-SA" sz="3800" b="1" u="sng" dirty="0" smtClean="0"/>
              <a:t>5/7	تكنولوجيا المعلومات</a:t>
            </a:r>
          </a:p>
          <a:p>
            <a:r>
              <a:rPr lang="ar-SA" b="1" dirty="0" smtClean="0"/>
              <a:t>يجب أن تكون معدات الحاسب الآلي وخدماته المساندة المتعلقة به ذات فعالية للبرنامج كما يجب أن تدار بطرق تضمن الأمن والفعالية في الاستخدام.</a:t>
            </a:r>
          </a:p>
          <a:p>
            <a:endParaRPr lang="ar-SA" b="1" dirty="0" smtClean="0"/>
          </a:p>
          <a:p>
            <a:endParaRPr lang="ar-SA" dirty="0"/>
          </a:p>
        </p:txBody>
      </p:sp>
    </p:spTree>
    <p:extLst>
      <p:ext uri="{BB962C8B-B14F-4D97-AF65-F5344CB8AC3E}">
        <p14:creationId xmlns:p14="http://schemas.microsoft.com/office/powerpoint/2010/main" val="1051245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75000"/>
            </a:schemeClr>
          </a:solidFill>
        </p:spPr>
        <p:txBody>
          <a:bodyPr>
            <a:normAutofit fontScale="90000"/>
          </a:bodyPr>
          <a:lstStyle/>
          <a:p>
            <a:r>
              <a:rPr lang="ar-SA" b="1" dirty="0" smtClean="0"/>
              <a:t>المجال الثامن : التخطيط المالي والإدارة المالية</a:t>
            </a:r>
            <a:r>
              <a:rPr lang="ar-SA" dirty="0" smtClean="0"/>
              <a:t/>
            </a:r>
            <a:br>
              <a:rPr lang="ar-SA" dirty="0" smtClean="0"/>
            </a:br>
            <a:endParaRPr lang="ar-SA" dirty="0"/>
          </a:p>
        </p:txBody>
      </p:sp>
      <p:sp>
        <p:nvSpPr>
          <p:cNvPr id="3" name="عنصر نائب للمحتوى 2"/>
          <p:cNvSpPr>
            <a:spLocks noGrp="1"/>
          </p:cNvSpPr>
          <p:nvPr>
            <p:ph idx="1"/>
          </p:nvPr>
        </p:nvSpPr>
        <p:spPr>
          <a:xfrm>
            <a:off x="457200" y="1196752"/>
            <a:ext cx="8229600" cy="4929411"/>
          </a:xfrm>
          <a:solidFill>
            <a:schemeClr val="accent5">
              <a:lumMod val="40000"/>
              <a:lumOff val="60000"/>
            </a:schemeClr>
          </a:solidFill>
        </p:spPr>
        <p:txBody>
          <a:bodyPr>
            <a:normAutofit/>
          </a:bodyPr>
          <a:lstStyle/>
          <a:p>
            <a:r>
              <a:rPr lang="ar-SA" b="1" dirty="0" smtClean="0"/>
              <a:t>تتوافر لدى المؤسسة الموارد المالية الكافية لاحتياجات البرامج والخدمات التي تقدمها تحرص المؤسسة على إدارة هذه الموارد بما يتفق مع احتياجات البرنامج الذي تقدمه، والأولويات التي وضعتها لنفسها تحرص المؤسسة كذلك على وضع أنظمة فاعلة تحكم عملية وضع الميزانية، وتفويض المسئولية المالية، وقواعد المساءلة المالية، كما تحكم إشراف المؤسسة على هذه العمليات، فضلاً عن أنظمة إدارة مخاطر تتميز بالكفاءة المالية.</a:t>
            </a:r>
          </a:p>
          <a:p>
            <a:endParaRPr lang="ar-SA" dirty="0"/>
          </a:p>
        </p:txBody>
      </p:sp>
    </p:spTree>
    <p:extLst>
      <p:ext uri="{BB962C8B-B14F-4D97-AF65-F5344CB8AC3E}">
        <p14:creationId xmlns:p14="http://schemas.microsoft.com/office/powerpoint/2010/main" val="2405326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60000"/>
              <a:lumOff val="40000"/>
            </a:schemeClr>
          </a:solidFill>
        </p:spPr>
        <p:txBody>
          <a:bodyPr>
            <a:normAutofit fontScale="90000"/>
          </a:bodyPr>
          <a:lstStyle/>
          <a:p>
            <a:r>
              <a:rPr lang="ar-SA" b="1" dirty="0" smtClean="0"/>
              <a:t>1/8  التخطيط المالي ووضع الميزانية</a:t>
            </a:r>
            <a:r>
              <a:rPr lang="ar-SA" dirty="0" smtClean="0"/>
              <a:t/>
            </a:r>
            <a:br>
              <a:rPr lang="ar-SA" dirty="0" smtClean="0"/>
            </a:br>
            <a:endParaRPr lang="ar-SA" dirty="0"/>
          </a:p>
        </p:txBody>
      </p:sp>
      <p:sp>
        <p:nvSpPr>
          <p:cNvPr id="3" name="عنصر نائب للمحتوى 2"/>
          <p:cNvSpPr>
            <a:spLocks noGrp="1"/>
          </p:cNvSpPr>
          <p:nvPr>
            <p:ph idx="1"/>
          </p:nvPr>
        </p:nvSpPr>
        <p:spPr>
          <a:xfrm>
            <a:off x="457200" y="1268760"/>
            <a:ext cx="8229600" cy="4857403"/>
          </a:xfrm>
          <a:solidFill>
            <a:schemeClr val="accent2">
              <a:lumMod val="60000"/>
              <a:lumOff val="40000"/>
            </a:schemeClr>
          </a:solidFill>
        </p:spPr>
        <p:txBody>
          <a:bodyPr/>
          <a:lstStyle/>
          <a:p>
            <a:r>
              <a:rPr lang="ar-SA" b="1" dirty="0" smtClean="0"/>
              <a:t>يجب أن يكون الدعم المالي مناسب لمتطلبات البرنامج ويجب أن يكون التخطيط شاملا لتقدير التكلفة على المدى القريب وعلى المدى المتوسط.</a:t>
            </a:r>
          </a:p>
          <a:p>
            <a:r>
              <a:rPr lang="ar-SA" sz="3600" b="1" u="sng" dirty="0" smtClean="0"/>
              <a:t>2/8  الإدارة المالية</a:t>
            </a:r>
          </a:p>
          <a:p>
            <a:r>
              <a:rPr lang="ar-SA" b="1" dirty="0" smtClean="0"/>
              <a:t>يجب أن تدار الشؤون المالية بفعالية مع وجود توازن جيد بين المرونة في ما يطلبه المدراء الماليين للمراكز وبين مسؤولية المؤسسة. </a:t>
            </a:r>
          </a:p>
          <a:p>
            <a:endParaRPr lang="ar-SA" b="1" dirty="0" smtClean="0"/>
          </a:p>
          <a:p>
            <a:endParaRPr lang="ar-SA" dirty="0"/>
          </a:p>
        </p:txBody>
      </p:sp>
    </p:spTree>
    <p:extLst>
      <p:ext uri="{BB962C8B-B14F-4D97-AF65-F5344CB8AC3E}">
        <p14:creationId xmlns:p14="http://schemas.microsoft.com/office/powerpoint/2010/main" val="2035442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656184"/>
          </a:xfrm>
          <a:solidFill>
            <a:schemeClr val="accent6">
              <a:lumMod val="75000"/>
            </a:schemeClr>
          </a:solidFill>
        </p:spPr>
        <p:txBody>
          <a:bodyPr>
            <a:normAutofit/>
          </a:bodyPr>
          <a:lstStyle/>
          <a:p>
            <a:r>
              <a:rPr lang="ar-SA" b="1" dirty="0" smtClean="0"/>
              <a:t>المجال التاسع: عمليات توظيف الهيئة التدريسية  والإدارية</a:t>
            </a:r>
            <a:endParaRPr lang="ar-SA" b="1" dirty="0"/>
          </a:p>
        </p:txBody>
      </p:sp>
      <p:sp>
        <p:nvSpPr>
          <p:cNvPr id="3" name="عنصر نائب للمحتوى 2"/>
          <p:cNvSpPr>
            <a:spLocks noGrp="1"/>
          </p:cNvSpPr>
          <p:nvPr>
            <p:ph idx="1"/>
          </p:nvPr>
        </p:nvSpPr>
        <p:spPr>
          <a:solidFill>
            <a:schemeClr val="accent1">
              <a:lumMod val="40000"/>
              <a:lumOff val="60000"/>
            </a:schemeClr>
          </a:solidFill>
        </p:spPr>
        <p:txBody>
          <a:bodyPr>
            <a:normAutofit/>
          </a:bodyPr>
          <a:lstStyle/>
          <a:p>
            <a:r>
              <a:rPr lang="ar-SA" b="1" dirty="0" smtClean="0"/>
              <a:t>يتوافر لدى أعضاء هيئة التدريس والعاملين بالمؤسسة المؤهلات والخبرات اللازمة للقيام بمسئولياتهم بكفاءة، كما تتوافر لدى المؤسسة سياسات تطوير مهنية لضمان التحسن المستمر في أدائهم، وتحرص المؤسسة على تقييم أداء كل أعضاء هيئة التدريس والعاملين، والإعلان عن تقديرها للأداء المتميز، مع تقديم المساندة، </a:t>
            </a:r>
            <a:r>
              <a:rPr lang="ar-SA" b="1" dirty="0" smtClean="0"/>
              <a:t>وتتوافر </a:t>
            </a:r>
            <a:r>
              <a:rPr lang="ar-SA" b="1" dirty="0" smtClean="0"/>
              <a:t>لدى المؤسسة كذلك أنظمة لحل المنازعات مع أعضاء هيئة التدريس والعاملين، وهي أنظمة تتميز بالشفافية، والجدية، والعدالة.</a:t>
            </a:r>
          </a:p>
          <a:p>
            <a:endParaRPr lang="ar-SA" dirty="0"/>
          </a:p>
        </p:txBody>
      </p:sp>
    </p:spTree>
    <p:extLst>
      <p:ext uri="{BB962C8B-B14F-4D97-AF65-F5344CB8AC3E}">
        <p14:creationId xmlns:p14="http://schemas.microsoft.com/office/powerpoint/2010/main" val="3177782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50000"/>
            </a:schemeClr>
          </a:solidFill>
        </p:spPr>
        <p:txBody>
          <a:bodyPr>
            <a:normAutofit fontScale="90000"/>
          </a:bodyPr>
          <a:lstStyle/>
          <a:p>
            <a:r>
              <a:rPr lang="ar-SA" b="1" dirty="0" smtClean="0"/>
              <a:t>1/9  التوظيف والتعاقد </a:t>
            </a:r>
            <a:r>
              <a:rPr lang="ar-SA" dirty="0" smtClean="0"/>
              <a:t/>
            </a:r>
            <a:br>
              <a:rPr lang="ar-SA" dirty="0" smtClean="0"/>
            </a:br>
            <a:endParaRPr lang="ar-SA" dirty="0"/>
          </a:p>
        </p:txBody>
      </p:sp>
      <p:sp>
        <p:nvSpPr>
          <p:cNvPr id="3" name="عنصر نائب للمحتوى 2"/>
          <p:cNvSpPr>
            <a:spLocks noGrp="1"/>
          </p:cNvSpPr>
          <p:nvPr>
            <p:ph idx="1"/>
          </p:nvPr>
        </p:nvSpPr>
        <p:spPr>
          <a:solidFill>
            <a:schemeClr val="tx2">
              <a:lumMod val="60000"/>
              <a:lumOff val="40000"/>
            </a:schemeClr>
          </a:solidFill>
        </p:spPr>
        <p:txBody>
          <a:bodyPr>
            <a:normAutofit lnSpcReduction="10000"/>
          </a:bodyPr>
          <a:lstStyle/>
          <a:p>
            <a:r>
              <a:rPr lang="ar-SA" b="1" dirty="0" smtClean="0"/>
              <a:t>يجب أن تصمم إجراءات التوظيف والتعاقد لتضمن أن الهيئة التدريسية والإدارية القادرة والمؤهلة متوفرة لكل الوظائف التدريسية والإدارية وأن أعضاء الهيئة التدريسية والإدارية الجدد يتم إعدادهم وتأهليهم لتحمل مسؤولياتهم.</a:t>
            </a:r>
          </a:p>
          <a:p>
            <a:r>
              <a:rPr lang="ar-SA" b="1" dirty="0" smtClean="0"/>
              <a:t>2/9	الترقي الوظيفي والشخصي</a:t>
            </a:r>
          </a:p>
          <a:p>
            <a:r>
              <a:rPr lang="ar-SA" b="1" dirty="0" smtClean="0"/>
              <a:t>يجب أن تكون إجراءات الترقية المهنية والشخصية عادلة لكل الهيئة التدريسية والإدارية ويجب أن تصمم لتشجيع ومساندة تحسينات الأداء ويتم الاعتراف بالإنجازات المميزة.</a:t>
            </a:r>
          </a:p>
          <a:p>
            <a:endParaRPr lang="ar-SA" b="1" dirty="0" smtClean="0"/>
          </a:p>
          <a:p>
            <a:endParaRPr lang="ar-SA" dirty="0"/>
          </a:p>
        </p:txBody>
      </p:sp>
    </p:spTree>
    <p:extLst>
      <p:ext uri="{BB962C8B-B14F-4D97-AF65-F5344CB8AC3E}">
        <p14:creationId xmlns:p14="http://schemas.microsoft.com/office/powerpoint/2010/main" val="2320030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75000"/>
            </a:schemeClr>
          </a:solidFill>
        </p:spPr>
        <p:txBody>
          <a:bodyPr/>
          <a:lstStyle/>
          <a:p>
            <a:r>
              <a:rPr lang="ar-SA" b="1" dirty="0" smtClean="0"/>
              <a:t>المجال العاشر: البحث العلمي</a:t>
            </a:r>
            <a:endParaRPr lang="ar-SA" b="1" dirty="0"/>
          </a:p>
        </p:txBody>
      </p:sp>
      <p:sp>
        <p:nvSpPr>
          <p:cNvPr id="3" name="عنصر نائب للمحتوى 2"/>
          <p:cNvSpPr>
            <a:spLocks noGrp="1"/>
          </p:cNvSpPr>
          <p:nvPr>
            <p:ph idx="1"/>
          </p:nvPr>
        </p:nvSpPr>
        <p:spPr>
          <a:xfrm>
            <a:off x="457200" y="1412776"/>
            <a:ext cx="8229600" cy="5040560"/>
          </a:xfrm>
          <a:solidFill>
            <a:srgbClr val="FFFF00"/>
          </a:solidFill>
        </p:spPr>
        <p:txBody>
          <a:bodyPr>
            <a:normAutofit fontScale="85000" lnSpcReduction="10000"/>
          </a:bodyPr>
          <a:lstStyle/>
          <a:p>
            <a:r>
              <a:rPr lang="ar-SA" b="1" dirty="0" smtClean="0"/>
              <a:t>في الجامعات والمؤسسات التعليمية  التي تقع عليها مسئولية البحث العلمي، يتم تشجيع أعضاء هيئة التدريس على الاشتغال بالبحث العلمي، وعلى نشر نتائج هذا البحث، وهذا الأمر يقوم به أعضاء هيئة التدريس، إما فرادى، وإما بالتعاون مع بعضهم البعض على مستوى المؤسسة، أو بالاشتراك مع آخرين من جهات أخرى.  تأخذ المؤسسة بإسهامات أعضاء هيئة التدريس هذه فيما بعد عند تقييمهم، وترقياتهم.  تنعكس النشاطات البحثية والعلمية لأعضاء هيئة التدريس على تدريسهم، فضلاً عن التطورات البحثية الأخرى في المجال نفسه.  تعمل المؤسسة على توفير المنشآت والمعدات اللازمة لإجراء هذه الأبحاث في حدود الموارد المتاحة، كما تحرص على متابعة الإنتاج البحثي ومقارنته بإنتاج المؤسسات الأخرى المماثلة.  تتوافر بالمؤسسة إجراءات وقواعد عامة تتميز بالوضوح والعدل فيما يتعلق بحقوق الملكية الفكرية.</a:t>
            </a:r>
            <a:endParaRPr lang="ar-SA" b="1" dirty="0"/>
          </a:p>
        </p:txBody>
      </p:sp>
    </p:spTree>
    <p:extLst>
      <p:ext uri="{BB962C8B-B14F-4D97-AF65-F5344CB8AC3E}">
        <p14:creationId xmlns:p14="http://schemas.microsoft.com/office/powerpoint/2010/main" val="3887786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normAutofit fontScale="90000"/>
          </a:bodyPr>
          <a:lstStyle/>
          <a:p>
            <a:r>
              <a:rPr lang="ar-SA" b="1" dirty="0" smtClean="0"/>
              <a:t>1/10	مشاركة هيئة التدريس والطلاب</a:t>
            </a:r>
            <a:r>
              <a:rPr lang="ar-SA" dirty="0" smtClean="0"/>
              <a:t/>
            </a:r>
            <a:br>
              <a:rPr lang="ar-SA" dirty="0" smtClean="0"/>
            </a:br>
            <a:endParaRPr lang="ar-SA" dirty="0"/>
          </a:p>
        </p:txBody>
      </p:sp>
      <p:sp>
        <p:nvSpPr>
          <p:cNvPr id="3" name="عنصر نائب للمحتوى 2"/>
          <p:cNvSpPr>
            <a:spLocks noGrp="1"/>
          </p:cNvSpPr>
          <p:nvPr>
            <p:ph idx="1"/>
          </p:nvPr>
        </p:nvSpPr>
        <p:spPr>
          <a:solidFill>
            <a:srgbClr val="92D050"/>
          </a:solidFill>
        </p:spPr>
        <p:txBody>
          <a:bodyPr>
            <a:normAutofit fontScale="92500" lnSpcReduction="20000"/>
          </a:bodyPr>
          <a:lstStyle/>
          <a:p>
            <a:r>
              <a:rPr lang="ar-SA" b="1" dirty="0" smtClean="0"/>
              <a:t>يجب أن تكون هناك توقعات بمشاركة الهيئة التدريسية في البحث والأنشطة العلمية ويجب أن يتم تأكيد ذلك للجميع.  كما يجب أن يقدم التشجيع والدعم للأساتذة الصغار وطلاب الدراسات العليا لعمل البحوث والأنشطة العلمية.</a:t>
            </a:r>
          </a:p>
          <a:p>
            <a:r>
              <a:rPr lang="ar-SA" sz="3500" b="1" u="sng" dirty="0" smtClean="0"/>
              <a:t>2/10</a:t>
            </a:r>
            <a:r>
              <a:rPr lang="ar-SA" sz="3500" b="1" u="sng" dirty="0"/>
              <a:t> </a:t>
            </a:r>
            <a:r>
              <a:rPr lang="ar-SA" sz="3500" b="1" u="sng" dirty="0" smtClean="0"/>
              <a:t>المباني </a:t>
            </a:r>
            <a:r>
              <a:rPr lang="ar-SA" sz="3500" b="1" u="sng" dirty="0" smtClean="0"/>
              <a:t>والمعدات المساعدة في البحث :</a:t>
            </a:r>
            <a:endParaRPr lang="ar-SA" sz="3500" b="1" u="sng" dirty="0" smtClean="0"/>
          </a:p>
          <a:p>
            <a:r>
              <a:rPr lang="ar-SA" b="1" dirty="0" smtClean="0"/>
              <a:t>يجب أن تتوفر مرافق مناسبة ومعدات ملائمة للتخصصات المختلفة في البرنامج ليتم استخدامها من قبل الهيئة التدريسية وطلاب الدراسات العليا.  كما يجب وضع سياسات واضحة لأحقية التملك والعناية للمرافق والمعدات المتخصصة والتي يتم الحصول عليها عن طريق المنح أو بالتعاون مع جهات صناعية.</a:t>
            </a:r>
          </a:p>
          <a:p>
            <a:endParaRPr lang="ar-SA" b="1" dirty="0" smtClean="0"/>
          </a:p>
          <a:p>
            <a:endParaRPr lang="ar-SA" dirty="0"/>
          </a:p>
        </p:txBody>
      </p:sp>
    </p:spTree>
    <p:extLst>
      <p:ext uri="{BB962C8B-B14F-4D97-AF65-F5344CB8AC3E}">
        <p14:creationId xmlns:p14="http://schemas.microsoft.com/office/powerpoint/2010/main" val="4291278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98178"/>
          </a:xfrm>
          <a:solidFill>
            <a:schemeClr val="accent6">
              <a:lumMod val="60000"/>
              <a:lumOff val="40000"/>
            </a:schemeClr>
          </a:solidFill>
        </p:spPr>
        <p:txBody>
          <a:bodyPr>
            <a:normAutofit fontScale="90000"/>
          </a:bodyPr>
          <a:lstStyle/>
          <a:p>
            <a:r>
              <a:rPr lang="ar-SA" dirty="0" smtClean="0"/>
              <a:t/>
            </a:r>
            <a:br>
              <a:rPr lang="ar-SA" dirty="0" smtClean="0"/>
            </a:br>
            <a:r>
              <a:rPr lang="ar-SA" b="1" dirty="0" smtClean="0"/>
              <a:t>المجال الحادي عشر: علاقة المؤسسة التعليمية مع المجتمع</a:t>
            </a:r>
            <a:r>
              <a:rPr lang="ar-SA" dirty="0" smtClean="0"/>
              <a:t/>
            </a:r>
            <a:br>
              <a:rPr lang="ar-SA" dirty="0" smtClean="0"/>
            </a:br>
            <a:endParaRPr lang="ar-SA" dirty="0"/>
          </a:p>
        </p:txBody>
      </p:sp>
      <p:sp>
        <p:nvSpPr>
          <p:cNvPr id="3" name="عنصر نائب للمحتوى 2"/>
          <p:cNvSpPr>
            <a:spLocks noGrp="1"/>
          </p:cNvSpPr>
          <p:nvPr>
            <p:ph idx="1"/>
          </p:nvPr>
        </p:nvSpPr>
        <p:spPr>
          <a:solidFill>
            <a:schemeClr val="accent4">
              <a:lumMod val="60000"/>
              <a:lumOff val="40000"/>
            </a:schemeClr>
          </a:solidFill>
        </p:spPr>
        <p:txBody>
          <a:bodyPr/>
          <a:lstStyle/>
          <a:p>
            <a:r>
              <a:rPr lang="ar-SA" b="1" dirty="0" smtClean="0"/>
              <a:t>تنظر المؤسسة إلى خدمة المجتمع الذي تعمل فيه على أنها مسئولية مهمة من مسئولياتها، وتقدم المؤسسة منشآتها وخدماتها للمساعدة في تنمية المجتمع؛ كي تشجع أعضاء هيئة التدريس كذلك على الإعلان عن نشاطاتها، وتعمل المؤسسة على متابعة نظرة المجتمع إليها، كما تتبنى الاستراتيجيات المناسبة من أجل العمل على تحسين صورتها وسمعتها.</a:t>
            </a:r>
          </a:p>
          <a:p>
            <a:endParaRPr lang="ar-SA" dirty="0"/>
          </a:p>
        </p:txBody>
      </p:sp>
    </p:spTree>
    <p:extLst>
      <p:ext uri="{BB962C8B-B14F-4D97-AF65-F5344CB8AC3E}">
        <p14:creationId xmlns:p14="http://schemas.microsoft.com/office/powerpoint/2010/main" val="1526061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60000"/>
              <a:lumOff val="40000"/>
            </a:schemeClr>
          </a:solidFill>
        </p:spPr>
        <p:txBody>
          <a:bodyPr/>
          <a:lstStyle/>
          <a:p>
            <a:r>
              <a:rPr lang="ar-SA" b="1" dirty="0" smtClean="0"/>
              <a:t>المجال الأول : الرسالة والأهداف </a:t>
            </a:r>
            <a:endParaRPr lang="ar-SA" b="1" dirty="0"/>
          </a:p>
        </p:txBody>
      </p:sp>
      <p:sp>
        <p:nvSpPr>
          <p:cNvPr id="3" name="عنصر نائب للمحتوى 2"/>
          <p:cNvSpPr>
            <a:spLocks noGrp="1"/>
          </p:cNvSpPr>
          <p:nvPr>
            <p:ph idx="1"/>
          </p:nvPr>
        </p:nvSpPr>
        <p:spPr>
          <a:solidFill>
            <a:schemeClr val="accent5">
              <a:lumMod val="40000"/>
              <a:lumOff val="60000"/>
            </a:schemeClr>
          </a:solidFill>
        </p:spPr>
        <p:txBody>
          <a:bodyPr>
            <a:normAutofit fontScale="92500"/>
          </a:bodyPr>
          <a:lstStyle/>
          <a:p>
            <a:r>
              <a:rPr lang="ar-SA" b="1" dirty="0" smtClean="0"/>
              <a:t>تكون رسالة البرنامج متوافقة مع رسالة المؤسسة وتطبق تلك الرسالة على الأهداف الخاصة ومتطلبات البرنامج المعني. ولابد أن تعرف بوضوح الأغراض الرئيسة للبرامج وأولوياتها وتكون مؤثرة في التخطيط </a:t>
            </a:r>
            <a:r>
              <a:rPr lang="ar-SA" b="1" dirty="0" smtClean="0"/>
              <a:t>والتنفيذ ؛ ومعايير الرسالة :</a:t>
            </a:r>
            <a:endParaRPr lang="ar-SA" b="1" dirty="0" smtClean="0"/>
          </a:p>
          <a:p>
            <a:r>
              <a:rPr lang="ar-SA" b="1" dirty="0" smtClean="0"/>
              <a:t>1/1 </a:t>
            </a:r>
            <a:r>
              <a:rPr lang="ar-SA" b="1" dirty="0" smtClean="0"/>
              <a:t>ملاءمة </a:t>
            </a:r>
            <a:r>
              <a:rPr lang="ar-SA" b="1" dirty="0" smtClean="0"/>
              <a:t>الرسـالة</a:t>
            </a:r>
          </a:p>
          <a:p>
            <a:pPr lvl="0"/>
            <a:r>
              <a:rPr lang="ar-SA" sz="2700" b="1" dirty="0">
                <a:solidFill>
                  <a:prstClr val="black"/>
                </a:solidFill>
              </a:rPr>
              <a:t>2/1 فائدة صيغة </a:t>
            </a:r>
            <a:r>
              <a:rPr lang="ar-SA" sz="2700" b="1" dirty="0" smtClean="0">
                <a:solidFill>
                  <a:prstClr val="black"/>
                </a:solidFill>
              </a:rPr>
              <a:t> الرسـالة  </a:t>
            </a:r>
            <a:r>
              <a:rPr lang="ar-SA" sz="2700" b="1" dirty="0">
                <a:solidFill>
                  <a:prstClr val="black"/>
                </a:solidFill>
              </a:rPr>
              <a:t>في توجيه التخطيط وصنع القرار في البرنامج</a:t>
            </a:r>
            <a:r>
              <a:rPr lang="ar-SA" sz="2700" b="1" dirty="0" smtClean="0">
                <a:solidFill>
                  <a:prstClr val="black"/>
                </a:solidFill>
              </a:rPr>
              <a:t>.</a:t>
            </a:r>
          </a:p>
          <a:p>
            <a:pPr lvl="0"/>
            <a:r>
              <a:rPr lang="ar-SA" sz="2700" b="1" dirty="0">
                <a:solidFill>
                  <a:prstClr val="black"/>
                </a:solidFill>
              </a:rPr>
              <a:t>3/1  عمليات تطوير ومراجعة </a:t>
            </a:r>
            <a:r>
              <a:rPr lang="ar-SA" sz="2700" b="1" dirty="0" smtClean="0">
                <a:solidFill>
                  <a:prstClr val="black"/>
                </a:solidFill>
              </a:rPr>
              <a:t>الرسالة</a:t>
            </a:r>
          </a:p>
          <a:p>
            <a:pPr lvl="0"/>
            <a:r>
              <a:rPr lang="ar-SA" sz="2700" b="1" dirty="0">
                <a:solidFill>
                  <a:prstClr val="black"/>
                </a:solidFill>
              </a:rPr>
              <a:t>4/1  استخدام </a:t>
            </a:r>
            <a:r>
              <a:rPr lang="ar-SA" sz="2700" b="1" dirty="0" smtClean="0">
                <a:solidFill>
                  <a:prstClr val="black"/>
                </a:solidFill>
              </a:rPr>
              <a:t>الرسالة.</a:t>
            </a:r>
          </a:p>
          <a:p>
            <a:pPr lvl="0"/>
            <a:r>
              <a:rPr lang="ar-SA" sz="2700" b="1" dirty="0" smtClean="0">
                <a:solidFill>
                  <a:prstClr val="black"/>
                </a:solidFill>
              </a:rPr>
              <a:t>1/5  </a:t>
            </a:r>
            <a:r>
              <a:rPr lang="ar-SA" sz="2700" b="1" dirty="0">
                <a:solidFill>
                  <a:prstClr val="black"/>
                </a:solidFill>
              </a:rPr>
              <a:t>العلاقة بين الرسالة والأهداف والغايات</a:t>
            </a:r>
          </a:p>
          <a:p>
            <a:pPr lvl="0"/>
            <a:endParaRPr lang="ar-SA" sz="2700" b="1" dirty="0" smtClean="0">
              <a:solidFill>
                <a:prstClr val="black"/>
              </a:solidFill>
            </a:endParaRPr>
          </a:p>
          <a:p>
            <a:pPr lvl="0"/>
            <a:endParaRPr lang="ar-SA" sz="2700" b="1" dirty="0">
              <a:solidFill>
                <a:prstClr val="black"/>
              </a:solidFill>
            </a:endParaRPr>
          </a:p>
          <a:p>
            <a:pPr lvl="0"/>
            <a:endParaRPr lang="ar-SA" sz="2700" b="1" dirty="0">
              <a:solidFill>
                <a:prstClr val="black"/>
              </a:solidFill>
            </a:endParaRPr>
          </a:p>
          <a:p>
            <a:pPr lvl="0"/>
            <a:endParaRPr lang="ar-SA" sz="2700" b="1" dirty="0" smtClean="0">
              <a:solidFill>
                <a:prstClr val="black"/>
              </a:solidFill>
            </a:endParaRPr>
          </a:p>
          <a:p>
            <a:pPr lvl="0"/>
            <a:endParaRPr lang="ar-SA" sz="2700" b="1" dirty="0">
              <a:solidFill>
                <a:prstClr val="black"/>
              </a:solidFill>
            </a:endParaRPr>
          </a:p>
          <a:p>
            <a:pPr lvl="0"/>
            <a:endParaRPr lang="ar-SA" sz="2700" b="1" dirty="0">
              <a:solidFill>
                <a:prstClr val="black"/>
              </a:solidFill>
            </a:endParaRPr>
          </a:p>
          <a:p>
            <a:pPr marL="0" indent="0">
              <a:buNone/>
            </a:pPr>
            <a:endParaRPr lang="ar-SA" b="1" dirty="0" smtClean="0"/>
          </a:p>
          <a:p>
            <a:pPr marL="0" indent="0">
              <a:buNone/>
            </a:pPr>
            <a:endParaRPr lang="ar-SA" dirty="0"/>
          </a:p>
        </p:txBody>
      </p:sp>
    </p:spTree>
    <p:extLst>
      <p:ext uri="{BB962C8B-B14F-4D97-AF65-F5344CB8AC3E}">
        <p14:creationId xmlns:p14="http://schemas.microsoft.com/office/powerpoint/2010/main" val="3963691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98178"/>
          </a:xfrm>
          <a:solidFill>
            <a:schemeClr val="accent6">
              <a:lumMod val="75000"/>
            </a:schemeClr>
          </a:solidFill>
        </p:spPr>
        <p:txBody>
          <a:bodyPr>
            <a:normAutofit fontScale="90000"/>
          </a:bodyPr>
          <a:lstStyle/>
          <a:p>
            <a:r>
              <a:rPr lang="ar-SA" dirty="0" smtClean="0"/>
              <a:t>      </a:t>
            </a:r>
            <a:br>
              <a:rPr lang="ar-SA" dirty="0" smtClean="0"/>
            </a:br>
            <a:r>
              <a:rPr lang="ar-SA" dirty="0" smtClean="0"/>
              <a:t>1/11  سياسة المؤسسة بخصوص علاقتها بالمجتمع</a:t>
            </a:r>
            <a:br>
              <a:rPr lang="ar-SA" dirty="0" smtClean="0"/>
            </a:br>
            <a:endParaRPr lang="ar-SA" dirty="0"/>
          </a:p>
        </p:txBody>
      </p:sp>
      <p:sp>
        <p:nvSpPr>
          <p:cNvPr id="3" name="عنصر نائب للمحتوى 2"/>
          <p:cNvSpPr>
            <a:spLocks noGrp="1"/>
          </p:cNvSpPr>
          <p:nvPr>
            <p:ph idx="1"/>
          </p:nvPr>
        </p:nvSpPr>
        <p:spPr>
          <a:solidFill>
            <a:schemeClr val="accent5">
              <a:lumMod val="60000"/>
              <a:lumOff val="40000"/>
            </a:schemeClr>
          </a:solidFill>
        </p:spPr>
        <p:txBody>
          <a:bodyPr>
            <a:normAutofit fontScale="92500"/>
          </a:bodyPr>
          <a:lstStyle/>
          <a:p>
            <a:r>
              <a:rPr lang="ar-SA" b="1" dirty="0" smtClean="0"/>
              <a:t>يجب أن يحدد بوضوح التزام القسم أو البرنامج بخدمة المجتمع ويكون متوافقا مع سياسات المؤسسة الخاصة بخدمة المجتمع وملائما للمهارات الخاصة والمعرفة للهيئة التدريسية العاملة في البرنامج.  ويجب أن يتم دعم هذا الالتزام بسياسات تشجع على المشاركة ويتم عمل تقارير عن الأنشطة التي تنفذ.</a:t>
            </a:r>
          </a:p>
          <a:p>
            <a:r>
              <a:rPr lang="ar-SA" sz="3500" b="1" u="sng" dirty="0" smtClean="0"/>
              <a:t>2/11  التفاعل مع المجتمع</a:t>
            </a:r>
          </a:p>
          <a:p>
            <a:r>
              <a:rPr lang="ar-SA" b="1" dirty="0" smtClean="0"/>
              <a:t>يجب أن تنشأ العلاقات مع المجتمع لتقديم الخدمات المطلوبة له والاستفادة من الخبرات الموجودة فيه لدعم البرنامج.</a:t>
            </a:r>
          </a:p>
          <a:p>
            <a:endParaRPr lang="ar-SA" dirty="0"/>
          </a:p>
        </p:txBody>
      </p:sp>
    </p:spTree>
    <p:extLst>
      <p:ext uri="{BB962C8B-B14F-4D97-AF65-F5344CB8AC3E}">
        <p14:creationId xmlns:p14="http://schemas.microsoft.com/office/powerpoint/2010/main" val="1213098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40000"/>
              <a:lumOff val="60000"/>
            </a:schemeClr>
          </a:solidFill>
        </p:spPr>
        <p:txBody>
          <a:bodyPr/>
          <a:lstStyle/>
          <a:p>
            <a:r>
              <a:rPr lang="ar-SA" b="1" dirty="0" smtClean="0"/>
              <a:t>المجال الثاني : السلطات والإدارة </a:t>
            </a:r>
            <a:endParaRPr lang="ar-SA" b="1" dirty="0"/>
          </a:p>
        </p:txBody>
      </p:sp>
      <p:sp>
        <p:nvSpPr>
          <p:cNvPr id="3" name="عنصر نائب للمحتوى 2"/>
          <p:cNvSpPr>
            <a:spLocks noGrp="1"/>
          </p:cNvSpPr>
          <p:nvPr>
            <p:ph idx="1"/>
          </p:nvPr>
        </p:nvSpPr>
        <p:spPr>
          <a:solidFill>
            <a:schemeClr val="accent6">
              <a:lumMod val="60000"/>
              <a:lumOff val="40000"/>
            </a:schemeClr>
          </a:solidFill>
        </p:spPr>
        <p:txBody>
          <a:bodyPr>
            <a:normAutofit fontScale="92500" lnSpcReduction="10000"/>
          </a:bodyPr>
          <a:lstStyle/>
          <a:p>
            <a:r>
              <a:rPr lang="ar-SA" b="1" dirty="0" smtClean="0"/>
              <a:t>تقوم السلطة العليا بقيادة المؤسسة قيادة فعالة، تعمل لصالح المؤسسة ككل، ولصالح منسوبيها.  وتقوم بدورها هذا من خلال وضع سياسات المؤسسة، وعمليات المساءلة.  أما الإدارة العليا في المؤسسة فتقوم بإدارة وتوجيه نشاطات المؤسسة بشكل فعال من خلال هيكل إداري يتم تحديده بشكل واضح تمامًا.  وتتم نشاطات الإدارة العليا في إطار من السياسات، والتنظيمات السليمة التي تحرص على الحفاظ على المساءلة المالية والإدارية، وتعمل على تحقيق التوازن بين التخطيط المركزي والمبادرة الفردية.</a:t>
            </a:r>
          </a:p>
          <a:p>
            <a:r>
              <a:rPr lang="ar-SA" dirty="0" smtClean="0"/>
              <a:t> </a:t>
            </a:r>
          </a:p>
          <a:p>
            <a:endParaRPr lang="ar-SA" dirty="0"/>
          </a:p>
        </p:txBody>
      </p:sp>
    </p:spTree>
    <p:extLst>
      <p:ext uri="{BB962C8B-B14F-4D97-AF65-F5344CB8AC3E}">
        <p14:creationId xmlns:p14="http://schemas.microsoft.com/office/powerpoint/2010/main" val="5441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solidFill>
        </p:spPr>
        <p:txBody>
          <a:bodyPr/>
          <a:lstStyle/>
          <a:p>
            <a:r>
              <a:rPr lang="ar-SA" b="1" dirty="0" smtClean="0"/>
              <a:t>معايير المجال الثاني</a:t>
            </a:r>
            <a:endParaRPr lang="ar-SA" b="1" dirty="0"/>
          </a:p>
        </p:txBody>
      </p:sp>
      <p:sp>
        <p:nvSpPr>
          <p:cNvPr id="3" name="عنصر نائب للمحتوى 2"/>
          <p:cNvSpPr>
            <a:spLocks noGrp="1"/>
          </p:cNvSpPr>
          <p:nvPr>
            <p:ph idx="1"/>
          </p:nvPr>
        </p:nvSpPr>
        <p:spPr>
          <a:solidFill>
            <a:schemeClr val="accent5">
              <a:lumMod val="60000"/>
              <a:lumOff val="40000"/>
            </a:schemeClr>
          </a:solidFill>
        </p:spPr>
        <p:txBody>
          <a:bodyPr>
            <a:normAutofit/>
          </a:bodyPr>
          <a:lstStyle/>
          <a:p>
            <a:r>
              <a:rPr lang="ar-SA" dirty="0" smtClean="0"/>
              <a:t> </a:t>
            </a:r>
            <a:r>
              <a:rPr lang="ar-SA" b="1" dirty="0" smtClean="0"/>
              <a:t>1/2 الإدارة </a:t>
            </a:r>
          </a:p>
          <a:p>
            <a:r>
              <a:rPr lang="ar-SA" b="1" dirty="0" smtClean="0"/>
              <a:t>      يجب أن يتميز مدير البرنامج (رئيس القسم) بالقيادة الفعالة المسؤولة لتطوير وتحسين البرنامج.                             2/2  عمليات التخطيط:</a:t>
            </a:r>
          </a:p>
          <a:p>
            <a:r>
              <a:rPr lang="ar-SA" b="1" dirty="0" smtClean="0"/>
              <a:t>يجب أن تدار عمليات التخطيط </a:t>
            </a:r>
            <a:r>
              <a:rPr lang="ar-SA" b="1" dirty="0" smtClean="0"/>
              <a:t>بشكل </a:t>
            </a:r>
            <a:r>
              <a:rPr lang="ar-SA" b="1" dirty="0" smtClean="0"/>
              <a:t>فعال لتحقيق الرسالة والأهداف من خلال العمل التعاوني للهيئة </a:t>
            </a:r>
            <a:r>
              <a:rPr lang="ar-SA" b="1" dirty="0" smtClean="0"/>
              <a:t>التدريسية                    ويجب </a:t>
            </a:r>
            <a:r>
              <a:rPr lang="ar-SA" b="1" dirty="0" smtClean="0"/>
              <a:t>أن </a:t>
            </a:r>
            <a:r>
              <a:rPr lang="ar-SA" b="1" dirty="0" smtClean="0"/>
              <a:t>يكون التخطيط الاستراتيجي مرونا </a:t>
            </a:r>
            <a:r>
              <a:rPr lang="ar-SA" b="1" dirty="0" smtClean="0"/>
              <a:t>حتى يمكن عمل التغيرات طبقا للنتائج المحققة والظروف المتغيرة.</a:t>
            </a:r>
          </a:p>
          <a:p>
            <a:endParaRPr lang="ar-SA" dirty="0"/>
          </a:p>
        </p:txBody>
      </p:sp>
    </p:spTree>
    <p:extLst>
      <p:ext uri="{BB962C8B-B14F-4D97-AF65-F5344CB8AC3E}">
        <p14:creationId xmlns:p14="http://schemas.microsoft.com/office/powerpoint/2010/main" val="335332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50000"/>
            </a:schemeClr>
          </a:solidFill>
        </p:spPr>
        <p:txBody>
          <a:bodyPr>
            <a:normAutofit fontScale="90000"/>
          </a:bodyPr>
          <a:lstStyle/>
          <a:p>
            <a:r>
              <a:rPr lang="ar-SA" b="1" dirty="0" smtClean="0"/>
              <a:t>3/2  العلاقة بين فرعي الطلاب والطالبات</a:t>
            </a:r>
            <a:br>
              <a:rPr lang="ar-SA" b="1" dirty="0" smtClean="0"/>
            </a:br>
            <a:endParaRPr lang="ar-SA" b="1" dirty="0"/>
          </a:p>
        </p:txBody>
      </p:sp>
      <p:sp>
        <p:nvSpPr>
          <p:cNvPr id="3" name="عنصر نائب للمحتوى 2"/>
          <p:cNvSpPr>
            <a:spLocks noGrp="1"/>
          </p:cNvSpPr>
          <p:nvPr>
            <p:ph idx="1"/>
          </p:nvPr>
        </p:nvSpPr>
        <p:spPr>
          <a:solidFill>
            <a:schemeClr val="accent6">
              <a:lumMod val="75000"/>
            </a:schemeClr>
          </a:solidFill>
        </p:spPr>
        <p:txBody>
          <a:bodyPr/>
          <a:lstStyle/>
          <a:p>
            <a:r>
              <a:rPr lang="ar-SA" b="1" dirty="0" smtClean="0"/>
              <a:t>في البرامج التي بها فرعي طلاب وطالبات ، يتشارك منسقي البرنامج  والهيئة التدريسية في كل من الفرعين في التخطيط التعاوني وعمل التقارير عن البرنامج والمواد.  يجب أن يكون هناك توزيع </a:t>
            </a:r>
            <a:r>
              <a:rPr lang="ar-SA" b="1" dirty="0" smtClean="0"/>
              <a:t>متساو </a:t>
            </a:r>
            <a:r>
              <a:rPr lang="ar-SA" b="1" dirty="0" smtClean="0"/>
              <a:t>للموارد والمنشآت لتحقيق متطلبات تنفيذ البرنامج والخدمات المساندة في كل فرع ويجب أن تأخذ تقويمات الجودة في الاعتبار في كل فرع من الفروع بالإضافة إلى تقويم البرنامج ككل.</a:t>
            </a:r>
          </a:p>
          <a:p>
            <a:endParaRPr lang="ar-SA" dirty="0"/>
          </a:p>
        </p:txBody>
      </p:sp>
    </p:spTree>
    <p:extLst>
      <p:ext uri="{BB962C8B-B14F-4D97-AF65-F5344CB8AC3E}">
        <p14:creationId xmlns:p14="http://schemas.microsoft.com/office/powerpoint/2010/main" val="3221214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40000"/>
              <a:lumOff val="60000"/>
            </a:schemeClr>
          </a:solidFill>
        </p:spPr>
        <p:txBody>
          <a:bodyPr>
            <a:normAutofit fontScale="90000"/>
          </a:bodyPr>
          <a:lstStyle/>
          <a:p>
            <a:r>
              <a:rPr lang="ar-SA" b="1" dirty="0" smtClean="0"/>
              <a:t>4/2  الاستقامة والأمانة في المؤسسة</a:t>
            </a:r>
            <a:br>
              <a:rPr lang="ar-SA" b="1" dirty="0" smtClean="0"/>
            </a:br>
            <a:endParaRPr lang="ar-SA" b="1" dirty="0"/>
          </a:p>
        </p:txBody>
      </p:sp>
      <p:sp>
        <p:nvSpPr>
          <p:cNvPr id="3" name="عنصر نائب للمحتوى 2"/>
          <p:cNvSpPr>
            <a:spLocks noGrp="1"/>
          </p:cNvSpPr>
          <p:nvPr>
            <p:ph idx="1"/>
          </p:nvPr>
        </p:nvSpPr>
        <p:spPr>
          <a:solidFill>
            <a:schemeClr val="accent3"/>
          </a:solidFill>
        </p:spPr>
        <p:txBody>
          <a:bodyPr/>
          <a:lstStyle/>
          <a:p>
            <a:r>
              <a:rPr lang="ar-SA" b="1" dirty="0" smtClean="0"/>
              <a:t>يجب أن تتحلى الهيئة التدريسية والإدارية في البرنامج بمعايير </a:t>
            </a:r>
            <a:r>
              <a:rPr lang="ar-SA" b="1" dirty="0"/>
              <a:t>أ</a:t>
            </a:r>
            <a:r>
              <a:rPr lang="ar-SA" b="1" dirty="0" smtClean="0"/>
              <a:t>خلاقية عالية في تدريسهم وفي بحوثهم وفي كل الأعمال الإدارية والخدماتية.  ويجب المحافظة على هذه المعايير في كل التعاملات مع الطلاب والهيئة التدريسية والإدارية وكذلك في العلاقات مع الجهات الداخلية والخارجية سواء كانت جهات حكومية أو غير حكومية.</a:t>
            </a:r>
          </a:p>
          <a:p>
            <a:endParaRPr lang="ar-SA" dirty="0"/>
          </a:p>
        </p:txBody>
      </p:sp>
    </p:spTree>
    <p:extLst>
      <p:ext uri="{BB962C8B-B14F-4D97-AF65-F5344CB8AC3E}">
        <p14:creationId xmlns:p14="http://schemas.microsoft.com/office/powerpoint/2010/main" val="311758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440160"/>
          </a:xfrm>
          <a:solidFill>
            <a:schemeClr val="accent5">
              <a:lumMod val="20000"/>
              <a:lumOff val="80000"/>
            </a:schemeClr>
          </a:solidFill>
        </p:spPr>
        <p:txBody>
          <a:bodyPr>
            <a:normAutofit fontScale="90000"/>
          </a:bodyPr>
          <a:lstStyle/>
          <a:p>
            <a:r>
              <a:rPr lang="ar-SA" b="1" dirty="0"/>
              <a:t/>
            </a:r>
            <a:br>
              <a:rPr lang="ar-SA" b="1" dirty="0"/>
            </a:br>
            <a:r>
              <a:rPr lang="ar-SA" b="1" dirty="0"/>
              <a:t>5/2  </a:t>
            </a:r>
            <a:r>
              <a:rPr lang="ar-SA" b="1" dirty="0" smtClean="0"/>
              <a:t>السياسات والتنظيمات الداخلية</a:t>
            </a:r>
            <a:br>
              <a:rPr lang="ar-SA" b="1" dirty="0" smtClean="0"/>
            </a:br>
            <a:endParaRPr lang="ar-SA" b="1" dirty="0"/>
          </a:p>
        </p:txBody>
      </p:sp>
      <p:sp>
        <p:nvSpPr>
          <p:cNvPr id="3" name="عنصر نائب للمحتوى 2"/>
          <p:cNvSpPr>
            <a:spLocks noGrp="1"/>
          </p:cNvSpPr>
          <p:nvPr>
            <p:ph idx="1"/>
          </p:nvPr>
        </p:nvSpPr>
        <p:spPr>
          <a:xfrm>
            <a:off x="467544" y="1700808"/>
            <a:ext cx="8229600" cy="4104456"/>
          </a:xfrm>
          <a:solidFill>
            <a:schemeClr val="bg2">
              <a:lumMod val="50000"/>
            </a:schemeClr>
          </a:solidFill>
        </p:spPr>
        <p:txBody>
          <a:bodyPr/>
          <a:lstStyle/>
          <a:p>
            <a:r>
              <a:rPr lang="ar-SA" b="1" dirty="0" smtClean="0"/>
              <a:t>يجب أن يتم وضع السياسات والأنظمة التي تعرف بوضوح المسؤوليات والإجراءات الرئيسة لإدارة البرنامج وكذلك للجان والهيئة التدريسية والإدارية والطلاب المعنيين. </a:t>
            </a:r>
          </a:p>
          <a:p>
            <a:endParaRPr lang="ar-SA" dirty="0"/>
          </a:p>
        </p:txBody>
      </p:sp>
    </p:spTree>
    <p:extLst>
      <p:ext uri="{BB962C8B-B14F-4D97-AF65-F5344CB8AC3E}">
        <p14:creationId xmlns:p14="http://schemas.microsoft.com/office/powerpoint/2010/main" val="1695664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normAutofit fontScale="90000"/>
          </a:bodyPr>
          <a:lstStyle/>
          <a:p>
            <a:r>
              <a:rPr lang="ar-SA" b="1" dirty="0" smtClean="0"/>
              <a:t>المجال الثالث :  إدارة ضمان الجودة وتحسينها</a:t>
            </a:r>
            <a:endParaRPr lang="ar-SA" b="1" dirty="0"/>
          </a:p>
        </p:txBody>
      </p:sp>
      <p:sp>
        <p:nvSpPr>
          <p:cNvPr id="3" name="عنصر نائب للمحتوى 2"/>
          <p:cNvSpPr>
            <a:spLocks noGrp="1"/>
          </p:cNvSpPr>
          <p:nvPr>
            <p:ph idx="1"/>
          </p:nvPr>
        </p:nvSpPr>
        <p:spPr>
          <a:solidFill>
            <a:schemeClr val="accent5">
              <a:lumMod val="60000"/>
              <a:lumOff val="40000"/>
            </a:schemeClr>
          </a:solidFill>
        </p:spPr>
        <p:txBody>
          <a:bodyPr/>
          <a:lstStyle/>
          <a:p>
            <a:r>
              <a:rPr lang="ar-SA" b="1" dirty="0" smtClean="0"/>
              <a:t>تتعلق عمليات ضمان الجودة بكل أقسام المؤسسة، وتشكل جزءاً مهما من عمليات الإدارة والتخطيط الروتينية. </a:t>
            </a:r>
            <a:endParaRPr lang="ar-SA" b="1" dirty="0" smtClean="0"/>
          </a:p>
          <a:p>
            <a:r>
              <a:rPr lang="ar-SA" b="1" dirty="0" smtClean="0"/>
              <a:t>و </a:t>
            </a:r>
            <a:r>
              <a:rPr lang="ar-SA" b="1" dirty="0" smtClean="0"/>
              <a:t>تركز المقاييس بشكل خاص على المخرجات والنتائج.  كما يوجد لدى هيئة التدريس والإدارة والطلبة التزام بالتحسين، كما أنهم يقومون بشكل دوري بمراجعة أدائهم.  ويتم تقويم الجودة بناءً على أدلة </a:t>
            </a:r>
            <a:r>
              <a:rPr lang="ar-SA" b="1" dirty="0" err="1" smtClean="0"/>
              <a:t>مستقاة</a:t>
            </a:r>
            <a:r>
              <a:rPr lang="ar-SA" b="1" dirty="0" smtClean="0"/>
              <a:t> من مؤشرات أداء ومن معايير خارجية تتسم بجديتها.</a:t>
            </a:r>
            <a:endParaRPr lang="ar-SA" b="1" dirty="0"/>
          </a:p>
        </p:txBody>
      </p:sp>
    </p:spTree>
    <p:extLst>
      <p:ext uri="{BB962C8B-B14F-4D97-AF65-F5344CB8AC3E}">
        <p14:creationId xmlns:p14="http://schemas.microsoft.com/office/powerpoint/2010/main" val="315453025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2179</Words>
  <Application>Microsoft Office PowerPoint</Application>
  <PresentationFormat>عرض على الشاشة (3:4)‏</PresentationFormat>
  <Paragraphs>133</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نسق Office</vt:lpstr>
      <vt:lpstr>معايير الجودة ومتطلبات تحقيقها في التعليم الجامعي</vt:lpstr>
      <vt:lpstr> مجالات ومعايير الاعتماد وتأكيد الجودة في برامج مؤسسات التعليم العالي </vt:lpstr>
      <vt:lpstr>المجال الأول : الرسالة والأهداف </vt:lpstr>
      <vt:lpstr>المجال الثاني : السلطات والإدارة </vt:lpstr>
      <vt:lpstr>معايير المجال الثاني</vt:lpstr>
      <vt:lpstr>3/2  العلاقة بين فرعي الطلاب والطالبات </vt:lpstr>
      <vt:lpstr>4/2  الاستقامة والأمانة في المؤسسة </vt:lpstr>
      <vt:lpstr> 5/2  السياسات والتنظيمات الداخلية </vt:lpstr>
      <vt:lpstr>المجال الثالث :  إدارة ضمان الجودة وتحسينها</vt:lpstr>
      <vt:lpstr>1/3  التزام البرنامج بتحسين الجودة  </vt:lpstr>
      <vt:lpstr>المجال الرابع: التعلم والتدريس</vt:lpstr>
      <vt:lpstr>1/4  مخرجات تعلم الطلاب </vt:lpstr>
      <vt:lpstr>3/4  عمليات تقويم ومراجعة البرنامج </vt:lpstr>
      <vt:lpstr>6/4  جودة التدريس  </vt:lpstr>
      <vt:lpstr>المجال الخامس: إدارة شئون الطلاب والخدمات المساندة </vt:lpstr>
      <vt:lpstr>1/5 قبول الطلاب </vt:lpstr>
      <vt:lpstr>المجال السادس: مصادر التعلم</vt:lpstr>
      <vt:lpstr>1/6  التخطيط والتقويم </vt:lpstr>
      <vt:lpstr>3/6  مساندة المستخدمين </vt:lpstr>
      <vt:lpstr>المجال السابع: المرافق والمعدات</vt:lpstr>
      <vt:lpstr>1/7  السياسة العامة والتخطيط </vt:lpstr>
      <vt:lpstr>3/7  إدارة المرافق </vt:lpstr>
      <vt:lpstr>المجال الثامن : التخطيط المالي والإدارة المالية </vt:lpstr>
      <vt:lpstr>1/8  التخطيط المالي ووضع الميزانية </vt:lpstr>
      <vt:lpstr>المجال التاسع: عمليات توظيف الهيئة التدريسية  والإدارية</vt:lpstr>
      <vt:lpstr>1/9  التوظيف والتعاقد  </vt:lpstr>
      <vt:lpstr>المجال العاشر: البحث العلمي</vt:lpstr>
      <vt:lpstr>1/10 مشاركة هيئة التدريس والطلاب </vt:lpstr>
      <vt:lpstr> المجال الحادي عشر: علاقة المؤسسة التعليمية مع المجتمع </vt:lpstr>
      <vt:lpstr>       1/11  سياسة المؤسسة بخصوص علاقتها بالمجتمع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معايير الاعتماد وتأكيد الجودة في برامج مؤسسات التعليم العالي</dc:title>
  <dc:creator>user</dc:creator>
  <cp:lastModifiedBy>user</cp:lastModifiedBy>
  <cp:revision>34</cp:revision>
  <dcterms:created xsi:type="dcterms:W3CDTF">2012-11-03T20:27:57Z</dcterms:created>
  <dcterms:modified xsi:type="dcterms:W3CDTF">2013-03-01T12:24:13Z</dcterms:modified>
</cp:coreProperties>
</file>