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947275"/>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3" name="مستطيل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مستطيل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مستطيل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مستطيل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مستطيل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مستطيل مستدير الزوايا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مستطيل مستدير الزوايا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مستطيل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6705600" y="4206240"/>
            <a:ext cx="960120" cy="457200"/>
          </a:xfrm>
        </p:spPr>
        <p:txBody>
          <a:bodyPr/>
          <a:lstStyle/>
          <a:p>
            <a:fld id="{1B8ABB09-4A1D-463E-8065-109CC2B7EFAA}" type="datetimeFigureOut">
              <a:rPr lang="ar-SA" smtClean="0"/>
              <a:t>14/01/35</a:t>
            </a:fld>
            <a:endParaRPr lang="ar-SA"/>
          </a:p>
        </p:txBody>
      </p:sp>
      <p:sp>
        <p:nvSpPr>
          <p:cNvPr id="17" name="عنصر نائب للتذييل 16"/>
          <p:cNvSpPr>
            <a:spLocks noGrp="1"/>
          </p:cNvSpPr>
          <p:nvPr>
            <p:ph type="ftr" sz="quarter" idx="11"/>
          </p:nvPr>
        </p:nvSpPr>
        <p:spPr>
          <a:xfrm>
            <a:off x="5410200" y="4205288"/>
            <a:ext cx="1295400" cy="457200"/>
          </a:xfrm>
        </p:spPr>
        <p:txBody>
          <a:bodyPr/>
          <a:lstStyle/>
          <a:p>
            <a:endParaRPr lang="ar-SA"/>
          </a:p>
        </p:txBody>
      </p:sp>
      <p:sp>
        <p:nvSpPr>
          <p:cNvPr id="29" name="عنصر نائب لرقم الشريحة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14/01/35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1143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143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14/01/35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14/01/35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14/01/35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14/01/35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381000" y="1143000"/>
            <a:ext cx="8382000" cy="1069848"/>
          </a:xfrm>
        </p:spPr>
        <p:txBody>
          <a:bodyPr anchor="ctr"/>
          <a:lstStyle>
            <a:lvl1pPr>
              <a:defRPr sz="4000" b="0" i="0"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6" name="عنصر نائب للتاريخ 25"/>
          <p:cNvSpPr>
            <a:spLocks noGrp="1"/>
          </p:cNvSpPr>
          <p:nvPr>
            <p:ph type="dt" sz="half" idx="10"/>
          </p:nvPr>
        </p:nvSpPr>
        <p:spPr/>
        <p:txBody>
          <a:bodyPr rtlCol="0"/>
          <a:lstStyle/>
          <a:p>
            <a:fld id="{1B8ABB09-4A1D-463E-8065-109CC2B7EFAA}" type="datetimeFigureOut">
              <a:rPr lang="ar-SA" smtClean="0"/>
              <a:t>14/01/35</a:t>
            </a:fld>
            <a:endParaRPr lang="ar-SA"/>
          </a:p>
        </p:txBody>
      </p:sp>
      <p:sp>
        <p:nvSpPr>
          <p:cNvPr id="27" name="عنصر نائب لرقم الشريحة 26"/>
          <p:cNvSpPr>
            <a:spLocks noGrp="1"/>
          </p:cNvSpPr>
          <p:nvPr>
            <p:ph type="sldNum" sz="quarter" idx="11"/>
          </p:nvPr>
        </p:nvSpPr>
        <p:spPr/>
        <p:txBody>
          <a:bodyPr rtlCol="0"/>
          <a:lstStyle/>
          <a:p>
            <a:fld id="{0B34F065-1154-456A-91E3-76DE8E75E17B}" type="slidenum">
              <a:rPr lang="ar-SA" smtClean="0"/>
              <a:t>‹#›</a:t>
            </a:fld>
            <a:endParaRPr lang="ar-SA"/>
          </a:p>
        </p:txBody>
      </p:sp>
      <p:sp>
        <p:nvSpPr>
          <p:cNvPr id="28" name="عنصر نائب للتذييل 27"/>
          <p:cNvSpPr>
            <a:spLocks noGrp="1"/>
          </p:cNvSpPr>
          <p:nvPr>
            <p:ph type="ftr" sz="quarter" idx="12"/>
          </p:nvPr>
        </p:nvSpPr>
        <p:spPr/>
        <p:txBody>
          <a:bodyPr rtlCol="0"/>
          <a:lstStyle/>
          <a:p>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a:xfrm>
            <a:off x="6583680" y="612648"/>
            <a:ext cx="957264" cy="457200"/>
          </a:xfrm>
        </p:spPr>
        <p:txBody>
          <a:bodyPr/>
          <a:lstStyle/>
          <a:p>
            <a:fld id="{1B8ABB09-4A1D-463E-8065-109CC2B7EFAA}" type="datetimeFigureOut">
              <a:rPr lang="ar-SA" smtClean="0"/>
              <a:t>14/01/35</a:t>
            </a:fld>
            <a:endParaRPr lang="ar-SA"/>
          </a:p>
        </p:txBody>
      </p:sp>
      <p:sp>
        <p:nvSpPr>
          <p:cNvPr id="4" name="عنصر نائب للتذييل 3"/>
          <p:cNvSpPr>
            <a:spLocks noGrp="1"/>
          </p:cNvSpPr>
          <p:nvPr>
            <p:ph type="ftr" sz="quarter" idx="11"/>
          </p:nvPr>
        </p:nvSpPr>
        <p:spPr>
          <a:xfrm>
            <a:off x="5257800" y="612648"/>
            <a:ext cx="1325880" cy="457200"/>
          </a:xfrm>
        </p:spPr>
        <p:txBody>
          <a:bodyPr/>
          <a:lstStyle/>
          <a:p>
            <a:endParaRPr lang="ar-SA"/>
          </a:p>
        </p:txBody>
      </p:sp>
      <p:sp>
        <p:nvSpPr>
          <p:cNvPr id="5" name="عنصر نائب لرقم الشريحة 4"/>
          <p:cNvSpPr>
            <a:spLocks noGrp="1"/>
          </p:cNvSpPr>
          <p:nvPr>
            <p:ph type="sldNum" sz="quarter" idx="12"/>
          </p:nvPr>
        </p:nvSpPr>
        <p:spPr>
          <a:xfrm>
            <a:off x="8174736" y="2272"/>
            <a:ext cx="762000" cy="365760"/>
          </a:xfrm>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14/01/35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353496" y="1101970"/>
            <a:ext cx="3383280" cy="877824"/>
          </a:xfrm>
        </p:spPr>
        <p:txBody>
          <a:bodyPr anchor="b"/>
          <a:lstStyle>
            <a:lvl1pPr algn="l">
              <a:buNone/>
              <a:defRPr sz="1800" b="1"/>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14/01/35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14/01/35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مستطيل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مستطيل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مستطيل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مستطيل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مستطيل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مستطيل مستدير الزوايا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مستطيل مستدير الزوايا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مستطيل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مستطيل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مستطيل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مستطيل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مستطيل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مستطيل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عنصر نائب للعنوان 21"/>
          <p:cNvSpPr>
            <a:spLocks noGrp="1"/>
          </p:cNvSpPr>
          <p:nvPr>
            <p:ph type="title"/>
          </p:nvPr>
        </p:nvSpPr>
        <p:spPr>
          <a:xfrm>
            <a:off x="457200" y="1143000"/>
            <a:ext cx="8229600" cy="10668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B8ABB09-4A1D-463E-8065-109CC2B7EFAA}" type="datetimeFigureOut">
              <a:rPr lang="ar-SA" smtClean="0"/>
              <a:t>14/01/35</a:t>
            </a:fld>
            <a:endParaRPr lang="ar-SA"/>
          </a:p>
        </p:txBody>
      </p:sp>
      <p:sp>
        <p:nvSpPr>
          <p:cNvPr id="3" name="عنصر نائب للتذييل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ar-SA"/>
          </a:p>
        </p:txBody>
      </p:sp>
      <p:sp>
        <p:nvSpPr>
          <p:cNvPr id="23" name="عنصر نائب لرقم الشريحة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365760" indent="-256032" algn="r" rtl="1"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r" rtl="1"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r" rtl="1"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r" rtl="1"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r" rtl="1"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r" rtl="1"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r" rtl="1"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r" rtl="1"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r" rtl="1"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r>
              <a:rPr lang="ar-SA" dirty="0" smtClean="0"/>
              <a:t>ورشة عمل بعض المفاهيم المرتبطة بمقاييس </a:t>
            </a:r>
            <a:r>
              <a:rPr lang="ar-SA" smtClean="0"/>
              <a:t>التقويم الذاتي</a:t>
            </a:r>
            <a:endParaRPr lang="ar-SA" dirty="0"/>
          </a:p>
        </p:txBody>
      </p:sp>
      <p:sp>
        <p:nvSpPr>
          <p:cNvPr id="3" name="عنوان فرعي 2"/>
          <p:cNvSpPr>
            <a:spLocks noGrp="1"/>
          </p:cNvSpPr>
          <p:nvPr>
            <p:ph type="subTitle" idx="1"/>
          </p:nvPr>
        </p:nvSpPr>
        <p:spPr/>
        <p:txBody>
          <a:bodyPr/>
          <a:lstStyle/>
          <a:p>
            <a:r>
              <a:rPr lang="ar-SA" dirty="0" smtClean="0"/>
              <a:t>إعداد د ماجدة حسام الدين سيد</a:t>
            </a:r>
            <a:endParaRPr lang="ar-SA" dirty="0"/>
          </a:p>
        </p:txBody>
      </p:sp>
    </p:spTree>
    <p:extLst>
      <p:ext uri="{BB962C8B-B14F-4D97-AF65-F5344CB8AC3E}">
        <p14:creationId xmlns:p14="http://schemas.microsoft.com/office/powerpoint/2010/main" val="434373010"/>
      </p:ext>
    </p:extLst>
  </p:cSld>
  <p:clrMapOvr>
    <a:masterClrMapping/>
  </p:clrMapOvr>
  <p:transition spd="slow">
    <p:randomBar dir="vert"/>
    <p:sndAc>
      <p:stSnd>
        <p:snd r:embed="rId2" name="chimes.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مفهوم الرسالة</a:t>
            </a:r>
            <a:endParaRPr lang="ar-SA" dirty="0"/>
          </a:p>
        </p:txBody>
      </p:sp>
      <p:sp>
        <p:nvSpPr>
          <p:cNvPr id="3" name="عنصر نائب للمحتوى 2"/>
          <p:cNvSpPr>
            <a:spLocks noGrp="1"/>
          </p:cNvSpPr>
          <p:nvPr>
            <p:ph idx="1"/>
          </p:nvPr>
        </p:nvSpPr>
        <p:spPr/>
        <p:txBody>
          <a:bodyPr/>
          <a:lstStyle/>
          <a:p>
            <a:r>
              <a:rPr lang="ar-SA" b="1" dirty="0" smtClean="0">
                <a:solidFill>
                  <a:srgbClr val="000000"/>
                </a:solidFill>
                <a:latin typeface="Arial"/>
              </a:rPr>
              <a:t> هي الاجراءات التنفيذية للرؤية التي تم وضعها سلفا وتمثل </a:t>
            </a:r>
            <a:r>
              <a:rPr lang="ar-SA" b="1" dirty="0">
                <a:solidFill>
                  <a:srgbClr val="000000"/>
                </a:solidFill>
                <a:latin typeface="Arial"/>
              </a:rPr>
              <a:t>الرسالة وصفا أكثر تحديدا لما تسعى إليه </a:t>
            </a:r>
            <a:r>
              <a:rPr lang="ar-SA" b="1" dirty="0" smtClean="0">
                <a:solidFill>
                  <a:srgbClr val="000000"/>
                </a:solidFill>
                <a:latin typeface="Arial"/>
              </a:rPr>
              <a:t>المؤسسة ،وكيف ستحققه؟ </a:t>
            </a:r>
            <a:r>
              <a:rPr lang="ar-SA" b="1" dirty="0">
                <a:solidFill>
                  <a:srgbClr val="000000"/>
                </a:solidFill>
                <a:latin typeface="Arial"/>
              </a:rPr>
              <a:t>وما القيم التي تؤمن بها تجاه طلابها والعاملين فيها والمجتمع</a:t>
            </a:r>
            <a:r>
              <a:rPr lang="ar-SA" b="1" dirty="0" smtClean="0">
                <a:solidFill>
                  <a:srgbClr val="000000"/>
                </a:solidFill>
                <a:latin typeface="Arial"/>
              </a:rPr>
              <a:t>.؟</a:t>
            </a:r>
            <a:r>
              <a:rPr lang="ar-SA" b="1" dirty="0">
                <a:solidFill>
                  <a:srgbClr val="000000"/>
                </a:solidFill>
                <a:latin typeface="Arial"/>
              </a:rPr>
              <a:t/>
            </a:r>
            <a:br>
              <a:rPr lang="ar-SA" b="1" dirty="0">
                <a:solidFill>
                  <a:srgbClr val="000000"/>
                </a:solidFill>
                <a:latin typeface="Arial"/>
              </a:rPr>
            </a:br>
            <a:endParaRPr lang="ar-SA" dirty="0"/>
          </a:p>
        </p:txBody>
      </p:sp>
    </p:spTree>
    <p:extLst>
      <p:ext uri="{BB962C8B-B14F-4D97-AF65-F5344CB8AC3E}">
        <p14:creationId xmlns:p14="http://schemas.microsoft.com/office/powerpoint/2010/main" val="127459321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شروط صياغة الرسالة</a:t>
            </a:r>
            <a:endParaRPr lang="ar-SA" dirty="0"/>
          </a:p>
        </p:txBody>
      </p:sp>
      <p:sp>
        <p:nvSpPr>
          <p:cNvPr id="3" name="عنصر نائب للمحتوى 2"/>
          <p:cNvSpPr>
            <a:spLocks noGrp="1"/>
          </p:cNvSpPr>
          <p:nvPr>
            <p:ph idx="1"/>
          </p:nvPr>
        </p:nvSpPr>
        <p:spPr/>
        <p:txBody>
          <a:bodyPr/>
          <a:lstStyle/>
          <a:p>
            <a:r>
              <a:rPr lang="ar-SA" b="1" dirty="0" smtClean="0">
                <a:solidFill>
                  <a:srgbClr val="000000"/>
                </a:solidFill>
                <a:latin typeface="Arial"/>
              </a:rPr>
              <a:t>ينبغي أن توضح ما </a:t>
            </a:r>
            <a:r>
              <a:rPr lang="ar-SA" b="1" dirty="0">
                <a:solidFill>
                  <a:srgbClr val="000000"/>
                </a:solidFill>
                <a:latin typeface="Arial"/>
              </a:rPr>
              <a:t>الذي تسعي إليه </a:t>
            </a:r>
            <a:r>
              <a:rPr lang="ar-SA" b="1" dirty="0" smtClean="0">
                <a:solidFill>
                  <a:srgbClr val="000000"/>
                </a:solidFill>
                <a:latin typeface="Arial"/>
              </a:rPr>
              <a:t>المؤسسة. </a:t>
            </a:r>
            <a:r>
              <a:rPr lang="ar-SA" b="1" dirty="0">
                <a:solidFill>
                  <a:srgbClr val="000000"/>
                </a:solidFill>
                <a:latin typeface="Arial"/>
              </a:rPr>
              <a:t/>
            </a:r>
            <a:br>
              <a:rPr lang="ar-SA" b="1" dirty="0">
                <a:solidFill>
                  <a:srgbClr val="000000"/>
                </a:solidFill>
                <a:latin typeface="Arial"/>
              </a:rPr>
            </a:br>
            <a:r>
              <a:rPr lang="ar-SA" b="1" dirty="0">
                <a:solidFill>
                  <a:srgbClr val="000000"/>
                </a:solidFill>
                <a:latin typeface="Arial"/>
              </a:rPr>
              <a:t>*- كيفية تحقيق ما تسعي إليه </a:t>
            </a:r>
            <a:r>
              <a:rPr lang="ar-SA" b="1" dirty="0" smtClean="0">
                <a:solidFill>
                  <a:srgbClr val="000000"/>
                </a:solidFill>
                <a:latin typeface="Arial"/>
              </a:rPr>
              <a:t>المؤسسة. </a:t>
            </a:r>
            <a:r>
              <a:rPr lang="ar-SA" b="1" dirty="0">
                <a:solidFill>
                  <a:srgbClr val="000000"/>
                </a:solidFill>
                <a:latin typeface="Arial"/>
              </a:rPr>
              <a:t/>
            </a:r>
            <a:br>
              <a:rPr lang="ar-SA" b="1" dirty="0">
                <a:solidFill>
                  <a:srgbClr val="000000"/>
                </a:solidFill>
                <a:latin typeface="Arial"/>
              </a:rPr>
            </a:br>
            <a:r>
              <a:rPr lang="ar-SA" b="1" dirty="0">
                <a:solidFill>
                  <a:srgbClr val="000000"/>
                </a:solidFill>
                <a:latin typeface="Arial"/>
              </a:rPr>
              <a:t>*- القيم التي تؤمن بها </a:t>
            </a:r>
            <a:r>
              <a:rPr lang="ar-SA" b="1" dirty="0" smtClean="0">
                <a:solidFill>
                  <a:srgbClr val="000000"/>
                </a:solidFill>
                <a:latin typeface="Arial"/>
              </a:rPr>
              <a:t> </a:t>
            </a:r>
            <a:r>
              <a:rPr lang="ar-SA" b="1" dirty="0">
                <a:solidFill>
                  <a:srgbClr val="000000"/>
                </a:solidFill>
                <a:latin typeface="Arial"/>
              </a:rPr>
              <a:t>في سبيل تحقيق ذلك</a:t>
            </a:r>
            <a:br>
              <a:rPr lang="ar-SA" b="1" dirty="0">
                <a:solidFill>
                  <a:srgbClr val="000000"/>
                </a:solidFill>
                <a:latin typeface="Arial"/>
              </a:rPr>
            </a:br>
            <a:r>
              <a:rPr lang="ar-SA" b="1" dirty="0" smtClean="0">
                <a:solidFill>
                  <a:srgbClr val="000000"/>
                </a:solidFill>
                <a:latin typeface="Arial"/>
              </a:rPr>
              <a:t>- أن تكون إجراءاتها مرحلية </a:t>
            </a:r>
          </a:p>
          <a:p>
            <a:r>
              <a:rPr lang="ar-SA" b="1" dirty="0" smtClean="0">
                <a:solidFill>
                  <a:srgbClr val="000000"/>
                </a:solidFill>
                <a:latin typeface="Arial"/>
              </a:rPr>
              <a:t>- أن تتناسب مع إمكانات المؤسسة </a:t>
            </a:r>
          </a:p>
          <a:p>
            <a:r>
              <a:rPr lang="ar-SA" b="1" dirty="0" smtClean="0">
                <a:solidFill>
                  <a:srgbClr val="000000"/>
                </a:solidFill>
                <a:latin typeface="Arial"/>
              </a:rPr>
              <a:t>- أن تتسق مع الرؤية</a:t>
            </a:r>
            <a:endParaRPr lang="ar-SA" dirty="0"/>
          </a:p>
        </p:txBody>
      </p:sp>
    </p:spTree>
    <p:extLst>
      <p:ext uri="{BB962C8B-B14F-4D97-AF65-F5344CB8AC3E}">
        <p14:creationId xmlns:p14="http://schemas.microsoft.com/office/powerpoint/2010/main" val="1337231815"/>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amera.wav"/>
          </p:stSnd>
        </p:sndAc>
      </p:transition>
    </mc:Choice>
    <mc:Fallback xmlns="">
      <p:transition spd="slow">
        <p:split orient="vert"/>
        <p:sndAc>
          <p:stSnd>
            <p:snd r:embed="rId3" name="camera.wav"/>
          </p:stSnd>
        </p:sndAc>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p:txBody>
          <a:bodyPr/>
          <a:lstStyle/>
          <a:p>
            <a:r>
              <a:rPr lang="ar-SA" b="1" dirty="0">
                <a:solidFill>
                  <a:srgbClr val="FF0000"/>
                </a:solidFill>
                <a:latin typeface="Arial"/>
              </a:rPr>
              <a:t>ويجب أن تتميز الرسالة بما يلي :-</a:t>
            </a:r>
            <a:r>
              <a:rPr lang="ar-SA" b="1" dirty="0">
                <a:solidFill>
                  <a:srgbClr val="000000"/>
                </a:solidFill>
                <a:latin typeface="Arial"/>
              </a:rPr>
              <a:t> </a:t>
            </a:r>
            <a:br>
              <a:rPr lang="ar-SA" b="1" dirty="0">
                <a:solidFill>
                  <a:srgbClr val="000000"/>
                </a:solidFill>
                <a:latin typeface="Arial"/>
              </a:rPr>
            </a:br>
            <a:r>
              <a:rPr lang="ar-SA" b="1" dirty="0">
                <a:solidFill>
                  <a:srgbClr val="000000"/>
                </a:solidFill>
                <a:latin typeface="Arial"/>
              </a:rPr>
              <a:t>* الطموح والايجابية</a:t>
            </a:r>
            <a:br>
              <a:rPr lang="ar-SA" b="1" dirty="0">
                <a:solidFill>
                  <a:srgbClr val="000000"/>
                </a:solidFill>
                <a:latin typeface="Arial"/>
              </a:rPr>
            </a:br>
            <a:r>
              <a:rPr lang="ar-SA" b="1" dirty="0">
                <a:solidFill>
                  <a:srgbClr val="000000"/>
                </a:solidFill>
                <a:latin typeface="Arial"/>
              </a:rPr>
              <a:t>* الخلو من المصطلحات الغامضة</a:t>
            </a:r>
            <a:br>
              <a:rPr lang="ar-SA" b="1" dirty="0">
                <a:solidFill>
                  <a:srgbClr val="000000"/>
                </a:solidFill>
                <a:latin typeface="Arial"/>
              </a:rPr>
            </a:br>
            <a:r>
              <a:rPr lang="ar-SA" b="1" dirty="0">
                <a:solidFill>
                  <a:srgbClr val="000000"/>
                </a:solidFill>
                <a:latin typeface="Arial"/>
              </a:rPr>
              <a:t>* قصيرة نسبيا بحيث يمكن للمعنيين أن يتذكروها</a:t>
            </a:r>
            <a:endParaRPr lang="ar-SA" dirty="0"/>
          </a:p>
        </p:txBody>
      </p:sp>
    </p:spTree>
    <p:extLst>
      <p:ext uri="{BB962C8B-B14F-4D97-AF65-F5344CB8AC3E}">
        <p14:creationId xmlns:p14="http://schemas.microsoft.com/office/powerpoint/2010/main" val="3832116895"/>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amera.wav"/>
          </p:stSnd>
        </p:sndAc>
      </p:transition>
    </mc:Choice>
    <mc:Fallback xmlns="">
      <p:transition spd="slow">
        <p:split orient="vert"/>
        <p:sndAc>
          <p:stSnd>
            <p:snd r:embed="rId3" name="camera.wav"/>
          </p:stSnd>
        </p:sndAc>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نموذج لرسالة مؤسسة تعليمية والتعقيب عليه</a:t>
            </a:r>
            <a:endParaRPr lang="ar-SA" dirty="0"/>
          </a:p>
        </p:txBody>
      </p:sp>
      <p:sp>
        <p:nvSpPr>
          <p:cNvPr id="3" name="عنصر نائب للمحتوى 2"/>
          <p:cNvSpPr>
            <a:spLocks noGrp="1"/>
          </p:cNvSpPr>
          <p:nvPr>
            <p:ph idx="1"/>
          </p:nvPr>
        </p:nvSpPr>
        <p:spPr/>
        <p:txBody>
          <a:bodyPr>
            <a:normAutofit lnSpcReduction="10000"/>
          </a:bodyPr>
          <a:lstStyle/>
          <a:p>
            <a:r>
              <a:rPr lang="ar-SA" b="1" dirty="0">
                <a:solidFill>
                  <a:srgbClr val="FF0000"/>
                </a:solidFill>
                <a:latin typeface="Arial"/>
              </a:rPr>
              <a:t>الرؤية</a:t>
            </a:r>
            <a:br>
              <a:rPr lang="ar-SA" b="1" dirty="0">
                <a:solidFill>
                  <a:srgbClr val="FF0000"/>
                </a:solidFill>
                <a:latin typeface="Arial"/>
              </a:rPr>
            </a:br>
            <a:r>
              <a:rPr lang="ar-SA" b="1" dirty="0" smtClean="0">
                <a:solidFill>
                  <a:srgbClr val="0000FF"/>
                </a:solidFill>
                <a:latin typeface="Arial"/>
              </a:rPr>
              <a:t>إعداد </a:t>
            </a:r>
            <a:r>
              <a:rPr lang="ar-SA" b="1" dirty="0">
                <a:solidFill>
                  <a:srgbClr val="0000FF"/>
                </a:solidFill>
                <a:latin typeface="Arial"/>
              </a:rPr>
              <a:t>طالب متميز قادر على مواجه تحديات العصر</a:t>
            </a:r>
            <a:br>
              <a:rPr lang="ar-SA" b="1" dirty="0">
                <a:solidFill>
                  <a:srgbClr val="0000FF"/>
                </a:solidFill>
                <a:latin typeface="Arial"/>
              </a:rPr>
            </a:br>
            <a:r>
              <a:rPr lang="ar-SA" b="1" dirty="0">
                <a:solidFill>
                  <a:srgbClr val="FF0000"/>
                </a:solidFill>
                <a:latin typeface="Arial"/>
              </a:rPr>
              <a:t>الرسالة</a:t>
            </a:r>
            <a:br>
              <a:rPr lang="ar-SA" b="1" dirty="0">
                <a:solidFill>
                  <a:srgbClr val="FF0000"/>
                </a:solidFill>
                <a:latin typeface="Arial"/>
              </a:rPr>
            </a:br>
            <a:r>
              <a:rPr lang="ar-SA" b="1" dirty="0" smtClean="0">
                <a:solidFill>
                  <a:srgbClr val="FF0000"/>
                </a:solidFill>
                <a:latin typeface="Arial"/>
              </a:rPr>
              <a:t>1-</a:t>
            </a:r>
            <a:r>
              <a:rPr lang="ar-SA" b="1" dirty="0" smtClean="0">
                <a:solidFill>
                  <a:srgbClr val="0000FF"/>
                </a:solidFill>
                <a:latin typeface="Arial"/>
              </a:rPr>
              <a:t>تنميه </a:t>
            </a:r>
            <a:r>
              <a:rPr lang="ar-SA" b="1" dirty="0">
                <a:solidFill>
                  <a:srgbClr val="0000FF"/>
                </a:solidFill>
                <a:latin typeface="Arial"/>
              </a:rPr>
              <a:t>مهارات الطالب </a:t>
            </a:r>
            <a:r>
              <a:rPr lang="ar-SA" b="1" dirty="0" smtClean="0">
                <a:solidFill>
                  <a:srgbClr val="0000FF"/>
                </a:solidFill>
                <a:latin typeface="Arial"/>
              </a:rPr>
              <a:t>العملية والتكنولوجية والبدنية والخلقية في </a:t>
            </a:r>
            <a:r>
              <a:rPr lang="ar-SA" b="1" dirty="0">
                <a:solidFill>
                  <a:srgbClr val="0000FF"/>
                </a:solidFill>
                <a:latin typeface="Arial"/>
              </a:rPr>
              <a:t>ظل </a:t>
            </a:r>
            <a:r>
              <a:rPr lang="ar-SA" b="1" dirty="0" smtClean="0">
                <a:solidFill>
                  <a:srgbClr val="0000FF"/>
                </a:solidFill>
                <a:latin typeface="Arial"/>
              </a:rPr>
              <a:t>بيئة نظيفة</a:t>
            </a:r>
            <a:r>
              <a:rPr lang="ar-SA" b="1" dirty="0">
                <a:solidFill>
                  <a:srgbClr val="0000FF"/>
                </a:solidFill>
                <a:latin typeface="Arial"/>
              </a:rPr>
              <a:t/>
            </a:r>
            <a:br>
              <a:rPr lang="ar-SA" b="1" dirty="0">
                <a:solidFill>
                  <a:srgbClr val="0000FF"/>
                </a:solidFill>
                <a:latin typeface="Arial"/>
              </a:rPr>
            </a:br>
            <a:r>
              <a:rPr lang="ar-SA" b="1" dirty="0" smtClean="0">
                <a:solidFill>
                  <a:srgbClr val="0000FF"/>
                </a:solidFill>
                <a:latin typeface="Arial"/>
              </a:rPr>
              <a:t>2- مشاركه </a:t>
            </a:r>
            <a:r>
              <a:rPr lang="ar-SA" b="1" dirty="0">
                <a:solidFill>
                  <a:srgbClr val="0000FF"/>
                </a:solidFill>
                <a:latin typeface="Arial"/>
              </a:rPr>
              <a:t>الطالب بشكل فعال </a:t>
            </a:r>
            <a:r>
              <a:rPr lang="ar-SA" b="1" dirty="0" err="1">
                <a:solidFill>
                  <a:srgbClr val="0000FF"/>
                </a:solidFill>
                <a:latin typeface="Arial"/>
              </a:rPr>
              <a:t>فى</a:t>
            </a:r>
            <a:r>
              <a:rPr lang="ar-SA" b="1" dirty="0">
                <a:solidFill>
                  <a:srgbClr val="0000FF"/>
                </a:solidFill>
                <a:latin typeface="Arial"/>
              </a:rPr>
              <a:t> </a:t>
            </a:r>
            <a:r>
              <a:rPr lang="ar-SA" b="1" dirty="0" smtClean="0">
                <a:solidFill>
                  <a:srgbClr val="0000FF"/>
                </a:solidFill>
                <a:latin typeface="Arial"/>
              </a:rPr>
              <a:t>الأنشطة المختلفة</a:t>
            </a:r>
            <a:r>
              <a:rPr lang="ar-SA" b="1" dirty="0">
                <a:solidFill>
                  <a:srgbClr val="0000FF"/>
                </a:solidFill>
                <a:latin typeface="Arial"/>
              </a:rPr>
              <a:t/>
            </a:r>
            <a:br>
              <a:rPr lang="ar-SA" b="1" dirty="0">
                <a:solidFill>
                  <a:srgbClr val="0000FF"/>
                </a:solidFill>
                <a:latin typeface="Arial"/>
              </a:rPr>
            </a:br>
            <a:r>
              <a:rPr lang="ar-SA" b="1" dirty="0" smtClean="0">
                <a:solidFill>
                  <a:srgbClr val="0000FF"/>
                </a:solidFill>
                <a:latin typeface="Arial"/>
              </a:rPr>
              <a:t>3- توعيه </a:t>
            </a:r>
            <a:r>
              <a:rPr lang="ar-SA" b="1" dirty="0">
                <a:solidFill>
                  <a:srgbClr val="0000FF"/>
                </a:solidFill>
                <a:latin typeface="Arial"/>
              </a:rPr>
              <a:t>الطالب بدوره </a:t>
            </a:r>
            <a:r>
              <a:rPr lang="ar-SA" b="1" dirty="0" err="1">
                <a:solidFill>
                  <a:srgbClr val="0000FF"/>
                </a:solidFill>
                <a:latin typeface="Arial"/>
              </a:rPr>
              <a:t>فى</a:t>
            </a:r>
            <a:r>
              <a:rPr lang="ar-SA" b="1" dirty="0">
                <a:solidFill>
                  <a:srgbClr val="0000FF"/>
                </a:solidFill>
                <a:latin typeface="Arial"/>
              </a:rPr>
              <a:t> المجتمع</a:t>
            </a:r>
            <a:br>
              <a:rPr lang="ar-SA" b="1" dirty="0">
                <a:solidFill>
                  <a:srgbClr val="0000FF"/>
                </a:solidFill>
                <a:latin typeface="Arial"/>
              </a:rPr>
            </a:br>
            <a:r>
              <a:rPr lang="ar-SA" b="1" dirty="0" smtClean="0">
                <a:solidFill>
                  <a:srgbClr val="0000FF"/>
                </a:solidFill>
                <a:latin typeface="Arial"/>
              </a:rPr>
              <a:t>4- توفير </a:t>
            </a:r>
            <a:r>
              <a:rPr lang="ar-SA" b="1" dirty="0">
                <a:solidFill>
                  <a:srgbClr val="0000FF"/>
                </a:solidFill>
                <a:latin typeface="Arial"/>
              </a:rPr>
              <a:t>المناخ المناسب </a:t>
            </a:r>
            <a:r>
              <a:rPr lang="ar-SA" b="1">
                <a:solidFill>
                  <a:srgbClr val="0000FF"/>
                </a:solidFill>
                <a:latin typeface="Arial"/>
              </a:rPr>
              <a:t>للمبدعين </a:t>
            </a:r>
            <a:r>
              <a:rPr lang="ar-SA" b="1" smtClean="0">
                <a:solidFill>
                  <a:srgbClr val="0000FF"/>
                </a:solidFill>
                <a:latin typeface="Arial"/>
              </a:rPr>
              <a:t>والموهوبين</a:t>
            </a:r>
            <a:r>
              <a:rPr lang="ar-SA" b="1" dirty="0">
                <a:solidFill>
                  <a:srgbClr val="0000FF"/>
                </a:solidFill>
                <a:latin typeface="Arial"/>
              </a:rPr>
              <a:t/>
            </a:r>
            <a:br>
              <a:rPr lang="ar-SA" b="1" dirty="0">
                <a:solidFill>
                  <a:srgbClr val="0000FF"/>
                </a:solidFill>
                <a:latin typeface="Arial"/>
              </a:rPr>
            </a:br>
            <a:r>
              <a:rPr lang="ar-SA" b="1" dirty="0" smtClean="0">
                <a:solidFill>
                  <a:srgbClr val="0000FF"/>
                </a:solidFill>
                <a:latin typeface="Arial"/>
              </a:rPr>
              <a:t>*5- تعزيز </a:t>
            </a:r>
            <a:r>
              <a:rPr lang="ar-SA" b="1" dirty="0">
                <a:solidFill>
                  <a:srgbClr val="0000FF"/>
                </a:solidFill>
                <a:latin typeface="Arial"/>
              </a:rPr>
              <a:t>طرق للتدريس </a:t>
            </a:r>
            <a:r>
              <a:rPr lang="ar-SA" b="1" dirty="0" smtClean="0">
                <a:solidFill>
                  <a:srgbClr val="0000FF"/>
                </a:solidFill>
                <a:latin typeface="Arial"/>
              </a:rPr>
              <a:t>الحديثة لزيادة جودة </a:t>
            </a:r>
            <a:r>
              <a:rPr lang="ar-SA" b="1" dirty="0">
                <a:solidFill>
                  <a:srgbClr val="0000FF"/>
                </a:solidFill>
                <a:latin typeface="Arial"/>
              </a:rPr>
              <a:t>التعليم </a:t>
            </a:r>
            <a:br>
              <a:rPr lang="ar-SA" b="1" dirty="0">
                <a:solidFill>
                  <a:srgbClr val="0000FF"/>
                </a:solidFill>
                <a:latin typeface="Arial"/>
              </a:rPr>
            </a:br>
            <a:r>
              <a:rPr lang="ar-SA" b="1" dirty="0">
                <a:solidFill>
                  <a:srgbClr val="0000FF"/>
                </a:solidFill>
                <a:latin typeface="Arial"/>
              </a:rPr>
              <a:t>* توثيق </a:t>
            </a:r>
            <a:r>
              <a:rPr lang="ar-SA" b="1" dirty="0" smtClean="0">
                <a:solidFill>
                  <a:srgbClr val="0000FF"/>
                </a:solidFill>
                <a:latin typeface="Arial"/>
              </a:rPr>
              <a:t>الصلة </a:t>
            </a:r>
            <a:r>
              <a:rPr lang="ar-SA" b="1" dirty="0">
                <a:solidFill>
                  <a:srgbClr val="0000FF"/>
                </a:solidFill>
                <a:latin typeface="Arial"/>
              </a:rPr>
              <a:t>بين </a:t>
            </a:r>
            <a:r>
              <a:rPr lang="ar-SA" b="1" dirty="0" smtClean="0">
                <a:solidFill>
                  <a:srgbClr val="0000FF"/>
                </a:solidFill>
                <a:latin typeface="Arial"/>
              </a:rPr>
              <a:t>المؤسسة </a:t>
            </a:r>
            <a:r>
              <a:rPr lang="ar-SA" b="1" dirty="0">
                <a:solidFill>
                  <a:srgbClr val="0000FF"/>
                </a:solidFill>
                <a:latin typeface="Arial"/>
              </a:rPr>
              <a:t>والمجتمع المحلى</a:t>
            </a:r>
            <a:endParaRPr lang="ar-SA" dirty="0"/>
          </a:p>
        </p:txBody>
      </p:sp>
    </p:spTree>
    <p:extLst>
      <p:ext uri="{BB962C8B-B14F-4D97-AF65-F5344CB8AC3E}">
        <p14:creationId xmlns:p14="http://schemas.microsoft.com/office/powerpoint/2010/main" val="78973655"/>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amera.wav"/>
          </p:stSnd>
        </p:sndAc>
      </p:transition>
    </mc:Choice>
    <mc:Fallback xmlns="">
      <p:transition spd="slow">
        <p:split orient="vert"/>
        <p:sndAc>
          <p:stSnd>
            <p:snd r:embed="rId3" name="camera.wav"/>
          </p:stSnd>
        </p:sndAc>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ورقة عمل ورشة مقاييس التقييم الذاتي</a:t>
            </a:r>
            <a:endParaRPr lang="ar-SA" dirty="0"/>
          </a:p>
        </p:txBody>
      </p:sp>
      <p:sp>
        <p:nvSpPr>
          <p:cNvPr id="3" name="عنصر نائب للمحتوى 2"/>
          <p:cNvSpPr>
            <a:spLocks noGrp="1"/>
          </p:cNvSpPr>
          <p:nvPr>
            <p:ph idx="1"/>
          </p:nvPr>
        </p:nvSpPr>
        <p:spPr/>
        <p:txBody>
          <a:bodyPr/>
          <a:lstStyle/>
          <a:p>
            <a:r>
              <a:rPr lang="ar-SA" dirty="0" smtClean="0"/>
              <a:t>من فضلك ضعي رؤية للجنة التي تنتمي إليها في قسمك بحيث تعبر عنها بشكل حقيقي</a:t>
            </a:r>
          </a:p>
          <a:p>
            <a:endParaRPr lang="ar-SA" dirty="0"/>
          </a:p>
          <a:p>
            <a:endParaRPr lang="ar-SA" dirty="0" smtClean="0"/>
          </a:p>
          <a:p>
            <a:r>
              <a:rPr lang="ar-SA" dirty="0" smtClean="0"/>
              <a:t>متي يحصل المؤشر علي نجمة </a:t>
            </a:r>
            <a:r>
              <a:rPr lang="ar-SA" smtClean="0"/>
              <a:t>ومتي يحصل علي خمس نجوم؟</a:t>
            </a:r>
            <a:endParaRPr lang="ar-SA" dirty="0"/>
          </a:p>
          <a:p>
            <a:endParaRPr lang="ar-SA" dirty="0"/>
          </a:p>
        </p:txBody>
      </p:sp>
    </p:spTree>
    <p:extLst>
      <p:ext uri="{BB962C8B-B14F-4D97-AF65-F5344CB8AC3E}">
        <p14:creationId xmlns:p14="http://schemas.microsoft.com/office/powerpoint/2010/main" val="2357845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ماهية الرؤية المستقبلية للمؤسسة</a:t>
            </a:r>
            <a:endParaRPr lang="ar-SA" dirty="0"/>
          </a:p>
        </p:txBody>
      </p:sp>
      <p:sp>
        <p:nvSpPr>
          <p:cNvPr id="3" name="عنصر نائب للمحتوى 2"/>
          <p:cNvSpPr>
            <a:spLocks noGrp="1"/>
          </p:cNvSpPr>
          <p:nvPr>
            <p:ph idx="1"/>
          </p:nvPr>
        </p:nvSpPr>
        <p:spPr/>
        <p:txBody>
          <a:bodyPr/>
          <a:lstStyle/>
          <a:p>
            <a:r>
              <a:rPr lang="ar-SA" b="1" dirty="0"/>
              <a:t>تحرص المنظمات الحديثة اليوم على </a:t>
            </a:r>
            <a:r>
              <a:rPr lang="ar-SA" b="1" dirty="0" smtClean="0"/>
              <a:t>أن </a:t>
            </a:r>
            <a:r>
              <a:rPr lang="ar-SA" b="1" dirty="0"/>
              <a:t>تكون لها رؤية واضحة تسعى الى تحقيقها كما </a:t>
            </a:r>
            <a:r>
              <a:rPr lang="ar-SA" b="1" dirty="0" smtClean="0"/>
              <a:t>تحرص </a:t>
            </a:r>
            <a:r>
              <a:rPr lang="ar-SA" b="1" dirty="0"/>
              <a:t>على </a:t>
            </a:r>
            <a:r>
              <a:rPr lang="ar-SA" b="1" dirty="0" smtClean="0"/>
              <a:t>أن </a:t>
            </a:r>
            <a:r>
              <a:rPr lang="ar-SA" b="1" dirty="0"/>
              <a:t>تكون لها رسالة لتحقيق هذه الرؤية وفي النهاية تتبع كل هذه المنظمات إطارا من القيم تلتزم </a:t>
            </a:r>
            <a:r>
              <a:rPr lang="ar-SA" b="1" dirty="0" smtClean="0"/>
              <a:t>به </a:t>
            </a:r>
            <a:r>
              <a:rPr lang="ar-SA" b="1" dirty="0"/>
              <a:t>عند تنفيذ كل من الرؤية والرسالة</a:t>
            </a:r>
            <a:r>
              <a:rPr lang="en-US" b="1" dirty="0"/>
              <a:t>.</a:t>
            </a:r>
            <a:br>
              <a:rPr lang="en-US" b="1" dirty="0"/>
            </a:br>
            <a:endParaRPr lang="ar-SA" dirty="0"/>
          </a:p>
        </p:txBody>
      </p:sp>
    </p:spTree>
    <p:extLst>
      <p:ext uri="{BB962C8B-B14F-4D97-AF65-F5344CB8AC3E}">
        <p14:creationId xmlns:p14="http://schemas.microsoft.com/office/powerpoint/2010/main" val="1154318531"/>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1026" name="Picture 2" descr="C:\Users\MAx\Pictures\رؤية.bmp"/>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1520" y="548680"/>
            <a:ext cx="8496944" cy="53285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64301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مفهوم الرؤية</a:t>
            </a:r>
            <a:endParaRPr lang="ar-SA" dirty="0"/>
          </a:p>
        </p:txBody>
      </p:sp>
      <p:sp>
        <p:nvSpPr>
          <p:cNvPr id="3" name="عنصر نائب للمحتوى 2"/>
          <p:cNvSpPr>
            <a:spLocks noGrp="1"/>
          </p:cNvSpPr>
          <p:nvPr>
            <p:ph idx="1"/>
          </p:nvPr>
        </p:nvSpPr>
        <p:spPr/>
        <p:txBody>
          <a:bodyPr/>
          <a:lstStyle/>
          <a:p>
            <a:r>
              <a:rPr lang="ar-SA" sz="3200" b="1" u="sng" dirty="0">
                <a:solidFill>
                  <a:srgbClr val="FF0000"/>
                </a:solidFill>
                <a:latin typeface="Arial"/>
              </a:rPr>
              <a:t>مفهوم الرؤية</a:t>
            </a:r>
            <a:r>
              <a:rPr lang="ar-SA" b="1" dirty="0">
                <a:solidFill>
                  <a:srgbClr val="000000"/>
                </a:solidFill>
                <a:latin typeface="Arial"/>
              </a:rPr>
              <a:t/>
            </a:r>
            <a:br>
              <a:rPr lang="ar-SA" b="1" dirty="0">
                <a:solidFill>
                  <a:srgbClr val="000000"/>
                </a:solidFill>
                <a:latin typeface="Arial"/>
              </a:rPr>
            </a:br>
            <a:r>
              <a:rPr lang="ar-SA" b="1" dirty="0">
                <a:solidFill>
                  <a:srgbClr val="000000"/>
                </a:solidFill>
                <a:latin typeface="Arial"/>
              </a:rPr>
              <a:t>هي التطلع الصادق . </a:t>
            </a:r>
            <a:br>
              <a:rPr lang="ar-SA" b="1" dirty="0">
                <a:solidFill>
                  <a:srgbClr val="000000"/>
                </a:solidFill>
                <a:latin typeface="Arial"/>
              </a:rPr>
            </a:br>
            <a:r>
              <a:rPr lang="ar-SA" b="1" dirty="0">
                <a:solidFill>
                  <a:srgbClr val="000000"/>
                </a:solidFill>
                <a:latin typeface="Arial"/>
              </a:rPr>
              <a:t>هي الأحلام والطموحات المطلوب تحقيقها </a:t>
            </a:r>
            <a:r>
              <a:rPr lang="ar-SA" b="1" dirty="0" smtClean="0">
                <a:solidFill>
                  <a:srgbClr val="000000"/>
                </a:solidFill>
                <a:latin typeface="Arial"/>
              </a:rPr>
              <a:t> والقابلة </a:t>
            </a:r>
            <a:r>
              <a:rPr lang="ar-SA" b="1" dirty="0" err="1" smtClean="0">
                <a:solidFill>
                  <a:srgbClr val="000000"/>
                </a:solidFill>
                <a:latin typeface="Arial"/>
              </a:rPr>
              <a:t>للتنفيذوهى</a:t>
            </a:r>
            <a:r>
              <a:rPr lang="ar-SA" b="1" dirty="0" smtClean="0">
                <a:solidFill>
                  <a:srgbClr val="000000"/>
                </a:solidFill>
                <a:latin typeface="Arial"/>
              </a:rPr>
              <a:t> </a:t>
            </a:r>
            <a:r>
              <a:rPr lang="ar-SA" b="1" dirty="0">
                <a:solidFill>
                  <a:srgbClr val="000000"/>
                </a:solidFill>
                <a:latin typeface="Arial"/>
              </a:rPr>
              <a:t>التميز الواجب إحداثه و الذي تهدف المؤسسة التعليمية إلى </a:t>
            </a:r>
            <a:r>
              <a:rPr lang="ar-SA" b="1" dirty="0" smtClean="0">
                <a:solidFill>
                  <a:srgbClr val="000000"/>
                </a:solidFill>
                <a:latin typeface="Arial"/>
              </a:rPr>
              <a:t>تحقيقه </a:t>
            </a:r>
            <a:r>
              <a:rPr lang="ar-SA" b="1" dirty="0">
                <a:solidFill>
                  <a:srgbClr val="000000"/>
                </a:solidFill>
                <a:latin typeface="Arial"/>
              </a:rPr>
              <a:t>في الأجل </a:t>
            </a:r>
            <a:r>
              <a:rPr lang="ar-SA" b="1" dirty="0" err="1" smtClean="0">
                <a:solidFill>
                  <a:srgbClr val="000000"/>
                </a:solidFill>
                <a:latin typeface="Arial"/>
              </a:rPr>
              <a:t>القصيروالطويل</a:t>
            </a:r>
            <a:r>
              <a:rPr lang="ar-SA" b="1" dirty="0">
                <a:solidFill>
                  <a:srgbClr val="000000"/>
                </a:solidFill>
                <a:latin typeface="Arial"/>
              </a:rPr>
              <a:t>.</a:t>
            </a:r>
            <a:br>
              <a:rPr lang="ar-SA" b="1" dirty="0">
                <a:solidFill>
                  <a:srgbClr val="000000"/>
                </a:solidFill>
                <a:latin typeface="Arial"/>
              </a:rPr>
            </a:br>
            <a:r>
              <a:rPr lang="ar-SA" b="1" dirty="0">
                <a:solidFill>
                  <a:srgbClr val="000000"/>
                </a:solidFill>
                <a:latin typeface="Arial"/>
              </a:rPr>
              <a:t>ومن هذا التعريف نجد أن للرؤية أهميه كبيرة في التخطيط الاستراتيجي وكذلك للتغير وإدارة التطوير داخل المؤسسات التعليمية وتكمن أسباب هذه </a:t>
            </a:r>
            <a:r>
              <a:rPr lang="ar-SA" b="1" dirty="0" smtClean="0">
                <a:solidFill>
                  <a:srgbClr val="000000"/>
                </a:solidFill>
                <a:latin typeface="Arial"/>
              </a:rPr>
              <a:t>الرؤية </a:t>
            </a:r>
            <a:r>
              <a:rPr lang="ar-SA" b="1" dirty="0">
                <a:solidFill>
                  <a:srgbClr val="000000"/>
                </a:solidFill>
                <a:latin typeface="Arial"/>
              </a:rPr>
              <a:t>فيما </a:t>
            </a:r>
            <a:r>
              <a:rPr lang="ar-SA" b="1" dirty="0" smtClean="0">
                <a:solidFill>
                  <a:srgbClr val="000000"/>
                </a:solidFill>
                <a:latin typeface="Arial"/>
              </a:rPr>
              <a:t>يلي:</a:t>
            </a:r>
            <a:endParaRPr lang="ar-SA" dirty="0"/>
          </a:p>
        </p:txBody>
      </p:sp>
    </p:spTree>
    <p:extLst>
      <p:ext uri="{BB962C8B-B14F-4D97-AF65-F5344CB8AC3E}">
        <p14:creationId xmlns:p14="http://schemas.microsoft.com/office/powerpoint/2010/main" val="1743273082"/>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amera.wav"/>
          </p:stSnd>
        </p:sndAc>
      </p:transition>
    </mc:Choice>
    <mc:Fallback xmlns="">
      <p:transition spd="slow">
        <p:split orient="vert"/>
        <p:sndAc>
          <p:stSnd>
            <p:snd r:embed="rId3" name="camera.wav"/>
          </p:stSnd>
        </p:sndAc>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أهمية </a:t>
            </a:r>
            <a:r>
              <a:rPr lang="ar-SA" dirty="0" smtClean="0"/>
              <a:t>الرؤية</a:t>
            </a:r>
            <a:endParaRPr lang="ar-SA" dirty="0"/>
          </a:p>
        </p:txBody>
      </p:sp>
      <p:sp>
        <p:nvSpPr>
          <p:cNvPr id="3" name="عنصر نائب للمحتوى 2"/>
          <p:cNvSpPr>
            <a:spLocks noGrp="1"/>
          </p:cNvSpPr>
          <p:nvPr>
            <p:ph idx="1"/>
          </p:nvPr>
        </p:nvSpPr>
        <p:spPr/>
        <p:txBody>
          <a:bodyPr/>
          <a:lstStyle/>
          <a:p>
            <a:r>
              <a:rPr lang="ar-SA" b="1" dirty="0" smtClean="0">
                <a:solidFill>
                  <a:srgbClr val="000000"/>
                </a:solidFill>
                <a:latin typeface="Arial"/>
              </a:rPr>
              <a:t>الرؤية توضح الاتجاه الذي سيسير فيه الأفراد</a:t>
            </a:r>
            <a:br>
              <a:rPr lang="ar-SA" b="1" dirty="0" smtClean="0">
                <a:solidFill>
                  <a:srgbClr val="000000"/>
                </a:solidFill>
                <a:latin typeface="Arial"/>
              </a:rPr>
            </a:br>
            <a:r>
              <a:rPr lang="ar-SA" b="1" dirty="0" smtClean="0">
                <a:solidFill>
                  <a:srgbClr val="000000"/>
                </a:solidFill>
                <a:latin typeface="Arial"/>
              </a:rPr>
              <a:t/>
            </a:r>
            <a:br>
              <a:rPr lang="ar-SA" b="1" dirty="0" smtClean="0">
                <a:solidFill>
                  <a:srgbClr val="000000"/>
                </a:solidFill>
                <a:latin typeface="Arial"/>
              </a:rPr>
            </a:br>
            <a:r>
              <a:rPr lang="ar-SA" b="1" dirty="0" smtClean="0">
                <a:solidFill>
                  <a:srgbClr val="000000"/>
                </a:solidFill>
                <a:latin typeface="Arial"/>
              </a:rPr>
              <a:t>- تحفز الأفراد على القيام بالعمل في الاتجاه الصحيح</a:t>
            </a:r>
            <a:br>
              <a:rPr lang="ar-SA" b="1" dirty="0" smtClean="0">
                <a:solidFill>
                  <a:srgbClr val="000000"/>
                </a:solidFill>
                <a:latin typeface="Arial"/>
              </a:rPr>
            </a:br>
            <a:r>
              <a:rPr lang="ar-SA" b="1" dirty="0" smtClean="0">
                <a:solidFill>
                  <a:srgbClr val="000000"/>
                </a:solidFill>
                <a:latin typeface="Arial"/>
              </a:rPr>
              <a:t>-   تنسيق الجهود</a:t>
            </a:r>
            <a:br>
              <a:rPr lang="ar-SA" b="1" dirty="0" smtClean="0">
                <a:solidFill>
                  <a:srgbClr val="000000"/>
                </a:solidFill>
                <a:latin typeface="Arial"/>
              </a:rPr>
            </a:br>
            <a:r>
              <a:rPr lang="ar-SA" b="1" dirty="0" smtClean="0">
                <a:solidFill>
                  <a:srgbClr val="000000"/>
                </a:solidFill>
                <a:latin typeface="Arial"/>
              </a:rPr>
              <a:t>- يعتمد عليها في صياغة الرسالة</a:t>
            </a:r>
            <a:endParaRPr lang="ar-SA" dirty="0"/>
          </a:p>
        </p:txBody>
      </p:sp>
    </p:spTree>
    <p:extLst>
      <p:ext uri="{BB962C8B-B14F-4D97-AF65-F5344CB8AC3E}">
        <p14:creationId xmlns:p14="http://schemas.microsoft.com/office/powerpoint/2010/main" val="308213580"/>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amera.wav"/>
          </p:stSnd>
        </p:sndAc>
      </p:transition>
    </mc:Choice>
    <mc:Fallback xmlns="">
      <p:transition spd="slow">
        <p:split orient="vert"/>
        <p:sndAc>
          <p:stSnd>
            <p:snd r:embed="rId3" name="camera.wav"/>
          </p:stSnd>
        </p:sndAc>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u="sng" dirty="0">
                <a:solidFill>
                  <a:srgbClr val="FF0000"/>
                </a:solidFill>
                <a:latin typeface="Arial"/>
              </a:rPr>
              <a:t>خصائص الرؤية الجيدة</a:t>
            </a:r>
            <a:r>
              <a:rPr lang="ar-SA" sz="3200" b="1" dirty="0">
                <a:solidFill>
                  <a:srgbClr val="000000"/>
                </a:solidFill>
                <a:latin typeface="Arial"/>
              </a:rPr>
              <a:t/>
            </a:r>
            <a:br>
              <a:rPr lang="ar-SA" sz="3200" b="1" dirty="0">
                <a:solidFill>
                  <a:srgbClr val="000000"/>
                </a:solidFill>
                <a:latin typeface="Arial"/>
              </a:rPr>
            </a:br>
            <a:endParaRPr lang="ar-SA" dirty="0"/>
          </a:p>
        </p:txBody>
      </p:sp>
      <p:sp>
        <p:nvSpPr>
          <p:cNvPr id="3" name="عنصر نائب للمحتوى 2"/>
          <p:cNvSpPr>
            <a:spLocks noGrp="1"/>
          </p:cNvSpPr>
          <p:nvPr>
            <p:ph idx="1"/>
          </p:nvPr>
        </p:nvSpPr>
        <p:spPr/>
        <p:txBody>
          <a:bodyPr/>
          <a:lstStyle/>
          <a:p>
            <a:r>
              <a:rPr lang="ar-SA" b="1" dirty="0">
                <a:solidFill>
                  <a:srgbClr val="000000"/>
                </a:solidFill>
                <a:latin typeface="Arial"/>
              </a:rPr>
              <a:t>واضحة .. بحيث يستطيع الفرد أن يراها وان يتصورها بمخيلته حتى يمكن العمل على تحقيقها.</a:t>
            </a:r>
            <a:br>
              <a:rPr lang="ar-SA" b="1" dirty="0">
                <a:solidFill>
                  <a:srgbClr val="000000"/>
                </a:solidFill>
                <a:latin typeface="Arial"/>
              </a:rPr>
            </a:br>
            <a:r>
              <a:rPr lang="ar-SA" b="1" dirty="0">
                <a:solidFill>
                  <a:srgbClr val="000000"/>
                </a:solidFill>
                <a:latin typeface="Arial"/>
              </a:rPr>
              <a:t>أن تصف مستقبلا أفضل .. فالعاملون يتفاعلون مع الرؤية حينما يجدون المستقبل الذي تصوره لهم يقدم لهم شيئا يريدونه وليس شيئا بيديهم الآن.</a:t>
            </a:r>
            <a:br>
              <a:rPr lang="ar-SA" b="1" dirty="0">
                <a:solidFill>
                  <a:srgbClr val="000000"/>
                </a:solidFill>
                <a:latin typeface="Arial"/>
              </a:rPr>
            </a:br>
            <a:r>
              <a:rPr lang="ar-SA" b="1" dirty="0">
                <a:solidFill>
                  <a:srgbClr val="000000"/>
                </a:solidFill>
                <a:latin typeface="Arial"/>
              </a:rPr>
              <a:t>أن يتم اختيار كلماتها بعناية وتفكير وان يتم وزن الدلالات الخاصة بكل عبارة فلا تكون مملة ولا سطحية باهتة ولكن صادقة ومخلصة حتى تثير الطموح لدى من </a:t>
            </a:r>
            <a:r>
              <a:rPr lang="ar-SA" b="1" dirty="0" smtClean="0">
                <a:solidFill>
                  <a:srgbClr val="000000"/>
                </a:solidFill>
                <a:latin typeface="Arial"/>
              </a:rPr>
              <a:t>يقرأها </a:t>
            </a:r>
            <a:r>
              <a:rPr lang="ar-SA" b="1" dirty="0">
                <a:solidFill>
                  <a:srgbClr val="000000"/>
                </a:solidFill>
                <a:latin typeface="Arial"/>
              </a:rPr>
              <a:t>وتدفعه إلى العمل كما أن هذه الكلمات ينبغي أن تعكس قيم المنظمة التي تريد إرساءها</a:t>
            </a:r>
            <a:endParaRPr lang="ar-SA" dirty="0"/>
          </a:p>
        </p:txBody>
      </p:sp>
    </p:spTree>
    <p:extLst>
      <p:ext uri="{BB962C8B-B14F-4D97-AF65-F5344CB8AC3E}">
        <p14:creationId xmlns:p14="http://schemas.microsoft.com/office/powerpoint/2010/main" val="2199793848"/>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amera.wav"/>
          </p:stSnd>
        </p:sndAc>
      </p:transition>
    </mc:Choice>
    <mc:Fallback xmlns="">
      <p:transition spd="slow">
        <p:split orient="vert"/>
        <p:sndAc>
          <p:stSnd>
            <p:snd r:embed="rId3" name="camera.wav"/>
          </p:stSnd>
        </p:sndAc>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u="sng" dirty="0"/>
              <a:t>شروط صياغة الرؤية</a:t>
            </a:r>
            <a:r>
              <a:rPr lang="ar-SA" b="1" dirty="0"/>
              <a:t/>
            </a:r>
            <a:br>
              <a:rPr lang="ar-SA" b="1" dirty="0"/>
            </a:br>
            <a:endParaRPr lang="ar-SA" dirty="0"/>
          </a:p>
        </p:txBody>
      </p:sp>
      <p:sp>
        <p:nvSpPr>
          <p:cNvPr id="3" name="عنصر نائب للمحتوى 2"/>
          <p:cNvSpPr>
            <a:spLocks noGrp="1"/>
          </p:cNvSpPr>
          <p:nvPr>
            <p:ph idx="1"/>
          </p:nvPr>
        </p:nvSpPr>
        <p:spPr/>
        <p:txBody>
          <a:bodyPr/>
          <a:lstStyle/>
          <a:p>
            <a:r>
              <a:rPr lang="ar-SA" b="1" dirty="0" smtClean="0"/>
              <a:t>- يشارك </a:t>
            </a:r>
            <a:r>
              <a:rPr lang="ar-SA" b="1" dirty="0"/>
              <a:t>في صياغتها عدد كبير من المعنيين . </a:t>
            </a:r>
            <a:br>
              <a:rPr lang="ar-SA" b="1" dirty="0"/>
            </a:br>
            <a:r>
              <a:rPr lang="ar-SA" b="1" dirty="0" smtClean="0"/>
              <a:t>- تعتمد </a:t>
            </a:r>
            <a:r>
              <a:rPr lang="ar-SA" b="1" dirty="0"/>
              <a:t>علي دراسة لواقع وتحليل البيئة المحيطة . </a:t>
            </a:r>
            <a:br>
              <a:rPr lang="ar-SA" b="1" dirty="0"/>
            </a:br>
            <a:r>
              <a:rPr lang="ar-SA" b="1" dirty="0" smtClean="0"/>
              <a:t>- أن </a:t>
            </a:r>
            <a:r>
              <a:rPr lang="ar-SA" b="1" dirty="0"/>
              <a:t>يؤمن بها جميع المعنيين . </a:t>
            </a:r>
            <a:br>
              <a:rPr lang="ar-SA" b="1" dirty="0"/>
            </a:br>
            <a:r>
              <a:rPr lang="ar-SA" b="1" dirty="0" smtClean="0"/>
              <a:t>- تلبي </a:t>
            </a:r>
            <a:r>
              <a:rPr lang="ar-SA" b="1" dirty="0"/>
              <a:t>متطلبات المجتمع المحلي . </a:t>
            </a:r>
            <a:br>
              <a:rPr lang="ar-SA" b="1" dirty="0"/>
            </a:br>
            <a:r>
              <a:rPr lang="ar-SA" b="1" dirty="0" smtClean="0"/>
              <a:t>- تتوافق </a:t>
            </a:r>
            <a:r>
              <a:rPr lang="ar-SA" b="1" dirty="0"/>
              <a:t>والسياسة التعليمية العامة</a:t>
            </a:r>
            <a:br>
              <a:rPr lang="ar-SA" b="1" dirty="0"/>
            </a:br>
            <a:r>
              <a:rPr lang="ar-SA" b="1" dirty="0" smtClean="0"/>
              <a:t>- تواكب </a:t>
            </a:r>
            <a:r>
              <a:rPr lang="ar-SA" b="1" dirty="0"/>
              <a:t>التطورات العالمية</a:t>
            </a:r>
            <a:br>
              <a:rPr lang="ar-SA" b="1" dirty="0"/>
            </a:br>
            <a:endParaRPr lang="ar-SA" dirty="0"/>
          </a:p>
        </p:txBody>
      </p:sp>
    </p:spTree>
    <p:extLst>
      <p:ext uri="{BB962C8B-B14F-4D97-AF65-F5344CB8AC3E}">
        <p14:creationId xmlns:p14="http://schemas.microsoft.com/office/powerpoint/2010/main" val="3514066122"/>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amera.wav"/>
          </p:stSnd>
        </p:sndAc>
      </p:transition>
    </mc:Choice>
    <mc:Fallback xmlns="">
      <p:transition spd="slow">
        <p:split orient="vert"/>
        <p:sndAc>
          <p:stSnd>
            <p:snd r:embed="rId3" name="camera.wav"/>
          </p:stSnd>
        </p:sndAc>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a:solidFill>
                  <a:srgbClr val="FF0000"/>
                </a:solidFill>
                <a:latin typeface="Arial"/>
              </a:rPr>
              <a:t>أسئلة ينبغي توجيهها إلى نفسك بشأن هذه الرؤية</a:t>
            </a:r>
            <a:r>
              <a:rPr lang="ar-SA" b="1" dirty="0">
                <a:solidFill>
                  <a:srgbClr val="000000"/>
                </a:solidFill>
                <a:latin typeface="Arial"/>
              </a:rPr>
              <a:t/>
            </a:r>
            <a:br>
              <a:rPr lang="ar-SA" b="1" dirty="0">
                <a:solidFill>
                  <a:srgbClr val="000000"/>
                </a:solidFill>
                <a:latin typeface="Arial"/>
              </a:rPr>
            </a:br>
            <a:endParaRPr lang="ar-SA" dirty="0"/>
          </a:p>
        </p:txBody>
      </p:sp>
      <p:sp>
        <p:nvSpPr>
          <p:cNvPr id="3" name="عنصر نائب للمحتوى 2"/>
          <p:cNvSpPr>
            <a:spLocks noGrp="1"/>
          </p:cNvSpPr>
          <p:nvPr>
            <p:ph idx="1"/>
          </p:nvPr>
        </p:nvSpPr>
        <p:spPr/>
        <p:txBody>
          <a:bodyPr/>
          <a:lstStyle/>
          <a:p>
            <a:r>
              <a:rPr lang="ar-SA" b="1" dirty="0"/>
              <a:t>هل ستخلق في الأذهان صورة لما سيكون عليه التعليم في المؤسسة ؟</a:t>
            </a:r>
            <a:br>
              <a:rPr lang="ar-SA" b="1" dirty="0"/>
            </a:br>
            <a:r>
              <a:rPr lang="ar-SA" b="1" dirty="0"/>
              <a:t>هل هي </a:t>
            </a:r>
            <a:r>
              <a:rPr lang="ar-SA" b="1" dirty="0" err="1"/>
              <a:t>شئ</a:t>
            </a:r>
            <a:r>
              <a:rPr lang="ar-SA" b="1" dirty="0"/>
              <a:t> يتحمس له أولئك الذين يحتاجون إلى التغيير </a:t>
            </a:r>
            <a:endParaRPr lang="ar-SA" b="1" dirty="0" smtClean="0"/>
          </a:p>
          <a:p>
            <a:r>
              <a:rPr lang="ar-SA" b="1" dirty="0" smtClean="0"/>
              <a:t>هل </a:t>
            </a:r>
            <a:r>
              <a:rPr lang="ar-SA" b="1" dirty="0"/>
              <a:t>سيكونون مستعدين لتغير سلوكهم في سبيل المساعدة في تحقيق هذه الرؤية ؟</a:t>
            </a:r>
            <a:br>
              <a:rPr lang="ar-SA" b="1" dirty="0"/>
            </a:br>
            <a:r>
              <a:rPr lang="ar-SA" b="1" dirty="0"/>
              <a:t>هل سينظر الناس إلى هذه الرؤية على إنها واقعية وقابلة للتحقيق ؟</a:t>
            </a:r>
            <a:br>
              <a:rPr lang="ar-SA" b="1" dirty="0"/>
            </a:br>
            <a:r>
              <a:rPr lang="ar-SA" b="1" dirty="0"/>
              <a:t>هل تعطى الرؤية الآخرين مساحة كافية من المرونة ليظهروا مبادرتهم في المساهمة في تحقيقها ؟</a:t>
            </a:r>
            <a:br>
              <a:rPr lang="ar-SA" b="1" dirty="0"/>
            </a:br>
            <a:r>
              <a:rPr lang="ar-SA" b="1" dirty="0"/>
              <a:t>هل الرؤية بسيطة ؟ هل هي سهلة الفهم والتوصيل ( الإبلاغ ) ؟</a:t>
            </a:r>
            <a:endParaRPr lang="ar-SA" dirty="0"/>
          </a:p>
        </p:txBody>
      </p:sp>
    </p:spTree>
    <p:extLst>
      <p:ext uri="{BB962C8B-B14F-4D97-AF65-F5344CB8AC3E}">
        <p14:creationId xmlns:p14="http://schemas.microsoft.com/office/powerpoint/2010/main" val="150320439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أمثلة لبعض الرؤي في الجامعات العربية والأوربية </a:t>
            </a:r>
            <a:endParaRPr lang="ar-SA" dirty="0"/>
          </a:p>
        </p:txBody>
      </p:sp>
      <p:sp>
        <p:nvSpPr>
          <p:cNvPr id="3" name="عنصر نائب للمحتوى 2"/>
          <p:cNvSpPr>
            <a:spLocks noGrp="1"/>
          </p:cNvSpPr>
          <p:nvPr>
            <p:ph idx="1"/>
          </p:nvPr>
        </p:nvSpPr>
        <p:spPr/>
        <p:txBody>
          <a:bodyPr>
            <a:normAutofit fontScale="92500"/>
          </a:bodyPr>
          <a:lstStyle/>
          <a:p>
            <a:r>
              <a:rPr lang="ar-SA" dirty="0" smtClean="0"/>
              <a:t>1- </a:t>
            </a:r>
            <a:r>
              <a:rPr lang="ar-SA" b="1" dirty="0" smtClean="0"/>
              <a:t>جامعة اسطنبول بتركيا</a:t>
            </a:r>
          </a:p>
          <a:p>
            <a:r>
              <a:rPr lang="ar-SA" dirty="0" smtClean="0"/>
              <a:t>الرؤية : تهدف الجامعة إلي أن تصبح جامعة بحثية تركز بشكل رئيس علي إجراء وتطبيق دراسات رائدة في مجالات العلوم والتكنولوجيا والفنون والانسانيات علي كلا المستويين الوطني والدولي</a:t>
            </a:r>
          </a:p>
          <a:p>
            <a:r>
              <a:rPr lang="ar-SA" dirty="0" smtClean="0"/>
              <a:t>2- </a:t>
            </a:r>
            <a:r>
              <a:rPr lang="ar-SA" b="1" dirty="0" smtClean="0"/>
              <a:t>جامعة مانشستر في المملكة المتحدة</a:t>
            </a:r>
          </a:p>
          <a:p>
            <a:r>
              <a:rPr lang="ar-SA" dirty="0" smtClean="0"/>
              <a:t>تسعي الجامعة إلي تحقيق النجاح المنشود في تدعيم كافة قدراتها وامكاناتها من أجل الوفاء باحتياجات كلا المجتمعين الأكاديمي والمهني فضلا عن خدمة المجتمع المحلي والدولي عن طريق تحقيق التميز في عملياتها المتبعة في التدريس والتعلم والبحث العلمي والعمل الأكاديمي</a:t>
            </a:r>
            <a:endParaRPr lang="ar-SA" dirty="0"/>
          </a:p>
        </p:txBody>
      </p:sp>
    </p:spTree>
    <p:extLst>
      <p:ext uri="{BB962C8B-B14F-4D97-AF65-F5344CB8AC3E}">
        <p14:creationId xmlns:p14="http://schemas.microsoft.com/office/powerpoint/2010/main" val="121625526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ضري">
  <a:themeElements>
    <a:clrScheme name="حضري">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حضري">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حضري">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67</TotalTime>
  <Words>300</Words>
  <Application>Microsoft Office PowerPoint</Application>
  <PresentationFormat>عرض على الشاشة (3:4)‏</PresentationFormat>
  <Paragraphs>34</Paragraphs>
  <Slides>14</Slides>
  <Notes>0</Notes>
  <HiddenSlides>0</HiddenSlides>
  <MMClips>0</MMClips>
  <ScaleCrop>false</ScaleCrop>
  <HeadingPairs>
    <vt:vector size="4" baseType="variant">
      <vt:variant>
        <vt:lpstr>نسق</vt:lpstr>
      </vt:variant>
      <vt:variant>
        <vt:i4>1</vt:i4>
      </vt:variant>
      <vt:variant>
        <vt:lpstr>عناوين الشرائح</vt:lpstr>
      </vt:variant>
      <vt:variant>
        <vt:i4>14</vt:i4>
      </vt:variant>
    </vt:vector>
  </HeadingPairs>
  <TitlesOfParts>
    <vt:vector size="15" baseType="lpstr">
      <vt:lpstr>حضري</vt:lpstr>
      <vt:lpstr>ورشة عمل بعض المفاهيم المرتبطة بمقاييس التقويم الذاتي</vt:lpstr>
      <vt:lpstr>ماهية الرؤية المستقبلية للمؤسسة</vt:lpstr>
      <vt:lpstr>عرض تقديمي في PowerPoint</vt:lpstr>
      <vt:lpstr>مفهوم الرؤية</vt:lpstr>
      <vt:lpstr>أهمية الرؤية</vt:lpstr>
      <vt:lpstr>خصائص الرؤية الجيدة </vt:lpstr>
      <vt:lpstr>شروط صياغة الرؤية </vt:lpstr>
      <vt:lpstr>أسئلة ينبغي توجيهها إلى نفسك بشأن هذه الرؤية </vt:lpstr>
      <vt:lpstr>أمثلة لبعض الرؤي في الجامعات العربية والأوربية </vt:lpstr>
      <vt:lpstr>مفهوم الرسالة</vt:lpstr>
      <vt:lpstr>شروط صياغة الرسالة</vt:lpstr>
      <vt:lpstr>عرض تقديمي في PowerPoint</vt:lpstr>
      <vt:lpstr>نموذج لرسالة مؤسسة تعليمية والتعقيب عليه</vt:lpstr>
      <vt:lpstr>ورقة عمل ورشة مقاييس التقييم الذاتي</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 بعض المفاهيم المرتبطة بمقاييس التقويم الذاتي</dc:title>
  <dc:creator>MAx</dc:creator>
  <cp:lastModifiedBy>MAx</cp:lastModifiedBy>
  <cp:revision>17</cp:revision>
  <cp:lastPrinted>2013-11-17T03:24:19Z</cp:lastPrinted>
  <dcterms:created xsi:type="dcterms:W3CDTF">2013-11-14T01:01:29Z</dcterms:created>
  <dcterms:modified xsi:type="dcterms:W3CDTF">2013-11-17T03:25:04Z</dcterms:modified>
</cp:coreProperties>
</file>