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3" r:id="rId3"/>
    <p:sldId id="264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1052736"/>
            <a:ext cx="8208912" cy="1728192"/>
          </a:xfrm>
        </p:spPr>
        <p:txBody>
          <a:bodyPr>
            <a:normAutofit fontScale="90000"/>
          </a:bodyPr>
          <a:lstStyle/>
          <a:p>
            <a:pPr fontAlgn="t"/>
            <a:r>
              <a:rPr lang="en-US" sz="3600" dirty="0">
                <a:effectLst/>
              </a:rPr>
              <a:t>workshop titled “Authorship, Translation &amp; Scientific Publishing at </a:t>
            </a:r>
            <a:r>
              <a:rPr lang="en-US" sz="3600" dirty="0" err="1">
                <a:effectLst/>
              </a:rPr>
              <a:t>Majmaah</a:t>
            </a:r>
            <a:r>
              <a:rPr lang="en-US" sz="3600" dirty="0">
                <a:effectLst/>
              </a:rPr>
              <a:t> University”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539552" y="2204864"/>
            <a:ext cx="8121225" cy="4204989"/>
          </a:xfrm>
        </p:spPr>
        <p:txBody>
          <a:bodyPr>
            <a:normAutofit/>
          </a:bodyPr>
          <a:lstStyle/>
          <a:p>
            <a:pPr algn="l" rtl="0" fontAlgn="t"/>
            <a:r>
              <a:rPr lang="en-US" b="1" dirty="0"/>
              <a:t>His Excellency Dr. Mohammad Abdullah Al-</a:t>
            </a:r>
            <a:r>
              <a:rPr lang="en-US" b="1" dirty="0" err="1"/>
              <a:t>Shaya’a</a:t>
            </a:r>
            <a:r>
              <a:rPr lang="en-US" b="1" dirty="0"/>
              <a:t>, Vice-Rector for Postgraduate and Scientific Research welcomed in his office the Dean of Education College Dr. </a:t>
            </a:r>
            <a:r>
              <a:rPr lang="en-US" b="1" dirty="0" err="1"/>
              <a:t>Abdelrahman</a:t>
            </a:r>
            <a:r>
              <a:rPr lang="en-US" b="1" dirty="0"/>
              <a:t> Al-</a:t>
            </a:r>
            <a:r>
              <a:rPr lang="en-US" b="1" dirty="0" err="1"/>
              <a:t>Sait</a:t>
            </a:r>
            <a:r>
              <a:rPr lang="en-US" b="1" dirty="0"/>
              <a:t>.</a:t>
            </a:r>
            <a:endParaRPr lang="en-US" dirty="0"/>
          </a:p>
          <a:p>
            <a:pPr algn="l" rtl="0" fontAlgn="t"/>
            <a:r>
              <a:rPr lang="en-US" b="1" dirty="0"/>
              <a:t>Dr. Al-</a:t>
            </a:r>
            <a:r>
              <a:rPr lang="en-US" b="1" dirty="0" err="1"/>
              <a:t>Sabit</a:t>
            </a:r>
            <a:r>
              <a:rPr lang="en-US" b="1" dirty="0"/>
              <a:t> reviewed the college achievements for the academic year 1433/134 H including the events and activities. Then, He handed the annual report to Dr. Al-</a:t>
            </a:r>
            <a:r>
              <a:rPr lang="en-US" b="1" dirty="0" err="1"/>
              <a:t>Shaya’a</a:t>
            </a:r>
            <a:r>
              <a:rPr lang="en-US" b="1" dirty="0"/>
              <a:t> who expressed his content with the efforts that have been exerted by the college. </a:t>
            </a:r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46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5198488"/>
              </p:ext>
            </p:extLst>
          </p:nvPr>
        </p:nvGraphicFramePr>
        <p:xfrm>
          <a:off x="698500" y="116632"/>
          <a:ext cx="8265989" cy="6953901"/>
        </p:xfrm>
        <a:graphic>
          <a:graphicData uri="http://schemas.openxmlformats.org/drawingml/2006/table">
            <a:tbl>
              <a:tblPr/>
              <a:tblGrid>
                <a:gridCol w="1023531"/>
                <a:gridCol w="932840"/>
                <a:gridCol w="4430984"/>
                <a:gridCol w="1878634"/>
              </a:tblGrid>
              <a:tr h="112323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100" b="1">
                          <a:effectLst/>
                          <a:latin typeface="arial"/>
                        </a:rPr>
                        <a:t>Duration</a:t>
                      </a:r>
                      <a:endParaRPr lang="en-US" sz="11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100" b="1">
                          <a:effectLst/>
                          <a:latin typeface="arial"/>
                        </a:rPr>
                        <a:t>Activities</a:t>
                      </a:r>
                      <a:endParaRPr lang="en-US" sz="11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100" b="1">
                          <a:effectLst/>
                          <a:latin typeface="arial"/>
                        </a:rPr>
                        <a:t>Speaker</a:t>
                      </a:r>
                      <a:endParaRPr lang="en-US" sz="11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232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>
                          <a:effectLst/>
                          <a:latin typeface="arial"/>
                        </a:rPr>
                        <a:t>From</a:t>
                      </a:r>
                      <a:endParaRPr lang="en-US" sz="11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>
                          <a:effectLst/>
                          <a:latin typeface="arial"/>
                        </a:rPr>
                        <a:t>To</a:t>
                      </a:r>
                      <a:endParaRPr lang="en-US" sz="11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12323">
                <a:tc>
                  <a:txBody>
                    <a:bodyPr/>
                    <a:lstStyle/>
                    <a:p>
                      <a:pPr algn="ctr" fontAlgn="t"/>
                      <a:r>
                        <a:rPr lang="ar-SA" sz="1100" b="1">
                          <a:effectLst/>
                          <a:latin typeface="arial"/>
                        </a:rPr>
                        <a:t>10,30</a:t>
                      </a:r>
                      <a:endParaRPr lang="ar-SA" sz="11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ar-SA" sz="1100" b="1">
                          <a:effectLst/>
                          <a:latin typeface="arial"/>
                        </a:rPr>
                        <a:t>11,00</a:t>
                      </a:r>
                      <a:endParaRPr lang="ar-SA" sz="11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>
                          <a:effectLst/>
                          <a:latin typeface="arial"/>
                        </a:rPr>
                        <a:t>Registration</a:t>
                      </a:r>
                      <a:endParaRPr lang="en-US" sz="11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ar-SA" sz="110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2323">
                <a:tc>
                  <a:txBody>
                    <a:bodyPr/>
                    <a:lstStyle/>
                    <a:p>
                      <a:pPr algn="ctr" fontAlgn="t"/>
                      <a:r>
                        <a:rPr lang="ar-SA" sz="1100" b="1">
                          <a:effectLst/>
                          <a:latin typeface="arial"/>
                        </a:rPr>
                        <a:t>11,00</a:t>
                      </a:r>
                      <a:endParaRPr lang="ar-SA" sz="11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ar-SA" sz="1100" b="1">
                          <a:effectLst/>
                          <a:latin typeface="arial"/>
                        </a:rPr>
                        <a:t>11,05</a:t>
                      </a:r>
                      <a:endParaRPr lang="ar-SA" sz="11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>
                          <a:effectLst/>
                          <a:latin typeface="arial"/>
                        </a:rPr>
                        <a:t>Opening</a:t>
                      </a:r>
                      <a:endParaRPr lang="en-US" sz="11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ar-SA" sz="110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2323">
                <a:tc>
                  <a:txBody>
                    <a:bodyPr/>
                    <a:lstStyle/>
                    <a:p>
                      <a:pPr algn="ctr" fontAlgn="t"/>
                      <a:r>
                        <a:rPr lang="ar-SA" sz="1100" b="1">
                          <a:effectLst/>
                          <a:latin typeface="arial"/>
                        </a:rPr>
                        <a:t>11,05</a:t>
                      </a:r>
                      <a:endParaRPr lang="ar-SA" sz="11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ar-SA" sz="1100" b="1">
                          <a:effectLst/>
                          <a:latin typeface="arial"/>
                        </a:rPr>
                        <a:t>11,10</a:t>
                      </a:r>
                      <a:endParaRPr lang="ar-SA" sz="11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>
                          <a:effectLst/>
                          <a:latin typeface="arial"/>
                        </a:rPr>
                        <a:t>Reciting Qura’an</a:t>
                      </a:r>
                      <a:endParaRPr lang="en-US" sz="11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ar-SA" sz="110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10909">
                <a:tc>
                  <a:txBody>
                    <a:bodyPr/>
                    <a:lstStyle/>
                    <a:p>
                      <a:pPr algn="ctr" fontAlgn="t"/>
                      <a:r>
                        <a:rPr lang="ar-SA" sz="1100" b="1">
                          <a:effectLst/>
                          <a:latin typeface="arial"/>
                        </a:rPr>
                        <a:t>11,10</a:t>
                      </a:r>
                      <a:endParaRPr lang="ar-SA" sz="11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ar-SA" sz="1100" b="1">
                          <a:effectLst/>
                          <a:latin typeface="arial"/>
                        </a:rPr>
                        <a:t>11,25</a:t>
                      </a:r>
                      <a:endParaRPr lang="ar-SA" sz="11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>
                          <a:effectLst/>
                          <a:latin typeface="arial"/>
                        </a:rPr>
                        <a:t>A speech  titled “ Aspiring Vision for Scientific Translation &amp; Publishing at Majmaah University”</a:t>
                      </a:r>
                      <a:endParaRPr lang="en-US" sz="11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>
                          <a:effectLst/>
                          <a:latin typeface="arial"/>
                        </a:rPr>
                        <a:t>Vice Rector for Postgraduate Studies &amp; Scientific Research Dr. Mohammad Al-Shaya’a</a:t>
                      </a:r>
                      <a:endParaRPr lang="en-US" sz="11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6970">
                <a:tc>
                  <a:txBody>
                    <a:bodyPr/>
                    <a:lstStyle/>
                    <a:p>
                      <a:pPr algn="ctr" fontAlgn="t"/>
                      <a:r>
                        <a:rPr lang="ar-SA" sz="1100" b="1">
                          <a:effectLst/>
                          <a:latin typeface="arial"/>
                        </a:rPr>
                        <a:t>11,25</a:t>
                      </a:r>
                      <a:endParaRPr lang="ar-SA" sz="11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ar-SA" sz="1100" b="1">
                          <a:effectLst/>
                          <a:latin typeface="arial"/>
                        </a:rPr>
                        <a:t>11,30</a:t>
                      </a:r>
                      <a:endParaRPr lang="ar-SA" sz="11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>
                          <a:effectLst/>
                          <a:latin typeface="arial"/>
                        </a:rPr>
                        <a:t>Launching the e-portal of Publishing &amp; Translation Center</a:t>
                      </a:r>
                      <a:endParaRPr lang="en-US" sz="11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ar-SA" sz="110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2525">
                <a:tc>
                  <a:txBody>
                    <a:bodyPr/>
                    <a:lstStyle/>
                    <a:p>
                      <a:pPr algn="ctr" fontAlgn="t"/>
                      <a:r>
                        <a:rPr lang="ar-SA" sz="1100" b="1">
                          <a:effectLst/>
                          <a:latin typeface="arial"/>
                        </a:rPr>
                        <a:t>11,30</a:t>
                      </a:r>
                      <a:endParaRPr lang="ar-SA" sz="11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ar-SA" sz="1100" b="1">
                          <a:effectLst/>
                          <a:latin typeface="arial"/>
                        </a:rPr>
                        <a:t>11,50</a:t>
                      </a:r>
                      <a:endParaRPr lang="ar-SA" sz="11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dirty="0">
                          <a:effectLst/>
                          <a:latin typeface="arial"/>
                        </a:rPr>
                        <a:t>“ Publishing &amp; Translating Center at the University, Future Aspirations”</a:t>
                      </a:r>
                      <a:endParaRPr lang="en-US" sz="1100" dirty="0">
                        <a:effectLst/>
                      </a:endParaRPr>
                    </a:p>
                    <a:p>
                      <a:pPr algn="ctr" fontAlgn="t"/>
                      <a:r>
                        <a:rPr lang="en-US" sz="1100" b="1" dirty="0">
                          <a:effectLst/>
                          <a:latin typeface="arial"/>
                        </a:rPr>
                        <a:t>Topics:</a:t>
                      </a:r>
                      <a:endParaRPr lang="en-US" sz="1100" dirty="0">
                        <a:effectLst/>
                      </a:endParaRPr>
                    </a:p>
                    <a:p>
                      <a:pPr algn="ctr" fontAlgn="t"/>
                      <a:r>
                        <a:rPr lang="en-US" sz="1100" dirty="0">
                          <a:effectLst/>
                          <a:latin typeface="arial"/>
                        </a:rPr>
                        <a:t>-          </a:t>
                      </a:r>
                      <a:r>
                        <a:rPr lang="en-US" sz="1100" b="1" dirty="0">
                          <a:effectLst/>
                          <a:latin typeface="arial"/>
                        </a:rPr>
                        <a:t>Message &amp; objectives of the Center</a:t>
                      </a:r>
                      <a:endParaRPr lang="en-US" sz="1100" dirty="0">
                        <a:effectLst/>
                      </a:endParaRPr>
                    </a:p>
                    <a:p>
                      <a:pPr algn="ctr" fontAlgn="t"/>
                      <a:r>
                        <a:rPr lang="en-US" sz="1100" dirty="0">
                          <a:effectLst/>
                          <a:latin typeface="arial"/>
                        </a:rPr>
                        <a:t>-          </a:t>
                      </a:r>
                      <a:r>
                        <a:rPr lang="en-US" sz="1100" b="1" dirty="0">
                          <a:effectLst/>
                          <a:latin typeface="arial"/>
                        </a:rPr>
                        <a:t>Regulations of the Center</a:t>
                      </a:r>
                      <a:endParaRPr lang="en-US" sz="1100" dirty="0">
                        <a:effectLst/>
                      </a:endParaRPr>
                    </a:p>
                    <a:p>
                      <a:pPr algn="ctr" fontAlgn="t"/>
                      <a:r>
                        <a:rPr lang="en-US" sz="1100" dirty="0">
                          <a:effectLst/>
                          <a:latin typeface="arial"/>
                        </a:rPr>
                        <a:t>-          </a:t>
                      </a:r>
                      <a:r>
                        <a:rPr lang="en-US" sz="1100" b="1" dirty="0">
                          <a:effectLst/>
                          <a:latin typeface="arial"/>
                        </a:rPr>
                        <a:t>Mechanisms of publishing and translation- services provided to translators</a:t>
                      </a:r>
                      <a:endParaRPr lang="en-US" sz="1100" dirty="0">
                        <a:effectLst/>
                      </a:endParaRPr>
                    </a:p>
                    <a:p>
                      <a:pPr algn="ctr" fontAlgn="t"/>
                      <a:r>
                        <a:rPr lang="en-US" sz="1100" dirty="0">
                          <a:effectLst/>
                          <a:latin typeface="arial"/>
                        </a:rPr>
                        <a:t>-          </a:t>
                      </a:r>
                      <a:r>
                        <a:rPr lang="en-US" sz="1100" b="1" dirty="0">
                          <a:effectLst/>
                          <a:latin typeface="arial"/>
                        </a:rPr>
                        <a:t>Scientific journals published by the center</a:t>
                      </a:r>
                      <a:endParaRPr lang="en-US" sz="11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>
                          <a:effectLst/>
                          <a:latin typeface="arial"/>
                        </a:rPr>
                        <a:t>Dr. Saleh Al-Aqeel</a:t>
                      </a:r>
                      <a:endParaRPr lang="en-US" sz="1100">
                        <a:effectLst/>
                      </a:endParaRPr>
                    </a:p>
                    <a:p>
                      <a:pPr algn="ctr" fontAlgn="t"/>
                      <a:r>
                        <a:rPr lang="en-US" sz="1100" b="1">
                          <a:effectLst/>
                          <a:latin typeface="arial"/>
                        </a:rPr>
                        <a:t>Director of Publishing &amp; Translation Center</a:t>
                      </a:r>
                      <a:endParaRPr lang="en-US" sz="11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97171">
                <a:tc>
                  <a:txBody>
                    <a:bodyPr/>
                    <a:lstStyle/>
                    <a:p>
                      <a:pPr algn="ctr" fontAlgn="t"/>
                      <a:r>
                        <a:rPr lang="ar-SA" sz="1100" b="1">
                          <a:effectLst/>
                          <a:latin typeface="arial"/>
                        </a:rPr>
                        <a:t>11,50</a:t>
                      </a:r>
                      <a:endParaRPr lang="ar-SA" sz="11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ar-SA" sz="1100" b="1">
                          <a:effectLst/>
                          <a:latin typeface="arial"/>
                        </a:rPr>
                        <a:t>12,10</a:t>
                      </a:r>
                      <a:endParaRPr lang="ar-SA" sz="11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>
                          <a:effectLst/>
                          <a:latin typeface="arial"/>
                        </a:rPr>
                        <a:t>“International Scientific Publishing”</a:t>
                      </a:r>
                      <a:endParaRPr lang="en-US" sz="1100">
                        <a:effectLst/>
                      </a:endParaRPr>
                    </a:p>
                    <a:p>
                      <a:pPr algn="ctr" fontAlgn="t"/>
                      <a:r>
                        <a:rPr lang="en-US" sz="1100" b="1">
                          <a:effectLst/>
                          <a:latin typeface="arial"/>
                        </a:rPr>
                        <a:t>Topics:</a:t>
                      </a:r>
                      <a:endParaRPr lang="en-US" sz="1100">
                        <a:effectLst/>
                      </a:endParaRPr>
                    </a:p>
                    <a:p>
                      <a:pPr algn="ctr" fontAlgn="t"/>
                      <a:r>
                        <a:rPr lang="en-US" sz="1100">
                          <a:effectLst/>
                          <a:latin typeface="arial"/>
                        </a:rPr>
                        <a:t>-          </a:t>
                      </a:r>
                      <a:r>
                        <a:rPr lang="en-US" sz="1100" b="1">
                          <a:effectLst/>
                          <a:latin typeface="arial"/>
                        </a:rPr>
                        <a:t>Importance of International Publishing</a:t>
                      </a:r>
                      <a:endParaRPr lang="en-US" sz="1100">
                        <a:effectLst/>
                      </a:endParaRPr>
                    </a:p>
                    <a:p>
                      <a:pPr algn="ctr" fontAlgn="t"/>
                      <a:r>
                        <a:rPr lang="en-US" sz="1100">
                          <a:effectLst/>
                          <a:latin typeface="arial"/>
                        </a:rPr>
                        <a:t>-          </a:t>
                      </a:r>
                      <a:r>
                        <a:rPr lang="en-US" sz="1100" b="1">
                          <a:effectLst/>
                          <a:latin typeface="arial"/>
                        </a:rPr>
                        <a:t>Majmaah University &amp; International Publishing.</a:t>
                      </a:r>
                      <a:endParaRPr lang="en-US" sz="1100">
                        <a:effectLst/>
                      </a:endParaRPr>
                    </a:p>
                    <a:p>
                      <a:pPr algn="ctr" fontAlgn="t"/>
                      <a:r>
                        <a:rPr lang="en-US" sz="1100">
                          <a:effectLst/>
                          <a:latin typeface="arial"/>
                        </a:rPr>
                        <a:t>-          </a:t>
                      </a:r>
                      <a:r>
                        <a:rPr lang="en-US" sz="1100" b="1">
                          <a:effectLst/>
                          <a:latin typeface="arial"/>
                        </a:rPr>
                        <a:t>Preparing research for International Publication</a:t>
                      </a:r>
                      <a:endParaRPr lang="en-US" sz="1100">
                        <a:effectLst/>
                      </a:endParaRPr>
                    </a:p>
                    <a:p>
                      <a:pPr algn="ctr" fontAlgn="t"/>
                      <a:r>
                        <a:rPr lang="en-US" sz="1100">
                          <a:effectLst/>
                          <a:latin typeface="arial"/>
                        </a:rPr>
                        <a:t>-          </a:t>
                      </a:r>
                      <a:r>
                        <a:rPr lang="en-US" sz="1100" b="1">
                          <a:effectLst/>
                          <a:latin typeface="arial"/>
                        </a:rPr>
                        <a:t>Mechanisms of publication and referee</a:t>
                      </a:r>
                      <a:endParaRPr lang="en-US" sz="1100">
                        <a:effectLst/>
                      </a:endParaRPr>
                    </a:p>
                    <a:p>
                      <a:pPr algn="ctr" fontAlgn="t"/>
                      <a:r>
                        <a:rPr lang="en-US" sz="1100">
                          <a:effectLst/>
                          <a:latin typeface="arial"/>
                        </a:rPr>
                        <a:t>-          </a:t>
                      </a:r>
                      <a:r>
                        <a:rPr lang="en-US" sz="1100" b="1">
                          <a:effectLst/>
                          <a:latin typeface="arial"/>
                        </a:rPr>
                        <a:t>How to increase the chances of getting your research published?</a:t>
                      </a:r>
                      <a:endParaRPr lang="en-US" sz="1100">
                        <a:effectLst/>
                      </a:endParaRPr>
                    </a:p>
                    <a:p>
                      <a:pPr algn="ctr" fontAlgn="t"/>
                      <a:r>
                        <a:rPr lang="en-US" sz="1100">
                          <a:effectLst/>
                          <a:latin typeface="arial"/>
                        </a:rPr>
                        <a:t>-          </a:t>
                      </a:r>
                      <a:r>
                        <a:rPr lang="en-US" sz="1100" b="1">
                          <a:effectLst/>
                          <a:latin typeface="arial"/>
                        </a:rPr>
                        <a:t>How to promote for your published research? </a:t>
                      </a:r>
                      <a:endParaRPr lang="en-US" sz="11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>
                          <a:effectLst/>
                          <a:latin typeface="arial"/>
                        </a:rPr>
                        <a:t>Prof. Tariq Ismaeel</a:t>
                      </a:r>
                      <a:endParaRPr lang="en-US" sz="11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23232">
                <a:tc>
                  <a:txBody>
                    <a:bodyPr/>
                    <a:lstStyle/>
                    <a:p>
                      <a:pPr algn="ctr" fontAlgn="t"/>
                      <a:r>
                        <a:rPr lang="ar-SA" sz="1100" b="1">
                          <a:effectLst/>
                          <a:latin typeface="arial"/>
                        </a:rPr>
                        <a:t>12,10</a:t>
                      </a:r>
                      <a:endParaRPr lang="ar-SA" sz="11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ar-SA" sz="1100" b="1">
                          <a:effectLst/>
                          <a:latin typeface="arial"/>
                        </a:rPr>
                        <a:t>12,30</a:t>
                      </a:r>
                      <a:endParaRPr lang="ar-SA" sz="11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>
                          <a:effectLst/>
                          <a:latin typeface="arial"/>
                        </a:rPr>
                        <a:t>“Principles of Translation”</a:t>
                      </a:r>
                      <a:endParaRPr lang="en-US" sz="1100">
                        <a:effectLst/>
                      </a:endParaRPr>
                    </a:p>
                    <a:p>
                      <a:pPr algn="ctr" fontAlgn="t"/>
                      <a:r>
                        <a:rPr lang="en-US" sz="1100" b="1">
                          <a:effectLst/>
                          <a:latin typeface="arial"/>
                        </a:rPr>
                        <a:t>Topics:</a:t>
                      </a:r>
                      <a:endParaRPr lang="en-US" sz="1100">
                        <a:effectLst/>
                      </a:endParaRPr>
                    </a:p>
                    <a:p>
                      <a:pPr algn="ctr" fontAlgn="t"/>
                      <a:r>
                        <a:rPr lang="en-US" sz="1100">
                          <a:effectLst/>
                          <a:latin typeface="arial"/>
                        </a:rPr>
                        <a:t>-          </a:t>
                      </a:r>
                      <a:r>
                        <a:rPr lang="en-US" sz="1100" b="1">
                          <a:effectLst/>
                          <a:latin typeface="arial"/>
                        </a:rPr>
                        <a:t>What is translation?</a:t>
                      </a:r>
                      <a:endParaRPr lang="en-US" sz="1100">
                        <a:effectLst/>
                      </a:endParaRPr>
                    </a:p>
                    <a:p>
                      <a:pPr algn="ctr" fontAlgn="t"/>
                      <a:r>
                        <a:rPr lang="en-US" sz="1100">
                          <a:effectLst/>
                          <a:latin typeface="arial"/>
                        </a:rPr>
                        <a:t>-          </a:t>
                      </a:r>
                      <a:r>
                        <a:rPr lang="en-US" sz="1100" b="1">
                          <a:effectLst/>
                          <a:latin typeface="arial"/>
                        </a:rPr>
                        <a:t>Types of translation</a:t>
                      </a:r>
                      <a:endParaRPr lang="en-US" sz="1100">
                        <a:effectLst/>
                      </a:endParaRPr>
                    </a:p>
                    <a:p>
                      <a:pPr algn="ctr" fontAlgn="t"/>
                      <a:r>
                        <a:rPr lang="en-US" sz="1100">
                          <a:effectLst/>
                          <a:latin typeface="arial"/>
                        </a:rPr>
                        <a:t>-          </a:t>
                      </a:r>
                      <a:r>
                        <a:rPr lang="en-US" sz="1100" b="1">
                          <a:effectLst/>
                          <a:latin typeface="arial"/>
                        </a:rPr>
                        <a:t>Methods of translations and Resources</a:t>
                      </a:r>
                      <a:endParaRPr lang="en-US" sz="1100">
                        <a:effectLst/>
                      </a:endParaRPr>
                    </a:p>
                    <a:p>
                      <a:pPr algn="ctr" fontAlgn="t"/>
                      <a:r>
                        <a:rPr lang="en-US" sz="1100">
                          <a:effectLst/>
                          <a:latin typeface="arial"/>
                        </a:rPr>
                        <a:t>-          </a:t>
                      </a:r>
                      <a:r>
                        <a:rPr lang="en-US" sz="1100" b="1">
                          <a:effectLst/>
                          <a:latin typeface="arial"/>
                        </a:rPr>
                        <a:t>Texts &amp; translation strategies</a:t>
                      </a:r>
                      <a:endParaRPr lang="en-US" sz="1100">
                        <a:effectLst/>
                      </a:endParaRPr>
                    </a:p>
                    <a:p>
                      <a:pPr algn="ctr" fontAlgn="t"/>
                      <a:r>
                        <a:rPr lang="en-US" sz="1100">
                          <a:effectLst/>
                          <a:latin typeface="arial"/>
                        </a:rPr>
                        <a:t>-          </a:t>
                      </a:r>
                      <a:r>
                        <a:rPr lang="en-US" sz="1100" b="1">
                          <a:effectLst/>
                          <a:latin typeface="arial"/>
                        </a:rPr>
                        <a:t>Problems and difficulties of translation</a:t>
                      </a:r>
                      <a:endParaRPr lang="en-US" sz="11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>
                          <a:effectLst/>
                          <a:latin typeface="arial"/>
                        </a:rPr>
                        <a:t>Dr. Masoud O. Mahmood</a:t>
                      </a:r>
                      <a:endParaRPr lang="en-US" sz="11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4646">
                <a:tc>
                  <a:txBody>
                    <a:bodyPr/>
                    <a:lstStyle/>
                    <a:p>
                      <a:pPr algn="ctr" fontAlgn="t"/>
                      <a:r>
                        <a:rPr lang="ar-SA" sz="1100" b="1">
                          <a:effectLst/>
                          <a:latin typeface="arial"/>
                        </a:rPr>
                        <a:t>12,30</a:t>
                      </a:r>
                      <a:endParaRPr lang="ar-SA" sz="11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ar-SA" sz="1100" b="1">
                          <a:effectLst/>
                          <a:latin typeface="arial"/>
                        </a:rPr>
                        <a:t>1,00</a:t>
                      </a:r>
                      <a:endParaRPr lang="ar-SA" sz="11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>
                          <a:effectLst/>
                          <a:latin typeface="arial"/>
                        </a:rPr>
                        <a:t>Seminar of discussion and recommendations</a:t>
                      </a:r>
                      <a:endParaRPr lang="en-US" sz="11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ar-SA" sz="11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44406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2866</TotalTime>
  <Words>191</Words>
  <Application>Microsoft Office PowerPoint</Application>
  <PresentationFormat>عرض على الشاشة (3:4)‏</PresentationFormat>
  <Paragraphs>63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غلاف فني</vt:lpstr>
      <vt:lpstr>workshop titled “Authorship, Translation &amp; Scientific Publishing at Majmaah University”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85</cp:revision>
  <dcterms:created xsi:type="dcterms:W3CDTF">2015-02-10T13:06:57Z</dcterms:created>
  <dcterms:modified xsi:type="dcterms:W3CDTF">2015-02-23T21:04:51Z</dcterms:modified>
</cp:coreProperties>
</file>