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96" r:id="rId1"/>
  </p:sldMasterIdLst>
  <p:sldIdLst>
    <p:sldId id="256" r:id="rId2"/>
    <p:sldId id="263" r:id="rId3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نمط متوسط 2 - تميي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8676" autoAdjust="0"/>
    <p:restoredTop sz="94660"/>
  </p:normalViewPr>
  <p:slideViewPr>
    <p:cSldViewPr>
      <p:cViewPr>
        <p:scale>
          <a:sx n="54" d="100"/>
          <a:sy n="54" d="100"/>
        </p:scale>
        <p:origin x="-1926" y="-27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overOverla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645214B-E852-4F85-B423-85388226D0D4}" type="datetimeFigureOut">
              <a:rPr lang="ar-SA" smtClean="0"/>
              <a:t>05/05/36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  <p:grpSp>
        <p:nvGrpSpPr>
          <p:cNvPr id="8" name="Group 7"/>
          <p:cNvGrpSpPr/>
          <p:nvPr/>
        </p:nvGrpSpPr>
        <p:grpSpPr>
          <a:xfrm>
            <a:off x="1194101" y="2887530"/>
            <a:ext cx="6779110" cy="923330"/>
            <a:chOff x="1172584" y="1381459"/>
            <a:chExt cx="6779110" cy="923330"/>
          </a:xfrm>
          <a:effectLst>
            <a:outerShdw blurRad="38100" dist="12700" dir="16200000" rotWithShape="0">
              <a:prstClr val="black">
                <a:alpha val="30000"/>
              </a:prstClr>
            </a:outerShdw>
          </a:effectLst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ln w="3175">
                    <a:solidFill>
                      <a:schemeClr val="tx2">
                        <a:alpha val="60000"/>
                      </a:schemeClr>
                    </a:solidFill>
                  </a:ln>
                  <a:solidFill>
                    <a:schemeClr val="tx2">
                      <a:lumMod val="90000"/>
                    </a:schemeClr>
                  </a:solidFill>
                  <a:effectLst>
                    <a:outerShdw blurRad="34925" dist="12700" dir="14400000" algn="ctr" rotWithShape="0">
                      <a:srgbClr val="000000">
                        <a:alpha val="21000"/>
                      </a:srgbClr>
                    </a:outerShdw>
                  </a:effectLst>
                  <a:latin typeface="Wingdings" pitchFamily="2" charset="2"/>
                </a:rPr>
                <a:t></a:t>
              </a:r>
              <a:endParaRPr lang="en-US" sz="5400" dirty="0">
                <a:ln w="3175">
                  <a:solidFill>
                    <a:schemeClr val="tx2">
                      <a:alpha val="60000"/>
                    </a:schemeClr>
                  </a:solidFill>
                </a:ln>
                <a:solidFill>
                  <a:schemeClr val="tx2">
                    <a:lumMod val="90000"/>
                  </a:schemeClr>
                </a:solidFill>
                <a:effectLst>
                  <a:outerShdw blurRad="34925" dist="12700" dir="14400000" algn="ctr" rotWithShape="0">
                    <a:srgbClr val="000000">
                      <a:alpha val="21000"/>
                    </a:srgbClr>
                  </a:outerShdw>
                </a:effectLst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293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3341" y="1387737"/>
            <a:ext cx="6777318" cy="1731982"/>
          </a:xfrm>
        </p:spPr>
        <p:txBody>
          <a:bodyPr anchor="b"/>
          <a:lstStyle>
            <a:lvl1pPr>
              <a:defRPr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6786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05/05/36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  <p:grpSp>
        <p:nvGrpSpPr>
          <p:cNvPr id="11" name="Group 10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5" name="TextBox 14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6560" y="559398"/>
            <a:ext cx="1678193" cy="556676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8488" y="849854"/>
            <a:ext cx="5507917" cy="5023821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05/05/36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  <p:grpSp>
        <p:nvGrpSpPr>
          <p:cNvPr id="11" name="Group 10"/>
          <p:cNvGrpSpPr/>
          <p:nvPr/>
        </p:nvGrpSpPr>
        <p:grpSpPr>
          <a:xfrm rot="5400000">
            <a:off x="3909050" y="2880823"/>
            <a:ext cx="5480154" cy="923330"/>
            <a:chOff x="1815339" y="1381459"/>
            <a:chExt cx="5480154" cy="923330"/>
          </a:xfrm>
        </p:grpSpPr>
        <p:sp>
          <p:nvSpPr>
            <p:cNvPr id="12" name="TextBox 11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 flipV="1">
              <a:off x="1815339" y="1924709"/>
              <a:ext cx="2468880" cy="2505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4826613" y="1927417"/>
              <a:ext cx="2468880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05/05/36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3" name="TextBox 12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verOverlay.pn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7" name="Group 7"/>
          <p:cNvGrpSpPr/>
          <p:nvPr/>
        </p:nvGrpSpPr>
        <p:grpSpPr>
          <a:xfrm>
            <a:off x="1172584" y="2887579"/>
            <a:ext cx="6779110" cy="923330"/>
            <a:chOff x="1172584" y="1381459"/>
            <a:chExt cx="6779110" cy="923330"/>
          </a:xfrm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7412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40" y="1204857"/>
            <a:ext cx="7754713" cy="1910716"/>
          </a:xfrm>
        </p:spPr>
        <p:txBody>
          <a:bodyPr anchor="b"/>
          <a:lstStyle>
            <a:lvl1pPr algn="ctr">
              <a:defRPr sz="5400" b="0" cap="none" baseline="0">
                <a:solidFill>
                  <a:schemeClr val="tx2"/>
                </a:solidFill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8" y="3767316"/>
            <a:ext cx="7734747" cy="15001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05/05/36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05/05/36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85800" y="2240280"/>
            <a:ext cx="3803904" cy="3877056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4645151" y="2240280"/>
            <a:ext cx="3803904" cy="3877056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1560" y="2240280"/>
            <a:ext cx="3442446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8488" y="2947595"/>
            <a:ext cx="3803904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2306" y="2240280"/>
            <a:ext cx="3447288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944368"/>
            <a:ext cx="3799728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05/05/36</a:t>
            </a:fld>
            <a:endParaRPr lang="ar-S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  <p:grpSp>
        <p:nvGrpSpPr>
          <p:cNvPr id="14" name="Group 13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6" name="TextBox 15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7" name="Straight Connector 16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05/05/36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  <p:grpSp>
        <p:nvGrpSpPr>
          <p:cNvPr id="10" name="Group 9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05/05/36</a:t>
            </a:fld>
            <a:endParaRPr lang="ar-S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4579" y="1678195"/>
            <a:ext cx="3422483" cy="188692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001" y="559398"/>
            <a:ext cx="4116667" cy="5566765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4579" y="3603812"/>
            <a:ext cx="3411725" cy="251728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05/05/36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731" y="4668818"/>
            <a:ext cx="7767021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183792" y="666965"/>
            <a:ext cx="4772156" cy="359801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8489" y="5324306"/>
            <a:ext cx="7756264" cy="804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05/05/36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1054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7" y="2248347"/>
            <a:ext cx="7745505" cy="3877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378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F645214B-E852-4F85-B423-85388226D0D4}" type="datetimeFigureOut">
              <a:rPr lang="ar-SA" smtClean="0"/>
              <a:t>05/05/36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6144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39264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365760" indent="-365760" algn="r" defTabSz="914400" rtl="1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777240" indent="-365760" algn="r" defTabSz="914400" rtl="1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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365760" algn="r" defTabSz="914400" rtl="1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508760" indent="-320040" algn="r" defTabSz="914400" rtl="1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0" indent="-320040" algn="r" defTabSz="914400" rtl="1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148840" indent="-274320" algn="r" defTabSz="914400" rtl="1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r" defTabSz="914400" rtl="1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r" defTabSz="914400" rtl="1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r" defTabSz="914400" rtl="1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467544" y="1484784"/>
            <a:ext cx="8208912" cy="1728192"/>
          </a:xfrm>
        </p:spPr>
        <p:txBody>
          <a:bodyPr>
            <a:normAutofit/>
          </a:bodyPr>
          <a:lstStyle/>
          <a:p>
            <a:r>
              <a:rPr lang="en-US" sz="3600" dirty="0">
                <a:effectLst/>
              </a:rPr>
              <a:t>Scientific Board News</a:t>
            </a:r>
            <a:endParaRPr lang="en-US" sz="36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8807166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محتوى 1"/>
          <p:cNvSpPr>
            <a:spLocks noGrp="1"/>
          </p:cNvSpPr>
          <p:nvPr>
            <p:ph idx="1"/>
          </p:nvPr>
        </p:nvSpPr>
        <p:spPr>
          <a:xfrm>
            <a:off x="539552" y="2204864"/>
            <a:ext cx="8121225" cy="4204989"/>
          </a:xfrm>
        </p:spPr>
        <p:txBody>
          <a:bodyPr>
            <a:normAutofit fontScale="85000" lnSpcReduction="20000"/>
          </a:bodyPr>
          <a:lstStyle/>
          <a:p>
            <a:pPr algn="l" rtl="0" fontAlgn="t"/>
            <a:r>
              <a:rPr lang="en-US" b="1" dirty="0"/>
              <a:t>The first session of the Scientific Board was held on Sunday 18/10/1434, chaired by His Excellency Dr. Mohammad Al-</a:t>
            </a:r>
            <a:r>
              <a:rPr lang="en-US" b="1" dirty="0" err="1"/>
              <a:t>Shaya’a</a:t>
            </a:r>
            <a:r>
              <a:rPr lang="en-US" b="1" dirty="0"/>
              <a:t>, Vice-Rector for Graduate Studies and Scientific Research and Director of the Scientific Board.</a:t>
            </a:r>
            <a:endParaRPr lang="en-US" dirty="0"/>
          </a:p>
          <a:p>
            <a:pPr algn="l" rtl="0" fontAlgn="t"/>
            <a:r>
              <a:rPr lang="en-US" b="1" dirty="0"/>
              <a:t>Various issues were discussed by the board and the following resolutions were agreed on:</a:t>
            </a:r>
            <a:endParaRPr lang="en-US" dirty="0"/>
          </a:p>
          <a:p>
            <a:pPr algn="l" rtl="0" fontAlgn="t"/>
            <a:r>
              <a:rPr lang="en-US" b="1" dirty="0"/>
              <a:t>-  The endorsement of transferring a female teaching assistant from English Department to </a:t>
            </a:r>
            <a:r>
              <a:rPr lang="en-US" b="1" dirty="0" err="1"/>
              <a:t>Educationa</a:t>
            </a:r>
            <a:r>
              <a:rPr lang="en-US" b="1" dirty="0"/>
              <a:t> Science Department at Education College in </a:t>
            </a:r>
            <a:r>
              <a:rPr lang="en-US" b="1" dirty="0" err="1"/>
              <a:t>Zulfi</a:t>
            </a:r>
            <a:r>
              <a:rPr lang="en-US" b="1" dirty="0"/>
              <a:t>.</a:t>
            </a:r>
            <a:endParaRPr lang="en-US" dirty="0"/>
          </a:p>
          <a:p>
            <a:pPr algn="l" rtl="0" fontAlgn="t"/>
            <a:r>
              <a:rPr lang="en-US" b="1" dirty="0"/>
              <a:t>-  The endorsement of transferring a female teaching assistant from Home Economics Department to Education Science at Education College in </a:t>
            </a:r>
            <a:r>
              <a:rPr lang="en-US" b="1" dirty="0" err="1"/>
              <a:t>Zulfi</a:t>
            </a:r>
            <a:r>
              <a:rPr lang="en-US" b="1" dirty="0"/>
              <a:t>.</a:t>
            </a:r>
            <a:endParaRPr lang="en-US" dirty="0"/>
          </a:p>
          <a:p>
            <a:pPr algn="l" rtl="0" fontAlgn="t"/>
            <a:r>
              <a:rPr lang="en-US" b="1" dirty="0"/>
              <a:t>-  The endorsement of the resignation for a lecturer from Computer Engineering and Networks Department at Computer and Information Science.   </a:t>
            </a:r>
            <a:endParaRPr lang="en-US" dirty="0"/>
          </a:p>
          <a:p>
            <a:pPr algn="l" rtl="0" fontAlgn="t"/>
            <a:endParaRPr lang="ar-SA" dirty="0"/>
          </a:p>
        </p:txBody>
      </p:sp>
      <p:sp>
        <p:nvSpPr>
          <p:cNvPr id="3" name="عنوان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85346757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غلاف فني">
  <a:themeElements>
    <a:clrScheme name="غلاف فني">
      <a:dk1>
        <a:sysClr val="windowText" lastClr="000000"/>
      </a:dk1>
      <a:lt1>
        <a:sysClr val="window" lastClr="FFFFFF"/>
      </a:lt1>
      <a:dk2>
        <a:srgbClr val="895D1D"/>
      </a:dk2>
      <a:lt2>
        <a:srgbClr val="ECE9C6"/>
      </a:lt2>
      <a:accent1>
        <a:srgbClr val="873624"/>
      </a:accent1>
      <a:accent2>
        <a:srgbClr val="D6862D"/>
      </a:accent2>
      <a:accent3>
        <a:srgbClr val="D0BE40"/>
      </a:accent3>
      <a:accent4>
        <a:srgbClr val="877F6C"/>
      </a:accent4>
      <a:accent5>
        <a:srgbClr val="972109"/>
      </a:accent5>
      <a:accent6>
        <a:srgbClr val="AEB795"/>
      </a:accent6>
      <a:hlink>
        <a:srgbClr val="CC9900"/>
      </a:hlink>
      <a:folHlink>
        <a:srgbClr val="B2B2B2"/>
      </a:folHlink>
    </a:clrScheme>
    <a:fontScheme name="غلاف فني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غلاف فني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Hardcover</Template>
  <TotalTime>2762</TotalTime>
  <Words>55</Words>
  <Application>Microsoft Office PowerPoint</Application>
  <PresentationFormat>عرض على الشاشة (3:4)‏</PresentationFormat>
  <Paragraphs>6</Paragraphs>
  <Slides>2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2</vt:i4>
      </vt:variant>
    </vt:vector>
  </HeadingPairs>
  <TitlesOfParts>
    <vt:vector size="3" baseType="lpstr">
      <vt:lpstr>غلاف فني</vt:lpstr>
      <vt:lpstr>Scientific Board News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وكالة الجامعة للدراسات العليا والبحث العلمي تقدم خدماتها لجميع كليات الجامعة وعماداتها والإدارات التابعة لها ممثلة بإدارة التعاون الدولي</dc:title>
  <dc:creator>Kholoud Eid</dc:creator>
  <cp:lastModifiedBy>Kholoud Eid</cp:lastModifiedBy>
  <cp:revision>77</cp:revision>
  <dcterms:created xsi:type="dcterms:W3CDTF">2015-02-10T13:06:57Z</dcterms:created>
  <dcterms:modified xsi:type="dcterms:W3CDTF">2015-02-23T19:21:18Z</dcterms:modified>
</cp:coreProperties>
</file>