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79" r:id="rId4"/>
    <p:sldId id="257" r:id="rId5"/>
    <p:sldId id="258" r:id="rId6"/>
    <p:sldId id="259" r:id="rId7"/>
    <p:sldId id="260" r:id="rId8"/>
    <p:sldId id="261" r:id="rId9"/>
    <p:sldId id="281" r:id="rId10"/>
    <p:sldId id="262" r:id="rId11"/>
    <p:sldId id="263" r:id="rId12"/>
    <p:sldId id="264"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0" d="100"/>
          <a:sy n="70"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42A54C80-263E-416B-A8E0-580EDEADCBDC}" type="datetimeFigureOut">
              <a:rPr lang="en-US" dirty="0"/>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arageek.com/l/%d8%a7%d9%87%d9%85%d9%8a%d8%a9-%d9%82%d9%88%d8%a7%d8%b9%d8%af-%d8%a7%d9%84%d8%a8%d9%8a%d8%a7%d9%86%d8%a7%d8%aa"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34362" y="1947526"/>
            <a:ext cx="7766936" cy="2248162"/>
          </a:xfrm>
        </p:spPr>
        <p:txBody>
          <a:bodyPr/>
          <a:lstStyle/>
          <a:p>
            <a:pPr algn="ctr"/>
            <a:r>
              <a:rPr lang="ar-SA" sz="4000" b="1" dirty="0" smtClean="0">
                <a:solidFill>
                  <a:schemeClr val="accent5"/>
                </a:solidFill>
                <a:effectLst>
                  <a:outerShdw blurRad="38100" dist="38100" dir="2700000" algn="tl">
                    <a:srgbClr val="000000">
                      <a:alpha val="43137"/>
                    </a:srgbClr>
                  </a:outerShdw>
                </a:effectLst>
              </a:rPr>
              <a:t>مهارات هامه في استخدام برنامج </a:t>
            </a:r>
            <a:r>
              <a:rPr lang="en-US" sz="4000" b="1" dirty="0">
                <a:solidFill>
                  <a:schemeClr val="accent5"/>
                </a:solidFill>
                <a:effectLst>
                  <a:outerShdw blurRad="38100" dist="38100" dir="2700000" algn="tl">
                    <a:srgbClr val="000000">
                      <a:alpha val="43137"/>
                    </a:srgbClr>
                  </a:outerShdw>
                </a:effectLst>
              </a:rPr>
              <a:t>Microsoft Excel</a:t>
            </a:r>
            <a:br>
              <a:rPr lang="en-US" sz="4000" b="1" dirty="0">
                <a:solidFill>
                  <a:schemeClr val="accent5"/>
                </a:solidFill>
                <a:effectLst>
                  <a:outerShdw blurRad="38100" dist="38100" dir="2700000" algn="tl">
                    <a:srgbClr val="000000">
                      <a:alpha val="43137"/>
                    </a:srgbClr>
                  </a:outerShdw>
                </a:effectLst>
              </a:rPr>
            </a:br>
            <a:endParaRPr lang="ar-SA" sz="4000" dirty="0">
              <a:solidFill>
                <a:schemeClr val="accent5"/>
              </a:solidFill>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1315998" y="4696552"/>
            <a:ext cx="7766936" cy="2145251"/>
          </a:xfrm>
        </p:spPr>
        <p:txBody>
          <a:bodyPr>
            <a:noAutofit/>
          </a:bodyPr>
          <a:lstStyle/>
          <a:p>
            <a:pPr algn="ctr"/>
            <a:r>
              <a:rPr lang="ar-SA" b="1" dirty="0" smtClean="0">
                <a:solidFill>
                  <a:srgbClr val="002060"/>
                </a:solidFill>
              </a:rPr>
              <a:t>إعداد </a:t>
            </a:r>
          </a:p>
          <a:p>
            <a:pPr algn="ctr"/>
            <a:r>
              <a:rPr lang="ar-SA" b="1" dirty="0" smtClean="0">
                <a:solidFill>
                  <a:srgbClr val="002060"/>
                </a:solidFill>
              </a:rPr>
              <a:t>دكتور وائل خضر </a:t>
            </a:r>
          </a:p>
          <a:p>
            <a:pPr algn="ctr"/>
            <a:r>
              <a:rPr lang="ar-SA" b="1" dirty="0" smtClean="0">
                <a:solidFill>
                  <a:srgbClr val="002060"/>
                </a:solidFill>
              </a:rPr>
              <a:t>قسم علوم  الحاسب وعلوم الحاسب</a:t>
            </a:r>
          </a:p>
          <a:p>
            <a:pPr algn="ctr"/>
            <a:r>
              <a:rPr lang="ar-SA" b="1" dirty="0" smtClean="0">
                <a:solidFill>
                  <a:srgbClr val="002060"/>
                </a:solidFill>
              </a:rPr>
              <a:t>كلية العلوم بالزلفي</a:t>
            </a:r>
          </a:p>
          <a:p>
            <a:pPr algn="ctr"/>
            <a:r>
              <a:rPr lang="ar-SA" b="1" dirty="0" smtClean="0">
                <a:solidFill>
                  <a:srgbClr val="002060"/>
                </a:solidFill>
              </a:rPr>
              <a:t>جامعة المجمعة </a:t>
            </a:r>
            <a:endParaRPr lang="ar-SA" b="1" dirty="0">
              <a:solidFill>
                <a:srgbClr val="002060"/>
              </a:solidFill>
            </a:endParaRPr>
          </a:p>
        </p:txBody>
      </p:sp>
      <p:pic>
        <p:nvPicPr>
          <p:cNvPr id="4" name="صورة 3"/>
          <p:cNvPicPr>
            <a:picLocks noChangeAspect="1"/>
          </p:cNvPicPr>
          <p:nvPr/>
        </p:nvPicPr>
        <p:blipFill>
          <a:blip r:embed="rId2"/>
          <a:stretch>
            <a:fillRect/>
          </a:stretch>
        </p:blipFill>
        <p:spPr>
          <a:xfrm>
            <a:off x="1002100" y="229630"/>
            <a:ext cx="2087264" cy="1217033"/>
          </a:xfrm>
          <a:prstGeom prst="rect">
            <a:avLst/>
          </a:prstGeom>
        </p:spPr>
      </p:pic>
      <p:pic>
        <p:nvPicPr>
          <p:cNvPr id="13314" name="Picture 2" descr="أقسام الطالبات بكلية العلوم بالزلفي تقيم محاضرة بعنوان &quot;مهارات استخدام  القاموس لتحسين النطق باللغة الإنجليزية&quot; | Majmaah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835" y="186392"/>
            <a:ext cx="2333769" cy="141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098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09346" y="390760"/>
            <a:ext cx="8596668" cy="586489"/>
          </a:xfrm>
        </p:spPr>
        <p:txBody>
          <a:bodyPr>
            <a:normAutofit fontScale="90000"/>
          </a:bodyPr>
          <a:lstStyle/>
          <a:p>
            <a:pPr algn="ctr"/>
            <a:r>
              <a:rPr lang="ar-SA" b="1" dirty="0" smtClean="0"/>
              <a:t>5- إضافة </a:t>
            </a:r>
            <a:r>
              <a:rPr lang="ar-SA" b="1" dirty="0"/>
              <a:t>خط مائل للخلية</a:t>
            </a:r>
            <a:br>
              <a:rPr lang="ar-SA" b="1" dirty="0"/>
            </a:br>
            <a:endParaRPr lang="ar-SA" dirty="0"/>
          </a:p>
        </p:txBody>
      </p:sp>
      <p:sp>
        <p:nvSpPr>
          <p:cNvPr id="3" name="مستطيل 2"/>
          <p:cNvSpPr/>
          <p:nvPr/>
        </p:nvSpPr>
        <p:spPr>
          <a:xfrm>
            <a:off x="2434457" y="1330235"/>
            <a:ext cx="7478975" cy="1200329"/>
          </a:xfrm>
          <a:prstGeom prst="rect">
            <a:avLst/>
          </a:prstGeom>
        </p:spPr>
        <p:txBody>
          <a:bodyPr wrap="square">
            <a:spAutoFit/>
          </a:bodyPr>
          <a:lstStyle/>
          <a:p>
            <a:pPr algn="r" rtl="1"/>
            <a:r>
              <a:rPr lang="ar-SA" dirty="0">
                <a:solidFill>
                  <a:srgbClr val="222222"/>
                </a:solidFill>
                <a:latin typeface="Noto Naskh Arabic UI"/>
              </a:rPr>
              <a:t>أحياناً تريد تقسيم الخلية </a:t>
            </a:r>
            <a:r>
              <a:rPr lang="ar-SA" dirty="0" err="1">
                <a:solidFill>
                  <a:srgbClr val="222222"/>
                </a:solidFill>
                <a:latin typeface="Noto Naskh Arabic UI"/>
              </a:rPr>
              <a:t>لجزئين</a:t>
            </a:r>
            <a:r>
              <a:rPr lang="ar-SA" dirty="0">
                <a:solidFill>
                  <a:srgbClr val="222222"/>
                </a:solidFill>
                <a:latin typeface="Noto Naskh Arabic UI"/>
              </a:rPr>
              <a:t> جزء يعبر عن الصف وجزء يعبر عن العامود، كجدول </a:t>
            </a:r>
            <a:r>
              <a:rPr lang="ar-SA" dirty="0" err="1">
                <a:solidFill>
                  <a:srgbClr val="222222"/>
                </a:solidFill>
                <a:latin typeface="Noto Naskh Arabic UI"/>
              </a:rPr>
              <a:t>الإمتحانات</a:t>
            </a:r>
            <a:r>
              <a:rPr lang="ar-SA" dirty="0">
                <a:solidFill>
                  <a:srgbClr val="222222"/>
                </a:solidFill>
                <a:latin typeface="Noto Naskh Arabic UI"/>
              </a:rPr>
              <a:t> مثلاً فجزء ستكتب فيه المادة وجزء ستكتب فيه اليوم، لفعل ذلك ستقوم بالذهاب </a:t>
            </a:r>
            <a:r>
              <a:rPr lang="en-US" b="1" dirty="0" smtClean="0">
                <a:solidFill>
                  <a:srgbClr val="222222"/>
                </a:solidFill>
                <a:latin typeface="Noto Naskh Arabic UI"/>
              </a:rPr>
              <a:t>Home-</a:t>
            </a:r>
            <a:r>
              <a:rPr lang="en-US" b="1" dirty="0">
                <a:solidFill>
                  <a:srgbClr val="222222"/>
                </a:solidFill>
                <a:latin typeface="Noto Naskh Arabic UI"/>
              </a:rPr>
              <a:t>&gt;font-&gt;borders</a:t>
            </a:r>
            <a:r>
              <a:rPr lang="en-US" dirty="0">
                <a:solidFill>
                  <a:srgbClr val="222222"/>
                </a:solidFill>
                <a:latin typeface="Noto Naskh Arabic UI"/>
              </a:rPr>
              <a:t> </a:t>
            </a:r>
            <a:r>
              <a:rPr lang="ar-SA" dirty="0" smtClean="0">
                <a:solidFill>
                  <a:srgbClr val="222222"/>
                </a:solidFill>
                <a:latin typeface="Noto Naskh Arabic UI"/>
              </a:rPr>
              <a:t> وبعدها </a:t>
            </a:r>
            <a:r>
              <a:rPr lang="ar-SA" dirty="0" err="1">
                <a:solidFill>
                  <a:srgbClr val="222222"/>
                </a:solidFill>
                <a:latin typeface="Noto Naskh Arabic UI"/>
              </a:rPr>
              <a:t>إختيار</a:t>
            </a:r>
            <a:r>
              <a:rPr lang="ar-SA" dirty="0">
                <a:solidFill>
                  <a:srgbClr val="222222"/>
                </a:solidFill>
                <a:latin typeface="Noto Naskh Arabic UI"/>
              </a:rPr>
              <a:t> </a:t>
            </a:r>
            <a:r>
              <a:rPr lang="en-US" dirty="0" smtClean="0">
                <a:solidFill>
                  <a:srgbClr val="222222"/>
                </a:solidFill>
                <a:latin typeface="Noto Naskh Arabic UI"/>
              </a:rPr>
              <a:t> </a:t>
            </a:r>
            <a:r>
              <a:rPr lang="en-US" b="1" dirty="0" smtClean="0">
                <a:solidFill>
                  <a:srgbClr val="222222"/>
                </a:solidFill>
                <a:latin typeface="Noto Naskh Arabic UI"/>
              </a:rPr>
              <a:t>More </a:t>
            </a:r>
            <a:r>
              <a:rPr lang="en-US" b="1" dirty="0">
                <a:solidFill>
                  <a:srgbClr val="222222"/>
                </a:solidFill>
                <a:latin typeface="Noto Naskh Arabic UI"/>
              </a:rPr>
              <a:t>borders</a:t>
            </a:r>
            <a:r>
              <a:rPr lang="en-US" dirty="0">
                <a:solidFill>
                  <a:srgbClr val="222222"/>
                </a:solidFill>
                <a:latin typeface="Noto Naskh Arabic UI"/>
              </a:rPr>
              <a:t> </a:t>
            </a:r>
            <a:r>
              <a:rPr lang="ar-SA" dirty="0">
                <a:solidFill>
                  <a:srgbClr val="222222"/>
                </a:solidFill>
                <a:latin typeface="Noto Naskh Arabic UI"/>
              </a:rPr>
              <a:t>يمكنك بعدها </a:t>
            </a:r>
            <a:r>
              <a:rPr lang="ar-SA" dirty="0" err="1">
                <a:solidFill>
                  <a:srgbClr val="222222"/>
                </a:solidFill>
                <a:latin typeface="Noto Naskh Arabic UI"/>
              </a:rPr>
              <a:t>إختيار</a:t>
            </a:r>
            <a:r>
              <a:rPr lang="ar-SA" dirty="0">
                <a:solidFill>
                  <a:srgbClr val="222222"/>
                </a:solidFill>
                <a:latin typeface="Noto Naskh Arabic UI"/>
              </a:rPr>
              <a:t> الخط المائل </a:t>
            </a:r>
            <a:r>
              <a:rPr lang="ar-SA" dirty="0" err="1">
                <a:solidFill>
                  <a:srgbClr val="222222"/>
                </a:solidFill>
                <a:latin typeface="Noto Naskh Arabic UI"/>
              </a:rPr>
              <a:t>وإختيار</a:t>
            </a:r>
            <a:r>
              <a:rPr lang="ar-SA" dirty="0">
                <a:solidFill>
                  <a:srgbClr val="222222"/>
                </a:solidFill>
                <a:latin typeface="Noto Naskh Arabic UI"/>
              </a:rPr>
              <a:t> زاويته كذلك.</a:t>
            </a:r>
            <a:endParaRPr lang="ar-SA" dirty="0"/>
          </a:p>
        </p:txBody>
      </p:sp>
      <p:pic>
        <p:nvPicPr>
          <p:cNvPr id="5122" name="Picture 2" descr="إضافة خط مائل للخلية - Microsoft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991" y="2760721"/>
            <a:ext cx="5753905" cy="3879637"/>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4"/>
          <p:cNvPicPr>
            <a:picLocks noChangeAspect="1"/>
          </p:cNvPicPr>
          <p:nvPr/>
        </p:nvPicPr>
        <p:blipFill>
          <a:blip r:embed="rId3"/>
          <a:stretch>
            <a:fillRect/>
          </a:stretch>
        </p:blipFill>
        <p:spPr>
          <a:xfrm>
            <a:off x="764123" y="1930398"/>
            <a:ext cx="1670334" cy="4709959"/>
          </a:xfrm>
          <a:prstGeom prst="rect">
            <a:avLst/>
          </a:prstGeom>
        </p:spPr>
      </p:pic>
    </p:spTree>
    <p:extLst>
      <p:ext uri="{BB962C8B-B14F-4D97-AF65-F5344CB8AC3E}">
        <p14:creationId xmlns:p14="http://schemas.microsoft.com/office/powerpoint/2010/main" val="379613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609600"/>
            <a:ext cx="9135406" cy="1320800"/>
          </a:xfrm>
        </p:spPr>
        <p:txBody>
          <a:bodyPr>
            <a:normAutofit fontScale="90000"/>
          </a:bodyPr>
          <a:lstStyle/>
          <a:p>
            <a:pPr algn="ctr"/>
            <a:r>
              <a:rPr lang="ar-SA" b="1" dirty="0" smtClean="0"/>
              <a:t>6- إضافة </a:t>
            </a:r>
            <a:r>
              <a:rPr lang="ar-SA" b="1" dirty="0"/>
              <a:t>أكثر من عامود أو صف </a:t>
            </a:r>
            <a:r>
              <a:rPr lang="ar-SA" b="1" dirty="0" smtClean="0"/>
              <a:t>في </a:t>
            </a:r>
            <a:r>
              <a:rPr lang="ar-SA" b="1" dirty="0"/>
              <a:t>المرة الواحدة</a:t>
            </a:r>
            <a:br>
              <a:rPr lang="ar-SA" b="1" dirty="0"/>
            </a:br>
            <a:endParaRPr lang="ar-SA" dirty="0"/>
          </a:p>
        </p:txBody>
      </p:sp>
      <p:sp>
        <p:nvSpPr>
          <p:cNvPr id="3" name="مستطيل 2"/>
          <p:cNvSpPr/>
          <p:nvPr/>
        </p:nvSpPr>
        <p:spPr>
          <a:xfrm>
            <a:off x="573205" y="1746619"/>
            <a:ext cx="9075761" cy="1754326"/>
          </a:xfrm>
          <a:prstGeom prst="rect">
            <a:avLst/>
          </a:prstGeom>
        </p:spPr>
        <p:txBody>
          <a:bodyPr wrap="square">
            <a:spAutoFit/>
          </a:bodyPr>
          <a:lstStyle/>
          <a:p>
            <a:pPr algn="r" rtl="1">
              <a:lnSpc>
                <a:spcPct val="150000"/>
              </a:lnSpc>
            </a:pPr>
            <a:r>
              <a:rPr lang="ar-SA" dirty="0">
                <a:solidFill>
                  <a:srgbClr val="222222"/>
                </a:solidFill>
                <a:latin typeface="Noto Naskh Arabic UI"/>
              </a:rPr>
              <a:t>ربما تعرف مسبقاً كيف تضيف عاموداً أو صف ولكن ماذا لو أردت إضافة أكثر من صف أو عامود مرة واحدة، بالطبع لن تكرر أمر </a:t>
            </a:r>
            <a:r>
              <a:rPr lang="en-US" b="1" dirty="0">
                <a:solidFill>
                  <a:srgbClr val="222222"/>
                </a:solidFill>
                <a:latin typeface="Noto Naskh Arabic UI"/>
              </a:rPr>
              <a:t>insert</a:t>
            </a:r>
            <a:r>
              <a:rPr lang="en-US" dirty="0">
                <a:solidFill>
                  <a:srgbClr val="222222"/>
                </a:solidFill>
                <a:latin typeface="Noto Naskh Arabic UI"/>
              </a:rPr>
              <a:t> </a:t>
            </a:r>
            <a:r>
              <a:rPr lang="ar-SA" dirty="0" smtClean="0">
                <a:solidFill>
                  <a:srgbClr val="222222"/>
                </a:solidFill>
                <a:latin typeface="Noto Naskh Arabic UI"/>
              </a:rPr>
              <a:t> عدة </a:t>
            </a:r>
            <a:r>
              <a:rPr lang="ar-SA" dirty="0">
                <a:solidFill>
                  <a:srgbClr val="222222"/>
                </a:solidFill>
                <a:latin typeface="Noto Naskh Arabic UI"/>
              </a:rPr>
              <a:t>مرات لتحصل على العدد المطلوب من الأعمدة أو الصفوف، كل ما عليك هو أن تقوم بتحديد عدد الصفوف أو الاعمدة </a:t>
            </a:r>
            <a:r>
              <a:rPr lang="ar-SA" dirty="0" smtClean="0">
                <a:solidFill>
                  <a:srgbClr val="222222"/>
                </a:solidFill>
                <a:latin typeface="Noto Naskh Arabic UI"/>
              </a:rPr>
              <a:t>التي </a:t>
            </a:r>
            <a:r>
              <a:rPr lang="ar-SA" dirty="0">
                <a:solidFill>
                  <a:srgbClr val="222222"/>
                </a:solidFill>
                <a:latin typeface="Noto Naskh Arabic UI"/>
              </a:rPr>
              <a:t>تريد إضافتها ثم تقوم بالضغط كليك يمين ثم </a:t>
            </a:r>
            <a:r>
              <a:rPr lang="en-US" b="1" dirty="0">
                <a:solidFill>
                  <a:srgbClr val="222222"/>
                </a:solidFill>
                <a:latin typeface="Noto Naskh Arabic UI"/>
              </a:rPr>
              <a:t>insert</a:t>
            </a:r>
            <a:r>
              <a:rPr lang="en-US" dirty="0">
                <a:solidFill>
                  <a:srgbClr val="222222"/>
                </a:solidFill>
                <a:latin typeface="Noto Naskh Arabic UI"/>
              </a:rPr>
              <a:t> </a:t>
            </a:r>
            <a:r>
              <a:rPr lang="ar-SA" dirty="0">
                <a:solidFill>
                  <a:srgbClr val="222222"/>
                </a:solidFill>
                <a:latin typeface="Noto Naskh Arabic UI"/>
              </a:rPr>
              <a:t>وستحصل على العدد المطلوب.</a:t>
            </a:r>
            <a:endParaRPr lang="ar-SA" dirty="0"/>
          </a:p>
        </p:txBody>
      </p:sp>
      <p:pic>
        <p:nvPicPr>
          <p:cNvPr id="6146" name="Picture 2" descr="إضافة أكثر من عامود أو صف فى المرة الواحدة - Microsoft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691" y="3871438"/>
            <a:ext cx="691515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2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t>7- نسخ </a:t>
            </a:r>
            <a:r>
              <a:rPr lang="ar-SA" b="1" dirty="0"/>
              <a:t>عامود او صف بسرعة</a:t>
            </a:r>
            <a:br>
              <a:rPr lang="ar-SA" b="1" dirty="0"/>
            </a:br>
            <a:endParaRPr lang="ar-SA" dirty="0"/>
          </a:p>
        </p:txBody>
      </p:sp>
      <p:sp>
        <p:nvSpPr>
          <p:cNvPr id="3" name="مستطيل 2"/>
          <p:cNvSpPr/>
          <p:nvPr/>
        </p:nvSpPr>
        <p:spPr>
          <a:xfrm>
            <a:off x="1160061" y="1530277"/>
            <a:ext cx="8352429" cy="1338828"/>
          </a:xfrm>
          <a:prstGeom prst="rect">
            <a:avLst/>
          </a:prstGeom>
        </p:spPr>
        <p:txBody>
          <a:bodyPr wrap="square">
            <a:spAutoFit/>
          </a:bodyPr>
          <a:lstStyle/>
          <a:p>
            <a:pPr algn="r" rtl="1">
              <a:lnSpc>
                <a:spcPct val="150000"/>
              </a:lnSpc>
            </a:pPr>
            <a:r>
              <a:rPr lang="ar-SA" dirty="0">
                <a:solidFill>
                  <a:srgbClr val="222222"/>
                </a:solidFill>
                <a:latin typeface="Noto Naskh Arabic UI"/>
              </a:rPr>
              <a:t>إذا أردت نقل عامود أو صف من مكانه كل ما عليك هو تحديد الصف أو العامود ثم تحريك الماوس على حد العامود حتى يتغير شكله ثم قم بالضغط والإمساك ثم الإفلات </a:t>
            </a:r>
            <a:r>
              <a:rPr lang="ar-SA" dirty="0" err="1">
                <a:solidFill>
                  <a:srgbClr val="222222"/>
                </a:solidFill>
                <a:latin typeface="Noto Naskh Arabic UI"/>
              </a:rPr>
              <a:t>فى</a:t>
            </a:r>
            <a:r>
              <a:rPr lang="ar-SA" dirty="0">
                <a:solidFill>
                  <a:srgbClr val="222222"/>
                </a:solidFill>
                <a:latin typeface="Noto Naskh Arabic UI"/>
              </a:rPr>
              <a:t> المكان الذى تريده، إذا أردت نسخه يمكنك الضغط على زر </a:t>
            </a:r>
            <a:r>
              <a:rPr lang="en-US" b="1" dirty="0">
                <a:solidFill>
                  <a:srgbClr val="222222"/>
                </a:solidFill>
                <a:latin typeface="Noto Naskh Arabic UI"/>
              </a:rPr>
              <a:t>ctrl</a:t>
            </a:r>
            <a:r>
              <a:rPr lang="en-US" dirty="0">
                <a:solidFill>
                  <a:srgbClr val="222222"/>
                </a:solidFill>
                <a:latin typeface="Noto Naskh Arabic UI"/>
              </a:rPr>
              <a:t> </a:t>
            </a:r>
            <a:r>
              <a:rPr lang="ar-SA" dirty="0">
                <a:solidFill>
                  <a:srgbClr val="222222"/>
                </a:solidFill>
                <a:latin typeface="Noto Naskh Arabic UI"/>
              </a:rPr>
              <a:t>أثناء القيام بذلك الأمر.</a:t>
            </a:r>
            <a:endParaRPr lang="ar-SA" dirty="0"/>
          </a:p>
        </p:txBody>
      </p:sp>
      <p:pic>
        <p:nvPicPr>
          <p:cNvPr id="7170" name="Picture 2" descr="نسخ عامود او صف بسرعة - Microsoft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313" y="2973907"/>
            <a:ext cx="4336892" cy="346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900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t>8- حذف </a:t>
            </a:r>
            <a:r>
              <a:rPr lang="ar-SA" b="1" dirty="0"/>
              <a:t>الخلايا الفارغة بسهولة</a:t>
            </a:r>
            <a:br>
              <a:rPr lang="ar-SA" b="1" dirty="0"/>
            </a:br>
            <a:endParaRPr lang="ar-SA" dirty="0"/>
          </a:p>
        </p:txBody>
      </p:sp>
      <p:sp>
        <p:nvSpPr>
          <p:cNvPr id="3" name="مستطيل 2"/>
          <p:cNvSpPr/>
          <p:nvPr/>
        </p:nvSpPr>
        <p:spPr>
          <a:xfrm>
            <a:off x="1228298" y="1550265"/>
            <a:ext cx="8366078" cy="1697901"/>
          </a:xfrm>
          <a:prstGeom prst="rect">
            <a:avLst/>
          </a:prstGeom>
        </p:spPr>
        <p:txBody>
          <a:bodyPr wrap="square">
            <a:spAutoFit/>
          </a:bodyPr>
          <a:lstStyle/>
          <a:p>
            <a:pPr algn="r" rtl="1">
              <a:lnSpc>
                <a:spcPct val="150000"/>
              </a:lnSpc>
            </a:pPr>
            <a:r>
              <a:rPr lang="ar-SA" dirty="0">
                <a:solidFill>
                  <a:srgbClr val="222222"/>
                </a:solidFill>
                <a:latin typeface="Noto Naskh Arabic UI"/>
              </a:rPr>
              <a:t>أحياناً تقوم بحساب المتوسط ويكون حساب </a:t>
            </a:r>
            <a:r>
              <a:rPr lang="ar-SA" dirty="0" err="1">
                <a:solidFill>
                  <a:srgbClr val="222222"/>
                </a:solidFill>
                <a:latin typeface="Noto Naskh Arabic UI"/>
              </a:rPr>
              <a:t>الإكسل</a:t>
            </a:r>
            <a:r>
              <a:rPr lang="ar-SA" dirty="0">
                <a:solidFill>
                  <a:srgbClr val="222222"/>
                </a:solidFill>
                <a:latin typeface="Noto Naskh Arabic UI"/>
              </a:rPr>
              <a:t> غير دقيق أو يعطيك رسالة خطأ، ربما احد الأسباب أنه يوجد بعض الخلايا الغير مملوءة بالبيانات، يمكنك حذفها عن طريق تحديد العامود ثم </a:t>
            </a:r>
            <a:r>
              <a:rPr lang="ar-SA" dirty="0" err="1">
                <a:solidFill>
                  <a:srgbClr val="222222"/>
                </a:solidFill>
                <a:latin typeface="Noto Naskh Arabic UI"/>
              </a:rPr>
              <a:t>إختيار</a:t>
            </a:r>
            <a:r>
              <a:rPr lang="ar-SA" dirty="0">
                <a:solidFill>
                  <a:srgbClr val="222222"/>
                </a:solidFill>
                <a:latin typeface="Noto Naskh Arabic UI"/>
              </a:rPr>
              <a:t> </a:t>
            </a:r>
            <a:r>
              <a:rPr lang="en-US" dirty="0" smtClean="0">
                <a:solidFill>
                  <a:srgbClr val="222222"/>
                </a:solidFill>
                <a:latin typeface="Noto Naskh Arabic UI"/>
              </a:rPr>
              <a:t> </a:t>
            </a:r>
            <a:r>
              <a:rPr lang="en-US" b="1" dirty="0" smtClean="0">
                <a:solidFill>
                  <a:srgbClr val="222222"/>
                </a:solidFill>
                <a:latin typeface="Noto Naskh Arabic UI"/>
              </a:rPr>
              <a:t>data-</a:t>
            </a:r>
            <a:r>
              <a:rPr lang="en-US" b="1" dirty="0">
                <a:solidFill>
                  <a:srgbClr val="222222"/>
                </a:solidFill>
                <a:latin typeface="Noto Naskh Arabic UI"/>
              </a:rPr>
              <a:t>&gt;filter</a:t>
            </a:r>
            <a:r>
              <a:rPr lang="en-US" dirty="0">
                <a:solidFill>
                  <a:srgbClr val="222222"/>
                </a:solidFill>
                <a:latin typeface="Noto Naskh Arabic UI"/>
              </a:rPr>
              <a:t> </a:t>
            </a:r>
            <a:r>
              <a:rPr lang="ar-SA" dirty="0">
                <a:solidFill>
                  <a:srgbClr val="222222"/>
                </a:solidFill>
                <a:latin typeface="Noto Naskh Arabic UI"/>
              </a:rPr>
              <a:t>ستلاحظ ظهور علامة الفلترة </a:t>
            </a:r>
            <a:r>
              <a:rPr lang="ar-SA" dirty="0" err="1">
                <a:solidFill>
                  <a:srgbClr val="222222"/>
                </a:solidFill>
                <a:latin typeface="Noto Naskh Arabic UI"/>
              </a:rPr>
              <a:t>فى</a:t>
            </a:r>
            <a:r>
              <a:rPr lang="ar-SA" dirty="0">
                <a:solidFill>
                  <a:srgbClr val="222222"/>
                </a:solidFill>
                <a:latin typeface="Noto Naskh Arabic UI"/>
              </a:rPr>
              <a:t> أول خلية </a:t>
            </a:r>
            <a:r>
              <a:rPr lang="ar-SA" dirty="0" err="1">
                <a:solidFill>
                  <a:srgbClr val="222222"/>
                </a:solidFill>
                <a:latin typeface="Noto Naskh Arabic UI"/>
              </a:rPr>
              <a:t>بالاعلى</a:t>
            </a:r>
            <a:r>
              <a:rPr lang="ar-SA" dirty="0">
                <a:solidFill>
                  <a:srgbClr val="222222"/>
                </a:solidFill>
                <a:latin typeface="Noto Naskh Arabic UI"/>
              </a:rPr>
              <a:t> قم بالضغط عليها ثم قم </a:t>
            </a:r>
            <a:r>
              <a:rPr lang="ar-SA" dirty="0" err="1">
                <a:solidFill>
                  <a:srgbClr val="222222"/>
                </a:solidFill>
                <a:latin typeface="Noto Naskh Arabic UI"/>
              </a:rPr>
              <a:t>بإختيار</a:t>
            </a:r>
            <a:r>
              <a:rPr lang="ar-SA" dirty="0">
                <a:solidFill>
                  <a:srgbClr val="222222"/>
                </a:solidFill>
                <a:latin typeface="Noto Naskh Arabic UI"/>
              </a:rPr>
              <a:t> ما تريد حذفه.</a:t>
            </a:r>
            <a:endParaRPr lang="ar-SA" dirty="0"/>
          </a:p>
        </p:txBody>
      </p:sp>
      <p:pic>
        <p:nvPicPr>
          <p:cNvPr id="8194" name="Picture 2" descr="حذف الخلايا الفارغة بسهولة - Microsoft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298" y="3425587"/>
            <a:ext cx="5349923" cy="374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337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t>9- ميزة </a:t>
            </a:r>
            <a:r>
              <a:rPr lang="ar-SA" b="1" dirty="0"/>
              <a:t>البحث عن </a:t>
            </a:r>
            <a:r>
              <a:rPr lang="ar-SA" b="1" dirty="0" smtClean="0"/>
              <a:t>شيء </a:t>
            </a:r>
            <a:r>
              <a:rPr lang="ar-SA" b="1" dirty="0"/>
              <a:t>غير محدد</a:t>
            </a:r>
            <a:br>
              <a:rPr lang="ar-SA" b="1" dirty="0"/>
            </a:br>
            <a:endParaRPr lang="ar-SA" dirty="0"/>
          </a:p>
        </p:txBody>
      </p:sp>
      <p:sp>
        <p:nvSpPr>
          <p:cNvPr id="3" name="مستطيل 2"/>
          <p:cNvSpPr/>
          <p:nvPr/>
        </p:nvSpPr>
        <p:spPr>
          <a:xfrm>
            <a:off x="859809" y="1707697"/>
            <a:ext cx="8557146" cy="1200329"/>
          </a:xfrm>
          <a:prstGeom prst="rect">
            <a:avLst/>
          </a:prstGeom>
        </p:spPr>
        <p:txBody>
          <a:bodyPr wrap="square">
            <a:spAutoFit/>
          </a:bodyPr>
          <a:lstStyle/>
          <a:p>
            <a:pPr algn="r" rtl="1"/>
            <a:r>
              <a:rPr lang="ar-SA" dirty="0">
                <a:solidFill>
                  <a:srgbClr val="222222"/>
                </a:solidFill>
                <a:latin typeface="Noto Naskh Arabic UI"/>
              </a:rPr>
              <a:t>أعتقد أنك تعرف أنه إذا أردت للوصول للبحث السريع فإنك ستقوم بالضغط على </a:t>
            </a:r>
            <a:r>
              <a:rPr lang="en-US" b="1" dirty="0" err="1">
                <a:solidFill>
                  <a:srgbClr val="222222"/>
                </a:solidFill>
                <a:latin typeface="Noto Naskh Arabic UI"/>
              </a:rPr>
              <a:t>ctrl+f</a:t>
            </a:r>
            <a:r>
              <a:rPr lang="en-US" dirty="0">
                <a:solidFill>
                  <a:srgbClr val="222222"/>
                </a:solidFill>
                <a:latin typeface="Noto Naskh Arabic UI"/>
              </a:rPr>
              <a:t> </a:t>
            </a:r>
            <a:r>
              <a:rPr lang="ar-SA" dirty="0">
                <a:solidFill>
                  <a:srgbClr val="222222"/>
                </a:solidFill>
                <a:latin typeface="Noto Naskh Arabic UI"/>
              </a:rPr>
              <a:t>لكن ماذا لو أنك تريد البحث عن </a:t>
            </a:r>
            <a:r>
              <a:rPr lang="ar-SA" dirty="0" err="1">
                <a:solidFill>
                  <a:srgbClr val="222222"/>
                </a:solidFill>
                <a:latin typeface="Noto Naskh Arabic UI"/>
              </a:rPr>
              <a:t>شيئ</a:t>
            </a:r>
            <a:r>
              <a:rPr lang="ar-SA" dirty="0">
                <a:solidFill>
                  <a:srgbClr val="222222"/>
                </a:solidFill>
                <a:latin typeface="Noto Naskh Arabic UI"/>
              </a:rPr>
              <a:t> غير محدد أو لا تتذكر الكلمة بالضبط، يمكنك البحث عن طريق </a:t>
            </a:r>
            <a:r>
              <a:rPr lang="ar-SA" dirty="0" err="1">
                <a:solidFill>
                  <a:srgbClr val="222222"/>
                </a:solidFill>
                <a:latin typeface="Noto Naskh Arabic UI"/>
              </a:rPr>
              <a:t>إستخدام</a:t>
            </a:r>
            <a:r>
              <a:rPr lang="ar-SA" dirty="0">
                <a:solidFill>
                  <a:srgbClr val="222222"/>
                </a:solidFill>
                <a:latin typeface="Noto Naskh Arabic UI"/>
              </a:rPr>
              <a:t> علامة </a:t>
            </a:r>
            <a:r>
              <a:rPr lang="ar-SA" b="1" dirty="0">
                <a:solidFill>
                  <a:srgbClr val="222222"/>
                </a:solidFill>
                <a:latin typeface="Noto Naskh Arabic UI"/>
              </a:rPr>
              <a:t>(~)</a:t>
            </a:r>
            <a:r>
              <a:rPr lang="ar-SA" dirty="0">
                <a:solidFill>
                  <a:srgbClr val="222222"/>
                </a:solidFill>
                <a:latin typeface="Noto Naskh Arabic UI"/>
              </a:rPr>
              <a:t> وتستخدم لإظهار حرف أو أكثر مما تبحث عنه، فقط أكتب العلامة بعدها حرف أو حرفين مما تبحث عنه.</a:t>
            </a:r>
            <a:endParaRPr lang="ar-SA" dirty="0"/>
          </a:p>
        </p:txBody>
      </p:sp>
      <p:pic>
        <p:nvPicPr>
          <p:cNvPr id="9218" name="Picture 2" descr="ميزة البحث عن شيئ غير محدد - Microsoft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152" y="3546664"/>
            <a:ext cx="832485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912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363941"/>
            <a:ext cx="8596668" cy="686937"/>
          </a:xfrm>
        </p:spPr>
        <p:txBody>
          <a:bodyPr>
            <a:normAutofit fontScale="90000"/>
          </a:bodyPr>
          <a:lstStyle/>
          <a:p>
            <a:pPr algn="ctr"/>
            <a:r>
              <a:rPr lang="ar-SA" b="1" dirty="0" smtClean="0"/>
              <a:t>10- تقييد </a:t>
            </a:r>
            <a:r>
              <a:rPr lang="ar-SA" b="1" dirty="0"/>
              <a:t>البيانات المدخلة</a:t>
            </a:r>
            <a:br>
              <a:rPr lang="ar-SA" b="1" dirty="0"/>
            </a:br>
            <a:endParaRPr lang="ar-SA" dirty="0"/>
          </a:p>
        </p:txBody>
      </p:sp>
      <p:sp>
        <p:nvSpPr>
          <p:cNvPr id="3" name="مستطيل 2"/>
          <p:cNvSpPr/>
          <p:nvPr/>
        </p:nvSpPr>
        <p:spPr>
          <a:xfrm>
            <a:off x="545909" y="1323340"/>
            <a:ext cx="9157648" cy="1754326"/>
          </a:xfrm>
          <a:prstGeom prst="rect">
            <a:avLst/>
          </a:prstGeom>
        </p:spPr>
        <p:txBody>
          <a:bodyPr wrap="square">
            <a:spAutoFit/>
          </a:bodyPr>
          <a:lstStyle/>
          <a:p>
            <a:pPr algn="r" rtl="1"/>
            <a:r>
              <a:rPr lang="ar-SA" dirty="0" err="1">
                <a:solidFill>
                  <a:srgbClr val="222222"/>
                </a:solidFill>
                <a:latin typeface="Noto Naskh Arabic UI"/>
              </a:rPr>
              <a:t>فى</a:t>
            </a:r>
            <a:r>
              <a:rPr lang="ar-SA" dirty="0">
                <a:solidFill>
                  <a:srgbClr val="222222"/>
                </a:solidFill>
                <a:latin typeface="Noto Naskh Arabic UI"/>
              </a:rPr>
              <a:t> بعض الأحيان نريد أن نقيد إدخال البيانات ووضع قواعد معينة، فمثلا </a:t>
            </a:r>
            <a:r>
              <a:rPr lang="ar-SA" dirty="0" err="1">
                <a:solidFill>
                  <a:srgbClr val="222222"/>
                </a:solidFill>
                <a:latin typeface="Noto Naskh Arabic UI"/>
              </a:rPr>
              <a:t>فى</a:t>
            </a:r>
            <a:r>
              <a:rPr lang="ar-SA" dirty="0">
                <a:solidFill>
                  <a:srgbClr val="222222"/>
                </a:solidFill>
                <a:latin typeface="Noto Naskh Arabic UI"/>
              </a:rPr>
              <a:t> المثال </a:t>
            </a:r>
            <a:r>
              <a:rPr lang="ar-SA" dirty="0" err="1">
                <a:solidFill>
                  <a:srgbClr val="222222"/>
                </a:solidFill>
                <a:latin typeface="Noto Naskh Arabic UI"/>
              </a:rPr>
              <a:t>الآتى</a:t>
            </a:r>
            <a:r>
              <a:rPr lang="ar-SA" dirty="0">
                <a:solidFill>
                  <a:srgbClr val="222222"/>
                </a:solidFill>
                <a:latin typeface="Noto Naskh Arabic UI"/>
              </a:rPr>
              <a:t> العمر الذى يجب إدخاله يجب أن يتراوح بين 18 و 60 عاماً، فيمكنك التحكم </a:t>
            </a:r>
            <a:r>
              <a:rPr lang="ar-SA" dirty="0" err="1">
                <a:solidFill>
                  <a:srgbClr val="222222"/>
                </a:solidFill>
                <a:latin typeface="Noto Naskh Arabic UI"/>
              </a:rPr>
              <a:t>فى</a:t>
            </a:r>
            <a:r>
              <a:rPr lang="ar-SA" dirty="0">
                <a:solidFill>
                  <a:srgbClr val="222222"/>
                </a:solidFill>
                <a:latin typeface="Noto Naskh Arabic UI"/>
              </a:rPr>
              <a:t> إدخال البيانات لعملائك </a:t>
            </a:r>
            <a:r>
              <a:rPr lang="ar-SA" dirty="0" err="1">
                <a:solidFill>
                  <a:srgbClr val="222222"/>
                </a:solidFill>
                <a:latin typeface="Noto Naskh Arabic UI"/>
              </a:rPr>
              <a:t>كالآتى</a:t>
            </a:r>
            <a:r>
              <a:rPr lang="ar-SA" dirty="0">
                <a:solidFill>
                  <a:srgbClr val="222222"/>
                </a:solidFill>
                <a:latin typeface="Noto Naskh Arabic UI"/>
              </a:rPr>
              <a:t>؛ أذهب إلى </a:t>
            </a:r>
            <a:r>
              <a:rPr lang="en-US" b="1" dirty="0">
                <a:solidFill>
                  <a:srgbClr val="222222"/>
                </a:solidFill>
                <a:latin typeface="Noto Naskh Arabic UI"/>
              </a:rPr>
              <a:t>data-&gt;data validation-&gt;setting</a:t>
            </a:r>
            <a:r>
              <a:rPr lang="en-US" dirty="0">
                <a:solidFill>
                  <a:srgbClr val="222222"/>
                </a:solidFill>
                <a:latin typeface="Noto Naskh Arabic UI"/>
              </a:rPr>
              <a:t> </a:t>
            </a:r>
            <a:r>
              <a:rPr lang="ar-SA" dirty="0">
                <a:solidFill>
                  <a:srgbClr val="222222"/>
                </a:solidFill>
                <a:latin typeface="Noto Naskh Arabic UI"/>
              </a:rPr>
              <a:t>ثم قم بتحديد شروط إدخال البيانات </a:t>
            </a:r>
            <a:r>
              <a:rPr lang="ar-SA" dirty="0" err="1">
                <a:solidFill>
                  <a:srgbClr val="222222"/>
                </a:solidFill>
                <a:latin typeface="Noto Naskh Arabic UI"/>
              </a:rPr>
              <a:t>ففى</a:t>
            </a:r>
            <a:r>
              <a:rPr lang="ar-SA" dirty="0">
                <a:solidFill>
                  <a:srgbClr val="222222"/>
                </a:solidFill>
                <a:latin typeface="Noto Naskh Arabic UI"/>
              </a:rPr>
              <a:t> هذا المثال سنختار </a:t>
            </a:r>
            <a:r>
              <a:rPr lang="en-US" b="1" dirty="0">
                <a:solidFill>
                  <a:srgbClr val="222222"/>
                </a:solidFill>
                <a:latin typeface="Noto Naskh Arabic UI"/>
              </a:rPr>
              <a:t>whole number</a:t>
            </a:r>
            <a:r>
              <a:rPr lang="en-US" dirty="0">
                <a:solidFill>
                  <a:srgbClr val="222222"/>
                </a:solidFill>
                <a:latin typeface="Noto Naskh Arabic UI"/>
              </a:rPr>
              <a:t> </a:t>
            </a:r>
            <a:r>
              <a:rPr lang="ar-SA" dirty="0">
                <a:solidFill>
                  <a:srgbClr val="222222"/>
                </a:solidFill>
                <a:latin typeface="Noto Naskh Arabic UI"/>
              </a:rPr>
              <a:t>والرقم الادنى 18 والرقم الأقصى 60 يمكنك كذلك كتابة رسالة للإدخال تنبه عميلك أنه يجب إدخال رقم صحيح للعمر من خلال نافذة </a:t>
            </a:r>
            <a:r>
              <a:rPr lang="en-US" b="1" dirty="0">
                <a:solidFill>
                  <a:srgbClr val="222222"/>
                </a:solidFill>
                <a:latin typeface="Noto Naskh Arabic UI"/>
              </a:rPr>
              <a:t>input message</a:t>
            </a:r>
            <a:r>
              <a:rPr lang="en-US" dirty="0">
                <a:solidFill>
                  <a:srgbClr val="222222"/>
                </a:solidFill>
                <a:latin typeface="Noto Naskh Arabic UI"/>
              </a:rPr>
              <a:t> </a:t>
            </a:r>
            <a:r>
              <a:rPr lang="ar-SA" dirty="0">
                <a:solidFill>
                  <a:srgbClr val="222222"/>
                </a:solidFill>
                <a:latin typeface="Noto Naskh Arabic UI"/>
              </a:rPr>
              <a:t>وكتابة رسالة الخطأ كذلك بنفسك لتقم بتوجيهه.</a:t>
            </a:r>
            <a:endParaRPr lang="ar-SA" dirty="0"/>
          </a:p>
        </p:txBody>
      </p:sp>
      <p:pic>
        <p:nvPicPr>
          <p:cNvPr id="10242" name="Picture 2" descr="تقييد البيانات المدخلة - Microsoft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330" y="3350128"/>
            <a:ext cx="5095165" cy="3173104"/>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3"/>
          <p:cNvPicPr>
            <a:picLocks noChangeAspect="1"/>
          </p:cNvPicPr>
          <p:nvPr/>
        </p:nvPicPr>
        <p:blipFill>
          <a:blip r:embed="rId3"/>
          <a:stretch>
            <a:fillRect/>
          </a:stretch>
        </p:blipFill>
        <p:spPr>
          <a:xfrm>
            <a:off x="828888" y="3077666"/>
            <a:ext cx="3819525" cy="4076700"/>
          </a:xfrm>
          <a:prstGeom prst="rect">
            <a:avLst/>
          </a:prstGeom>
        </p:spPr>
      </p:pic>
    </p:spTree>
    <p:extLst>
      <p:ext uri="{BB962C8B-B14F-4D97-AF65-F5344CB8AC3E}">
        <p14:creationId xmlns:p14="http://schemas.microsoft.com/office/powerpoint/2010/main" val="374684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609600"/>
            <a:ext cx="8596668" cy="768824"/>
          </a:xfrm>
        </p:spPr>
        <p:txBody>
          <a:bodyPr>
            <a:normAutofit fontScale="90000"/>
          </a:bodyPr>
          <a:lstStyle/>
          <a:p>
            <a:pPr algn="ctr"/>
            <a:r>
              <a:rPr lang="ar-SA" b="1" dirty="0" smtClean="0"/>
              <a:t>11- استخدام </a:t>
            </a:r>
            <a:r>
              <a:rPr lang="ar-SA" b="1" dirty="0"/>
              <a:t>زر </a:t>
            </a:r>
            <a:r>
              <a:rPr lang="en-US" b="1" dirty="0"/>
              <a:t>ctrl </a:t>
            </a:r>
            <a:r>
              <a:rPr lang="ar-SA" b="1" dirty="0" smtClean="0"/>
              <a:t> للتنقل </a:t>
            </a:r>
            <a:r>
              <a:rPr lang="ar-SA" b="1" dirty="0"/>
              <a:t>بين البيانات</a:t>
            </a:r>
            <a:br>
              <a:rPr lang="ar-SA" b="1" dirty="0"/>
            </a:br>
            <a:r>
              <a:rPr lang="ar-SA" dirty="0"/>
              <a:t/>
            </a:r>
            <a:br>
              <a:rPr lang="ar-SA" dirty="0"/>
            </a:br>
            <a:endParaRPr lang="ar-SA" dirty="0"/>
          </a:p>
        </p:txBody>
      </p:sp>
      <p:pic>
        <p:nvPicPr>
          <p:cNvPr id="11266" name="Picture 2" descr="إستخدام زر ctrl للتنقل بين البيانات - Microsoft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821" y="1862827"/>
            <a:ext cx="1779263" cy="1779263"/>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1392072" y="3932282"/>
            <a:ext cx="7178722" cy="1702069"/>
          </a:xfrm>
          <a:prstGeom prst="rect">
            <a:avLst/>
          </a:prstGeom>
        </p:spPr>
        <p:txBody>
          <a:bodyPr wrap="square">
            <a:spAutoFit/>
          </a:bodyPr>
          <a:lstStyle/>
          <a:p>
            <a:pPr algn="r" rtl="1">
              <a:lnSpc>
                <a:spcPct val="150000"/>
              </a:lnSpc>
            </a:pPr>
            <a:r>
              <a:rPr lang="ar-SA" dirty="0">
                <a:solidFill>
                  <a:srgbClr val="222222"/>
                </a:solidFill>
                <a:latin typeface="Noto Naskh Arabic UI"/>
              </a:rPr>
              <a:t>حياناً يصبح لديك الكثير من البيانات </a:t>
            </a:r>
            <a:r>
              <a:rPr lang="ar-SA" dirty="0" err="1">
                <a:solidFill>
                  <a:srgbClr val="222222"/>
                </a:solidFill>
                <a:latin typeface="Noto Naskh Arabic UI"/>
              </a:rPr>
              <a:t>فى</a:t>
            </a:r>
            <a:r>
              <a:rPr lang="ar-SA" dirty="0">
                <a:solidFill>
                  <a:srgbClr val="222222"/>
                </a:solidFill>
                <a:latin typeface="Noto Naskh Arabic UI"/>
              </a:rPr>
              <a:t> الملف وتريد الوصول إليها بأسرع طريقة، فاستخدام </a:t>
            </a:r>
            <a:r>
              <a:rPr lang="ar-SA" dirty="0" err="1">
                <a:solidFill>
                  <a:srgbClr val="222222"/>
                </a:solidFill>
                <a:latin typeface="Noto Naskh Arabic UI"/>
              </a:rPr>
              <a:t>الإتجاهات</a:t>
            </a:r>
            <a:r>
              <a:rPr lang="ar-SA" dirty="0">
                <a:solidFill>
                  <a:srgbClr val="222222"/>
                </a:solidFill>
                <a:latin typeface="Noto Naskh Arabic UI"/>
              </a:rPr>
              <a:t> و البكرة حقاً ممل، إذا أردت الذهاب لآخر الصف أو أخر العامود كل ما عليك هو الضغط على </a:t>
            </a:r>
            <a:r>
              <a:rPr lang="en-US" dirty="0">
                <a:solidFill>
                  <a:srgbClr val="222222"/>
                </a:solidFill>
                <a:latin typeface="Noto Naskh Arabic UI"/>
              </a:rPr>
              <a:t>ctrl </a:t>
            </a:r>
            <a:r>
              <a:rPr lang="ar-SA" dirty="0" err="1">
                <a:solidFill>
                  <a:srgbClr val="222222"/>
                </a:solidFill>
                <a:latin typeface="Noto Naskh Arabic UI"/>
              </a:rPr>
              <a:t>وإستخدام</a:t>
            </a:r>
            <a:r>
              <a:rPr lang="ar-SA" dirty="0">
                <a:solidFill>
                  <a:srgbClr val="222222"/>
                </a:solidFill>
                <a:latin typeface="Noto Naskh Arabic UI"/>
              </a:rPr>
              <a:t> </a:t>
            </a:r>
            <a:r>
              <a:rPr lang="ar-SA" dirty="0" err="1">
                <a:solidFill>
                  <a:srgbClr val="222222"/>
                </a:solidFill>
                <a:latin typeface="Noto Naskh Arabic UI"/>
              </a:rPr>
              <a:t>الإتجاه</a:t>
            </a:r>
            <a:r>
              <a:rPr lang="ar-SA" dirty="0">
                <a:solidFill>
                  <a:srgbClr val="222222"/>
                </a:solidFill>
                <a:latin typeface="Noto Naskh Arabic UI"/>
              </a:rPr>
              <a:t> الصحيح مثلا إذا أردت </a:t>
            </a:r>
            <a:r>
              <a:rPr lang="ar-SA" dirty="0" err="1">
                <a:solidFill>
                  <a:srgbClr val="222222"/>
                </a:solidFill>
                <a:latin typeface="Noto Naskh Arabic UI"/>
              </a:rPr>
              <a:t>الإنتقال</a:t>
            </a:r>
            <a:r>
              <a:rPr lang="ar-SA" dirty="0">
                <a:solidFill>
                  <a:srgbClr val="222222"/>
                </a:solidFill>
                <a:latin typeface="Noto Naskh Arabic UI"/>
              </a:rPr>
              <a:t> لآخر العامود فسأضغط </a:t>
            </a:r>
            <a:r>
              <a:rPr lang="en-US" b="1" dirty="0" err="1">
                <a:solidFill>
                  <a:srgbClr val="222222"/>
                </a:solidFill>
                <a:latin typeface="Noto Naskh Arabic UI"/>
              </a:rPr>
              <a:t>ctrl+downward</a:t>
            </a:r>
            <a:r>
              <a:rPr lang="en-US" dirty="0">
                <a:solidFill>
                  <a:srgbClr val="222222"/>
                </a:solidFill>
                <a:latin typeface="Noto Naskh Arabic UI"/>
              </a:rPr>
              <a:t>.</a:t>
            </a:r>
            <a:endParaRPr lang="ar-SA" dirty="0"/>
          </a:p>
        </p:txBody>
      </p:sp>
    </p:spTree>
    <p:extLst>
      <p:ext uri="{BB962C8B-B14F-4D97-AF65-F5344CB8AC3E}">
        <p14:creationId xmlns:p14="http://schemas.microsoft.com/office/powerpoint/2010/main" val="224678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20288" y="391236"/>
            <a:ext cx="8596668" cy="741528"/>
          </a:xfrm>
        </p:spPr>
        <p:txBody>
          <a:bodyPr/>
          <a:lstStyle/>
          <a:p>
            <a:pPr algn="ctr"/>
            <a:r>
              <a:rPr lang="ar-SA" dirty="0" smtClean="0"/>
              <a:t>12- تحويل </a:t>
            </a:r>
            <a:r>
              <a:rPr lang="ar-SA" dirty="0"/>
              <a:t>الجدول (الصفوف لأعمدة والعكس)</a:t>
            </a:r>
          </a:p>
        </p:txBody>
      </p:sp>
      <p:sp>
        <p:nvSpPr>
          <p:cNvPr id="3" name="مستطيل 2"/>
          <p:cNvSpPr/>
          <p:nvPr/>
        </p:nvSpPr>
        <p:spPr>
          <a:xfrm>
            <a:off x="450377" y="1334872"/>
            <a:ext cx="9153098" cy="1477328"/>
          </a:xfrm>
          <a:prstGeom prst="rect">
            <a:avLst/>
          </a:prstGeom>
        </p:spPr>
        <p:txBody>
          <a:bodyPr wrap="square">
            <a:spAutoFit/>
          </a:bodyPr>
          <a:lstStyle/>
          <a:p>
            <a:pPr algn="r" rtl="1"/>
            <a:r>
              <a:rPr lang="ar-SA" dirty="0"/>
              <a:t>تعرف بالإنجليزية </a:t>
            </a:r>
            <a:r>
              <a:rPr lang="en-US" dirty="0"/>
              <a:t>transpose </a:t>
            </a:r>
            <a:r>
              <a:rPr lang="ar-SA" dirty="0"/>
              <a:t>وهى شبيهة بالعملية الحسابية </a:t>
            </a:r>
            <a:r>
              <a:rPr lang="ar-SA" dirty="0" err="1"/>
              <a:t>فى</a:t>
            </a:r>
            <a:r>
              <a:rPr lang="ar-SA" dirty="0"/>
              <a:t> المصفوفات، نقوم بعملها لعرض البيانات بشكل أفضل كما بالصورة، وآخر </a:t>
            </a:r>
            <a:r>
              <a:rPr lang="ar-SA" dirty="0" err="1"/>
              <a:t>شيئ</a:t>
            </a:r>
            <a:r>
              <a:rPr lang="ar-SA" dirty="0"/>
              <a:t> قد تفكر فيه للقيام بهذا الأمر هو إعادة الكتابة من جديد، لذا يمكنك عملها بسهولة من خلال تحديد البيانات بالماوس ثم نسخها، انتقل بعد ذلك لصفوف فارغة ثم أذهب </a:t>
            </a:r>
            <a:r>
              <a:rPr lang="en-US" dirty="0"/>
              <a:t>home-&gt;paste-&gt;transpose، </a:t>
            </a:r>
            <a:r>
              <a:rPr lang="ar-SA" dirty="0"/>
              <a:t>وعليك أن تنتبه أن هذا الأمر لن يعمل إلا إذا قمت بالنسخ اولاً.</a:t>
            </a:r>
          </a:p>
        </p:txBody>
      </p:sp>
      <p:pic>
        <p:nvPicPr>
          <p:cNvPr id="4" name="صورة 3"/>
          <p:cNvPicPr>
            <a:picLocks noChangeAspect="1"/>
          </p:cNvPicPr>
          <p:nvPr/>
        </p:nvPicPr>
        <p:blipFill>
          <a:blip r:embed="rId2"/>
          <a:stretch>
            <a:fillRect/>
          </a:stretch>
        </p:blipFill>
        <p:spPr>
          <a:xfrm>
            <a:off x="829812" y="3014308"/>
            <a:ext cx="9467850" cy="3563914"/>
          </a:xfrm>
          <a:prstGeom prst="rect">
            <a:avLst/>
          </a:prstGeom>
        </p:spPr>
      </p:pic>
    </p:spTree>
    <p:extLst>
      <p:ext uri="{BB962C8B-B14F-4D97-AF65-F5344CB8AC3E}">
        <p14:creationId xmlns:p14="http://schemas.microsoft.com/office/powerpoint/2010/main" val="396120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13- إخفاء </a:t>
            </a:r>
            <a:r>
              <a:rPr lang="ar-SA" dirty="0"/>
              <a:t>بعض البيانات</a:t>
            </a:r>
            <a:br>
              <a:rPr lang="ar-SA" dirty="0"/>
            </a:br>
            <a:endParaRPr lang="ar-SA" dirty="0"/>
          </a:p>
        </p:txBody>
      </p:sp>
      <p:sp>
        <p:nvSpPr>
          <p:cNvPr id="3" name="مستطيل 2"/>
          <p:cNvSpPr/>
          <p:nvPr/>
        </p:nvSpPr>
        <p:spPr>
          <a:xfrm>
            <a:off x="1119116" y="1270000"/>
            <a:ext cx="7997588" cy="1754326"/>
          </a:xfrm>
          <a:prstGeom prst="rect">
            <a:avLst/>
          </a:prstGeom>
        </p:spPr>
        <p:txBody>
          <a:bodyPr wrap="square">
            <a:spAutoFit/>
          </a:bodyPr>
          <a:lstStyle/>
          <a:p>
            <a:pPr algn="r" rtl="1"/>
            <a:r>
              <a:rPr lang="ar-SA" dirty="0"/>
              <a:t>عظمنا يعلم كيف يخفى البيانات عن طريق ضغطة يمنى على الماوس </a:t>
            </a:r>
            <a:r>
              <a:rPr lang="ar-SA" dirty="0" err="1"/>
              <a:t>وإختيار</a:t>
            </a:r>
            <a:r>
              <a:rPr lang="ar-SA" dirty="0"/>
              <a:t> </a:t>
            </a:r>
            <a:r>
              <a:rPr lang="en-US" dirty="0"/>
              <a:t>hide </a:t>
            </a:r>
            <a:r>
              <a:rPr lang="ar-SA" dirty="0"/>
              <a:t>لكن توجد طريقة أخرى قد تجدها مفيدة، وفى هذه الطريقة سيبقى الصف أو العامود ولكن لن تظهر به البيانات المخفاة، لإخفاء البيانات قم بتحديدها أولاً، ثم أذهب </a:t>
            </a:r>
            <a:r>
              <a:rPr lang="en-US" dirty="0"/>
              <a:t>home-&gt;font </a:t>
            </a:r>
            <a:r>
              <a:rPr lang="ar-SA" dirty="0"/>
              <a:t>ثم ستجد سهم صغير </a:t>
            </a:r>
            <a:r>
              <a:rPr lang="ar-SA" dirty="0" err="1"/>
              <a:t>فى</a:t>
            </a:r>
            <a:r>
              <a:rPr lang="ar-SA" dirty="0"/>
              <a:t> الركن الأيمن السفلى أضغط عليه ثم أختار نافذة </a:t>
            </a:r>
            <a:r>
              <a:rPr lang="en-US" dirty="0"/>
              <a:t>number-&gt;custom </a:t>
            </a:r>
            <a:r>
              <a:rPr lang="ar-SA" dirty="0"/>
              <a:t>ثم أكتب (;;;)، ستجد أن البيانات قد </a:t>
            </a:r>
            <a:r>
              <a:rPr lang="ar-SA" dirty="0" err="1"/>
              <a:t>أختفت</a:t>
            </a:r>
            <a:r>
              <a:rPr lang="ar-SA" dirty="0"/>
              <a:t> ولكنها تظهر </a:t>
            </a:r>
            <a:r>
              <a:rPr lang="ar-SA" dirty="0" err="1"/>
              <a:t>فى</a:t>
            </a:r>
            <a:r>
              <a:rPr lang="ar-SA" dirty="0"/>
              <a:t> نافذة العرض بجوار زر </a:t>
            </a:r>
            <a:r>
              <a:rPr lang="en-US" dirty="0"/>
              <a:t>function.</a:t>
            </a:r>
            <a:endParaRPr lang="ar-SA" dirty="0"/>
          </a:p>
        </p:txBody>
      </p:sp>
      <p:pic>
        <p:nvPicPr>
          <p:cNvPr id="4" name="صورة 3"/>
          <p:cNvPicPr>
            <a:picLocks noChangeAspect="1"/>
          </p:cNvPicPr>
          <p:nvPr/>
        </p:nvPicPr>
        <p:blipFill>
          <a:blip r:embed="rId2"/>
          <a:stretch>
            <a:fillRect/>
          </a:stretch>
        </p:blipFill>
        <p:spPr>
          <a:xfrm>
            <a:off x="1596788" y="3179928"/>
            <a:ext cx="6823788" cy="3667172"/>
          </a:xfrm>
          <a:prstGeom prst="rect">
            <a:avLst/>
          </a:prstGeom>
        </p:spPr>
      </p:pic>
    </p:spTree>
    <p:extLst>
      <p:ext uri="{BB962C8B-B14F-4D97-AF65-F5344CB8AC3E}">
        <p14:creationId xmlns:p14="http://schemas.microsoft.com/office/powerpoint/2010/main" val="1273371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14- ضم </a:t>
            </a:r>
            <a:r>
              <a:rPr lang="ar-SA" dirty="0"/>
              <a:t>البيانات النصية </a:t>
            </a:r>
            <a:r>
              <a:rPr lang="ar-SA" dirty="0" err="1"/>
              <a:t>بإستخدام</a:t>
            </a:r>
            <a:r>
              <a:rPr lang="ar-SA" dirty="0"/>
              <a:t> &amp;.</a:t>
            </a:r>
          </a:p>
        </p:txBody>
      </p:sp>
      <p:sp>
        <p:nvSpPr>
          <p:cNvPr id="3" name="مستطيل 2"/>
          <p:cNvSpPr/>
          <p:nvPr/>
        </p:nvSpPr>
        <p:spPr>
          <a:xfrm>
            <a:off x="1323833" y="1446368"/>
            <a:ext cx="7950169" cy="1200329"/>
          </a:xfrm>
          <a:prstGeom prst="rect">
            <a:avLst/>
          </a:prstGeom>
        </p:spPr>
        <p:txBody>
          <a:bodyPr wrap="square">
            <a:spAutoFit/>
          </a:bodyPr>
          <a:lstStyle/>
          <a:p>
            <a:pPr algn="r" rtl="1"/>
            <a:r>
              <a:rPr lang="ar-SA" dirty="0"/>
              <a:t>إذا أردت ضم أكثر من نص </a:t>
            </a:r>
            <a:r>
              <a:rPr lang="ar-SA" dirty="0" err="1"/>
              <a:t>فى</a:t>
            </a:r>
            <a:r>
              <a:rPr lang="ar-SA" dirty="0"/>
              <a:t> خلية واحدة، فالطريقة سهلة كل ما عليك هو كتابة علامة &amp; بين </a:t>
            </a:r>
            <a:r>
              <a:rPr lang="ar-SA" dirty="0" err="1"/>
              <a:t>عنواين</a:t>
            </a:r>
            <a:r>
              <a:rPr lang="ar-SA" dirty="0"/>
              <a:t> الخلايا </a:t>
            </a:r>
            <a:r>
              <a:rPr lang="ar-SA" dirty="0" err="1"/>
              <a:t>التى</a:t>
            </a:r>
            <a:r>
              <a:rPr lang="ar-SA" dirty="0"/>
              <a:t> تريد جمع نصوصها، مثلاً </a:t>
            </a:r>
            <a:r>
              <a:rPr lang="ar-SA" dirty="0" err="1"/>
              <a:t>فى</a:t>
            </a:r>
            <a:r>
              <a:rPr lang="ar-SA" dirty="0"/>
              <a:t> الصورة الموضحة نريد ضم </a:t>
            </a:r>
            <a:r>
              <a:rPr lang="en-US" dirty="0"/>
              <a:t>liza,usa,25,@، </a:t>
            </a:r>
            <a:r>
              <a:rPr lang="ar-SA" dirty="0"/>
              <a:t>أختار الخلية </a:t>
            </a:r>
            <a:r>
              <a:rPr lang="ar-SA" dirty="0" err="1"/>
              <a:t>التى</a:t>
            </a:r>
            <a:r>
              <a:rPr lang="ar-SA" dirty="0"/>
              <a:t> تريد عرض النص فيها قم بكتابة (</a:t>
            </a:r>
            <a:r>
              <a:rPr lang="en-US" dirty="0"/>
              <a:t>A2&amp;B2C2&amp;D2=) </a:t>
            </a:r>
            <a:r>
              <a:rPr lang="ar-SA" dirty="0"/>
              <a:t>أضغط </a:t>
            </a:r>
            <a:r>
              <a:rPr lang="en-US" dirty="0"/>
              <a:t>enter </a:t>
            </a:r>
            <a:r>
              <a:rPr lang="ar-SA" dirty="0"/>
              <a:t>وستجد ان النصوص قد تجمع بخلية واحدة.</a:t>
            </a:r>
          </a:p>
        </p:txBody>
      </p:sp>
      <p:pic>
        <p:nvPicPr>
          <p:cNvPr id="4" name="صورة 3"/>
          <p:cNvPicPr>
            <a:picLocks noChangeAspect="1"/>
          </p:cNvPicPr>
          <p:nvPr/>
        </p:nvPicPr>
        <p:blipFill>
          <a:blip r:embed="rId2"/>
          <a:stretch>
            <a:fillRect/>
          </a:stretch>
        </p:blipFill>
        <p:spPr>
          <a:xfrm>
            <a:off x="1050877" y="3266507"/>
            <a:ext cx="8896394" cy="2724860"/>
          </a:xfrm>
          <a:prstGeom prst="rect">
            <a:avLst/>
          </a:prstGeom>
        </p:spPr>
      </p:pic>
    </p:spTree>
    <p:extLst>
      <p:ext uri="{BB962C8B-B14F-4D97-AF65-F5344CB8AC3E}">
        <p14:creationId xmlns:p14="http://schemas.microsoft.com/office/powerpoint/2010/main" val="229175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2743" y="200167"/>
            <a:ext cx="8596668" cy="854953"/>
          </a:xfrm>
        </p:spPr>
        <p:txBody>
          <a:bodyPr/>
          <a:lstStyle/>
          <a:p>
            <a:pPr algn="ctr"/>
            <a:r>
              <a:rPr lang="ar-SA" b="1" dirty="0" smtClean="0">
                <a:solidFill>
                  <a:srgbClr val="002060"/>
                </a:solidFill>
                <a:effectLst>
                  <a:outerShdw blurRad="38100" dist="38100" dir="2700000" algn="tl">
                    <a:srgbClr val="000000">
                      <a:alpha val="43137"/>
                    </a:srgbClr>
                  </a:outerShdw>
                </a:effectLst>
              </a:rPr>
              <a:t>الأجندة</a:t>
            </a:r>
            <a:endParaRPr lang="ar-SA" b="1" dirty="0">
              <a:solidFill>
                <a:srgbClr val="002060"/>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464025" y="945936"/>
            <a:ext cx="8596668" cy="5796058"/>
          </a:xfrm>
        </p:spPr>
        <p:txBody>
          <a:bodyPr>
            <a:noAutofit/>
          </a:bodyPr>
          <a:lstStyle/>
          <a:p>
            <a:r>
              <a:rPr lang="ar-SA" sz="2400" b="1" dirty="0" smtClean="0">
                <a:solidFill>
                  <a:schemeClr val="tx1"/>
                </a:solidFill>
                <a:latin typeface="Courier New" panose="02070309020205020404" pitchFamily="49" charset="0"/>
                <a:cs typeface="Courier New" panose="02070309020205020404" pitchFamily="49" charset="0"/>
              </a:rPr>
              <a:t>مقدمة</a:t>
            </a:r>
          </a:p>
          <a:p>
            <a:r>
              <a:rPr lang="ar-SA" sz="2400" b="1" dirty="0">
                <a:solidFill>
                  <a:schemeClr val="tx1"/>
                </a:solidFill>
                <a:latin typeface="Courier New" panose="02070309020205020404" pitchFamily="49" charset="0"/>
                <a:cs typeface="Courier New" panose="02070309020205020404" pitchFamily="49" charset="0"/>
              </a:rPr>
              <a:t>ضغطة واحدة </a:t>
            </a:r>
            <a:r>
              <a:rPr lang="ar-SA" sz="2400" b="1" dirty="0" smtClean="0">
                <a:solidFill>
                  <a:schemeClr val="tx1"/>
                </a:solidFill>
                <a:latin typeface="Courier New" panose="02070309020205020404" pitchFamily="49" charset="0"/>
                <a:cs typeface="Courier New" panose="02070309020205020404" pitchFamily="49" charset="0"/>
              </a:rPr>
              <a:t>لاختيار الكل</a:t>
            </a:r>
          </a:p>
          <a:p>
            <a:r>
              <a:rPr lang="ar-SA" sz="2400" b="1" dirty="0">
                <a:solidFill>
                  <a:schemeClr val="tx1"/>
                </a:solidFill>
                <a:latin typeface="Courier New" panose="02070309020205020404" pitchFamily="49" charset="0"/>
                <a:cs typeface="Courier New" panose="02070309020205020404" pitchFamily="49" charset="0"/>
              </a:rPr>
              <a:t>فتح عدة ملفات </a:t>
            </a:r>
            <a:r>
              <a:rPr lang="ar-SA" sz="2400" b="1" dirty="0" smtClean="0">
                <a:solidFill>
                  <a:schemeClr val="tx1"/>
                </a:solidFill>
                <a:latin typeface="Courier New" panose="02070309020205020404" pitchFamily="49" charset="0"/>
                <a:cs typeface="Courier New" panose="02070309020205020404" pitchFamily="49" charset="0"/>
              </a:rPr>
              <a:t>في </a:t>
            </a:r>
            <a:r>
              <a:rPr lang="ar-SA" sz="2400" b="1" dirty="0">
                <a:solidFill>
                  <a:schemeClr val="tx1"/>
                </a:solidFill>
                <a:latin typeface="Courier New" panose="02070309020205020404" pitchFamily="49" charset="0"/>
                <a:cs typeface="Courier New" panose="02070309020205020404" pitchFamily="49" charset="0"/>
              </a:rPr>
              <a:t>آن واحد</a:t>
            </a:r>
          </a:p>
          <a:p>
            <a:r>
              <a:rPr lang="ar-SA" sz="2400" b="1" dirty="0">
                <a:solidFill>
                  <a:schemeClr val="tx1"/>
                </a:solidFill>
                <a:latin typeface="Courier New" panose="02070309020205020404" pitchFamily="49" charset="0"/>
                <a:cs typeface="Courier New" panose="02070309020205020404" pitchFamily="49" charset="0"/>
              </a:rPr>
              <a:t>التنقل بين أكثر من ملف</a:t>
            </a:r>
          </a:p>
          <a:p>
            <a:r>
              <a:rPr lang="ar-SA" sz="2400" b="1" dirty="0">
                <a:solidFill>
                  <a:schemeClr val="tx1"/>
                </a:solidFill>
                <a:latin typeface="Courier New" panose="02070309020205020404" pitchFamily="49" charset="0"/>
                <a:cs typeface="Courier New" panose="02070309020205020404" pitchFamily="49" charset="0"/>
              </a:rPr>
              <a:t>إضافة قائمة مختصرة جديدة</a:t>
            </a:r>
          </a:p>
          <a:p>
            <a:r>
              <a:rPr lang="ar-SA" sz="2400" b="1" dirty="0" smtClean="0">
                <a:solidFill>
                  <a:schemeClr val="tx1"/>
                </a:solidFill>
                <a:latin typeface="Courier New" panose="02070309020205020404" pitchFamily="49" charset="0"/>
                <a:cs typeface="Courier New" panose="02070309020205020404" pitchFamily="49" charset="0"/>
              </a:rPr>
              <a:t>إضافة </a:t>
            </a:r>
            <a:r>
              <a:rPr lang="ar-SA" sz="2400" b="1" dirty="0">
                <a:solidFill>
                  <a:schemeClr val="tx1"/>
                </a:solidFill>
                <a:latin typeface="Courier New" panose="02070309020205020404" pitchFamily="49" charset="0"/>
                <a:cs typeface="Courier New" panose="02070309020205020404" pitchFamily="49" charset="0"/>
              </a:rPr>
              <a:t>خط مائل للخلية</a:t>
            </a:r>
          </a:p>
          <a:p>
            <a:r>
              <a:rPr lang="ar-SA" sz="2400" b="1" dirty="0">
                <a:solidFill>
                  <a:schemeClr val="tx1"/>
                </a:solidFill>
                <a:latin typeface="Courier New" panose="02070309020205020404" pitchFamily="49" charset="0"/>
                <a:cs typeface="Courier New" panose="02070309020205020404" pitchFamily="49" charset="0"/>
              </a:rPr>
              <a:t>إضافة أكثر من عامود أو صف </a:t>
            </a:r>
            <a:r>
              <a:rPr lang="ar-SA" sz="2400" b="1" dirty="0" smtClean="0">
                <a:solidFill>
                  <a:schemeClr val="tx1"/>
                </a:solidFill>
                <a:latin typeface="Courier New" panose="02070309020205020404" pitchFamily="49" charset="0"/>
                <a:cs typeface="Courier New" panose="02070309020205020404" pitchFamily="49" charset="0"/>
              </a:rPr>
              <a:t>في </a:t>
            </a:r>
            <a:r>
              <a:rPr lang="ar-SA" sz="2400" b="1" dirty="0">
                <a:solidFill>
                  <a:schemeClr val="tx1"/>
                </a:solidFill>
                <a:latin typeface="Courier New" panose="02070309020205020404" pitchFamily="49" charset="0"/>
                <a:cs typeface="Courier New" panose="02070309020205020404" pitchFamily="49" charset="0"/>
              </a:rPr>
              <a:t>المرة الواحدة</a:t>
            </a:r>
          </a:p>
          <a:p>
            <a:r>
              <a:rPr lang="ar-SA" sz="2400" b="1" dirty="0">
                <a:solidFill>
                  <a:schemeClr val="tx1"/>
                </a:solidFill>
                <a:latin typeface="Courier New" panose="02070309020205020404" pitchFamily="49" charset="0"/>
                <a:cs typeface="Courier New" panose="02070309020205020404" pitchFamily="49" charset="0"/>
              </a:rPr>
              <a:t>نسخ عامود او صف بسرعة</a:t>
            </a:r>
          </a:p>
          <a:p>
            <a:r>
              <a:rPr lang="ar-SA" sz="2400" b="1" dirty="0" smtClean="0">
                <a:solidFill>
                  <a:schemeClr val="tx1"/>
                </a:solidFill>
                <a:latin typeface="Courier New" panose="02070309020205020404" pitchFamily="49" charset="0"/>
                <a:cs typeface="Courier New" panose="02070309020205020404" pitchFamily="49" charset="0"/>
              </a:rPr>
              <a:t>حذف </a:t>
            </a:r>
            <a:r>
              <a:rPr lang="ar-SA" sz="2400" b="1" dirty="0">
                <a:solidFill>
                  <a:schemeClr val="tx1"/>
                </a:solidFill>
                <a:latin typeface="Courier New" panose="02070309020205020404" pitchFamily="49" charset="0"/>
                <a:cs typeface="Courier New" panose="02070309020205020404" pitchFamily="49" charset="0"/>
              </a:rPr>
              <a:t>الخلايا الفارغة </a:t>
            </a:r>
            <a:r>
              <a:rPr lang="ar-SA" sz="2400" b="1" dirty="0" smtClean="0">
                <a:solidFill>
                  <a:schemeClr val="tx1"/>
                </a:solidFill>
                <a:latin typeface="Courier New" panose="02070309020205020404" pitchFamily="49" charset="0"/>
                <a:cs typeface="Courier New" panose="02070309020205020404" pitchFamily="49" charset="0"/>
              </a:rPr>
              <a:t>بسهولة</a:t>
            </a:r>
          </a:p>
          <a:p>
            <a:pPr>
              <a:lnSpc>
                <a:spcPct val="150000"/>
              </a:lnSpc>
            </a:pPr>
            <a:r>
              <a:rPr lang="ar-SA" sz="2400" b="1" dirty="0">
                <a:solidFill>
                  <a:schemeClr val="tx1"/>
                </a:solidFill>
                <a:latin typeface="Courier New" panose="02070309020205020404" pitchFamily="49" charset="0"/>
                <a:cs typeface="Courier New" panose="02070309020205020404" pitchFamily="49" charset="0"/>
              </a:rPr>
              <a:t>ميزة البحث عن </a:t>
            </a:r>
            <a:r>
              <a:rPr lang="ar-SA" sz="2400" b="1" dirty="0" smtClean="0">
                <a:solidFill>
                  <a:schemeClr val="tx1"/>
                </a:solidFill>
                <a:latin typeface="Courier New" panose="02070309020205020404" pitchFamily="49" charset="0"/>
                <a:cs typeface="Courier New" panose="02070309020205020404" pitchFamily="49" charset="0"/>
              </a:rPr>
              <a:t>شيء </a:t>
            </a:r>
            <a:r>
              <a:rPr lang="ar-SA" sz="2400" b="1" dirty="0">
                <a:solidFill>
                  <a:schemeClr val="tx1"/>
                </a:solidFill>
                <a:latin typeface="Courier New" panose="02070309020205020404" pitchFamily="49" charset="0"/>
                <a:cs typeface="Courier New" panose="02070309020205020404" pitchFamily="49" charset="0"/>
              </a:rPr>
              <a:t>غير محدد</a:t>
            </a:r>
          </a:p>
          <a:p>
            <a:pPr>
              <a:lnSpc>
                <a:spcPct val="150000"/>
              </a:lnSpc>
            </a:pPr>
            <a:r>
              <a:rPr lang="ar-SA" sz="2400" b="1" dirty="0">
                <a:solidFill>
                  <a:schemeClr val="tx1"/>
                </a:solidFill>
                <a:latin typeface="Courier New" panose="02070309020205020404" pitchFamily="49" charset="0"/>
                <a:cs typeface="Courier New" panose="02070309020205020404" pitchFamily="49" charset="0"/>
              </a:rPr>
              <a:t>تقييد البيانات المدخلة</a:t>
            </a:r>
          </a:p>
          <a:p>
            <a:endParaRPr lang="ar-SA" sz="2400" b="1" dirty="0">
              <a:solidFill>
                <a:schemeClr val="tx1"/>
              </a:solidFill>
              <a:latin typeface="Courier New" panose="02070309020205020404" pitchFamily="49" charset="0"/>
              <a:cs typeface="Courier New" panose="02070309020205020404" pitchFamily="49" charset="0"/>
            </a:endParaRPr>
          </a:p>
          <a:p>
            <a:pPr marL="0" indent="0">
              <a:buNone/>
            </a:pPr>
            <a:endParaRPr lang="ar-SA" sz="900" b="1" dirty="0">
              <a:solidFill>
                <a:schemeClr val="tx1"/>
              </a:solidFill>
            </a:endParaRPr>
          </a:p>
          <a:p>
            <a:endParaRPr lang="ar-SA" sz="900" dirty="0" smtClean="0">
              <a:solidFill>
                <a:schemeClr val="tx1"/>
              </a:solidFill>
            </a:endParaRPr>
          </a:p>
          <a:p>
            <a:endParaRPr lang="ar-SA" sz="900" dirty="0">
              <a:solidFill>
                <a:schemeClr val="tx1"/>
              </a:solidFill>
            </a:endParaRPr>
          </a:p>
        </p:txBody>
      </p:sp>
    </p:spTree>
    <p:extLst>
      <p:ext uri="{BB962C8B-B14F-4D97-AF65-F5344CB8AC3E}">
        <p14:creationId xmlns:p14="http://schemas.microsoft.com/office/powerpoint/2010/main" val="2864757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15- التنسيق</a:t>
            </a:r>
            <a:endParaRPr lang="ar-SA" dirty="0"/>
          </a:p>
        </p:txBody>
      </p:sp>
      <p:sp>
        <p:nvSpPr>
          <p:cNvPr id="3" name="مستطيل 2"/>
          <p:cNvSpPr/>
          <p:nvPr/>
        </p:nvSpPr>
        <p:spPr>
          <a:xfrm>
            <a:off x="677334" y="1489333"/>
            <a:ext cx="8207358" cy="923330"/>
          </a:xfrm>
          <a:prstGeom prst="rect">
            <a:avLst/>
          </a:prstGeom>
        </p:spPr>
        <p:txBody>
          <a:bodyPr wrap="square">
            <a:spAutoFit/>
          </a:bodyPr>
          <a:lstStyle/>
          <a:p>
            <a:pPr algn="r" rtl="1"/>
            <a:r>
              <a:rPr lang="ar-SA" dirty="0"/>
              <a:t>يمكنك </a:t>
            </a:r>
            <a:r>
              <a:rPr lang="ar-SA" dirty="0" err="1"/>
              <a:t>إستخدام</a:t>
            </a:r>
            <a:r>
              <a:rPr lang="ar-SA" dirty="0"/>
              <a:t> كلمات كـ </a:t>
            </a:r>
            <a:r>
              <a:rPr lang="en-US" dirty="0" err="1"/>
              <a:t>upper,lower,proper</a:t>
            </a:r>
            <a:r>
              <a:rPr lang="en-US" dirty="0"/>
              <a:t> </a:t>
            </a:r>
            <a:r>
              <a:rPr lang="ar-SA" dirty="0" err="1"/>
              <a:t>فى</a:t>
            </a:r>
            <a:r>
              <a:rPr lang="ar-SA" dirty="0"/>
              <a:t> التنسيق، فـ </a:t>
            </a:r>
            <a:r>
              <a:rPr lang="en-US" dirty="0"/>
              <a:t>upper </a:t>
            </a:r>
            <a:r>
              <a:rPr lang="ar-SA" dirty="0" err="1"/>
              <a:t>تسختدم</a:t>
            </a:r>
            <a:r>
              <a:rPr lang="ar-SA" dirty="0"/>
              <a:t> لجعل حروف الكلمة </a:t>
            </a:r>
            <a:r>
              <a:rPr lang="en-US" dirty="0"/>
              <a:t>capital، </a:t>
            </a:r>
            <a:r>
              <a:rPr lang="ar-SA" dirty="0"/>
              <a:t>و </a:t>
            </a:r>
            <a:r>
              <a:rPr lang="en-US" dirty="0"/>
              <a:t>lower </a:t>
            </a:r>
            <a:r>
              <a:rPr lang="ar-SA" dirty="0"/>
              <a:t>لجعل الحروف </a:t>
            </a:r>
            <a:r>
              <a:rPr lang="en-US" dirty="0"/>
              <a:t>small، </a:t>
            </a:r>
            <a:r>
              <a:rPr lang="ar-SA" dirty="0"/>
              <a:t>وكلمة </a:t>
            </a:r>
            <a:r>
              <a:rPr lang="en-US" dirty="0"/>
              <a:t>proper </a:t>
            </a:r>
            <a:r>
              <a:rPr lang="ar-SA" dirty="0"/>
              <a:t>لجعل أول حرف </a:t>
            </a:r>
            <a:r>
              <a:rPr lang="ar-SA" dirty="0" err="1"/>
              <a:t>فى</a:t>
            </a:r>
            <a:r>
              <a:rPr lang="ar-SA" dirty="0"/>
              <a:t> الكلمة </a:t>
            </a:r>
            <a:r>
              <a:rPr lang="en-US" dirty="0"/>
              <a:t>capital، </a:t>
            </a:r>
            <a:r>
              <a:rPr lang="ar-SA" dirty="0"/>
              <a:t>ويمكنك </a:t>
            </a:r>
            <a:r>
              <a:rPr lang="ar-SA" dirty="0" err="1"/>
              <a:t>إستخدام</a:t>
            </a:r>
            <a:r>
              <a:rPr lang="ar-SA" dirty="0"/>
              <a:t> الكلمات الثلاثة كما هو موضح بالصورة.</a:t>
            </a:r>
          </a:p>
        </p:txBody>
      </p:sp>
      <p:pic>
        <p:nvPicPr>
          <p:cNvPr id="4" name="صورة 3"/>
          <p:cNvPicPr>
            <a:picLocks noChangeAspect="1"/>
          </p:cNvPicPr>
          <p:nvPr/>
        </p:nvPicPr>
        <p:blipFill>
          <a:blip r:embed="rId2"/>
          <a:stretch>
            <a:fillRect/>
          </a:stretch>
        </p:blipFill>
        <p:spPr>
          <a:xfrm>
            <a:off x="1698570" y="2966662"/>
            <a:ext cx="6500322" cy="2870102"/>
          </a:xfrm>
          <a:prstGeom prst="rect">
            <a:avLst/>
          </a:prstGeom>
        </p:spPr>
      </p:pic>
    </p:spTree>
    <p:extLst>
      <p:ext uri="{BB962C8B-B14F-4D97-AF65-F5344CB8AC3E}">
        <p14:creationId xmlns:p14="http://schemas.microsoft.com/office/powerpoint/2010/main" val="3229001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609600"/>
            <a:ext cx="8596668" cy="693761"/>
          </a:xfrm>
        </p:spPr>
        <p:txBody>
          <a:bodyPr>
            <a:normAutofit fontScale="90000"/>
          </a:bodyPr>
          <a:lstStyle/>
          <a:p>
            <a:pPr algn="ctr"/>
            <a:r>
              <a:rPr lang="ar-SA" dirty="0" smtClean="0"/>
              <a:t>16- إدخال </a:t>
            </a:r>
            <a:r>
              <a:rPr lang="ar-SA" dirty="0"/>
              <a:t>الأرقام البادئة بالصفر</a:t>
            </a:r>
            <a:br>
              <a:rPr lang="ar-SA" dirty="0"/>
            </a:br>
            <a:endParaRPr lang="ar-SA" dirty="0"/>
          </a:p>
        </p:txBody>
      </p:sp>
      <p:sp>
        <p:nvSpPr>
          <p:cNvPr id="3" name="مستطيل 2"/>
          <p:cNvSpPr/>
          <p:nvPr/>
        </p:nvSpPr>
        <p:spPr>
          <a:xfrm>
            <a:off x="1331006" y="1303361"/>
            <a:ext cx="7942996" cy="923330"/>
          </a:xfrm>
          <a:prstGeom prst="rect">
            <a:avLst/>
          </a:prstGeom>
        </p:spPr>
        <p:txBody>
          <a:bodyPr wrap="square">
            <a:spAutoFit/>
          </a:bodyPr>
          <a:lstStyle/>
          <a:p>
            <a:pPr algn="r" rtl="1"/>
            <a:r>
              <a:rPr lang="ar-SA" dirty="0" err="1"/>
              <a:t>الطبيعى</a:t>
            </a:r>
            <a:r>
              <a:rPr lang="ar-SA" dirty="0"/>
              <a:t> </a:t>
            </a:r>
            <a:r>
              <a:rPr lang="ar-SA" dirty="0" err="1"/>
              <a:t>فى</a:t>
            </a:r>
            <a:r>
              <a:rPr lang="ar-SA" dirty="0"/>
              <a:t> </a:t>
            </a:r>
            <a:r>
              <a:rPr lang="ar-SA" dirty="0" err="1"/>
              <a:t>الإكسل</a:t>
            </a:r>
            <a:r>
              <a:rPr lang="ar-SA" dirty="0"/>
              <a:t> أنك إذا ادخلت رقماً </a:t>
            </a:r>
            <a:r>
              <a:rPr lang="ar-SA" dirty="0" err="1"/>
              <a:t>فى</a:t>
            </a:r>
            <a:r>
              <a:rPr lang="ar-SA" dirty="0"/>
              <a:t> بدايته صفر كـ 002 مثلاً فإنه سيتجاهل الأصفار وسيظهر 2 فقط، يمكنك التحايل على </a:t>
            </a:r>
            <a:r>
              <a:rPr lang="ar-SA" dirty="0" err="1"/>
              <a:t>إكسل</a:t>
            </a:r>
            <a:r>
              <a:rPr lang="ar-SA" dirty="0"/>
              <a:t> بوضع علامة ( ‘ ) </a:t>
            </a:r>
            <a:r>
              <a:rPr lang="ar-SA" dirty="0" err="1"/>
              <a:t>فى</a:t>
            </a:r>
            <a:r>
              <a:rPr lang="ar-SA" dirty="0"/>
              <a:t> أول الرقم وسيظهر الرقم كاملاً حينها.</a:t>
            </a:r>
          </a:p>
        </p:txBody>
      </p:sp>
      <p:pic>
        <p:nvPicPr>
          <p:cNvPr id="4" name="صورة 3"/>
          <p:cNvPicPr>
            <a:picLocks noChangeAspect="1"/>
          </p:cNvPicPr>
          <p:nvPr/>
        </p:nvPicPr>
        <p:blipFill>
          <a:blip r:embed="rId2"/>
          <a:stretch>
            <a:fillRect/>
          </a:stretch>
        </p:blipFill>
        <p:spPr>
          <a:xfrm>
            <a:off x="1983959" y="2409824"/>
            <a:ext cx="5774154" cy="3540599"/>
          </a:xfrm>
          <a:prstGeom prst="rect">
            <a:avLst/>
          </a:prstGeom>
        </p:spPr>
      </p:pic>
    </p:spTree>
    <p:extLst>
      <p:ext uri="{BB962C8B-B14F-4D97-AF65-F5344CB8AC3E}">
        <p14:creationId xmlns:p14="http://schemas.microsoft.com/office/powerpoint/2010/main" val="385838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17- التصحيح </a:t>
            </a:r>
            <a:r>
              <a:rPr lang="ar-SA" dirty="0" err="1"/>
              <a:t>الآلى</a:t>
            </a:r>
            <a:r>
              <a:rPr lang="ar-SA" dirty="0"/>
              <a:t/>
            </a:r>
            <a:br>
              <a:rPr lang="ar-SA" dirty="0"/>
            </a:br>
            <a:endParaRPr lang="ar-SA" dirty="0"/>
          </a:p>
        </p:txBody>
      </p:sp>
      <p:sp>
        <p:nvSpPr>
          <p:cNvPr id="3" name="مستطيل 2"/>
          <p:cNvSpPr/>
          <p:nvPr/>
        </p:nvSpPr>
        <p:spPr>
          <a:xfrm>
            <a:off x="887104" y="1487312"/>
            <a:ext cx="8256896" cy="1200329"/>
          </a:xfrm>
          <a:prstGeom prst="rect">
            <a:avLst/>
          </a:prstGeom>
        </p:spPr>
        <p:txBody>
          <a:bodyPr wrap="square">
            <a:spAutoFit/>
          </a:bodyPr>
          <a:lstStyle/>
          <a:p>
            <a:pPr algn="r" rtl="1"/>
            <a:r>
              <a:rPr lang="ar-SA" dirty="0" smtClean="0"/>
              <a:t>إذا </a:t>
            </a:r>
            <a:r>
              <a:rPr lang="ar-SA" dirty="0"/>
              <a:t>أردت </a:t>
            </a:r>
            <a:r>
              <a:rPr lang="ar-SA" dirty="0" err="1"/>
              <a:t>إختصار</a:t>
            </a:r>
            <a:r>
              <a:rPr lang="ar-SA" dirty="0"/>
              <a:t> الوقت لإدخال أسم أو كلمة طويلة فيمكنك </a:t>
            </a:r>
            <a:r>
              <a:rPr lang="ar-SA" dirty="0" err="1"/>
              <a:t>إستبدالها</a:t>
            </a:r>
            <a:r>
              <a:rPr lang="ar-SA" dirty="0"/>
              <a:t> بحرفين وسيقوم </a:t>
            </a:r>
            <a:r>
              <a:rPr lang="ar-SA" dirty="0" err="1"/>
              <a:t>إكسل</a:t>
            </a:r>
            <a:r>
              <a:rPr lang="ar-SA" dirty="0"/>
              <a:t> بتصحيحها، فمثلاً إذا أردت أن أكتب </a:t>
            </a:r>
            <a:r>
              <a:rPr lang="en-US" dirty="0" err="1"/>
              <a:t>Arageek</a:t>
            </a:r>
            <a:r>
              <a:rPr lang="en-US" dirty="0"/>
              <a:t> website </a:t>
            </a:r>
            <a:r>
              <a:rPr lang="ar-SA" dirty="0" err="1"/>
              <a:t>فيمكننى</a:t>
            </a:r>
            <a:r>
              <a:rPr lang="ar-SA" dirty="0"/>
              <a:t> </a:t>
            </a:r>
            <a:r>
              <a:rPr lang="ar-SA" dirty="0" err="1"/>
              <a:t>إستبدالها</a:t>
            </a:r>
            <a:r>
              <a:rPr lang="ar-SA" dirty="0"/>
              <a:t> بـ </a:t>
            </a:r>
            <a:r>
              <a:rPr lang="en-US" dirty="0"/>
              <a:t>Aw </a:t>
            </a:r>
            <a:r>
              <a:rPr lang="ar-SA" dirty="0"/>
              <a:t>فقط </a:t>
            </a:r>
            <a:r>
              <a:rPr lang="ar-SA" dirty="0" err="1"/>
              <a:t>إذهب</a:t>
            </a:r>
            <a:r>
              <a:rPr lang="ar-SA" dirty="0"/>
              <a:t> لـ </a:t>
            </a:r>
            <a:r>
              <a:rPr lang="en-US" dirty="0"/>
              <a:t>file-&gt;options-&gt;proofing-&gt;autocorrect options </a:t>
            </a:r>
            <a:r>
              <a:rPr lang="ar-SA" dirty="0"/>
              <a:t>وضع ما تريد كما هو موضح، وفى كل مرة سأكتب </a:t>
            </a:r>
            <a:r>
              <a:rPr lang="en-US" dirty="0"/>
              <a:t>Aw </a:t>
            </a:r>
            <a:r>
              <a:rPr lang="ar-SA" dirty="0"/>
              <a:t>سيقوم </a:t>
            </a:r>
            <a:r>
              <a:rPr lang="ar-SA" dirty="0" err="1"/>
              <a:t>إكسل</a:t>
            </a:r>
            <a:r>
              <a:rPr lang="ar-SA" dirty="0"/>
              <a:t> </a:t>
            </a:r>
            <a:r>
              <a:rPr lang="ar-SA" dirty="0" err="1"/>
              <a:t>بإستبدالها</a:t>
            </a:r>
            <a:r>
              <a:rPr lang="ar-SA" dirty="0"/>
              <a:t> بالكلمة الطويلة.</a:t>
            </a:r>
          </a:p>
        </p:txBody>
      </p:sp>
      <p:pic>
        <p:nvPicPr>
          <p:cNvPr id="4" name="صورة 3"/>
          <p:cNvPicPr>
            <a:picLocks noChangeAspect="1"/>
          </p:cNvPicPr>
          <p:nvPr/>
        </p:nvPicPr>
        <p:blipFill>
          <a:blip r:embed="rId2"/>
          <a:stretch>
            <a:fillRect/>
          </a:stretch>
        </p:blipFill>
        <p:spPr>
          <a:xfrm>
            <a:off x="677334" y="2808112"/>
            <a:ext cx="8830102" cy="3933825"/>
          </a:xfrm>
          <a:prstGeom prst="rect">
            <a:avLst/>
          </a:prstGeom>
        </p:spPr>
      </p:pic>
    </p:spTree>
    <p:extLst>
      <p:ext uri="{BB962C8B-B14F-4D97-AF65-F5344CB8AC3E}">
        <p14:creationId xmlns:p14="http://schemas.microsoft.com/office/powerpoint/2010/main" val="3877301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47935"/>
            <a:ext cx="9948507" cy="698226"/>
          </a:xfrm>
        </p:spPr>
        <p:txBody>
          <a:bodyPr>
            <a:normAutofit fontScale="90000"/>
          </a:bodyPr>
          <a:lstStyle/>
          <a:p>
            <a:pPr algn="ctr"/>
            <a:r>
              <a:rPr lang="ar-SA" dirty="0" smtClean="0"/>
              <a:t>18- الحصول </a:t>
            </a:r>
            <a:r>
              <a:rPr lang="ar-SA" dirty="0"/>
              <a:t>على المتوسط وعدد الخلايا وأشياء أخرى</a:t>
            </a:r>
          </a:p>
        </p:txBody>
      </p:sp>
      <p:sp>
        <p:nvSpPr>
          <p:cNvPr id="3" name="مستطيل 2"/>
          <p:cNvSpPr/>
          <p:nvPr/>
        </p:nvSpPr>
        <p:spPr>
          <a:xfrm>
            <a:off x="231301" y="1043296"/>
            <a:ext cx="9717206" cy="923330"/>
          </a:xfrm>
          <a:prstGeom prst="rect">
            <a:avLst/>
          </a:prstGeom>
        </p:spPr>
        <p:txBody>
          <a:bodyPr wrap="square">
            <a:spAutoFit/>
          </a:bodyPr>
          <a:lstStyle/>
          <a:p>
            <a:pPr algn="r" rtl="1"/>
            <a:r>
              <a:rPr lang="ar-SA" dirty="0"/>
              <a:t>يمكنك الحصول على ناتج الجمع أو أكبر عدد أو أشياء أخرى كثيرة من الشريط أسفل ملف </a:t>
            </a:r>
            <a:r>
              <a:rPr lang="ar-SA" dirty="0" err="1"/>
              <a:t>الإكسل</a:t>
            </a:r>
            <a:r>
              <a:rPr lang="ar-SA" dirty="0"/>
              <a:t> بعد التحديد على البيانات المطلوبة، كما يمكنك </a:t>
            </a:r>
            <a:r>
              <a:rPr lang="ar-SA" dirty="0" err="1"/>
              <a:t>إختيار</a:t>
            </a:r>
            <a:r>
              <a:rPr lang="ar-SA" dirty="0"/>
              <a:t> تلك النتائج المختصرة بالضغط اليمين على الشريط </a:t>
            </a:r>
            <a:r>
              <a:rPr lang="ar-SA" dirty="0" err="1"/>
              <a:t>وإختيار</a:t>
            </a:r>
            <a:r>
              <a:rPr lang="ar-SA" dirty="0"/>
              <a:t> ما تريد كما هو موضح.</a:t>
            </a:r>
          </a:p>
        </p:txBody>
      </p:sp>
      <p:pic>
        <p:nvPicPr>
          <p:cNvPr id="4" name="صورة 3"/>
          <p:cNvPicPr>
            <a:picLocks noChangeAspect="1"/>
          </p:cNvPicPr>
          <p:nvPr/>
        </p:nvPicPr>
        <p:blipFill>
          <a:blip r:embed="rId2"/>
          <a:stretch>
            <a:fillRect/>
          </a:stretch>
        </p:blipFill>
        <p:spPr>
          <a:xfrm>
            <a:off x="647558" y="2163761"/>
            <a:ext cx="8884692" cy="4641905"/>
          </a:xfrm>
          <a:prstGeom prst="rect">
            <a:avLst/>
          </a:prstGeom>
        </p:spPr>
      </p:pic>
    </p:spTree>
    <p:extLst>
      <p:ext uri="{BB962C8B-B14F-4D97-AF65-F5344CB8AC3E}">
        <p14:creationId xmlns:p14="http://schemas.microsoft.com/office/powerpoint/2010/main" val="669151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t>19- تسمية </a:t>
            </a:r>
            <a:r>
              <a:rPr lang="ar-SA" b="1" dirty="0"/>
              <a:t>نافذة الشيت</a:t>
            </a:r>
            <a:br>
              <a:rPr lang="ar-SA" b="1" dirty="0"/>
            </a:br>
            <a:endParaRPr lang="ar-SA" dirty="0"/>
          </a:p>
        </p:txBody>
      </p:sp>
      <p:sp>
        <p:nvSpPr>
          <p:cNvPr id="3" name="مستطيل 2"/>
          <p:cNvSpPr/>
          <p:nvPr/>
        </p:nvSpPr>
        <p:spPr>
          <a:xfrm>
            <a:off x="2679510" y="2191435"/>
            <a:ext cx="6096000" cy="646331"/>
          </a:xfrm>
          <a:prstGeom prst="rect">
            <a:avLst/>
          </a:prstGeom>
        </p:spPr>
        <p:txBody>
          <a:bodyPr>
            <a:spAutoFit/>
          </a:bodyPr>
          <a:lstStyle/>
          <a:p>
            <a:r>
              <a:rPr lang="ar-SA" dirty="0"/>
              <a:t>إذا أردت ان تعيد تسمية الشيت فيمكنك الضغط يمين عليه ثم </a:t>
            </a:r>
            <a:r>
              <a:rPr lang="en-US" dirty="0"/>
              <a:t>rename </a:t>
            </a:r>
            <a:r>
              <a:rPr lang="ar-SA" dirty="0"/>
              <a:t>أو يمكنك ببساطة الضغط مرتين على النص ثم تغيره.</a:t>
            </a:r>
          </a:p>
        </p:txBody>
      </p:sp>
      <p:pic>
        <p:nvPicPr>
          <p:cNvPr id="12290" name="Picture 2" descr="تسمية نافذة الشيت في الاكس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3379478"/>
            <a:ext cx="9274164" cy="188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618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1925" y="2684060"/>
            <a:ext cx="8596668" cy="2119952"/>
          </a:xfrm>
        </p:spPr>
        <p:txBody>
          <a:bodyPr>
            <a:normAutofit fontScale="90000"/>
          </a:bodyPr>
          <a:lstStyle/>
          <a:p>
            <a:pPr algn="ctr"/>
            <a:r>
              <a:rPr lang="ar-SA" dirty="0" smtClean="0">
                <a:solidFill>
                  <a:srgbClr val="C00000"/>
                </a:solidFill>
              </a:rPr>
              <a:t>شكرا" </a:t>
            </a:r>
            <a:br>
              <a:rPr lang="ar-SA" dirty="0" smtClean="0">
                <a:solidFill>
                  <a:srgbClr val="C00000"/>
                </a:solidFill>
              </a:rPr>
            </a:br>
            <a:r>
              <a:rPr lang="ar-SA" dirty="0" smtClean="0">
                <a:solidFill>
                  <a:srgbClr val="C00000"/>
                </a:solidFill>
              </a:rPr>
              <a:t>للجميع على الحضور</a:t>
            </a:r>
            <a:br>
              <a:rPr lang="ar-SA" dirty="0" smtClean="0">
                <a:solidFill>
                  <a:srgbClr val="C00000"/>
                </a:solidFill>
              </a:rPr>
            </a:br>
            <a:r>
              <a:rPr lang="ar-SA" dirty="0" smtClean="0">
                <a:solidFill>
                  <a:srgbClr val="C00000"/>
                </a:solidFill>
              </a:rPr>
              <a:t>مع تمنياتي لكم بالتوفيق</a:t>
            </a:r>
            <a:br>
              <a:rPr lang="ar-SA" dirty="0" smtClean="0">
                <a:solidFill>
                  <a:srgbClr val="C00000"/>
                </a:solidFill>
              </a:rPr>
            </a:br>
            <a:r>
              <a:rPr lang="ar-SA" dirty="0" smtClean="0">
                <a:solidFill>
                  <a:srgbClr val="C00000"/>
                </a:solidFill>
              </a:rPr>
              <a:t>د/ وائل خضر </a:t>
            </a:r>
            <a:endParaRPr lang="ar-SA" dirty="0">
              <a:solidFill>
                <a:srgbClr val="C00000"/>
              </a:solidFill>
            </a:endParaRPr>
          </a:p>
        </p:txBody>
      </p:sp>
    </p:spTree>
    <p:extLst>
      <p:ext uri="{BB962C8B-B14F-4D97-AF65-F5344CB8AC3E}">
        <p14:creationId xmlns:p14="http://schemas.microsoft.com/office/powerpoint/2010/main" val="417698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2617" y="604744"/>
            <a:ext cx="8596668" cy="7065298"/>
          </a:xfrm>
        </p:spPr>
        <p:txBody>
          <a:bodyPr>
            <a:noAutofit/>
          </a:bodyPr>
          <a:lstStyle/>
          <a:p>
            <a:pPr>
              <a:lnSpc>
                <a:spcPct val="150000"/>
              </a:lnSpc>
            </a:pPr>
            <a:r>
              <a:rPr lang="ar-SA" sz="2400" b="1" dirty="0" smtClean="0">
                <a:solidFill>
                  <a:schemeClr val="tx1"/>
                </a:solidFill>
                <a:latin typeface="Courier New" panose="02070309020205020404" pitchFamily="49" charset="0"/>
                <a:cs typeface="Courier New" panose="02070309020205020404" pitchFamily="49" charset="0"/>
              </a:rPr>
              <a:t>استخدام </a:t>
            </a:r>
            <a:r>
              <a:rPr lang="ar-SA" sz="2400" b="1" dirty="0">
                <a:solidFill>
                  <a:schemeClr val="tx1"/>
                </a:solidFill>
                <a:latin typeface="Courier New" panose="02070309020205020404" pitchFamily="49" charset="0"/>
                <a:cs typeface="Courier New" panose="02070309020205020404" pitchFamily="49" charset="0"/>
              </a:rPr>
              <a:t>زر </a:t>
            </a:r>
            <a:r>
              <a:rPr lang="en-US" sz="2400" b="1" dirty="0">
                <a:solidFill>
                  <a:schemeClr val="tx1"/>
                </a:solidFill>
                <a:latin typeface="Courier New" panose="02070309020205020404" pitchFamily="49" charset="0"/>
                <a:cs typeface="Courier New" panose="02070309020205020404" pitchFamily="49" charset="0"/>
              </a:rPr>
              <a:t> ctrl </a:t>
            </a:r>
            <a:r>
              <a:rPr lang="ar-SA" sz="2400" b="1" dirty="0">
                <a:solidFill>
                  <a:schemeClr val="tx1"/>
                </a:solidFill>
                <a:latin typeface="Courier New" panose="02070309020205020404" pitchFamily="49" charset="0"/>
                <a:cs typeface="Courier New" panose="02070309020205020404" pitchFamily="49" charset="0"/>
              </a:rPr>
              <a:t>للتنقل بين البيانات</a:t>
            </a:r>
          </a:p>
          <a:p>
            <a:pPr>
              <a:lnSpc>
                <a:spcPct val="150000"/>
              </a:lnSpc>
            </a:pPr>
            <a:r>
              <a:rPr lang="ar-SA" sz="2400" b="1" dirty="0" smtClean="0">
                <a:solidFill>
                  <a:schemeClr val="tx1"/>
                </a:solidFill>
                <a:latin typeface="Courier New" panose="02070309020205020404" pitchFamily="49" charset="0"/>
                <a:cs typeface="Courier New" panose="02070309020205020404" pitchFamily="49" charset="0"/>
              </a:rPr>
              <a:t>تحويل </a:t>
            </a:r>
            <a:r>
              <a:rPr lang="ar-SA" sz="2400" b="1" dirty="0">
                <a:solidFill>
                  <a:schemeClr val="tx1"/>
                </a:solidFill>
                <a:latin typeface="Courier New" panose="02070309020205020404" pitchFamily="49" charset="0"/>
                <a:cs typeface="Courier New" panose="02070309020205020404" pitchFamily="49" charset="0"/>
              </a:rPr>
              <a:t>الجدول (الصفوف لأعمدة والعكس)</a:t>
            </a:r>
          </a:p>
          <a:p>
            <a:pPr>
              <a:lnSpc>
                <a:spcPct val="150000"/>
              </a:lnSpc>
            </a:pPr>
            <a:r>
              <a:rPr lang="ar-SA" sz="2400" b="1" dirty="0">
                <a:solidFill>
                  <a:schemeClr val="tx1"/>
                </a:solidFill>
                <a:latin typeface="Courier New" panose="02070309020205020404" pitchFamily="49" charset="0"/>
                <a:cs typeface="Courier New" panose="02070309020205020404" pitchFamily="49" charset="0"/>
              </a:rPr>
              <a:t>إخفاء بعض البيانات</a:t>
            </a:r>
          </a:p>
          <a:p>
            <a:pPr>
              <a:lnSpc>
                <a:spcPct val="150000"/>
              </a:lnSpc>
            </a:pPr>
            <a:r>
              <a:rPr lang="ar-SA" sz="2400" b="1" dirty="0">
                <a:solidFill>
                  <a:schemeClr val="tx1"/>
                </a:solidFill>
                <a:latin typeface="Courier New" panose="02070309020205020404" pitchFamily="49" charset="0"/>
                <a:cs typeface="Courier New" panose="02070309020205020404" pitchFamily="49" charset="0"/>
              </a:rPr>
              <a:t>ضم البيانات النصية </a:t>
            </a:r>
            <a:r>
              <a:rPr lang="ar-SA" sz="2400" b="1" dirty="0" smtClean="0">
                <a:solidFill>
                  <a:schemeClr val="tx1"/>
                </a:solidFill>
                <a:latin typeface="Courier New" panose="02070309020205020404" pitchFamily="49" charset="0"/>
                <a:cs typeface="Courier New" panose="02070309020205020404" pitchFamily="49" charset="0"/>
              </a:rPr>
              <a:t>باستخدام </a:t>
            </a:r>
            <a:r>
              <a:rPr lang="ar-SA" sz="2400" b="1" dirty="0">
                <a:solidFill>
                  <a:schemeClr val="tx1"/>
                </a:solidFill>
                <a:latin typeface="Courier New" panose="02070309020205020404" pitchFamily="49" charset="0"/>
                <a:cs typeface="Courier New" panose="02070309020205020404" pitchFamily="49" charset="0"/>
              </a:rPr>
              <a:t>&amp;.</a:t>
            </a:r>
          </a:p>
          <a:p>
            <a:r>
              <a:rPr lang="ar-SA" sz="2400" b="1" dirty="0">
                <a:solidFill>
                  <a:schemeClr val="tx1"/>
                </a:solidFill>
                <a:latin typeface="Courier New" panose="02070309020205020404" pitchFamily="49" charset="0"/>
                <a:cs typeface="Courier New" panose="02070309020205020404" pitchFamily="49" charset="0"/>
              </a:rPr>
              <a:t>التنسيق</a:t>
            </a:r>
          </a:p>
          <a:p>
            <a:pPr>
              <a:lnSpc>
                <a:spcPct val="150000"/>
              </a:lnSpc>
            </a:pPr>
            <a:r>
              <a:rPr lang="ar-SA" sz="2400" b="1" dirty="0">
                <a:solidFill>
                  <a:schemeClr val="tx1"/>
                </a:solidFill>
                <a:latin typeface="Courier New" panose="02070309020205020404" pitchFamily="49" charset="0"/>
                <a:cs typeface="Courier New" panose="02070309020205020404" pitchFamily="49" charset="0"/>
              </a:rPr>
              <a:t>إدخال الأرقام البادئة بالصفر</a:t>
            </a:r>
          </a:p>
          <a:p>
            <a:pPr>
              <a:lnSpc>
                <a:spcPct val="150000"/>
              </a:lnSpc>
            </a:pPr>
            <a:r>
              <a:rPr lang="ar-SA" sz="2400" b="1" dirty="0">
                <a:solidFill>
                  <a:schemeClr val="tx1"/>
                </a:solidFill>
                <a:latin typeface="Courier New" panose="02070309020205020404" pitchFamily="49" charset="0"/>
                <a:cs typeface="Courier New" panose="02070309020205020404" pitchFamily="49" charset="0"/>
              </a:rPr>
              <a:t>التصحيح </a:t>
            </a:r>
            <a:r>
              <a:rPr lang="ar-SA" sz="2400" b="1" dirty="0" smtClean="0">
                <a:solidFill>
                  <a:schemeClr val="tx1"/>
                </a:solidFill>
                <a:latin typeface="Courier New" panose="02070309020205020404" pitchFamily="49" charset="0"/>
                <a:cs typeface="Courier New" panose="02070309020205020404" pitchFamily="49" charset="0"/>
              </a:rPr>
              <a:t>الآلي</a:t>
            </a:r>
          </a:p>
          <a:p>
            <a:r>
              <a:rPr lang="ar-SA" sz="2400" b="1" dirty="0">
                <a:solidFill>
                  <a:schemeClr val="tx1"/>
                </a:solidFill>
                <a:latin typeface="Courier New" panose="02070309020205020404" pitchFamily="49" charset="0"/>
                <a:cs typeface="Courier New" panose="02070309020205020404" pitchFamily="49" charset="0"/>
              </a:rPr>
              <a:t>الحصول على المتوسط وعدد الخلايا وأشياء أخرى</a:t>
            </a:r>
          </a:p>
          <a:p>
            <a:pPr>
              <a:lnSpc>
                <a:spcPct val="150000"/>
              </a:lnSpc>
            </a:pPr>
            <a:r>
              <a:rPr lang="ar-SA" sz="2400" b="1" dirty="0">
                <a:solidFill>
                  <a:schemeClr val="tx1"/>
                </a:solidFill>
                <a:latin typeface="Courier New" panose="02070309020205020404" pitchFamily="49" charset="0"/>
                <a:cs typeface="Courier New" panose="02070309020205020404" pitchFamily="49" charset="0"/>
              </a:rPr>
              <a:t>تسمية نافذة الشيت</a:t>
            </a:r>
          </a:p>
          <a:p>
            <a:endParaRPr lang="ar-SA" sz="2400" b="1" dirty="0">
              <a:solidFill>
                <a:schemeClr val="tx1"/>
              </a:solidFill>
              <a:latin typeface="Courier New" panose="02070309020205020404" pitchFamily="49" charset="0"/>
              <a:cs typeface="Courier New" panose="02070309020205020404" pitchFamily="49" charset="0"/>
            </a:endParaRPr>
          </a:p>
          <a:p>
            <a:endParaRPr lang="ar-SA" sz="2400" dirty="0">
              <a:solidFill>
                <a:schemeClr val="tx1"/>
              </a:solidFill>
            </a:endParaRPr>
          </a:p>
        </p:txBody>
      </p:sp>
    </p:spTree>
    <p:extLst>
      <p:ext uri="{BB962C8B-B14F-4D97-AF65-F5344CB8AC3E}">
        <p14:creationId xmlns:p14="http://schemas.microsoft.com/office/powerpoint/2010/main" val="3417363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3" y="455749"/>
            <a:ext cx="8596668" cy="814251"/>
          </a:xfrm>
        </p:spPr>
        <p:txBody>
          <a:bodyPr/>
          <a:lstStyle/>
          <a:p>
            <a:pPr algn="ctr"/>
            <a:r>
              <a:rPr lang="ar-SA" b="1" dirty="0" smtClean="0">
                <a:effectLst>
                  <a:outerShdw blurRad="38100" dist="38100" dir="2700000" algn="tl">
                    <a:srgbClr val="000000">
                      <a:alpha val="43137"/>
                    </a:srgbClr>
                  </a:outerShdw>
                </a:effectLst>
              </a:rPr>
              <a:t>مقدمة</a:t>
            </a:r>
            <a:endParaRPr lang="ar-SA" b="1" dirty="0">
              <a:effectLst>
                <a:outerShdw blurRad="38100" dist="38100" dir="2700000" algn="tl">
                  <a:srgbClr val="000000">
                    <a:alpha val="43137"/>
                  </a:srgbClr>
                </a:outerShdw>
              </a:effectLst>
            </a:endParaRPr>
          </a:p>
        </p:txBody>
      </p:sp>
      <p:sp>
        <p:nvSpPr>
          <p:cNvPr id="3" name="مستطيل 2"/>
          <p:cNvSpPr/>
          <p:nvPr/>
        </p:nvSpPr>
        <p:spPr>
          <a:xfrm>
            <a:off x="579703" y="1270000"/>
            <a:ext cx="8791929" cy="5632311"/>
          </a:xfrm>
          <a:prstGeom prst="rect">
            <a:avLst/>
          </a:prstGeom>
        </p:spPr>
        <p:txBody>
          <a:bodyPr wrap="square">
            <a:spAutoFit/>
          </a:bodyPr>
          <a:lstStyle/>
          <a:p>
            <a:pPr algn="r" rtl="1">
              <a:lnSpc>
                <a:spcPct val="150000"/>
              </a:lnSpc>
            </a:pPr>
            <a:r>
              <a:rPr lang="ar-SA" sz="2000" dirty="0">
                <a:solidFill>
                  <a:srgbClr val="222222"/>
                </a:solidFill>
                <a:latin typeface="Noto Naskh Arabic UI"/>
              </a:rPr>
              <a:t>بعد تطوير شركة مايكروسوفت لأهم منتجاتها </a:t>
            </a:r>
            <a:r>
              <a:rPr lang="en-US" sz="2000" dirty="0">
                <a:solidFill>
                  <a:srgbClr val="222222"/>
                </a:solidFill>
                <a:latin typeface="Noto Naskh Arabic UI"/>
              </a:rPr>
              <a:t>Microsoft office </a:t>
            </a:r>
            <a:r>
              <a:rPr lang="ar-SA" sz="2000" dirty="0" smtClean="0">
                <a:solidFill>
                  <a:srgbClr val="222222"/>
                </a:solidFill>
                <a:latin typeface="Noto Naskh Arabic UI"/>
              </a:rPr>
              <a:t> </a:t>
            </a:r>
            <a:r>
              <a:rPr lang="ar-SA" sz="2000" dirty="0" err="1" smtClean="0">
                <a:solidFill>
                  <a:srgbClr val="222222"/>
                </a:solidFill>
                <a:latin typeface="Noto Naskh Arabic UI"/>
              </a:rPr>
              <a:t>والتى</a:t>
            </a:r>
            <a:r>
              <a:rPr lang="ar-SA" sz="2000" dirty="0" smtClean="0">
                <a:solidFill>
                  <a:srgbClr val="222222"/>
                </a:solidFill>
                <a:latin typeface="Noto Naskh Arabic UI"/>
              </a:rPr>
              <a:t> </a:t>
            </a:r>
            <a:r>
              <a:rPr lang="ar-SA" sz="2000" dirty="0">
                <a:solidFill>
                  <a:srgbClr val="222222"/>
                </a:solidFill>
                <a:latin typeface="Noto Naskh Arabic UI"/>
              </a:rPr>
              <a:t>نستخدمها يومياً </a:t>
            </a:r>
            <a:r>
              <a:rPr lang="ar-SA" sz="2000" dirty="0" err="1">
                <a:solidFill>
                  <a:srgbClr val="222222"/>
                </a:solidFill>
                <a:latin typeface="Noto Naskh Arabic UI"/>
              </a:rPr>
              <a:t>فى</a:t>
            </a:r>
            <a:r>
              <a:rPr lang="ar-SA" sz="2000" dirty="0">
                <a:solidFill>
                  <a:srgbClr val="222222"/>
                </a:solidFill>
                <a:latin typeface="Noto Naskh Arabic UI"/>
              </a:rPr>
              <a:t> أعمالنا ودراستنا، صارت الحاجة لتعلم طرق التعامل مع تلك الأدوات حاجة أساسية للعمل بأفضل كفاءة، مع هذا التطوير قدمت لنا مايكروسوفت برنامج </a:t>
            </a:r>
            <a:r>
              <a:rPr lang="ar-SA" sz="2000" dirty="0" err="1">
                <a:solidFill>
                  <a:srgbClr val="222222"/>
                </a:solidFill>
                <a:latin typeface="Noto Naskh Arabic UI"/>
              </a:rPr>
              <a:t>الإكسل</a:t>
            </a:r>
            <a:r>
              <a:rPr lang="ar-SA" sz="2000" dirty="0">
                <a:solidFill>
                  <a:srgbClr val="222222"/>
                </a:solidFill>
                <a:latin typeface="Noto Naskh Arabic UI"/>
              </a:rPr>
              <a:t> بسمات ومميزات أكثر بدءاً من إصدار </a:t>
            </a:r>
            <a:r>
              <a:rPr lang="en-US" sz="2000" dirty="0">
                <a:solidFill>
                  <a:srgbClr val="222222"/>
                </a:solidFill>
                <a:latin typeface="Noto Naskh Arabic UI"/>
              </a:rPr>
              <a:t>Microsoft office 2010، </a:t>
            </a:r>
            <a:r>
              <a:rPr lang="ar-SA" sz="2000" dirty="0">
                <a:solidFill>
                  <a:srgbClr val="222222"/>
                </a:solidFill>
                <a:latin typeface="Noto Naskh Arabic UI"/>
              </a:rPr>
              <a:t>وبالنسبة </a:t>
            </a:r>
            <a:r>
              <a:rPr lang="ar-SA" sz="2000" dirty="0" err="1">
                <a:solidFill>
                  <a:srgbClr val="222222"/>
                </a:solidFill>
                <a:latin typeface="Noto Naskh Arabic UI"/>
              </a:rPr>
              <a:t>للإكسل</a:t>
            </a:r>
            <a:r>
              <a:rPr lang="ar-SA" sz="2000" dirty="0">
                <a:solidFill>
                  <a:srgbClr val="222222"/>
                </a:solidFill>
                <a:latin typeface="Noto Naskh Arabic UI"/>
              </a:rPr>
              <a:t> فإن وظيفته تنقسم لثلاث </a:t>
            </a:r>
            <a:r>
              <a:rPr lang="ar-SA" sz="2000" dirty="0" smtClean="0">
                <a:solidFill>
                  <a:srgbClr val="222222"/>
                </a:solidFill>
                <a:latin typeface="Noto Naskh Arabic UI"/>
              </a:rPr>
              <a:t>مهام:-</a:t>
            </a:r>
          </a:p>
          <a:p>
            <a:pPr marL="2606675" algn="r" rtl="1">
              <a:lnSpc>
                <a:spcPct val="150000"/>
              </a:lnSpc>
              <a:buFont typeface="Wingdings" panose="05000000000000000000" pitchFamily="2" charset="2"/>
              <a:buChar char="q"/>
            </a:pPr>
            <a:r>
              <a:rPr lang="ar-SA" sz="2000" dirty="0" smtClean="0">
                <a:solidFill>
                  <a:srgbClr val="222222"/>
                </a:solidFill>
                <a:latin typeface="Noto Naskh Arabic UI"/>
              </a:rPr>
              <a:t> </a:t>
            </a:r>
            <a:r>
              <a:rPr lang="ar-SA" sz="2000" dirty="0">
                <a:solidFill>
                  <a:srgbClr val="C00000"/>
                </a:solidFill>
                <a:latin typeface="Noto Naskh Arabic UI"/>
              </a:rPr>
              <a:t>الأولى</a:t>
            </a:r>
            <a:r>
              <a:rPr lang="ar-SA" sz="2000" dirty="0">
                <a:solidFill>
                  <a:srgbClr val="222222"/>
                </a:solidFill>
                <a:latin typeface="Noto Naskh Arabic UI"/>
              </a:rPr>
              <a:t> وهى لعرض البيانات </a:t>
            </a:r>
            <a:r>
              <a:rPr lang="ar-SA" sz="2000" dirty="0" err="1">
                <a:solidFill>
                  <a:srgbClr val="222222"/>
                </a:solidFill>
                <a:latin typeface="Noto Naskh Arabic UI"/>
              </a:rPr>
              <a:t>فى</a:t>
            </a:r>
            <a:r>
              <a:rPr lang="ar-SA" sz="2000" dirty="0">
                <a:solidFill>
                  <a:srgbClr val="222222"/>
                </a:solidFill>
                <a:latin typeface="Noto Naskh Arabic UI"/>
              </a:rPr>
              <a:t> صورة رسوم بيانية، </a:t>
            </a:r>
            <a:endParaRPr lang="ar-SA" sz="2000" dirty="0" smtClean="0">
              <a:solidFill>
                <a:srgbClr val="222222"/>
              </a:solidFill>
              <a:latin typeface="Noto Naskh Arabic UI"/>
            </a:endParaRPr>
          </a:p>
          <a:p>
            <a:pPr marL="2606675" algn="r" rtl="1">
              <a:lnSpc>
                <a:spcPct val="150000"/>
              </a:lnSpc>
              <a:buFont typeface="Wingdings" panose="05000000000000000000" pitchFamily="2" charset="2"/>
              <a:buChar char="q"/>
            </a:pPr>
            <a:r>
              <a:rPr lang="ar-SA" sz="2000" dirty="0" smtClean="0">
                <a:solidFill>
                  <a:srgbClr val="222222"/>
                </a:solidFill>
                <a:latin typeface="Noto Naskh Arabic UI"/>
              </a:rPr>
              <a:t> </a:t>
            </a:r>
            <a:r>
              <a:rPr lang="ar-SA" sz="2000" dirty="0" smtClean="0">
                <a:solidFill>
                  <a:srgbClr val="C00000"/>
                </a:solidFill>
                <a:latin typeface="Noto Naskh Arabic UI"/>
              </a:rPr>
              <a:t>الثانية</a:t>
            </a:r>
            <a:r>
              <a:rPr lang="ar-SA" sz="2000" dirty="0" smtClean="0">
                <a:solidFill>
                  <a:srgbClr val="222222"/>
                </a:solidFill>
                <a:latin typeface="Noto Naskh Arabic UI"/>
              </a:rPr>
              <a:t> </a:t>
            </a:r>
            <a:r>
              <a:rPr lang="ar-SA" sz="2000" dirty="0">
                <a:solidFill>
                  <a:srgbClr val="222222"/>
                </a:solidFill>
                <a:latin typeface="Noto Naskh Arabic UI"/>
              </a:rPr>
              <a:t>للقيام بالحسابات </a:t>
            </a:r>
            <a:endParaRPr lang="ar-SA" sz="2000" dirty="0" smtClean="0">
              <a:solidFill>
                <a:srgbClr val="222222"/>
              </a:solidFill>
              <a:latin typeface="Noto Naskh Arabic UI"/>
            </a:endParaRPr>
          </a:p>
          <a:p>
            <a:pPr marL="2606675" algn="r" rtl="1">
              <a:lnSpc>
                <a:spcPct val="150000"/>
              </a:lnSpc>
              <a:buFont typeface="Wingdings" panose="05000000000000000000" pitchFamily="2" charset="2"/>
              <a:buChar char="q"/>
            </a:pPr>
            <a:r>
              <a:rPr lang="ar-SA" sz="2000" dirty="0" smtClean="0">
                <a:solidFill>
                  <a:srgbClr val="222222"/>
                </a:solidFill>
                <a:latin typeface="Noto Naskh Arabic UI"/>
              </a:rPr>
              <a:t> </a:t>
            </a:r>
            <a:r>
              <a:rPr lang="ar-SA" sz="2000" dirty="0" smtClean="0">
                <a:solidFill>
                  <a:srgbClr val="C00000"/>
                </a:solidFill>
                <a:latin typeface="Noto Naskh Arabic UI"/>
              </a:rPr>
              <a:t>الثالثة</a:t>
            </a:r>
            <a:r>
              <a:rPr lang="ar-SA" sz="2000" dirty="0" smtClean="0">
                <a:solidFill>
                  <a:srgbClr val="222222"/>
                </a:solidFill>
                <a:latin typeface="Noto Naskh Arabic UI"/>
              </a:rPr>
              <a:t> </a:t>
            </a:r>
            <a:r>
              <a:rPr lang="ar-SA" sz="2000" dirty="0">
                <a:solidFill>
                  <a:srgbClr val="222222"/>
                </a:solidFill>
                <a:latin typeface="Noto Naskh Arabic UI"/>
              </a:rPr>
              <a:t>يستخدم </a:t>
            </a:r>
            <a:r>
              <a:rPr lang="ar-SA" sz="2000" b="1" dirty="0">
                <a:solidFill>
                  <a:srgbClr val="ED4400"/>
                </a:solidFill>
                <a:latin typeface="Noto Naskh Arabic UI"/>
                <a:hlinkClick r:id="rId2"/>
              </a:rPr>
              <a:t>كقاعدة للبيانات</a:t>
            </a:r>
            <a:r>
              <a:rPr lang="ar-SA" sz="2000" dirty="0" smtClean="0">
                <a:solidFill>
                  <a:srgbClr val="222222"/>
                </a:solidFill>
                <a:latin typeface="Noto Naskh Arabic UI"/>
              </a:rPr>
              <a:t>،</a:t>
            </a:r>
          </a:p>
          <a:p>
            <a:pPr marL="2606675" algn="r" rtl="1">
              <a:lnSpc>
                <a:spcPct val="150000"/>
              </a:lnSpc>
            </a:pPr>
            <a:endParaRPr lang="ar-SA" sz="2000" dirty="0">
              <a:solidFill>
                <a:srgbClr val="222222"/>
              </a:solidFill>
              <a:latin typeface="Noto Naskh Arabic UI"/>
            </a:endParaRPr>
          </a:p>
          <a:p>
            <a:pPr algn="r" rtl="1">
              <a:lnSpc>
                <a:spcPct val="150000"/>
              </a:lnSpc>
            </a:pPr>
            <a:r>
              <a:rPr lang="ar-SA" sz="2000" dirty="0" smtClean="0">
                <a:solidFill>
                  <a:srgbClr val="222222"/>
                </a:solidFill>
                <a:latin typeface="Noto Naskh Arabic UI"/>
              </a:rPr>
              <a:t> </a:t>
            </a:r>
            <a:r>
              <a:rPr lang="ar-SA" sz="2000" dirty="0">
                <a:solidFill>
                  <a:srgbClr val="222222"/>
                </a:solidFill>
                <a:latin typeface="Noto Naskh Arabic UI"/>
              </a:rPr>
              <a:t>لذا فإن أهمية برنامج </a:t>
            </a:r>
            <a:r>
              <a:rPr lang="ar-SA" sz="2000" dirty="0" err="1">
                <a:solidFill>
                  <a:srgbClr val="222222"/>
                </a:solidFill>
                <a:latin typeface="Noto Naskh Arabic UI"/>
              </a:rPr>
              <a:t>الإكسل</a:t>
            </a:r>
            <a:r>
              <a:rPr lang="ar-SA" sz="2000" dirty="0">
                <a:solidFill>
                  <a:srgbClr val="222222"/>
                </a:solidFill>
                <a:latin typeface="Noto Naskh Arabic UI"/>
              </a:rPr>
              <a:t> تكمن </a:t>
            </a:r>
            <a:r>
              <a:rPr lang="ar-SA" sz="2000" dirty="0" err="1">
                <a:solidFill>
                  <a:srgbClr val="222222"/>
                </a:solidFill>
                <a:latin typeface="Noto Naskh Arabic UI"/>
              </a:rPr>
              <a:t>فى</a:t>
            </a:r>
            <a:r>
              <a:rPr lang="ar-SA" sz="2000" dirty="0">
                <a:solidFill>
                  <a:srgbClr val="222222"/>
                </a:solidFill>
                <a:latin typeface="Noto Naskh Arabic UI"/>
              </a:rPr>
              <a:t> انه </a:t>
            </a:r>
            <a:r>
              <a:rPr lang="ar-SA" sz="2000" dirty="0" err="1">
                <a:solidFill>
                  <a:srgbClr val="222222"/>
                </a:solidFill>
                <a:latin typeface="Noto Naskh Arabic UI"/>
              </a:rPr>
              <a:t>ضرورى</a:t>
            </a:r>
            <a:r>
              <a:rPr lang="ar-SA" sz="2000" dirty="0">
                <a:solidFill>
                  <a:srgbClr val="222222"/>
                </a:solidFill>
                <a:latin typeface="Noto Naskh Arabic UI"/>
              </a:rPr>
              <a:t> لحفظ وحساب وعرض بياناتك، إليك بعض الأوامر والخصائص الموضحة بالصور </a:t>
            </a:r>
            <a:r>
              <a:rPr lang="ar-SA" sz="2000" dirty="0" err="1">
                <a:solidFill>
                  <a:srgbClr val="222222"/>
                </a:solidFill>
                <a:latin typeface="Noto Naskh Arabic UI"/>
              </a:rPr>
              <a:t>والتى</a:t>
            </a:r>
            <a:r>
              <a:rPr lang="ar-SA" sz="2000" dirty="0">
                <a:solidFill>
                  <a:srgbClr val="222222"/>
                </a:solidFill>
                <a:latin typeface="Noto Naskh Arabic UI"/>
              </a:rPr>
              <a:t> ستجدها مفيدة </a:t>
            </a:r>
            <a:r>
              <a:rPr lang="ar-SA" sz="2000" dirty="0" err="1">
                <a:solidFill>
                  <a:srgbClr val="222222"/>
                </a:solidFill>
                <a:latin typeface="Noto Naskh Arabic UI"/>
              </a:rPr>
              <a:t>فى</a:t>
            </a:r>
            <a:r>
              <a:rPr lang="ar-SA" sz="2000" dirty="0">
                <a:solidFill>
                  <a:srgbClr val="222222"/>
                </a:solidFill>
                <a:latin typeface="Noto Naskh Arabic UI"/>
              </a:rPr>
              <a:t> تعاملك مع هذا البرنامج الذى لا غنى عنه.</a:t>
            </a:r>
            <a:endParaRPr lang="ar-SA" sz="2000" dirty="0"/>
          </a:p>
        </p:txBody>
      </p:sp>
    </p:spTree>
    <p:extLst>
      <p:ext uri="{BB962C8B-B14F-4D97-AF65-F5344CB8AC3E}">
        <p14:creationId xmlns:p14="http://schemas.microsoft.com/office/powerpoint/2010/main" val="2979475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609600"/>
            <a:ext cx="8596668" cy="673290"/>
          </a:xfrm>
        </p:spPr>
        <p:txBody>
          <a:bodyPr>
            <a:normAutofit fontScale="90000"/>
          </a:bodyPr>
          <a:lstStyle/>
          <a:p>
            <a:pPr algn="ctr"/>
            <a:r>
              <a:rPr lang="ar-SA" b="1" dirty="0" smtClean="0"/>
              <a:t>1- ضغطة </a:t>
            </a:r>
            <a:r>
              <a:rPr lang="ar-SA" b="1" dirty="0"/>
              <a:t>واحدة </a:t>
            </a:r>
            <a:r>
              <a:rPr lang="ar-SA" b="1" dirty="0" err="1"/>
              <a:t>لإختيار</a:t>
            </a:r>
            <a:r>
              <a:rPr lang="ar-SA" b="1" dirty="0"/>
              <a:t> الكل</a:t>
            </a:r>
            <a:br>
              <a:rPr lang="ar-SA" b="1" dirty="0"/>
            </a:br>
            <a:endParaRPr lang="ar-SA" dirty="0"/>
          </a:p>
        </p:txBody>
      </p:sp>
      <p:pic>
        <p:nvPicPr>
          <p:cNvPr id="1026" name="Picture 2" descr="ضغطة واحدة لإختيار الكل - Microsoft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667" y="2548041"/>
            <a:ext cx="7124130" cy="4309959"/>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1927667" y="1453800"/>
            <a:ext cx="7516583" cy="923330"/>
          </a:xfrm>
          <a:prstGeom prst="rect">
            <a:avLst/>
          </a:prstGeom>
        </p:spPr>
        <p:txBody>
          <a:bodyPr wrap="square">
            <a:spAutoFit/>
          </a:bodyPr>
          <a:lstStyle/>
          <a:p>
            <a:pPr algn="r" rtl="1"/>
            <a:r>
              <a:rPr lang="ar-SA" dirty="0">
                <a:solidFill>
                  <a:srgbClr val="222222"/>
                </a:solidFill>
                <a:latin typeface="Noto Naskh Arabic UI"/>
              </a:rPr>
              <a:t>ربما تعرف أنك إذا أردت تحديد كل ما </a:t>
            </a:r>
            <a:r>
              <a:rPr lang="ar-SA" dirty="0" err="1">
                <a:solidFill>
                  <a:srgbClr val="222222"/>
                </a:solidFill>
                <a:latin typeface="Noto Naskh Arabic UI"/>
              </a:rPr>
              <a:t>فى</a:t>
            </a:r>
            <a:r>
              <a:rPr lang="ar-SA" dirty="0">
                <a:solidFill>
                  <a:srgbClr val="222222"/>
                </a:solidFill>
                <a:latin typeface="Noto Naskh Arabic UI"/>
              </a:rPr>
              <a:t> الصفحة فإنك ستستخدم </a:t>
            </a:r>
            <a:r>
              <a:rPr lang="en-US" b="1" dirty="0" err="1">
                <a:solidFill>
                  <a:srgbClr val="222222"/>
                </a:solidFill>
                <a:latin typeface="Noto Naskh Arabic UI"/>
              </a:rPr>
              <a:t>ctrl+A</a:t>
            </a:r>
            <a:r>
              <a:rPr lang="en-US" dirty="0">
                <a:solidFill>
                  <a:srgbClr val="222222"/>
                </a:solidFill>
                <a:latin typeface="Noto Naskh Arabic UI"/>
              </a:rPr>
              <a:t> </a:t>
            </a:r>
            <a:r>
              <a:rPr lang="ar-SA" dirty="0">
                <a:solidFill>
                  <a:srgbClr val="222222"/>
                </a:solidFill>
                <a:latin typeface="Noto Naskh Arabic UI"/>
              </a:rPr>
              <a:t>لكن القليل من يعرف أنه عند الضغط مرة واحدة على الزر </a:t>
            </a:r>
            <a:r>
              <a:rPr lang="ar-SA" dirty="0" err="1">
                <a:solidFill>
                  <a:srgbClr val="222222"/>
                </a:solidFill>
                <a:latin typeface="Noto Naskh Arabic UI"/>
              </a:rPr>
              <a:t>الجانبى</a:t>
            </a:r>
            <a:r>
              <a:rPr lang="ar-SA" dirty="0">
                <a:solidFill>
                  <a:srgbClr val="222222"/>
                </a:solidFill>
                <a:latin typeface="Noto Naskh Arabic UI"/>
              </a:rPr>
              <a:t> فإن كل بياناتك ستحدد ويتم </a:t>
            </a:r>
            <a:r>
              <a:rPr lang="ar-SA" dirty="0" err="1">
                <a:solidFill>
                  <a:srgbClr val="222222"/>
                </a:solidFill>
                <a:latin typeface="Noto Naskh Arabic UI"/>
              </a:rPr>
              <a:t>إختيارها</a:t>
            </a:r>
            <a:r>
              <a:rPr lang="ar-SA" dirty="0">
                <a:solidFill>
                  <a:srgbClr val="222222"/>
                </a:solidFill>
                <a:latin typeface="Noto Naskh Arabic UI"/>
              </a:rPr>
              <a:t> </a:t>
            </a:r>
            <a:r>
              <a:rPr lang="ar-SA" dirty="0" err="1">
                <a:solidFill>
                  <a:srgbClr val="222222"/>
                </a:solidFill>
                <a:latin typeface="Noto Naskh Arabic UI"/>
              </a:rPr>
              <a:t>فى</a:t>
            </a:r>
            <a:r>
              <a:rPr lang="ar-SA" dirty="0">
                <a:solidFill>
                  <a:srgbClr val="222222"/>
                </a:solidFill>
                <a:latin typeface="Noto Naskh Arabic UI"/>
              </a:rPr>
              <a:t> ثانية.</a:t>
            </a:r>
            <a:endParaRPr lang="ar-SA" dirty="0"/>
          </a:p>
        </p:txBody>
      </p:sp>
    </p:spTree>
    <p:extLst>
      <p:ext uri="{BB962C8B-B14F-4D97-AF65-F5344CB8AC3E}">
        <p14:creationId xmlns:p14="http://schemas.microsoft.com/office/powerpoint/2010/main" val="324894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609600"/>
            <a:ext cx="8596668" cy="768824"/>
          </a:xfrm>
        </p:spPr>
        <p:txBody>
          <a:bodyPr>
            <a:normAutofit fontScale="90000"/>
          </a:bodyPr>
          <a:lstStyle/>
          <a:p>
            <a:pPr algn="ctr"/>
            <a:r>
              <a:rPr lang="ar-SA" b="1" dirty="0" smtClean="0"/>
              <a:t>2- فتح </a:t>
            </a:r>
            <a:r>
              <a:rPr lang="ar-SA" b="1" dirty="0"/>
              <a:t>عدة ملفات </a:t>
            </a:r>
            <a:r>
              <a:rPr lang="ar-SA" b="1" dirty="0" smtClean="0"/>
              <a:t>في </a:t>
            </a:r>
            <a:r>
              <a:rPr lang="ar-SA" b="1" dirty="0"/>
              <a:t>آن واحد</a:t>
            </a:r>
            <a:br>
              <a:rPr lang="ar-SA" b="1" dirty="0"/>
            </a:br>
            <a:endParaRPr lang="ar-SA" dirty="0"/>
          </a:p>
        </p:txBody>
      </p:sp>
      <p:sp>
        <p:nvSpPr>
          <p:cNvPr id="3" name="مستطيل 2"/>
          <p:cNvSpPr/>
          <p:nvPr/>
        </p:nvSpPr>
        <p:spPr>
          <a:xfrm>
            <a:off x="3034353" y="1607234"/>
            <a:ext cx="6096000" cy="646331"/>
          </a:xfrm>
          <a:prstGeom prst="rect">
            <a:avLst/>
          </a:prstGeom>
        </p:spPr>
        <p:txBody>
          <a:bodyPr>
            <a:spAutoFit/>
          </a:bodyPr>
          <a:lstStyle/>
          <a:p>
            <a:r>
              <a:rPr lang="ar-SA" dirty="0">
                <a:solidFill>
                  <a:srgbClr val="222222"/>
                </a:solidFill>
                <a:latin typeface="Noto Naskh Arabic UI"/>
              </a:rPr>
              <a:t>إذا أردت التعامل مع عدة ملفات </a:t>
            </a:r>
            <a:r>
              <a:rPr lang="ar-SA" dirty="0" err="1">
                <a:solidFill>
                  <a:srgbClr val="222222"/>
                </a:solidFill>
                <a:latin typeface="Noto Naskh Arabic UI"/>
              </a:rPr>
              <a:t>فى</a:t>
            </a:r>
            <a:r>
              <a:rPr lang="ar-SA" dirty="0">
                <a:solidFill>
                  <a:srgbClr val="222222"/>
                </a:solidFill>
                <a:latin typeface="Noto Naskh Arabic UI"/>
              </a:rPr>
              <a:t> وقت واحد فيمكنك تحديدهم والضغط على زر </a:t>
            </a:r>
            <a:r>
              <a:rPr lang="en-US" b="1" dirty="0">
                <a:solidFill>
                  <a:srgbClr val="222222"/>
                </a:solidFill>
                <a:latin typeface="Noto Naskh Arabic UI"/>
              </a:rPr>
              <a:t>enter</a:t>
            </a:r>
            <a:r>
              <a:rPr lang="en-US" dirty="0">
                <a:solidFill>
                  <a:srgbClr val="222222"/>
                </a:solidFill>
                <a:latin typeface="Noto Naskh Arabic UI"/>
              </a:rPr>
              <a:t>؛ </a:t>
            </a:r>
            <a:r>
              <a:rPr lang="ar-SA" dirty="0">
                <a:solidFill>
                  <a:srgbClr val="222222"/>
                </a:solidFill>
                <a:latin typeface="Noto Naskh Arabic UI"/>
              </a:rPr>
              <a:t>للتعامل معهم على حد سواء.</a:t>
            </a:r>
            <a:endParaRPr lang="ar-SA" dirty="0"/>
          </a:p>
        </p:txBody>
      </p:sp>
      <p:pic>
        <p:nvPicPr>
          <p:cNvPr id="2050" name="Picture 2" descr="فتح عدة ملفات فى آن واحد - Microsoft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388" y="2813146"/>
            <a:ext cx="624840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39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609600"/>
            <a:ext cx="8596668" cy="837063"/>
          </a:xfrm>
        </p:spPr>
        <p:txBody>
          <a:bodyPr>
            <a:normAutofit fontScale="90000"/>
          </a:bodyPr>
          <a:lstStyle/>
          <a:p>
            <a:pPr algn="ctr"/>
            <a:r>
              <a:rPr lang="ar-SA" b="1" dirty="0" smtClean="0"/>
              <a:t>3- التنقل </a:t>
            </a:r>
            <a:r>
              <a:rPr lang="ar-SA" b="1" dirty="0"/>
              <a:t>بين أكثر من ملف</a:t>
            </a:r>
            <a:br>
              <a:rPr lang="ar-SA" b="1" dirty="0"/>
            </a:br>
            <a:r>
              <a:rPr lang="ar-SA" dirty="0"/>
              <a:t/>
            </a:r>
            <a:br>
              <a:rPr lang="ar-SA" dirty="0"/>
            </a:br>
            <a:endParaRPr lang="ar-SA" dirty="0"/>
          </a:p>
        </p:txBody>
      </p:sp>
      <p:sp>
        <p:nvSpPr>
          <p:cNvPr id="3" name="مستطيل 2"/>
          <p:cNvSpPr/>
          <p:nvPr/>
        </p:nvSpPr>
        <p:spPr>
          <a:xfrm>
            <a:off x="1515114" y="1906744"/>
            <a:ext cx="7970292" cy="1282402"/>
          </a:xfrm>
          <a:prstGeom prst="rect">
            <a:avLst/>
          </a:prstGeom>
        </p:spPr>
        <p:txBody>
          <a:bodyPr wrap="square">
            <a:spAutoFit/>
          </a:bodyPr>
          <a:lstStyle/>
          <a:p>
            <a:pPr algn="r" rtl="1">
              <a:lnSpc>
                <a:spcPct val="150000"/>
              </a:lnSpc>
            </a:pPr>
            <a:r>
              <a:rPr lang="ar-SA" dirty="0">
                <a:solidFill>
                  <a:srgbClr val="222222"/>
                </a:solidFill>
                <a:latin typeface="Noto Naskh Arabic UI"/>
              </a:rPr>
              <a:t>عند تعاملك مع اكثر من ملف فإن عملية التنقل بينهم بالماوس مزعجة بعض </a:t>
            </a:r>
            <a:r>
              <a:rPr lang="ar-SA" dirty="0" err="1">
                <a:solidFill>
                  <a:srgbClr val="222222"/>
                </a:solidFill>
                <a:latin typeface="Noto Naskh Arabic UI"/>
              </a:rPr>
              <a:t>الشيئ</a:t>
            </a:r>
            <a:r>
              <a:rPr lang="ar-SA" dirty="0">
                <a:solidFill>
                  <a:srgbClr val="222222"/>
                </a:solidFill>
                <a:latin typeface="Noto Naskh Arabic UI"/>
              </a:rPr>
              <a:t>، لذا يمكنك التنقل بين الملفات عن طريق الضغط على </a:t>
            </a:r>
            <a:r>
              <a:rPr lang="ar-SA" dirty="0" err="1">
                <a:solidFill>
                  <a:srgbClr val="222222"/>
                </a:solidFill>
                <a:latin typeface="Noto Naskh Arabic UI"/>
              </a:rPr>
              <a:t>مفتاحى</a:t>
            </a:r>
            <a:r>
              <a:rPr lang="ar-SA" dirty="0">
                <a:solidFill>
                  <a:srgbClr val="222222"/>
                </a:solidFill>
                <a:latin typeface="Noto Naskh Arabic UI"/>
              </a:rPr>
              <a:t> </a:t>
            </a:r>
            <a:r>
              <a:rPr lang="en-US" b="1" dirty="0" err="1">
                <a:solidFill>
                  <a:srgbClr val="222222"/>
                </a:solidFill>
                <a:latin typeface="Noto Naskh Arabic UI"/>
              </a:rPr>
              <a:t>ctrl+Tab</a:t>
            </a:r>
            <a:r>
              <a:rPr lang="en-US" dirty="0">
                <a:solidFill>
                  <a:srgbClr val="222222"/>
                </a:solidFill>
                <a:latin typeface="Noto Naskh Arabic UI"/>
              </a:rPr>
              <a:t>، </a:t>
            </a:r>
            <a:r>
              <a:rPr lang="ar-SA" dirty="0">
                <a:solidFill>
                  <a:srgbClr val="222222"/>
                </a:solidFill>
                <a:latin typeface="Noto Naskh Arabic UI"/>
              </a:rPr>
              <a:t>وهى مفيدة أيضاً عند التعامل مع أكثر ملف او برنامج على </a:t>
            </a:r>
            <a:r>
              <a:rPr lang="ar-SA" dirty="0" err="1">
                <a:solidFill>
                  <a:srgbClr val="222222"/>
                </a:solidFill>
                <a:latin typeface="Noto Naskh Arabic UI"/>
              </a:rPr>
              <a:t>الوندوز</a:t>
            </a:r>
            <a:r>
              <a:rPr lang="ar-SA" dirty="0">
                <a:solidFill>
                  <a:srgbClr val="222222"/>
                </a:solidFill>
                <a:latin typeface="Noto Naskh Arabic UI"/>
              </a:rPr>
              <a:t>.</a:t>
            </a:r>
            <a:endParaRPr lang="ar-SA" dirty="0"/>
          </a:p>
        </p:txBody>
      </p:sp>
      <p:pic>
        <p:nvPicPr>
          <p:cNvPr id="3074" name="Picture 2" descr="التنقل بين أكثر من ملف - Microsoft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764" y="3675157"/>
            <a:ext cx="7993636" cy="243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62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t>4- إضافة </a:t>
            </a:r>
            <a:r>
              <a:rPr lang="ar-SA" b="1" dirty="0"/>
              <a:t>قائمة مختصرة جديدة</a:t>
            </a:r>
            <a:br>
              <a:rPr lang="ar-SA" b="1" dirty="0"/>
            </a:br>
            <a:endParaRPr lang="ar-SA" dirty="0"/>
          </a:p>
        </p:txBody>
      </p:sp>
      <p:sp>
        <p:nvSpPr>
          <p:cNvPr id="3" name="مستطيل 2"/>
          <p:cNvSpPr/>
          <p:nvPr/>
        </p:nvSpPr>
        <p:spPr>
          <a:xfrm>
            <a:off x="1685847" y="1595625"/>
            <a:ext cx="7588155" cy="2113399"/>
          </a:xfrm>
          <a:prstGeom prst="rect">
            <a:avLst/>
          </a:prstGeom>
        </p:spPr>
        <p:txBody>
          <a:bodyPr wrap="square">
            <a:spAutoFit/>
          </a:bodyPr>
          <a:lstStyle/>
          <a:p>
            <a:pPr algn="r" rtl="1">
              <a:lnSpc>
                <a:spcPct val="150000"/>
              </a:lnSpc>
            </a:pPr>
            <a:r>
              <a:rPr lang="ar-SA" dirty="0">
                <a:solidFill>
                  <a:srgbClr val="222222"/>
                </a:solidFill>
                <a:latin typeface="Noto Naskh Arabic UI"/>
              </a:rPr>
              <a:t>بأعلى ملف </a:t>
            </a:r>
            <a:r>
              <a:rPr lang="ar-SA" dirty="0" err="1">
                <a:solidFill>
                  <a:srgbClr val="222222"/>
                </a:solidFill>
                <a:latin typeface="Noto Naskh Arabic UI"/>
              </a:rPr>
              <a:t>الإكسل</a:t>
            </a:r>
            <a:r>
              <a:rPr lang="ar-SA" dirty="0">
                <a:solidFill>
                  <a:srgbClr val="222222"/>
                </a:solidFill>
                <a:latin typeface="Noto Naskh Arabic UI"/>
              </a:rPr>
              <a:t> ستجد </a:t>
            </a:r>
            <a:r>
              <a:rPr lang="ar-SA" dirty="0" err="1">
                <a:solidFill>
                  <a:srgbClr val="222222"/>
                </a:solidFill>
                <a:latin typeface="Noto Naskh Arabic UI"/>
              </a:rPr>
              <a:t>إختصارات</a:t>
            </a:r>
            <a:r>
              <a:rPr lang="ar-SA" dirty="0">
                <a:solidFill>
                  <a:srgbClr val="222222"/>
                </a:solidFill>
                <a:latin typeface="Noto Naskh Arabic UI"/>
              </a:rPr>
              <a:t> للحفظ والتراجع، يمكنك أيضاً إضافة قائمة مختصرة خاصة بك لتسهل تعاملك مع </a:t>
            </a:r>
            <a:r>
              <a:rPr lang="ar-SA" dirty="0" err="1">
                <a:solidFill>
                  <a:srgbClr val="222222"/>
                </a:solidFill>
                <a:latin typeface="Noto Naskh Arabic UI"/>
              </a:rPr>
              <a:t>إكسل</a:t>
            </a:r>
            <a:r>
              <a:rPr lang="ar-SA" dirty="0">
                <a:solidFill>
                  <a:srgbClr val="222222"/>
                </a:solidFill>
                <a:latin typeface="Noto Naskh Arabic UI"/>
              </a:rPr>
              <a:t>، كل ما عليك هو الذهاب </a:t>
            </a:r>
            <a:r>
              <a:rPr lang="ar-SA" dirty="0" smtClean="0">
                <a:solidFill>
                  <a:srgbClr val="222222"/>
                </a:solidFill>
                <a:latin typeface="Noto Naskh Arabic UI"/>
              </a:rPr>
              <a:t>إلى</a:t>
            </a:r>
          </a:p>
          <a:p>
            <a:pPr algn="r" rtl="1">
              <a:lnSpc>
                <a:spcPct val="150000"/>
              </a:lnSpc>
            </a:pPr>
            <a:r>
              <a:rPr lang="ar-SA" dirty="0">
                <a:solidFill>
                  <a:srgbClr val="222222"/>
                </a:solidFill>
                <a:latin typeface="Noto Naskh Arabic UI"/>
              </a:rPr>
              <a:t> </a:t>
            </a:r>
            <a:r>
              <a:rPr lang="en-US" b="1" dirty="0">
                <a:solidFill>
                  <a:srgbClr val="222222"/>
                </a:solidFill>
                <a:latin typeface="Noto Naskh Arabic UI"/>
              </a:rPr>
              <a:t>File-&gt;Options-&gt;Quick Access Toolbar</a:t>
            </a:r>
            <a:r>
              <a:rPr lang="en-US" dirty="0">
                <a:solidFill>
                  <a:srgbClr val="222222"/>
                </a:solidFill>
                <a:latin typeface="Noto Naskh Arabic UI"/>
              </a:rPr>
              <a:t> </a:t>
            </a:r>
            <a:endParaRPr lang="ar-SA" dirty="0" smtClean="0">
              <a:solidFill>
                <a:srgbClr val="222222"/>
              </a:solidFill>
              <a:latin typeface="Noto Naskh Arabic UI"/>
            </a:endParaRPr>
          </a:p>
          <a:p>
            <a:pPr algn="r" rtl="1">
              <a:lnSpc>
                <a:spcPct val="150000"/>
              </a:lnSpc>
            </a:pPr>
            <a:r>
              <a:rPr lang="ar-SA" dirty="0" smtClean="0">
                <a:solidFill>
                  <a:srgbClr val="222222"/>
                </a:solidFill>
                <a:latin typeface="Noto Naskh Arabic UI"/>
              </a:rPr>
              <a:t>وقم </a:t>
            </a:r>
            <a:r>
              <a:rPr lang="ar-SA" dirty="0" err="1">
                <a:solidFill>
                  <a:srgbClr val="222222"/>
                </a:solidFill>
                <a:latin typeface="Noto Naskh Arabic UI"/>
              </a:rPr>
              <a:t>بإختيار</a:t>
            </a:r>
            <a:r>
              <a:rPr lang="ar-SA" dirty="0">
                <a:solidFill>
                  <a:srgbClr val="222222"/>
                </a:solidFill>
                <a:latin typeface="Noto Naskh Arabic UI"/>
              </a:rPr>
              <a:t> الأزرار </a:t>
            </a:r>
            <a:r>
              <a:rPr lang="ar-SA" dirty="0" err="1">
                <a:solidFill>
                  <a:srgbClr val="222222"/>
                </a:solidFill>
                <a:latin typeface="Noto Naskh Arabic UI"/>
              </a:rPr>
              <a:t>التى</a:t>
            </a:r>
            <a:r>
              <a:rPr lang="ar-SA" dirty="0">
                <a:solidFill>
                  <a:srgbClr val="222222"/>
                </a:solidFill>
                <a:latin typeface="Noto Naskh Arabic UI"/>
              </a:rPr>
              <a:t> تريدها عن طريق نقلها بالماوس من الناحية اليسرى للناحية اليمنى.</a:t>
            </a:r>
            <a:endParaRPr lang="ar-SA" dirty="0"/>
          </a:p>
        </p:txBody>
      </p:sp>
      <p:pic>
        <p:nvPicPr>
          <p:cNvPr id="4098" name="Picture 2" descr="إضافة قائمة مختصرة جديدة - Microsoft Exc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26" y="3907169"/>
            <a:ext cx="9348037" cy="202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57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1828800" y="3780429"/>
            <a:ext cx="7157090" cy="3386563"/>
          </a:xfrm>
          <a:prstGeom prst="rect">
            <a:avLst/>
          </a:prstGeom>
        </p:spPr>
      </p:pic>
      <p:pic>
        <p:nvPicPr>
          <p:cNvPr id="4" name="صورة 3"/>
          <p:cNvPicPr>
            <a:picLocks noChangeAspect="1"/>
          </p:cNvPicPr>
          <p:nvPr/>
        </p:nvPicPr>
        <p:blipFill>
          <a:blip r:embed="rId3"/>
          <a:stretch>
            <a:fillRect/>
          </a:stretch>
        </p:blipFill>
        <p:spPr>
          <a:xfrm>
            <a:off x="2690668" y="368489"/>
            <a:ext cx="5800725" cy="2971800"/>
          </a:xfrm>
          <a:prstGeom prst="rect">
            <a:avLst/>
          </a:prstGeom>
        </p:spPr>
      </p:pic>
    </p:spTree>
    <p:extLst>
      <p:ext uri="{BB962C8B-B14F-4D97-AF65-F5344CB8AC3E}">
        <p14:creationId xmlns:p14="http://schemas.microsoft.com/office/powerpoint/2010/main" val="151155290"/>
      </p:ext>
    </p:extLst>
  </p:cSld>
  <p:clrMapOvr>
    <a:masterClrMapping/>
  </p:clrMapOvr>
</p:sld>
</file>

<file path=ppt/theme/theme1.xml><?xml version="1.0" encoding="utf-8"?>
<a:theme xmlns:a="http://schemas.openxmlformats.org/drawingml/2006/main" name="واجهة">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79</TotalTime>
  <Words>1351</Words>
  <Application>Microsoft Office PowerPoint</Application>
  <PresentationFormat>شاشة عريضة</PresentationFormat>
  <Paragraphs>77</Paragraphs>
  <Slides>25</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25</vt:i4>
      </vt:variant>
    </vt:vector>
  </HeadingPairs>
  <TitlesOfParts>
    <vt:vector size="33" baseType="lpstr">
      <vt:lpstr>Arial</vt:lpstr>
      <vt:lpstr>Courier New</vt:lpstr>
      <vt:lpstr>Noto Naskh Arabic UI</vt:lpstr>
      <vt:lpstr>Tahoma</vt:lpstr>
      <vt:lpstr>Trebuchet MS</vt:lpstr>
      <vt:lpstr>Wingdings</vt:lpstr>
      <vt:lpstr>Wingdings 3</vt:lpstr>
      <vt:lpstr>واجهة</vt:lpstr>
      <vt:lpstr>مهارات هامه في استخدام برنامج Microsoft Excel </vt:lpstr>
      <vt:lpstr>الأجندة</vt:lpstr>
      <vt:lpstr>عرض تقديمي في PowerPoint</vt:lpstr>
      <vt:lpstr>مقدمة</vt:lpstr>
      <vt:lpstr>1- ضغطة واحدة لإختيار الكل </vt:lpstr>
      <vt:lpstr>2- فتح عدة ملفات في آن واحد </vt:lpstr>
      <vt:lpstr>3- التنقل بين أكثر من ملف  </vt:lpstr>
      <vt:lpstr>4- إضافة قائمة مختصرة جديدة </vt:lpstr>
      <vt:lpstr>عرض تقديمي في PowerPoint</vt:lpstr>
      <vt:lpstr>5- إضافة خط مائل للخلية </vt:lpstr>
      <vt:lpstr>6- إضافة أكثر من عامود أو صف في المرة الواحدة </vt:lpstr>
      <vt:lpstr>7- نسخ عامود او صف بسرعة </vt:lpstr>
      <vt:lpstr>8- حذف الخلايا الفارغة بسهولة </vt:lpstr>
      <vt:lpstr>9- ميزة البحث عن شيء غير محدد </vt:lpstr>
      <vt:lpstr>10- تقييد البيانات المدخلة </vt:lpstr>
      <vt:lpstr>11- استخدام زر ctrl  للتنقل بين البيانات  </vt:lpstr>
      <vt:lpstr>12- تحويل الجدول (الصفوف لأعمدة والعكس)</vt:lpstr>
      <vt:lpstr>13- إخفاء بعض البيانات </vt:lpstr>
      <vt:lpstr>14- ضم البيانات النصية بإستخدام &amp;.</vt:lpstr>
      <vt:lpstr>15- التنسيق</vt:lpstr>
      <vt:lpstr>16- إدخال الأرقام البادئة بالصفر </vt:lpstr>
      <vt:lpstr>17- التصحيح الآلى </vt:lpstr>
      <vt:lpstr>18- الحصول على المتوسط وعدد الخلايا وأشياء أخرى</vt:lpstr>
      <vt:lpstr>19- تسمية نافذة الشيت </vt:lpstr>
      <vt:lpstr>شكرا"  للجميع على الحضور مع تمنياتي لكم بالتوفيق د/ وائل خضر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مهارات هامه في استخدام برنامج Microsoft Excel</dc:title>
  <dc:creator>وائل محمد خضر سليم</dc:creator>
  <cp:lastModifiedBy>وائل محمد خضر سليم</cp:lastModifiedBy>
  <cp:revision>18</cp:revision>
  <dcterms:created xsi:type="dcterms:W3CDTF">2021-04-01T06:10:25Z</dcterms:created>
  <dcterms:modified xsi:type="dcterms:W3CDTF">2021-04-01T07:30:03Z</dcterms:modified>
</cp:coreProperties>
</file>