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63" r:id="rId4"/>
    <p:sldId id="259" r:id="rId5"/>
    <p:sldId id="264" r:id="rId6"/>
    <p:sldId id="258" r:id="rId7"/>
    <p:sldId id="260" r:id="rId8"/>
    <p:sldId id="261" r:id="rId9"/>
    <p:sldId id="262" r:id="rId10"/>
    <p:sldId id="269" r:id="rId11"/>
    <p:sldId id="265" r:id="rId12"/>
    <p:sldId id="266" r:id="rId13"/>
    <p:sldId id="267" r:id="rId14"/>
    <p:sldId id="268" r:id="rId15"/>
    <p:sldId id="270" r:id="rId16"/>
    <p:sldId id="271" r:id="rId17"/>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48" d="100"/>
          <a:sy n="48" d="100"/>
        </p:scale>
        <p:origin x="24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AF646200-BC04-4340-8D56-2988651EA79D}" type="datetimeFigureOut">
              <a:rPr lang="ar-SA" smtClean="0"/>
              <a:t>25/04/42</a:t>
            </a:fld>
            <a:endParaRPr lang="ar-SA"/>
          </a:p>
        </p:txBody>
      </p:sp>
      <p:sp>
        <p:nvSpPr>
          <p:cNvPr id="5" name="Footer Placeholder 4"/>
          <p:cNvSpPr>
            <a:spLocks noGrp="1"/>
          </p:cNvSpPr>
          <p:nvPr>
            <p:ph type="ftr" sz="quarter" idx="11"/>
          </p:nvPr>
        </p:nvSpPr>
        <p:spPr/>
        <p:txBody>
          <a:bodyPr/>
          <a:lstStyle/>
          <a:p>
            <a:endParaRPr lang="ar-S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1384610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F646200-BC04-4340-8D56-2988651EA79D}" type="datetimeFigureOut">
              <a:rPr lang="ar-SA" smtClean="0"/>
              <a:t>25/04/42</a:t>
            </a:fld>
            <a:endParaRPr lang="ar-SA"/>
          </a:p>
        </p:txBody>
      </p:sp>
      <p:sp>
        <p:nvSpPr>
          <p:cNvPr id="5" name="Footer Placeholder 4"/>
          <p:cNvSpPr>
            <a:spLocks noGrp="1"/>
          </p:cNvSpPr>
          <p:nvPr>
            <p:ph type="ftr" sz="quarter" idx="11"/>
          </p:nvPr>
        </p:nvSpPr>
        <p:spPr/>
        <p:txBody>
          <a:bodyPr/>
          <a:lstStyle/>
          <a:p>
            <a:endParaRPr lang="ar-S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4138126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F646200-BC04-4340-8D56-2988651EA79D}" type="datetimeFigureOut">
              <a:rPr lang="ar-SA" smtClean="0"/>
              <a:t>25/04/42</a:t>
            </a:fld>
            <a:endParaRPr lang="ar-SA"/>
          </a:p>
        </p:txBody>
      </p:sp>
      <p:sp>
        <p:nvSpPr>
          <p:cNvPr id="5" name="Footer Placeholder 4"/>
          <p:cNvSpPr>
            <a:spLocks noGrp="1"/>
          </p:cNvSpPr>
          <p:nvPr>
            <p:ph type="ftr" sz="quarter" idx="11"/>
          </p:nvPr>
        </p:nvSpPr>
        <p:spPr/>
        <p:txBody>
          <a:bodyPr/>
          <a:lstStyle/>
          <a:p>
            <a:endParaRPr lang="ar-S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7EE65F-8354-42EE-8B8C-ADEF97B5B5DC}" type="slidenum">
              <a:rPr lang="ar-SA" smtClean="0"/>
              <a:t>‹#›</a:t>
            </a:fld>
            <a:endParaRPr lang="ar-S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46565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AF646200-BC04-4340-8D56-2988651EA79D}" type="datetimeFigureOut">
              <a:rPr lang="ar-SA" smtClean="0"/>
              <a:t>25/04/42</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1164988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AF646200-BC04-4340-8D56-2988651EA79D}" type="datetimeFigureOut">
              <a:rPr lang="ar-SA" smtClean="0"/>
              <a:t>25/04/42</a:t>
            </a:fld>
            <a:endParaRPr lang="ar-SA"/>
          </a:p>
        </p:txBody>
      </p:sp>
      <p:sp>
        <p:nvSpPr>
          <p:cNvPr id="6" name="Footer Placeholder 5"/>
          <p:cNvSpPr>
            <a:spLocks noGrp="1"/>
          </p:cNvSpPr>
          <p:nvPr>
            <p:ph type="ftr" sz="quarter" idx="11"/>
          </p:nvPr>
        </p:nvSpPr>
        <p:spPr/>
        <p:txBody>
          <a:bodyPr/>
          <a:lstStyle/>
          <a:p>
            <a:endParaRPr lang="ar-S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7EE65F-8354-42EE-8B8C-ADEF97B5B5DC}" type="slidenum">
              <a:rPr lang="ar-SA" smtClean="0"/>
              <a:t>‹#›</a:t>
            </a:fld>
            <a:endParaRPr lang="ar-S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42641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AF646200-BC04-4340-8D56-2988651EA79D}" type="datetimeFigureOut">
              <a:rPr lang="ar-SA" smtClean="0"/>
              <a:t>25/04/42</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34449700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AF646200-BC04-4340-8D56-2988651EA79D}" type="datetimeFigureOut">
              <a:rPr lang="ar-SA" smtClean="0"/>
              <a:t>25/04/42</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262798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AF646200-BC04-4340-8D56-2988651EA79D}" type="datetimeFigureOut">
              <a:rPr lang="ar-SA" smtClean="0"/>
              <a:t>25/04/42</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261720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AF646200-BC04-4340-8D56-2988651EA79D}" type="datetimeFigureOut">
              <a:rPr lang="ar-SA" smtClean="0"/>
              <a:t>25/04/42</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902743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F646200-BC04-4340-8D56-2988651EA79D}" type="datetimeFigureOut">
              <a:rPr lang="ar-SA" smtClean="0"/>
              <a:t>25/04/42</a:t>
            </a:fld>
            <a:endParaRPr lang="ar-SA"/>
          </a:p>
        </p:txBody>
      </p:sp>
      <p:sp>
        <p:nvSpPr>
          <p:cNvPr id="5" name="Footer Placeholder 4"/>
          <p:cNvSpPr>
            <a:spLocks noGrp="1"/>
          </p:cNvSpPr>
          <p:nvPr>
            <p:ph type="ftr" sz="quarter" idx="11"/>
          </p:nvPr>
        </p:nvSpPr>
        <p:spPr/>
        <p:txBody>
          <a:bodyPr/>
          <a:lstStyle/>
          <a:p>
            <a:endParaRPr lang="ar-S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683918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AF646200-BC04-4340-8D56-2988651EA79D}" type="datetimeFigureOut">
              <a:rPr lang="ar-SA" smtClean="0"/>
              <a:t>25/04/42</a:t>
            </a:fld>
            <a:endParaRPr lang="ar-SA"/>
          </a:p>
        </p:txBody>
      </p:sp>
      <p:sp>
        <p:nvSpPr>
          <p:cNvPr id="6" name="Footer Placeholder 5"/>
          <p:cNvSpPr>
            <a:spLocks noGrp="1"/>
          </p:cNvSpPr>
          <p:nvPr>
            <p:ph type="ftr" sz="quarter" idx="11"/>
          </p:nvPr>
        </p:nvSpPr>
        <p:spPr/>
        <p:txBody>
          <a:bodyPr/>
          <a:lstStyle/>
          <a:p>
            <a:endParaRPr lang="ar-S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217787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AF646200-BC04-4340-8D56-2988651EA79D}" type="datetimeFigureOut">
              <a:rPr lang="ar-SA" smtClean="0"/>
              <a:t>25/04/42</a:t>
            </a:fld>
            <a:endParaRPr lang="ar-SA"/>
          </a:p>
        </p:txBody>
      </p:sp>
      <p:sp>
        <p:nvSpPr>
          <p:cNvPr id="8" name="Footer Placeholder 7"/>
          <p:cNvSpPr>
            <a:spLocks noGrp="1"/>
          </p:cNvSpPr>
          <p:nvPr>
            <p:ph type="ftr" sz="quarter" idx="11"/>
          </p:nvPr>
        </p:nvSpPr>
        <p:spPr/>
        <p:txBody>
          <a:bodyPr/>
          <a:lstStyle/>
          <a:p>
            <a:endParaRPr lang="ar-S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618657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AF646200-BC04-4340-8D56-2988651EA79D}" type="datetimeFigureOut">
              <a:rPr lang="ar-SA" smtClean="0"/>
              <a:t>25/04/42</a:t>
            </a:fld>
            <a:endParaRPr lang="ar-SA"/>
          </a:p>
        </p:txBody>
      </p:sp>
      <p:sp>
        <p:nvSpPr>
          <p:cNvPr id="4" name="Footer Placeholder 3"/>
          <p:cNvSpPr>
            <a:spLocks noGrp="1"/>
          </p:cNvSpPr>
          <p:nvPr>
            <p:ph type="ftr" sz="quarter" idx="11"/>
          </p:nvPr>
        </p:nvSpPr>
        <p:spPr/>
        <p:txBody>
          <a:bodyPr/>
          <a:lstStyle/>
          <a:p>
            <a:endParaRPr lang="ar-S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329079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646200-BC04-4340-8D56-2988651EA79D}" type="datetimeFigureOut">
              <a:rPr lang="ar-SA" smtClean="0"/>
              <a:t>25/04/42</a:t>
            </a:fld>
            <a:endParaRPr lang="ar-SA"/>
          </a:p>
        </p:txBody>
      </p:sp>
      <p:sp>
        <p:nvSpPr>
          <p:cNvPr id="3" name="Footer Placeholder 2"/>
          <p:cNvSpPr>
            <a:spLocks noGrp="1"/>
          </p:cNvSpPr>
          <p:nvPr>
            <p:ph type="ftr" sz="quarter" idx="11"/>
          </p:nvPr>
        </p:nvSpPr>
        <p:spPr/>
        <p:txBody>
          <a:bodyPr/>
          <a:lstStyle/>
          <a:p>
            <a:endParaRPr lang="ar-S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4011000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AF646200-BC04-4340-8D56-2988651EA79D}" type="datetimeFigureOut">
              <a:rPr lang="ar-SA" smtClean="0"/>
              <a:t>25/04/42</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4023576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AF646200-BC04-4340-8D56-2988651EA79D}" type="datetimeFigureOut">
              <a:rPr lang="ar-SA" smtClean="0"/>
              <a:t>25/04/42</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7EE65F-8354-42EE-8B8C-ADEF97B5B5DC}" type="slidenum">
              <a:rPr lang="ar-SA" smtClean="0"/>
              <a:t>‹#›</a:t>
            </a:fld>
            <a:endParaRPr lang="ar-SA"/>
          </a:p>
        </p:txBody>
      </p:sp>
    </p:spTree>
    <p:extLst>
      <p:ext uri="{BB962C8B-B14F-4D97-AF65-F5344CB8AC3E}">
        <p14:creationId xmlns:p14="http://schemas.microsoft.com/office/powerpoint/2010/main" val="2223542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F646200-BC04-4340-8D56-2988651EA79D}" type="datetimeFigureOut">
              <a:rPr lang="ar-SA" smtClean="0"/>
              <a:t>25/04/42</a:t>
            </a:fld>
            <a:endParaRPr lang="ar-S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17EE65F-8354-42EE-8B8C-ADEF97B5B5DC}" type="slidenum">
              <a:rPr lang="ar-SA" smtClean="0"/>
              <a:t>‹#›</a:t>
            </a:fld>
            <a:endParaRPr lang="ar-SA"/>
          </a:p>
        </p:txBody>
      </p:sp>
    </p:spTree>
    <p:extLst>
      <p:ext uri="{BB962C8B-B14F-4D97-AF65-F5344CB8AC3E}">
        <p14:creationId xmlns:p14="http://schemas.microsoft.com/office/powerpoint/2010/main" val="31746626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كيف تنالين رضا رئيسك في العمل </a:t>
            </a:r>
            <a:endParaRPr lang="ar-SA" dirty="0"/>
          </a:p>
        </p:txBody>
      </p:sp>
      <p:sp>
        <p:nvSpPr>
          <p:cNvPr id="3" name="عنوان فرعي 2"/>
          <p:cNvSpPr>
            <a:spLocks noGrp="1"/>
          </p:cNvSpPr>
          <p:nvPr>
            <p:ph type="subTitle" idx="1"/>
          </p:nvPr>
        </p:nvSpPr>
        <p:spPr/>
        <p:txBody>
          <a:bodyPr>
            <a:normAutofit/>
          </a:bodyPr>
          <a:lstStyle/>
          <a:p>
            <a:r>
              <a:rPr lang="ar-SA" sz="3600" dirty="0" smtClean="0"/>
              <a:t>تقديم : د. سارة مصطفي الجاك </a:t>
            </a:r>
            <a:endParaRPr lang="ar-SA" sz="3600" dirty="0"/>
          </a:p>
        </p:txBody>
      </p:sp>
    </p:spTree>
    <p:extLst>
      <p:ext uri="{BB962C8B-B14F-4D97-AF65-F5344CB8AC3E}">
        <p14:creationId xmlns:p14="http://schemas.microsoft.com/office/powerpoint/2010/main" val="18074967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a:t>
            </a:r>
            <a:endParaRPr lang="ar-SA" dirty="0"/>
          </a:p>
        </p:txBody>
      </p:sp>
      <p:sp>
        <p:nvSpPr>
          <p:cNvPr id="3" name="عنصر نائب للمحتوى 2"/>
          <p:cNvSpPr>
            <a:spLocks noGrp="1"/>
          </p:cNvSpPr>
          <p:nvPr>
            <p:ph idx="1"/>
          </p:nvPr>
        </p:nvSpPr>
        <p:spPr>
          <a:xfrm>
            <a:off x="2589212" y="1490870"/>
            <a:ext cx="8915400" cy="4420352"/>
          </a:xfrm>
        </p:spPr>
        <p:txBody>
          <a:bodyPr/>
          <a:lstStyle/>
          <a:p>
            <a:r>
              <a:rPr lang="ar-SA" b="1" dirty="0"/>
              <a:t>ترقب تقديره</a:t>
            </a:r>
          </a:p>
          <a:p>
            <a:r>
              <a:rPr lang="ar-SA" dirty="0"/>
              <a:t/>
            </a:r>
            <a:br>
              <a:rPr lang="ar-SA" dirty="0"/>
            </a:br>
            <a:r>
              <a:rPr lang="ar-SA" b="1" dirty="0"/>
              <a:t>انتظر تقديره لك ولمجهودك، واعلم أنه يرى من يعمل ومن يتراخى عن أداء واجباته اليومية، وإن لم يشعرك باهتمامه بك حاول لفت انتباهه</a:t>
            </a:r>
            <a:r>
              <a:rPr lang="ar-SA" b="1" dirty="0" smtClean="0"/>
              <a:t>. </a:t>
            </a:r>
          </a:p>
          <a:p>
            <a:endParaRPr lang="ar-SA" b="1" dirty="0"/>
          </a:p>
          <a:p>
            <a:r>
              <a:rPr lang="ar-SA" b="1" dirty="0" smtClean="0"/>
              <a:t>ادخله </a:t>
            </a:r>
            <a:r>
              <a:rPr lang="ar-SA" b="1" dirty="0"/>
              <a:t>حياتك</a:t>
            </a:r>
          </a:p>
          <a:p>
            <a:r>
              <a:rPr lang="ar-SA" dirty="0"/>
              <a:t/>
            </a:r>
            <a:br>
              <a:rPr lang="ar-SA" dirty="0"/>
            </a:br>
            <a:r>
              <a:rPr lang="ar-SA" b="1" dirty="0"/>
              <a:t>حاول التقرب إليه وأدخله حياتك واحك له تفاصيل حياتك إذا وجدته مهتما فلا مانع من إقامة علاقة صداقة، لأن الصداقة ربما تنصب على حالتك النفسية وتحفزك بشكل </a:t>
            </a:r>
            <a:r>
              <a:rPr lang="ar-SA" b="1" dirty="0" err="1"/>
              <a:t>إيجابى</a:t>
            </a:r>
            <a:r>
              <a:rPr lang="ar-SA" b="1" dirty="0"/>
              <a:t> نحو العمل.</a:t>
            </a:r>
            <a:r>
              <a:rPr lang="ar-SA" dirty="0"/>
              <a:t/>
            </a:r>
            <a:br>
              <a:rPr lang="ar-SA" dirty="0"/>
            </a:br>
            <a:endParaRPr lang="ar-SA" dirty="0"/>
          </a:p>
        </p:txBody>
      </p:sp>
    </p:spTree>
    <p:extLst>
      <p:ext uri="{BB962C8B-B14F-4D97-AF65-F5344CB8AC3E}">
        <p14:creationId xmlns:p14="http://schemas.microsoft.com/office/powerpoint/2010/main" val="327995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a:t>
            </a:r>
            <a:endParaRPr lang="ar-SA" dirty="0"/>
          </a:p>
        </p:txBody>
      </p:sp>
      <p:sp>
        <p:nvSpPr>
          <p:cNvPr id="3" name="عنصر نائب للمحتوى 2"/>
          <p:cNvSpPr>
            <a:spLocks noGrp="1"/>
          </p:cNvSpPr>
          <p:nvPr>
            <p:ph idx="1"/>
          </p:nvPr>
        </p:nvSpPr>
        <p:spPr>
          <a:xfrm>
            <a:off x="2589212" y="1192696"/>
            <a:ext cx="8915400" cy="4718526"/>
          </a:xfrm>
        </p:spPr>
        <p:txBody>
          <a:bodyPr/>
          <a:lstStyle/>
          <a:p>
            <a:r>
              <a:rPr lang="ar-SA" b="1" dirty="0" smtClean="0"/>
              <a:t>افصل </a:t>
            </a:r>
            <a:r>
              <a:rPr lang="ar-SA" b="1" dirty="0"/>
              <a:t>بين علاقتكما </a:t>
            </a:r>
            <a:r>
              <a:rPr lang="ar-SA" b="1" dirty="0" err="1"/>
              <a:t>فى</a:t>
            </a:r>
            <a:r>
              <a:rPr lang="ar-SA" b="1" dirty="0"/>
              <a:t> العمل</a:t>
            </a:r>
          </a:p>
          <a:p>
            <a:r>
              <a:rPr lang="ar-SA" dirty="0"/>
              <a:t/>
            </a:r>
            <a:br>
              <a:rPr lang="ar-SA" dirty="0"/>
            </a:br>
            <a:r>
              <a:rPr lang="ar-SA" b="1" dirty="0"/>
              <a:t>إذا نجحت </a:t>
            </a:r>
            <a:r>
              <a:rPr lang="ar-SA" b="1" dirty="0" err="1"/>
              <a:t>فى</a:t>
            </a:r>
            <a:r>
              <a:rPr lang="ar-SA" b="1" dirty="0"/>
              <a:t> تكوين علاقة بينكما فافصل تماما بينها وبين العمل ولا تعتمد عليها </a:t>
            </a:r>
            <a:r>
              <a:rPr lang="ar-SA" b="1" dirty="0" err="1"/>
              <a:t>فى</a:t>
            </a:r>
            <a:r>
              <a:rPr lang="ar-SA" b="1" dirty="0"/>
              <a:t> تسيير أمورك، إنما اخلص </a:t>
            </a:r>
            <a:r>
              <a:rPr lang="ar-SA" b="1" dirty="0" err="1"/>
              <a:t>فى</a:t>
            </a:r>
            <a:r>
              <a:rPr lang="ar-SA" b="1" dirty="0"/>
              <a:t> حبه خارج العمل واخلص لعملك </a:t>
            </a:r>
            <a:r>
              <a:rPr lang="ar-SA" b="1" dirty="0" err="1"/>
              <a:t>فى</a:t>
            </a:r>
            <a:r>
              <a:rPr lang="ar-SA" b="1" dirty="0"/>
              <a:t> نفس </a:t>
            </a:r>
            <a:r>
              <a:rPr lang="ar-SA" b="1" dirty="0" smtClean="0"/>
              <a:t>الوقت. </a:t>
            </a:r>
          </a:p>
          <a:p>
            <a:endParaRPr lang="ar-SA" b="1" dirty="0"/>
          </a:p>
          <a:p>
            <a:pPr fontAlgn="ctr"/>
            <a:r>
              <a:rPr lang="ar-SA" b="1" dirty="0"/>
              <a:t>تمتع بمنظور استراتيجي</a:t>
            </a:r>
          </a:p>
          <a:p>
            <a:pPr fontAlgn="ctr"/>
            <a:r>
              <a:rPr lang="ar-SA" dirty="0"/>
              <a:t>اعتبرت </a:t>
            </a:r>
            <a:r>
              <a:rPr lang="ar-SA" dirty="0" err="1"/>
              <a:t>فوربس</a:t>
            </a:r>
            <a:r>
              <a:rPr lang="ar-SA" dirty="0"/>
              <a:t> أن الخطوة الأولى تكمن في "المنظور الاستراتيجي"، أي أنه على الموظف أن يكون على دراية شاملة باتجاه شركته واستراتيجيتها، لافتة إلى أنه من الممكن أن يظهر الموظف ذلك بوضوح لمديره من خلال مساعدة زملائه على فهم تلك الاستراتيجية واتباعها.</a:t>
            </a:r>
          </a:p>
          <a:p>
            <a:endParaRPr lang="ar-SA" dirty="0"/>
          </a:p>
        </p:txBody>
      </p:sp>
    </p:spTree>
    <p:extLst>
      <p:ext uri="{BB962C8B-B14F-4D97-AF65-F5344CB8AC3E}">
        <p14:creationId xmlns:p14="http://schemas.microsoft.com/office/powerpoint/2010/main" val="626706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a:t>
            </a:r>
            <a:endParaRPr lang="ar-SA" dirty="0"/>
          </a:p>
        </p:txBody>
      </p:sp>
      <p:sp>
        <p:nvSpPr>
          <p:cNvPr id="3" name="عنصر نائب للمحتوى 2"/>
          <p:cNvSpPr>
            <a:spLocks noGrp="1"/>
          </p:cNvSpPr>
          <p:nvPr>
            <p:ph idx="1"/>
          </p:nvPr>
        </p:nvSpPr>
        <p:spPr>
          <a:xfrm>
            <a:off x="2589212" y="1530626"/>
            <a:ext cx="8915400" cy="4380596"/>
          </a:xfrm>
        </p:spPr>
        <p:txBody>
          <a:bodyPr/>
          <a:lstStyle/>
          <a:p>
            <a:pPr fontAlgn="ctr"/>
            <a:r>
              <a:rPr lang="ar-SA" b="1" dirty="0"/>
              <a:t>كن مستعدا للتغيير</a:t>
            </a:r>
          </a:p>
          <a:p>
            <a:pPr fontAlgn="ctr"/>
            <a:r>
              <a:rPr lang="ar-SA" sz="2400" dirty="0"/>
              <a:t>وأوضحت </a:t>
            </a:r>
            <a:r>
              <a:rPr lang="ar-SA" sz="2400" dirty="0" err="1"/>
              <a:t>فوربس</a:t>
            </a:r>
            <a:r>
              <a:rPr lang="ar-SA" sz="2400" dirty="0"/>
              <a:t> أن المدراء يفضلون الأشخاص المنفتحين على فكرة التغيير، ويقبلون عليها بصدر رحب، مشيرة إلى أن المدراء يعون تماما أنه في حال اتبع الموظف طريقة جديدة في العمل، فإنه من المرجح أن يرتكب الأخطاء حتى يتعلم.</a:t>
            </a:r>
          </a:p>
          <a:p>
            <a:endParaRPr lang="ar-SA" dirty="0" smtClean="0"/>
          </a:p>
          <a:p>
            <a:pPr fontAlgn="ctr"/>
            <a:r>
              <a:rPr lang="ar-SA" b="1" dirty="0"/>
              <a:t>أطلع مديرك على المستجدات</a:t>
            </a:r>
          </a:p>
          <a:p>
            <a:pPr fontAlgn="ctr"/>
            <a:r>
              <a:rPr lang="ar-SA" sz="2400" dirty="0"/>
              <a:t>من الضروري أن يبلغ الموظف مديره بمستجدات العمل، خاصة إذ واجهته بعض المشكلات، تفاديا لوضع المدير في موقف محرج مع مديره.</a:t>
            </a:r>
          </a:p>
          <a:p>
            <a:endParaRPr lang="ar-SA" sz="2400" dirty="0"/>
          </a:p>
        </p:txBody>
      </p:sp>
    </p:spTree>
    <p:extLst>
      <p:ext uri="{BB962C8B-B14F-4D97-AF65-F5344CB8AC3E}">
        <p14:creationId xmlns:p14="http://schemas.microsoft.com/office/powerpoint/2010/main" val="2286881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a:t>
            </a:r>
            <a:endParaRPr lang="ar-SA" dirty="0"/>
          </a:p>
        </p:txBody>
      </p:sp>
      <p:sp>
        <p:nvSpPr>
          <p:cNvPr id="3" name="عنصر نائب للمحتوى 2"/>
          <p:cNvSpPr>
            <a:spLocks noGrp="1"/>
          </p:cNvSpPr>
          <p:nvPr>
            <p:ph idx="1"/>
          </p:nvPr>
        </p:nvSpPr>
        <p:spPr>
          <a:xfrm>
            <a:off x="2589212" y="1431235"/>
            <a:ext cx="8915400" cy="4479987"/>
          </a:xfrm>
        </p:spPr>
        <p:txBody>
          <a:bodyPr/>
          <a:lstStyle/>
          <a:p>
            <a:pPr fontAlgn="ctr"/>
            <a:r>
              <a:rPr lang="ar-SA" b="1" dirty="0"/>
              <a:t>تمتع بطاقة إيجابية</a:t>
            </a:r>
          </a:p>
          <a:p>
            <a:pPr fontAlgn="ctr"/>
            <a:r>
              <a:rPr lang="ar-SA" sz="2000" dirty="0"/>
              <a:t>الموظف المبتسم الذي يتمتع بطاقة إيجابية يعكس ذلك على فريق العمل بأكمله، فهو مقبل على العمل ويشجع الآخرين كذلك، فيما تنبعث طاقة سلبية من الموظف غير الراغب في العمل أو المتذمر، مما يؤثر على عمل الفريق ككل.</a:t>
            </a:r>
          </a:p>
          <a:p>
            <a:endParaRPr lang="ar-SA" dirty="0" smtClean="0"/>
          </a:p>
          <a:p>
            <a:pPr fontAlgn="ctr"/>
            <a:r>
              <a:rPr lang="ar-SA" b="1" dirty="0"/>
              <a:t>خذ زمام المبادرة وأوف بالتزاماتك</a:t>
            </a:r>
          </a:p>
          <a:p>
            <a:pPr fontAlgn="ctr"/>
            <a:r>
              <a:rPr lang="ar-SA" sz="2400" dirty="0"/>
              <a:t>ركزت المجلة على أهمية أن يكون الموظف قادرا على توقع المشكلات والتفكير في حل لها بشكل مسبق، وأن يبادر بطرح أفكار جديدة تفيد العمل.</a:t>
            </a:r>
          </a:p>
          <a:p>
            <a:endParaRPr lang="ar-SA" dirty="0"/>
          </a:p>
        </p:txBody>
      </p:sp>
    </p:spTree>
    <p:extLst>
      <p:ext uri="{BB962C8B-B14F-4D97-AF65-F5344CB8AC3E}">
        <p14:creationId xmlns:p14="http://schemas.microsoft.com/office/powerpoint/2010/main" val="11116170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a:t>
            </a:r>
            <a:endParaRPr lang="ar-SA" dirty="0"/>
          </a:p>
        </p:txBody>
      </p:sp>
      <p:sp>
        <p:nvSpPr>
          <p:cNvPr id="3" name="عنصر نائب للمحتوى 2"/>
          <p:cNvSpPr>
            <a:spLocks noGrp="1"/>
          </p:cNvSpPr>
          <p:nvPr>
            <p:ph idx="1"/>
          </p:nvPr>
        </p:nvSpPr>
        <p:spPr>
          <a:xfrm>
            <a:off x="2589212" y="1311965"/>
            <a:ext cx="8915400" cy="4599257"/>
          </a:xfrm>
        </p:spPr>
        <p:txBody>
          <a:bodyPr>
            <a:normAutofit fontScale="92500"/>
          </a:bodyPr>
          <a:lstStyle/>
          <a:p>
            <a:pPr fontAlgn="ctr"/>
            <a:r>
              <a:rPr lang="ar-SA" b="1" dirty="0"/>
              <a:t>كن "لاعبا في الفريق"</a:t>
            </a:r>
          </a:p>
          <a:p>
            <a:pPr fontAlgn="ctr"/>
            <a:r>
              <a:rPr lang="ar-SA" sz="2400" dirty="0"/>
              <a:t>يعد العمل الجماعي من أهم مقومات نجاح أية شركة، لذا من المهم على الموظف أن يكون قادرا على التكيف في بيئة العمل مع الزملاء، وأن يشاركهم بخبراته ولا يبخل عليهم بالمساعدة، وألا يفتعل المشكلات.</a:t>
            </a:r>
          </a:p>
          <a:p>
            <a:endParaRPr lang="ar-SA" sz="2400" dirty="0" smtClean="0"/>
          </a:p>
          <a:p>
            <a:r>
              <a:rPr lang="ar-SA" dirty="0" err="1" smtClean="0"/>
              <a:t>ا</a:t>
            </a:r>
            <a:r>
              <a:rPr lang="ar-SA" sz="2400" dirty="0" err="1" smtClean="0"/>
              <a:t>الاجتهاد</a:t>
            </a:r>
            <a:r>
              <a:rPr lang="ar-SA" sz="2400" dirty="0" smtClean="0"/>
              <a:t> </a:t>
            </a:r>
            <a:r>
              <a:rPr lang="ar-SA" sz="2400" dirty="0"/>
              <a:t>في العمل حيث إن اجتهاد الموظف في عمله دليل على احترامه لمديره، ورغبته في كسب ودّه</a:t>
            </a:r>
            <a:r>
              <a:rPr lang="ar-SA" sz="2400" dirty="0" smtClean="0"/>
              <a:t>،</a:t>
            </a:r>
            <a:r>
              <a:rPr lang="ar-SA" sz="2400" dirty="0"/>
              <a:t/>
            </a:r>
            <a:br>
              <a:rPr lang="ar-SA" sz="2400" dirty="0"/>
            </a:br>
            <a:endParaRPr lang="ar-SA" sz="2400" dirty="0"/>
          </a:p>
          <a:p>
            <a:r>
              <a:rPr lang="ar-SA" sz="2400" dirty="0" smtClean="0"/>
              <a:t>التواصل </a:t>
            </a:r>
            <a:r>
              <a:rPr lang="ar-SA" sz="2400" dirty="0"/>
              <a:t>الجيّد ويظهر التواصل الجيد للموظف كوسيلة تُقربه لمديره، وتُوطّد العلاقة بينهما،</a:t>
            </a:r>
            <a:r>
              <a:rPr lang="ar-SA" sz="2400" dirty="0"/>
              <a:t/>
            </a:r>
            <a:br>
              <a:rPr lang="ar-SA" sz="2400" dirty="0"/>
            </a:br>
            <a:r>
              <a:rPr lang="ar-SA" sz="2400" dirty="0"/>
              <a:t/>
            </a:r>
            <a:br>
              <a:rPr lang="ar-SA" sz="2400" dirty="0"/>
            </a:br>
            <a:endParaRPr lang="ar-SA" sz="2400" dirty="0"/>
          </a:p>
        </p:txBody>
      </p:sp>
    </p:spTree>
    <p:extLst>
      <p:ext uri="{BB962C8B-B14F-4D97-AF65-F5344CB8AC3E}">
        <p14:creationId xmlns:p14="http://schemas.microsoft.com/office/powerpoint/2010/main" val="22789597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مهارات يجب اكتسابها  عند التعامل مع المدير</a:t>
            </a:r>
            <a:endParaRPr lang="ar-SA" dirty="0"/>
          </a:p>
        </p:txBody>
      </p:sp>
      <p:sp>
        <p:nvSpPr>
          <p:cNvPr id="3" name="عنصر نائب للمحتوى 2"/>
          <p:cNvSpPr>
            <a:spLocks noGrp="1"/>
          </p:cNvSpPr>
          <p:nvPr>
            <p:ph idx="1"/>
          </p:nvPr>
        </p:nvSpPr>
        <p:spPr/>
        <p:txBody>
          <a:bodyPr>
            <a:noAutofit/>
          </a:bodyPr>
          <a:lstStyle/>
          <a:p>
            <a:r>
              <a:rPr lang="ar-SA" sz="2800" dirty="0"/>
              <a:t>عدم المبالغة في كسب ودّ المدير بشكلٍ مبالغ فيه، وبطريقة تُشعره بوجود غايات أخرى شخصية</a:t>
            </a:r>
            <a:r>
              <a:rPr lang="ar-SA" sz="2800" dirty="0" smtClean="0"/>
              <a:t>.</a:t>
            </a:r>
          </a:p>
          <a:p>
            <a:r>
              <a:rPr lang="ar-SA" sz="2800" dirty="0" smtClean="0"/>
              <a:t> </a:t>
            </a:r>
            <a:r>
              <a:rPr lang="ar-SA" sz="2800" dirty="0"/>
              <a:t>التحلي بالمرونة، وتقبّل النقد البناء له، وعدم أخذ موقف من نصائحه، وتوجيهاته. </a:t>
            </a:r>
            <a:endParaRPr lang="ar-SA" sz="2800" dirty="0" smtClean="0"/>
          </a:p>
          <a:p>
            <a:r>
              <a:rPr lang="ar-SA" sz="2800" dirty="0" smtClean="0"/>
              <a:t>إظهار </a:t>
            </a:r>
            <a:r>
              <a:rPr lang="ar-SA" sz="2800" dirty="0"/>
              <a:t>الرغبة في اكتساب المهارات الجديدة، والتعلم من خبرات المدير، والاعتراف بها. </a:t>
            </a:r>
            <a:endParaRPr lang="ar-SA" sz="2800" dirty="0" smtClean="0"/>
          </a:p>
          <a:p>
            <a:r>
              <a:rPr lang="ar-SA" sz="2800" dirty="0" smtClean="0"/>
              <a:t>سؤال </a:t>
            </a:r>
            <a:r>
              <a:rPr lang="ar-SA" sz="2800" dirty="0"/>
              <a:t>الزملاء الآخرين الأقدم بالعمل عند مواجهة صعوبة في التعامل مع المدير، أو عندما يكون من النوع العصبيّ الصعب إرضائه</a:t>
            </a:r>
            <a:r>
              <a:rPr lang="ar-SA" sz="2800" dirty="0"/>
              <a:t/>
            </a:r>
            <a:br>
              <a:rPr lang="ar-SA" sz="2800" dirty="0"/>
            </a:br>
            <a:r>
              <a:rPr lang="ar-SA" sz="2800" dirty="0"/>
              <a:t/>
            </a:r>
            <a:br>
              <a:rPr lang="ar-SA" sz="2800" dirty="0"/>
            </a:br>
            <a:endParaRPr lang="ar-SA" sz="2800" dirty="0"/>
          </a:p>
        </p:txBody>
      </p:sp>
    </p:spTree>
    <p:extLst>
      <p:ext uri="{BB962C8B-B14F-4D97-AF65-F5344CB8AC3E}">
        <p14:creationId xmlns:p14="http://schemas.microsoft.com/office/powerpoint/2010/main" val="38325379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a:t>
            </a:r>
            <a:endParaRPr lang="ar-SA" dirty="0"/>
          </a:p>
        </p:txBody>
      </p:sp>
      <p:sp>
        <p:nvSpPr>
          <p:cNvPr id="3" name="عنصر نائب للمحتوى 2"/>
          <p:cNvSpPr>
            <a:spLocks noGrp="1"/>
          </p:cNvSpPr>
          <p:nvPr>
            <p:ph idx="1"/>
          </p:nvPr>
        </p:nvSpPr>
        <p:spPr/>
        <p:txBody>
          <a:bodyPr>
            <a:normAutofit/>
          </a:bodyPr>
          <a:lstStyle/>
          <a:p>
            <a:pPr algn="ctr"/>
            <a:endParaRPr lang="ar-SA" sz="4000" dirty="0" smtClean="0"/>
          </a:p>
          <a:p>
            <a:pPr algn="ctr"/>
            <a:endParaRPr lang="ar-SA" sz="4000" dirty="0"/>
          </a:p>
          <a:p>
            <a:pPr algn="ctr"/>
            <a:r>
              <a:rPr lang="ar-SA" sz="4000" dirty="0" smtClean="0"/>
              <a:t>شكرا لحسن الاستماع </a:t>
            </a:r>
            <a:endParaRPr lang="ar-SA" sz="4000" dirty="0"/>
          </a:p>
        </p:txBody>
      </p:sp>
    </p:spTree>
    <p:extLst>
      <p:ext uri="{BB962C8B-B14F-4D97-AF65-F5344CB8AC3E}">
        <p14:creationId xmlns:p14="http://schemas.microsoft.com/office/powerpoint/2010/main" val="3477390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 </a:t>
            </a:r>
            <a:r>
              <a:rPr lang="ar-SA" dirty="0" smtClean="0"/>
              <a:t>الوظيفة وتأثيرها علي الشخصية </a:t>
            </a:r>
            <a:endParaRPr lang="ar-SA" dirty="0"/>
          </a:p>
        </p:txBody>
      </p:sp>
      <p:sp>
        <p:nvSpPr>
          <p:cNvPr id="3" name="عنصر نائب للمحتوى 2"/>
          <p:cNvSpPr>
            <a:spLocks noGrp="1"/>
          </p:cNvSpPr>
          <p:nvPr>
            <p:ph idx="1"/>
          </p:nvPr>
        </p:nvSpPr>
        <p:spPr/>
        <p:txBody>
          <a:bodyPr>
            <a:normAutofit/>
          </a:bodyPr>
          <a:lstStyle/>
          <a:p>
            <a:r>
              <a:rPr lang="ar-SA" sz="3600" b="1" dirty="0">
                <a:latin typeface="Arial" panose="020B0604020202020204" pitchFamily="34" charset="0"/>
                <a:cs typeface="Arial" panose="020B0604020202020204" pitchFamily="34" charset="0"/>
              </a:rPr>
              <a:t>العلاقات </a:t>
            </a:r>
            <a:r>
              <a:rPr lang="ar-SA" sz="3600" b="1" dirty="0" err="1">
                <a:latin typeface="Arial" panose="020B0604020202020204" pitchFamily="34" charset="0"/>
                <a:cs typeface="Arial" panose="020B0604020202020204" pitchFamily="34" charset="0"/>
              </a:rPr>
              <a:t>فى</a:t>
            </a:r>
            <a:r>
              <a:rPr lang="ar-SA" sz="3600" b="1" dirty="0">
                <a:latin typeface="Arial" panose="020B0604020202020204" pitchFamily="34" charset="0"/>
                <a:cs typeface="Arial" panose="020B0604020202020204" pitchFamily="34" charset="0"/>
              </a:rPr>
              <a:t> العمل دائما ما تحمل الكثير من التفاصيل الخاصة، وغالبا ما تؤثر العلاقات بجوانبها الإنسانية على مسيرتنا المهنية، وخصوصا العلاقات بين رئيس العمل والعاملين تحت إدارته، ولذلك يتدخل الإتيكيت ليرسم حدودًا آمنة وإيجابية لهذه العلاقة</a:t>
            </a:r>
            <a:r>
              <a:rPr lang="en-US" sz="3600" b="1" dirty="0">
                <a:latin typeface="Arial" panose="020B0604020202020204" pitchFamily="34" charset="0"/>
                <a:cs typeface="Arial" panose="020B0604020202020204" pitchFamily="34" charset="0"/>
              </a:rPr>
              <a:t>.</a:t>
            </a:r>
            <a:br>
              <a:rPr lang="en-US" sz="36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
            </a:r>
            <a:br>
              <a:rPr lang="en-US" sz="3600" b="1" dirty="0">
                <a:latin typeface="Arial" panose="020B0604020202020204" pitchFamily="34" charset="0"/>
                <a:cs typeface="Arial" panose="020B0604020202020204" pitchFamily="34" charset="0"/>
              </a:rPr>
            </a:br>
            <a:endParaRPr lang="ar-S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912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 الوظيفة وتأثيرها علي الشخصية </a:t>
            </a:r>
            <a:endParaRPr lang="ar-SA" dirty="0"/>
          </a:p>
        </p:txBody>
      </p:sp>
      <p:sp>
        <p:nvSpPr>
          <p:cNvPr id="3" name="عنصر نائب للمحتوى 2"/>
          <p:cNvSpPr>
            <a:spLocks noGrp="1"/>
          </p:cNvSpPr>
          <p:nvPr>
            <p:ph idx="1"/>
          </p:nvPr>
        </p:nvSpPr>
        <p:spPr/>
        <p:txBody>
          <a:bodyPr>
            <a:normAutofit/>
          </a:bodyPr>
          <a:lstStyle/>
          <a:p>
            <a:r>
              <a:rPr lang="ar-SA" sz="3600" b="1" dirty="0" smtClean="0">
                <a:cs typeface="Akhbar MT" pitchFamily="2" charset="-78"/>
              </a:rPr>
              <a:t>إن علاقات العمل من أكثر العلاقات المعقدة والمهمة </a:t>
            </a:r>
            <a:r>
              <a:rPr lang="ar-SA" sz="3600" b="1" dirty="0" err="1" smtClean="0">
                <a:cs typeface="Akhbar MT" pitchFamily="2" charset="-78"/>
              </a:rPr>
              <a:t>فى</a:t>
            </a:r>
            <a:r>
              <a:rPr lang="ar-SA" sz="3600" b="1" dirty="0" smtClean="0">
                <a:cs typeface="Akhbar MT" pitchFamily="2" charset="-78"/>
              </a:rPr>
              <a:t> حياتنا جميعا، كما أن تصرفاتنا مع زملائنا ورؤسائنا تؤدى بنا </a:t>
            </a:r>
            <a:r>
              <a:rPr lang="ar-SA" sz="3600" b="1" dirty="0" err="1" smtClean="0">
                <a:cs typeface="Akhbar MT" pitchFamily="2" charset="-78"/>
              </a:rPr>
              <a:t>فى</a:t>
            </a:r>
            <a:r>
              <a:rPr lang="ar-SA" sz="3600" b="1" dirty="0" smtClean="0">
                <a:cs typeface="Akhbar MT" pitchFamily="2" charset="-78"/>
              </a:rPr>
              <a:t> أوقات كثيرة للنجاح والفشل </a:t>
            </a:r>
            <a:r>
              <a:rPr lang="ar-SA" sz="3600" b="1" dirty="0" err="1" smtClean="0">
                <a:cs typeface="Akhbar MT" pitchFamily="2" charset="-78"/>
              </a:rPr>
              <a:t>فى</a:t>
            </a:r>
            <a:r>
              <a:rPr lang="ar-SA" sz="3600" b="1" dirty="0" smtClean="0">
                <a:cs typeface="Akhbar MT" pitchFamily="2" charset="-78"/>
              </a:rPr>
              <a:t> محيط العمل.</a:t>
            </a:r>
          </a:p>
          <a:p>
            <a:endParaRPr lang="ar-SA" sz="3600" b="1" dirty="0" smtClean="0">
              <a:cs typeface="Akhbar MT" pitchFamily="2" charset="-78"/>
            </a:endParaRPr>
          </a:p>
          <a:p>
            <a:endParaRPr lang="ar-SA" sz="3600" dirty="0">
              <a:cs typeface="Akhbar MT" pitchFamily="2" charset="-78"/>
            </a:endParaRPr>
          </a:p>
        </p:txBody>
      </p:sp>
    </p:spTree>
    <p:extLst>
      <p:ext uri="{BB962C8B-B14F-4D97-AF65-F5344CB8AC3E}">
        <p14:creationId xmlns:p14="http://schemas.microsoft.com/office/powerpoint/2010/main" val="1110384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كيفية التعامل مع رئيسك في العمل</a:t>
            </a:r>
            <a:endParaRPr lang="ar-SA" dirty="0"/>
          </a:p>
        </p:txBody>
      </p:sp>
      <p:sp>
        <p:nvSpPr>
          <p:cNvPr id="3" name="عنصر نائب للمحتوى 2"/>
          <p:cNvSpPr>
            <a:spLocks noGrp="1"/>
          </p:cNvSpPr>
          <p:nvPr>
            <p:ph idx="1"/>
          </p:nvPr>
        </p:nvSpPr>
        <p:spPr/>
        <p:txBody>
          <a:bodyPr>
            <a:noAutofit/>
          </a:bodyPr>
          <a:lstStyle/>
          <a:p>
            <a:r>
              <a:rPr lang="ar-SA" sz="3600" b="1" dirty="0">
                <a:latin typeface="Arial" panose="020B0604020202020204" pitchFamily="34" charset="0"/>
                <a:cs typeface="Arial" panose="020B0604020202020204" pitchFamily="34" charset="0"/>
              </a:rPr>
              <a:t>ليست طريقة عملك كافية ولكن العادات والصورة </a:t>
            </a:r>
            <a:r>
              <a:rPr lang="ar-SA" sz="3600" b="1" dirty="0" err="1">
                <a:latin typeface="Arial" panose="020B0604020202020204" pitchFamily="34" charset="0"/>
                <a:cs typeface="Arial" panose="020B0604020202020204" pitchFamily="34" charset="0"/>
              </a:rPr>
              <a:t>التى</a:t>
            </a:r>
            <a:r>
              <a:rPr lang="ar-SA" sz="3600" b="1" dirty="0">
                <a:latin typeface="Arial" panose="020B0604020202020204" pitchFamily="34" charset="0"/>
                <a:cs typeface="Arial" panose="020B0604020202020204" pitchFamily="34" charset="0"/>
              </a:rPr>
              <a:t> تقدمها عن نفسك، أو الانطباع الذى تتركه </a:t>
            </a:r>
            <a:r>
              <a:rPr lang="ar-SA" sz="3600" b="1" dirty="0" err="1">
                <a:latin typeface="Arial" panose="020B0604020202020204" pitchFamily="34" charset="0"/>
                <a:cs typeface="Arial" panose="020B0604020202020204" pitchFamily="34" charset="0"/>
              </a:rPr>
              <a:t>فى</a:t>
            </a:r>
            <a:r>
              <a:rPr lang="ar-SA" sz="3600" b="1" dirty="0">
                <a:latin typeface="Arial" panose="020B0604020202020204" pitchFamily="34" charset="0"/>
                <a:cs typeface="Arial" panose="020B0604020202020204" pitchFamily="34" charset="0"/>
              </a:rPr>
              <a:t> العمل يؤثر عليك وعلى من حولك إذا كنت تعمل </a:t>
            </a:r>
            <a:r>
              <a:rPr lang="ar-SA" sz="3600" b="1" dirty="0" err="1">
                <a:latin typeface="Arial" panose="020B0604020202020204" pitchFamily="34" charset="0"/>
                <a:cs typeface="Arial" panose="020B0604020202020204" pitchFamily="34" charset="0"/>
              </a:rPr>
              <a:t>فى</a:t>
            </a:r>
            <a:r>
              <a:rPr lang="ar-SA" sz="3600" b="1" dirty="0">
                <a:latin typeface="Arial" panose="020B0604020202020204" pitchFamily="34" charset="0"/>
                <a:cs typeface="Arial" panose="020B0604020202020204" pitchFamily="34" charset="0"/>
              </a:rPr>
              <a:t> مؤسسة كبيرة أو صغيرة، فالحالتان متشابهتان</a:t>
            </a:r>
            <a:r>
              <a:rPr lang="en-US" sz="3600" b="1" dirty="0">
                <a:latin typeface="Arial" panose="020B0604020202020204" pitchFamily="34" charset="0"/>
                <a:cs typeface="Arial" panose="020B0604020202020204" pitchFamily="34" charset="0"/>
              </a:rPr>
              <a:t>.</a:t>
            </a:r>
            <a:br>
              <a:rPr lang="en-US" sz="3600" b="1" dirty="0">
                <a:latin typeface="Arial" panose="020B0604020202020204" pitchFamily="34" charset="0"/>
                <a:cs typeface="Arial" panose="020B0604020202020204" pitchFamily="34" charset="0"/>
              </a:rPr>
            </a:br>
            <a:r>
              <a:rPr lang="en-US" sz="3600" b="1" dirty="0"/>
              <a:t/>
            </a:r>
            <a:br>
              <a:rPr lang="en-US" sz="3600" b="1" dirty="0"/>
            </a:br>
            <a:endParaRPr lang="ar-SA" sz="3600" dirty="0"/>
          </a:p>
        </p:txBody>
      </p:sp>
    </p:spTree>
    <p:extLst>
      <p:ext uri="{BB962C8B-B14F-4D97-AF65-F5344CB8AC3E}">
        <p14:creationId xmlns:p14="http://schemas.microsoft.com/office/powerpoint/2010/main" val="4121117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نصائح </a:t>
            </a:r>
            <a:r>
              <a:rPr lang="ar-SA" b="1" dirty="0" smtClean="0"/>
              <a:t>مهمة لكسب رضا المدير </a:t>
            </a:r>
            <a:r>
              <a:rPr lang="ar-SA" b="1" dirty="0"/>
              <a:t>:</a:t>
            </a:r>
            <a:r>
              <a:rPr lang="en-US" b="1" dirty="0"/>
              <a:t/>
            </a:r>
            <a:br>
              <a:rPr lang="en-US" b="1" dirty="0"/>
            </a:br>
            <a:endParaRPr lang="ar-SA" dirty="0"/>
          </a:p>
        </p:txBody>
      </p:sp>
      <p:sp>
        <p:nvSpPr>
          <p:cNvPr id="3" name="عنصر نائب للمحتوى 2"/>
          <p:cNvSpPr>
            <a:spLocks noGrp="1"/>
          </p:cNvSpPr>
          <p:nvPr>
            <p:ph idx="1"/>
          </p:nvPr>
        </p:nvSpPr>
        <p:spPr>
          <a:xfrm>
            <a:off x="2589212" y="2133600"/>
            <a:ext cx="8915400" cy="4147930"/>
          </a:xfrm>
        </p:spPr>
        <p:txBody>
          <a:bodyPr>
            <a:noAutofit/>
          </a:bodyPr>
          <a:lstStyle/>
          <a:p>
            <a:r>
              <a:rPr lang="en-US" sz="3600" b="1" dirty="0" smtClean="0">
                <a:latin typeface="Arial" panose="020B0604020202020204" pitchFamily="34" charset="0"/>
                <a:cs typeface="Arial" panose="020B0604020202020204" pitchFamily="34" charset="0"/>
              </a:rPr>
              <a:t>- </a:t>
            </a:r>
            <a:r>
              <a:rPr lang="ar-SA" sz="3600" b="1" dirty="0">
                <a:latin typeface="Arial" panose="020B0604020202020204" pitchFamily="34" charset="0"/>
                <a:cs typeface="Arial" panose="020B0604020202020204" pitchFamily="34" charset="0"/>
              </a:rPr>
              <a:t>الوصول </a:t>
            </a:r>
            <a:r>
              <a:rPr lang="ar-SA" sz="3600" b="1" dirty="0" err="1">
                <a:latin typeface="Arial" panose="020B0604020202020204" pitchFamily="34" charset="0"/>
                <a:cs typeface="Arial" panose="020B0604020202020204" pitchFamily="34" charset="0"/>
              </a:rPr>
              <a:t>فى</a:t>
            </a:r>
            <a:r>
              <a:rPr lang="ar-SA" sz="3600" b="1" dirty="0">
                <a:latin typeface="Arial" panose="020B0604020202020204" pitchFamily="34" charset="0"/>
                <a:cs typeface="Arial" panose="020B0604020202020204" pitchFamily="34" charset="0"/>
              </a:rPr>
              <a:t> الميعاد حتى تنال ثقة واحترام زملائك ورؤسائك </a:t>
            </a:r>
            <a:endParaRPr lang="ar-SA" sz="3600" b="1" dirty="0" smtClean="0">
              <a:latin typeface="Arial" panose="020B0604020202020204" pitchFamily="34" charset="0"/>
              <a:cs typeface="Arial" panose="020B0604020202020204" pitchFamily="34" charset="0"/>
            </a:endParaRPr>
          </a:p>
          <a:p>
            <a:r>
              <a:rPr lang="ar-SA" sz="3600" b="1" dirty="0" smtClean="0">
                <a:latin typeface="Arial" panose="020B0604020202020204" pitchFamily="34" charset="0"/>
                <a:cs typeface="Arial" panose="020B0604020202020204" pitchFamily="34" charset="0"/>
              </a:rPr>
              <a:t>أن الحفاظ </a:t>
            </a:r>
            <a:r>
              <a:rPr lang="ar-SA" sz="3600" b="1" dirty="0">
                <a:latin typeface="Arial" panose="020B0604020202020204" pitchFamily="34" charset="0"/>
                <a:cs typeface="Arial" panose="020B0604020202020204" pitchFamily="34" charset="0"/>
              </a:rPr>
              <a:t>على المواعيد والوقت يعطى انطباعا باحترام شغلك ورؤسائك وحبك لعملك وأيضا درجة التزامك</a:t>
            </a:r>
            <a:r>
              <a:rPr lang="en-US" sz="3600" b="1" dirty="0" smtClean="0">
                <a:latin typeface="Arial" panose="020B0604020202020204" pitchFamily="34" charset="0"/>
                <a:cs typeface="Arial" panose="020B0604020202020204" pitchFamily="34" charset="0"/>
              </a:rPr>
              <a:t>.</a:t>
            </a:r>
            <a:endParaRPr lang="ar-SA" sz="3600" b="1" dirty="0" smtClean="0">
              <a:latin typeface="Arial" panose="020B0604020202020204" pitchFamily="34" charset="0"/>
              <a:cs typeface="Arial" panose="020B0604020202020204" pitchFamily="34" charset="0"/>
            </a:endParaRPr>
          </a:p>
          <a:p>
            <a:r>
              <a:rPr lang="ar-SA" sz="3600" b="1" dirty="0" smtClean="0">
                <a:latin typeface="Arial" panose="020B0604020202020204" pitchFamily="34" charset="0"/>
                <a:cs typeface="Arial" panose="020B0604020202020204" pitchFamily="34" charset="0"/>
              </a:rPr>
              <a:t>الظهور </a:t>
            </a:r>
            <a:r>
              <a:rPr lang="ar-SA" sz="3600" b="1" dirty="0">
                <a:latin typeface="Arial" panose="020B0604020202020204" pitchFamily="34" charset="0"/>
                <a:cs typeface="Arial" panose="020B0604020202020204" pitchFamily="34" charset="0"/>
              </a:rPr>
              <a:t>بشكل مناسب دائما </a:t>
            </a:r>
            <a:r>
              <a:rPr lang="ar-SA" sz="3600" b="1" dirty="0" err="1">
                <a:latin typeface="Arial" panose="020B0604020202020204" pitchFamily="34" charset="0"/>
                <a:cs typeface="Arial" panose="020B0604020202020204" pitchFamily="34" charset="0"/>
              </a:rPr>
              <a:t>فى</a:t>
            </a:r>
            <a:r>
              <a:rPr lang="ar-SA" sz="3600" b="1" dirty="0">
                <a:latin typeface="Arial" panose="020B0604020202020204" pitchFamily="34" charset="0"/>
                <a:cs typeface="Arial" panose="020B0604020202020204" pitchFamily="34" charset="0"/>
              </a:rPr>
              <a:t> محيط العمل، وطريقة لبس مناسبة للمكان على حسب كود الملابس الخاص بالشركة واحترامه</a:t>
            </a:r>
            <a:r>
              <a:rPr lang="en-US" sz="3600" b="1" dirty="0">
                <a:latin typeface="Arial" panose="020B0604020202020204" pitchFamily="34" charset="0"/>
                <a:cs typeface="Arial" panose="020B0604020202020204" pitchFamily="34" charset="0"/>
              </a:rPr>
              <a:t>.</a:t>
            </a:r>
            <a:br>
              <a:rPr lang="en-US" sz="3600" b="1" dirty="0">
                <a:latin typeface="Arial" panose="020B0604020202020204" pitchFamily="34" charset="0"/>
                <a:cs typeface="Arial" panose="020B0604020202020204" pitchFamily="34" charset="0"/>
              </a:rPr>
            </a:br>
            <a:endParaRPr lang="ar-SA"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3658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كيفية التعامل مع رئيسك في العمل </a:t>
            </a:r>
            <a:endParaRPr lang="ar-SA" dirty="0"/>
          </a:p>
        </p:txBody>
      </p:sp>
      <p:sp>
        <p:nvSpPr>
          <p:cNvPr id="3" name="عنصر نائب للمحتوى 2"/>
          <p:cNvSpPr>
            <a:spLocks noGrp="1"/>
          </p:cNvSpPr>
          <p:nvPr>
            <p:ph idx="1"/>
          </p:nvPr>
        </p:nvSpPr>
        <p:spPr/>
        <p:txBody>
          <a:bodyPr>
            <a:normAutofit/>
          </a:bodyPr>
          <a:lstStyle/>
          <a:p>
            <a:r>
              <a:rPr lang="ar-SA" sz="3600" b="1" dirty="0" smtClean="0"/>
              <a:t> </a:t>
            </a:r>
            <a:r>
              <a:rPr lang="ar-SA" sz="3600" b="1" dirty="0" smtClean="0">
                <a:latin typeface="Arial" panose="020B0604020202020204" pitchFamily="34" charset="0"/>
                <a:cs typeface="Arial" panose="020B0604020202020204" pitchFamily="34" charset="0"/>
              </a:rPr>
              <a:t>التعامل </a:t>
            </a:r>
            <a:r>
              <a:rPr lang="ar-SA" sz="3600" b="1" dirty="0">
                <a:latin typeface="Arial" panose="020B0604020202020204" pitchFamily="34" charset="0"/>
                <a:cs typeface="Arial" panose="020B0604020202020204" pitchFamily="34" charset="0"/>
              </a:rPr>
              <a:t>مع كل الزملاء بنفس الطريقة، ويفضل التحكم </a:t>
            </a:r>
            <a:r>
              <a:rPr lang="ar-SA" sz="3600" b="1" dirty="0" err="1">
                <a:latin typeface="Arial" panose="020B0604020202020204" pitchFamily="34" charset="0"/>
                <a:cs typeface="Arial" panose="020B0604020202020204" pitchFamily="34" charset="0"/>
              </a:rPr>
              <a:t>فى</a:t>
            </a:r>
            <a:r>
              <a:rPr lang="ar-SA" sz="3600" b="1" dirty="0">
                <a:latin typeface="Arial" panose="020B0604020202020204" pitchFamily="34" charset="0"/>
                <a:cs typeface="Arial" panose="020B0604020202020204" pitchFamily="34" charset="0"/>
              </a:rPr>
              <a:t> مشاعرنا والبعد عن </a:t>
            </a:r>
            <a:r>
              <a:rPr lang="ar-SA" sz="3600" b="1" dirty="0" smtClean="0">
                <a:latin typeface="Arial" panose="020B0604020202020204" pitchFamily="34" charset="0"/>
                <a:cs typeface="Arial" panose="020B0604020202020204" pitchFamily="34" charset="0"/>
              </a:rPr>
              <a:t>الحب والكره .</a:t>
            </a:r>
          </a:p>
          <a:p>
            <a:r>
              <a:rPr lang="ar-SA" sz="3600" b="1" dirty="0">
                <a:latin typeface="Arial" panose="020B0604020202020204" pitchFamily="34" charset="0"/>
                <a:cs typeface="Arial" panose="020B0604020202020204" pitchFamily="34" charset="0"/>
              </a:rPr>
              <a:t> </a:t>
            </a:r>
            <a:r>
              <a:rPr lang="ar-SA" sz="3600" b="1" dirty="0">
                <a:latin typeface="Arial" panose="020B0604020202020204" pitchFamily="34" charset="0"/>
                <a:cs typeface="Arial" panose="020B0604020202020204" pitchFamily="34" charset="0"/>
              </a:rPr>
              <a:t>الابتسامة تفتح كل الأبواب عندما تتحدث مع زملائك أو رؤسائك يجب أن تحافظ على الابتسامة دائما</a:t>
            </a:r>
            <a:r>
              <a:rPr lang="en-US" sz="3600" b="1" dirty="0">
                <a:latin typeface="Arial" panose="020B0604020202020204" pitchFamily="34" charset="0"/>
                <a:cs typeface="Arial" panose="020B0604020202020204" pitchFamily="34" charset="0"/>
              </a:rPr>
              <a:t>.</a:t>
            </a:r>
          </a:p>
          <a:p>
            <a:r>
              <a:rPr lang="en-US" sz="3600" b="1" dirty="0">
                <a:latin typeface="Arial" panose="020B0604020202020204" pitchFamily="34" charset="0"/>
                <a:cs typeface="Arial" panose="020B0604020202020204" pitchFamily="34" charset="0"/>
              </a:rPr>
              <a:t/>
            </a:r>
            <a:br>
              <a:rPr lang="en-US" sz="3600" b="1" dirty="0">
                <a:latin typeface="Arial" panose="020B0604020202020204" pitchFamily="34" charset="0"/>
                <a:cs typeface="Arial" panose="020B0604020202020204" pitchFamily="34" charset="0"/>
              </a:rPr>
            </a:br>
            <a:r>
              <a:rPr lang="ar-SA" sz="3600" b="1" dirty="0" smtClean="0">
                <a:latin typeface="Arial" panose="020B0604020202020204" pitchFamily="34" charset="0"/>
                <a:cs typeface="Arial" panose="020B0604020202020204" pitchFamily="34" charset="0"/>
              </a:rPr>
              <a:t> </a:t>
            </a:r>
            <a:endParaRPr lang="ar-SA" dirty="0"/>
          </a:p>
        </p:txBody>
      </p:sp>
    </p:spTree>
    <p:extLst>
      <p:ext uri="{BB962C8B-B14F-4D97-AF65-F5344CB8AC3E}">
        <p14:creationId xmlns:p14="http://schemas.microsoft.com/office/powerpoint/2010/main" val="1736173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كيفية التعامل مع رئيسك في العمل </a:t>
            </a:r>
            <a:endParaRPr lang="ar-SA" dirty="0"/>
          </a:p>
        </p:txBody>
      </p:sp>
      <p:sp>
        <p:nvSpPr>
          <p:cNvPr id="3" name="عنصر نائب للمحتوى 2"/>
          <p:cNvSpPr>
            <a:spLocks noGrp="1"/>
          </p:cNvSpPr>
          <p:nvPr>
            <p:ph idx="1"/>
          </p:nvPr>
        </p:nvSpPr>
        <p:spPr/>
        <p:txBody>
          <a:bodyPr>
            <a:normAutofit/>
          </a:bodyPr>
          <a:lstStyle/>
          <a:p>
            <a:r>
              <a:rPr lang="ar-SA" sz="3600" b="1" dirty="0" smtClean="0">
                <a:latin typeface="Arial" panose="020B0604020202020204" pitchFamily="34" charset="0"/>
                <a:cs typeface="Arial" panose="020B0604020202020204" pitchFamily="34" charset="0"/>
              </a:rPr>
              <a:t>الاحترام </a:t>
            </a:r>
            <a:r>
              <a:rPr lang="ar-SA" sz="3600" b="1" dirty="0">
                <a:latin typeface="Arial" panose="020B0604020202020204" pitchFamily="34" charset="0"/>
                <a:cs typeface="Arial" panose="020B0604020202020204" pitchFamily="34" charset="0"/>
              </a:rPr>
              <a:t>والتقدير من المدير للموظفين يجعل المرؤوسين يشعرون بالراحة، ويعملون بشكل أفضل</a:t>
            </a:r>
            <a:r>
              <a:rPr lang="en-US" sz="3600" b="1" dirty="0">
                <a:latin typeface="Arial" panose="020B0604020202020204" pitchFamily="34" charset="0"/>
                <a:cs typeface="Arial" panose="020B0604020202020204" pitchFamily="34" charset="0"/>
              </a:rPr>
              <a:t>.</a:t>
            </a:r>
            <a:br>
              <a:rPr lang="en-US" sz="36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
            </a:r>
            <a:br>
              <a:rPr lang="en-US" sz="3600" b="1" dirty="0">
                <a:latin typeface="Arial" panose="020B0604020202020204" pitchFamily="34" charset="0"/>
                <a:cs typeface="Arial" panose="020B0604020202020204" pitchFamily="34" charset="0"/>
              </a:rPr>
            </a:br>
            <a:r>
              <a:rPr lang="en-US" sz="3600" b="1" dirty="0" smtClean="0">
                <a:latin typeface="Arial" panose="020B0604020202020204" pitchFamily="34" charset="0"/>
                <a:cs typeface="Arial" panose="020B0604020202020204" pitchFamily="34" charset="0"/>
              </a:rPr>
              <a:t>- </a:t>
            </a:r>
            <a:r>
              <a:rPr lang="ar-SA" sz="3600" b="1" dirty="0">
                <a:latin typeface="Arial" panose="020B0604020202020204" pitchFamily="34" charset="0"/>
                <a:cs typeface="Arial" panose="020B0604020202020204" pitchFamily="34" charset="0"/>
              </a:rPr>
              <a:t>ويعتبر تقدير ظروف الموظفين الشخصية من قبل المدير من أهم النقاط </a:t>
            </a:r>
            <a:r>
              <a:rPr lang="ar-SA" sz="3600" b="1" dirty="0" smtClean="0">
                <a:latin typeface="Arial" panose="020B0604020202020204" pitchFamily="34" charset="0"/>
                <a:cs typeface="Arial" panose="020B0604020202020204" pitchFamily="34" charset="0"/>
              </a:rPr>
              <a:t>التي </a:t>
            </a:r>
            <a:r>
              <a:rPr lang="ar-SA" sz="3600" b="1" dirty="0">
                <a:latin typeface="Arial" panose="020B0604020202020204" pitchFamily="34" charset="0"/>
                <a:cs typeface="Arial" panose="020B0604020202020204" pitchFamily="34" charset="0"/>
              </a:rPr>
              <a:t>تجعل المرؤوسين يحترمون المدير ويبذلون كل جهدهم </a:t>
            </a:r>
            <a:r>
              <a:rPr lang="ar-SA" sz="3600" b="1" dirty="0" err="1">
                <a:latin typeface="Arial" panose="020B0604020202020204" pitchFamily="34" charset="0"/>
                <a:cs typeface="Arial" panose="020B0604020202020204" pitchFamily="34" charset="0"/>
              </a:rPr>
              <a:t>فى</a:t>
            </a:r>
            <a:r>
              <a:rPr lang="ar-SA" sz="3600" b="1" dirty="0">
                <a:latin typeface="Arial" panose="020B0604020202020204" pitchFamily="34" charset="0"/>
                <a:cs typeface="Arial" panose="020B0604020202020204" pitchFamily="34" charset="0"/>
              </a:rPr>
              <a:t> العمل لظهوره بأحسن صورة</a:t>
            </a:r>
            <a:r>
              <a:rPr lang="en-US" sz="3600" b="1" dirty="0">
                <a:latin typeface="Arial" panose="020B0604020202020204" pitchFamily="34" charset="0"/>
                <a:cs typeface="Arial" panose="020B0604020202020204" pitchFamily="34" charset="0"/>
              </a:rPr>
              <a:t>.</a:t>
            </a:r>
            <a:endParaRPr lang="en-US" sz="3600" dirty="0">
              <a:latin typeface="Arial" panose="020B0604020202020204" pitchFamily="34" charset="0"/>
              <a:cs typeface="Arial" panose="020B0604020202020204" pitchFamily="34" charset="0"/>
            </a:endParaRPr>
          </a:p>
          <a:p>
            <a:endParaRPr lang="ar-SA" sz="3600" dirty="0"/>
          </a:p>
        </p:txBody>
      </p:sp>
    </p:spTree>
    <p:extLst>
      <p:ext uri="{BB962C8B-B14F-4D97-AF65-F5344CB8AC3E}">
        <p14:creationId xmlns:p14="http://schemas.microsoft.com/office/powerpoint/2010/main" val="1816494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كيفية التعامل مع رئيسك في العمل </a:t>
            </a:r>
            <a:endParaRPr lang="ar-SA" dirty="0"/>
          </a:p>
        </p:txBody>
      </p:sp>
      <p:sp>
        <p:nvSpPr>
          <p:cNvPr id="3" name="عنصر نائب للمحتوى 2"/>
          <p:cNvSpPr>
            <a:spLocks noGrp="1"/>
          </p:cNvSpPr>
          <p:nvPr>
            <p:ph idx="1"/>
          </p:nvPr>
        </p:nvSpPr>
        <p:spPr/>
        <p:txBody>
          <a:bodyPr/>
          <a:lstStyle/>
          <a:p>
            <a:r>
              <a:rPr lang="ar-SA" sz="2400" b="1" dirty="0" smtClean="0"/>
              <a:t>تفحص مواقفه</a:t>
            </a:r>
          </a:p>
          <a:p>
            <a:r>
              <a:rPr lang="ar-SA" dirty="0"/>
              <a:t/>
            </a:r>
            <a:br>
              <a:rPr lang="ar-SA" dirty="0"/>
            </a:br>
            <a:r>
              <a:rPr lang="ar-SA" sz="2400" b="1" dirty="0"/>
              <a:t>حاول مراقبة مواقفه الإنسانية معك أو مع المحيطين بك، فمهما كان يخفى جانبه </a:t>
            </a:r>
            <a:r>
              <a:rPr lang="ar-SA" sz="2400" b="1" dirty="0" err="1"/>
              <a:t>العاطفى</a:t>
            </a:r>
            <a:r>
              <a:rPr lang="ar-SA" sz="2400" b="1" dirty="0"/>
              <a:t> سيضطر أحيانا إلى إظهاره </a:t>
            </a:r>
            <a:r>
              <a:rPr lang="ar-SA" sz="2400" b="1" dirty="0" err="1"/>
              <a:t>فى</a:t>
            </a:r>
            <a:r>
              <a:rPr lang="ar-SA" sz="2400" b="1" dirty="0"/>
              <a:t> بعض المواقف الصعبة، وإذا وجدته شخصا حنونا ومواقفه إيجابية فأنت على الطريق السليم.</a:t>
            </a:r>
          </a:p>
        </p:txBody>
      </p:sp>
    </p:spTree>
    <p:extLst>
      <p:ext uri="{BB962C8B-B14F-4D97-AF65-F5344CB8AC3E}">
        <p14:creationId xmlns:p14="http://schemas.microsoft.com/office/powerpoint/2010/main" val="884491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a:t>
            </a:r>
          </a:p>
        </p:txBody>
      </p:sp>
      <p:sp>
        <p:nvSpPr>
          <p:cNvPr id="3" name="عنصر نائب للمحتوى 2"/>
          <p:cNvSpPr>
            <a:spLocks noGrp="1"/>
          </p:cNvSpPr>
          <p:nvPr>
            <p:ph idx="1"/>
          </p:nvPr>
        </p:nvSpPr>
        <p:spPr>
          <a:xfrm>
            <a:off x="2589212" y="1212574"/>
            <a:ext cx="8915400" cy="4698648"/>
          </a:xfrm>
        </p:spPr>
        <p:txBody>
          <a:bodyPr/>
          <a:lstStyle/>
          <a:p>
            <a:r>
              <a:rPr lang="ar-SA" sz="2400" dirty="0"/>
              <a:t>قدر منصبه</a:t>
            </a:r>
          </a:p>
          <a:p>
            <a:pPr marL="0" indent="0">
              <a:buNone/>
            </a:pPr>
            <a:r>
              <a:rPr lang="ar-SA" sz="2400" dirty="0"/>
              <a:t>ضع نفسك </a:t>
            </a:r>
            <a:r>
              <a:rPr lang="ar-SA" sz="2400" dirty="0" err="1"/>
              <a:t>فى</a:t>
            </a:r>
            <a:r>
              <a:rPr lang="ar-SA" sz="2400" dirty="0"/>
              <a:t> مكانه، فهو يتحمل مسئولية نجاح العمل بالكامل ووظيفته </a:t>
            </a:r>
            <a:r>
              <a:rPr lang="ar-SA" sz="2400" dirty="0" err="1"/>
              <a:t>فى</a:t>
            </a:r>
            <a:r>
              <a:rPr lang="ar-SA" sz="2400" dirty="0"/>
              <a:t> الأساس </a:t>
            </a:r>
            <a:r>
              <a:rPr lang="ar-SA" sz="2400" dirty="0" err="1"/>
              <a:t>هى</a:t>
            </a:r>
            <a:r>
              <a:rPr lang="ar-SA" sz="2400" dirty="0"/>
              <a:t> الضغط من أجل تحقيق الخطط العملية، فإذا قدرت ذلك ستصفى نواياك </a:t>
            </a:r>
            <a:r>
              <a:rPr lang="ar-SA" sz="2400" dirty="0" smtClean="0"/>
              <a:t>تجاهه</a:t>
            </a:r>
          </a:p>
          <a:p>
            <a:endParaRPr lang="ar-SA" sz="2400" dirty="0"/>
          </a:p>
          <a:p>
            <a:r>
              <a:rPr lang="ar-SA" sz="2400" dirty="0"/>
              <a:t>ساعده على النجاح</a:t>
            </a:r>
          </a:p>
          <a:p>
            <a:pPr marL="0" indent="0">
              <a:buNone/>
            </a:pPr>
            <a:r>
              <a:rPr lang="ar-SA" sz="2400" dirty="0" smtClean="0"/>
              <a:t>اعمل </a:t>
            </a:r>
            <a:r>
              <a:rPr lang="ar-SA" sz="2400" dirty="0"/>
              <a:t>جاهدا من أجل تحقيق نجاحك </a:t>
            </a:r>
            <a:r>
              <a:rPr lang="ar-SA" sz="2400" dirty="0" err="1"/>
              <a:t>الشخصى</a:t>
            </a:r>
            <a:r>
              <a:rPr lang="ar-SA" sz="2400" dirty="0"/>
              <a:t> ومن ثم نجاحه باعتباره مديرك </a:t>
            </a:r>
            <a:r>
              <a:rPr lang="ar-SA" sz="2400" dirty="0" err="1"/>
              <a:t>فى</a:t>
            </a:r>
            <a:r>
              <a:rPr lang="ar-SA" sz="2400" dirty="0"/>
              <a:t> العمل، وقدم كل التضحيات الممكن من أجل العمل ولا تنس أنه </a:t>
            </a:r>
            <a:r>
              <a:rPr lang="ar-SA" sz="2400" dirty="0" err="1"/>
              <a:t>فى</a:t>
            </a:r>
            <a:r>
              <a:rPr lang="ar-SA" sz="2400" dirty="0"/>
              <a:t> البداية والنهاية نجاح </a:t>
            </a:r>
            <a:r>
              <a:rPr lang="ar-SA" sz="2400" dirty="0" err="1"/>
              <a:t>شخصى</a:t>
            </a:r>
            <a:r>
              <a:rPr lang="ar-SA" sz="2400" dirty="0"/>
              <a:t> لك</a:t>
            </a:r>
            <a:r>
              <a:rPr lang="ar-SA" b="1" dirty="0"/>
              <a:t>.</a:t>
            </a:r>
            <a:endParaRPr lang="ar-SA" dirty="0"/>
          </a:p>
        </p:txBody>
      </p:sp>
    </p:spTree>
    <p:extLst>
      <p:ext uri="{BB962C8B-B14F-4D97-AF65-F5344CB8AC3E}">
        <p14:creationId xmlns:p14="http://schemas.microsoft.com/office/powerpoint/2010/main" val="4063486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509</TotalTime>
  <Words>626</Words>
  <Application>Microsoft Office PowerPoint</Application>
  <PresentationFormat>ملء الشاشة</PresentationFormat>
  <Paragraphs>66</Paragraphs>
  <Slides>16</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16</vt:i4>
      </vt:variant>
    </vt:vector>
  </HeadingPairs>
  <TitlesOfParts>
    <vt:vector size="22" baseType="lpstr">
      <vt:lpstr>Akhbar MT</vt:lpstr>
      <vt:lpstr>Arial</vt:lpstr>
      <vt:lpstr>Century Gothic</vt:lpstr>
      <vt:lpstr>Tahoma</vt:lpstr>
      <vt:lpstr>Wingdings 3</vt:lpstr>
      <vt:lpstr>Wisp</vt:lpstr>
      <vt:lpstr>كيف تنالين رضا رئيسك في العمل </vt:lpstr>
      <vt:lpstr> الوظيفة وتأثيرها علي الشخصية </vt:lpstr>
      <vt:lpstr> الوظيفة وتأثيرها علي الشخصية </vt:lpstr>
      <vt:lpstr>كيفية التعامل مع رئيسك في العمل</vt:lpstr>
      <vt:lpstr>نصائح مهمة لكسب رضا المدير : </vt:lpstr>
      <vt:lpstr>تابع كيفية التعامل مع رئيسك في العمل </vt:lpstr>
      <vt:lpstr>تابع كيفية التعامل مع رئيسك في العمل </vt:lpstr>
      <vt:lpstr>تابع كيفية التعامل مع رئيسك في العمل </vt:lpstr>
      <vt:lpstr>.</vt:lpstr>
      <vt:lpstr>,</vt:lpstr>
      <vt:lpstr>.</vt:lpstr>
      <vt:lpstr>.</vt:lpstr>
      <vt:lpstr>.</vt:lpstr>
      <vt:lpstr>.</vt:lpstr>
      <vt:lpstr>مهارات يجب اكتسابها  عند التعامل مع المدير</vt:lpstr>
      <vt:lpst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sara</dc:creator>
  <cp:lastModifiedBy>sara</cp:lastModifiedBy>
  <cp:revision>19</cp:revision>
  <dcterms:created xsi:type="dcterms:W3CDTF">2020-12-10T12:03:52Z</dcterms:created>
  <dcterms:modified xsi:type="dcterms:W3CDTF">2020-12-10T20:33:11Z</dcterms:modified>
</cp:coreProperties>
</file>