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5" r:id="rId4"/>
    <p:sldId id="290" r:id="rId5"/>
    <p:sldId id="283" r:id="rId6"/>
    <p:sldId id="284" r:id="rId7"/>
    <p:sldId id="276" r:id="rId8"/>
    <p:sldId id="277" r:id="rId9"/>
    <p:sldId id="261" r:id="rId10"/>
    <p:sldId id="259" r:id="rId11"/>
    <p:sldId id="285" r:id="rId12"/>
    <p:sldId id="286" r:id="rId13"/>
    <p:sldId id="287" r:id="rId14"/>
    <p:sldId id="288" r:id="rId15"/>
    <p:sldId id="268" r:id="rId16"/>
    <p:sldId id="264" r:id="rId17"/>
    <p:sldId id="265" r:id="rId18"/>
    <p:sldId id="266" r:id="rId19"/>
    <p:sldId id="267" r:id="rId20"/>
    <p:sldId id="289" r:id="rId21"/>
    <p:sldId id="260" r:id="rId22"/>
    <p:sldId id="269" r:id="rId23"/>
    <p:sldId id="274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41" autoAdjust="0"/>
    <p:restoredTop sz="94660"/>
  </p:normalViewPr>
  <p:slideViewPr>
    <p:cSldViewPr>
      <p:cViewPr varScale="1">
        <p:scale>
          <a:sx n="69" d="100"/>
          <a:sy n="69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76CA94-1A4D-4438-940C-2263A14D91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EndNote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4083D-23A1-4460-A3EF-7BD66518D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0A96-085B-4948-B2AA-8555974945D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8DAB5-C900-490D-B859-B9AF77CF2A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Areej AbdulAziz Aljaghwani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A9496-F520-48CE-A63A-A3F51AA103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5692-0CFC-4CC2-B9D6-68038A2B4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445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EndNote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70E7E-7EED-48AF-80B1-44C260B392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Areej AbdulAziz Aljaghwani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D7096-1E5D-4C7E-84D7-1EF5F821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8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7C97-A311-410B-8165-D39D733D2921}" type="uaqdatetime1">
              <a:rPr lang="ar-SA" smtClean="0"/>
              <a:t>14/04/42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CC24-55B7-4F5E-9AFA-F6B7B94701DE}" type="uaqdatetime1">
              <a:rPr lang="ar-SA" smtClean="0"/>
              <a:t>14/04/42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A7F3-1904-4AEF-BCC2-05E0B2CC322F}" type="uaqdatetime1">
              <a:rPr lang="ar-SA" smtClean="0"/>
              <a:t>14/04/42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4771-83CD-401F-98DE-3A3DC6A51470}" type="uaqdatetime1">
              <a:rPr lang="ar-SA" smtClean="0"/>
              <a:t>14/04/42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4997-AD74-4659-98BC-90A0684F9454}" type="uaqdatetime1">
              <a:rPr lang="ar-SA" smtClean="0"/>
              <a:t>14/04/42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B607-6364-424D-8229-EC1EDA3F5C25}" type="uaqdatetime1">
              <a:rPr lang="ar-SA" smtClean="0"/>
              <a:t>14/04/42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F6A-A74C-42AA-9B19-EC9814BE7B25}" type="uaqdatetime1">
              <a:rPr lang="ar-SA" smtClean="0"/>
              <a:t>14/04/42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AF4C-E251-4413-ABDC-108404026760}" type="uaqdatetime1">
              <a:rPr lang="ar-SA" smtClean="0"/>
              <a:t>14/04/42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AFF9-054C-4F22-8F9C-C9DC6D96A0BB}" type="uaqdatetime1">
              <a:rPr lang="ar-SA" smtClean="0"/>
              <a:t>14/04/42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02DB-C299-4563-BFEE-DECA1DDD091A}" type="uaqdatetime1">
              <a:rPr lang="ar-SA" smtClean="0"/>
              <a:t>14/04/42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72C5-EE61-4CEC-8EC2-98CEDCEDAA54}" type="uaqdatetime1">
              <a:rPr lang="ar-SA" smtClean="0"/>
              <a:t>14/04/42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stretch>
            <a:fillRect l="4000" t="-6000" r="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9E59-159A-4C56-9B65-20939FC8113C}" type="uaqdatetime1">
              <a:rPr lang="ar-SA" smtClean="0"/>
              <a:t>14/04/42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u.edu.sa/ar/%D8%A7%D9%84%D8%B9%D9%85%D8%A7%D8%AF%D8%A7%D8%AA/%D8%B9%D9%85%D8%A7%D8%AF%D8%A9-%D8%B4%D8%A4%D9%88%D9%86-%D8%A7%D9%84%D9%85%D9%83%D8%AA%D8%A8%D8%A7%D8%AA/endnot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DPZ2QxuqI" TargetMode="External"/><Relationship Id="rId2" Type="http://schemas.openxmlformats.org/officeDocument/2006/relationships/hyperlink" Target="https://educad.me/232/endno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lbq-naXl8r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dnot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ar-SA" b="1" dirty="0"/>
              <a:t>ادارة المراجع والفهرسة الإلكترونية</a:t>
            </a:r>
            <a:br>
              <a:rPr lang="ar-SA" b="1" dirty="0"/>
            </a:br>
            <a:r>
              <a:rPr lang="ar-SA" b="1" dirty="0"/>
              <a:t>باستخدام برنامج </a:t>
            </a:r>
            <a:r>
              <a:rPr lang="en-US" b="1" dirty="0"/>
              <a:t>EndNote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894491"/>
            <a:ext cx="6400800" cy="1752600"/>
          </a:xfrm>
        </p:spPr>
        <p:txBody>
          <a:bodyPr>
            <a:normAutofit/>
          </a:bodyPr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تقديم: أ. أريج عبدالعزيز </a:t>
            </a:r>
            <a:r>
              <a:rPr lang="ar-SA" sz="2400" b="1" dirty="0" err="1">
                <a:solidFill>
                  <a:schemeClr val="tx1"/>
                </a:solidFill>
                <a:cs typeface="+mj-cs"/>
              </a:rPr>
              <a:t>الجغواني</a:t>
            </a:r>
            <a:endParaRPr lang="ar-SA" sz="2400" b="1" dirty="0">
              <a:solidFill>
                <a:schemeClr val="tx1"/>
              </a:solidFill>
              <a:cs typeface="+mj-cs"/>
            </a:endParaRPr>
          </a:p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قسم الفيزياء</a:t>
            </a:r>
          </a:p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وحدة التدريب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A4FDC-F005-4945-9E7E-0C629D18E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009" y="3716238"/>
            <a:ext cx="775982" cy="72087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7501388-40CE-4A64-BEF0-86914F3DE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48" y="210910"/>
            <a:ext cx="2087195" cy="127387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ABEBD9A-CCC6-44F5-BBAF-FD54818A6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6" y="303949"/>
            <a:ext cx="2129138" cy="11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493095"/>
          </a:xfrm>
        </p:spPr>
        <p:txBody>
          <a:bodyPr>
            <a:normAutofit fontScale="92500" lnSpcReduction="10000"/>
          </a:bodyPr>
          <a:lstStyle/>
          <a:p>
            <a:r>
              <a:rPr lang="ar-SA" dirty="0"/>
              <a:t>من خلال الاتصال بشبكة انترنت جامعة المجمعة، ادخل على الرابط:</a:t>
            </a:r>
          </a:p>
          <a:p>
            <a:r>
              <a:rPr lang="ar-SA" dirty="0">
                <a:hlinkClick r:id="rId2"/>
              </a:rPr>
              <a:t>تحميل</a:t>
            </a:r>
          </a:p>
          <a:p>
            <a:endParaRPr lang="ar-SA" dirty="0">
              <a:hlinkClick r:id="rId2"/>
            </a:endParaRPr>
          </a:p>
          <a:p>
            <a:r>
              <a:rPr lang="en-US" dirty="0">
                <a:hlinkClick r:id="rId2"/>
              </a:rPr>
              <a:t>https://www.mu.edu.sa/ar/%D8%A7%D9%84%D8%B9%D9%85%D8%A7%D8%AF%D8%A7%D8%AA/%D8%B9%D9%85%D8%A7%D8%AF%D8%A9-%D8%B4%D8%A4%D9%88%D9%86-%D8%A7%D9%84%D9%85%D9%83%D8%AA%D8%A8%D8%A7%D8%AA/endnote</a:t>
            </a:r>
            <a:r>
              <a:rPr lang="ar-SA" dirty="0">
                <a:hlinkClick r:id="rId2"/>
              </a:rPr>
              <a:t>\</a:t>
            </a:r>
            <a:endParaRPr lang="ar-S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56E23-9121-4CCB-8A3A-23D0D0D0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4C072-A650-416C-8179-1A091F07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AB00D-0BA8-4B61-9390-D3E5906CB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0F4AD5-A3FA-4AAC-9083-F0D68FB5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E79C906-4D21-4DB9-A634-00C1D869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تثبيت البرنامج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54E487-1DBE-4BBF-8EB0-D37F1F835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3" y="1558087"/>
            <a:ext cx="4422539" cy="1872208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57A9166E-195E-44A1-8A8D-3E96CAE692E5}"/>
              </a:ext>
            </a:extLst>
          </p:cNvPr>
          <p:cNvCxnSpPr>
            <a:cxnSpLocks/>
          </p:cNvCxnSpPr>
          <p:nvPr/>
        </p:nvCxnSpPr>
        <p:spPr>
          <a:xfrm>
            <a:off x="2483768" y="1918452"/>
            <a:ext cx="1296144" cy="752493"/>
          </a:xfrm>
          <a:prstGeom prst="curvedConnector3">
            <a:avLst>
              <a:gd name="adj1" fmla="val 112962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50E7C91-3F43-4448-9151-3645647252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082" b="30186"/>
          <a:stretch/>
        </p:blipFill>
        <p:spPr>
          <a:xfrm>
            <a:off x="2652493" y="2713058"/>
            <a:ext cx="5731743" cy="329830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A9462B3-D38D-41D1-862E-5C22022B6356}"/>
              </a:ext>
            </a:extLst>
          </p:cNvPr>
          <p:cNvSpPr/>
          <p:nvPr/>
        </p:nvSpPr>
        <p:spPr>
          <a:xfrm>
            <a:off x="2652493" y="4869160"/>
            <a:ext cx="1343443" cy="28803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AA295E-B6FA-4780-953E-CDD06C9A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341872-1F91-4469-9366-C4902465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60848"/>
            <a:ext cx="5981700" cy="4600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6B30BF-6C7E-44E5-8143-F13074324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64" y="371400"/>
            <a:ext cx="59721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4FF14E-00FA-4C51-80E9-54CD3AFA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57FF839-A1ED-4EC2-9F0D-163DE3DF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C8F59-AA84-4CC3-A86A-5856B7E0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018D6-1ACD-4C47-A9F9-A0A36B5A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189" y="1590521"/>
            <a:ext cx="6505575" cy="5105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676D1-921B-40B9-8041-2052171CA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64" y="297923"/>
            <a:ext cx="59150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5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53C3C6-B616-41EE-B5D1-F1809C38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A6BD24E-2A97-447B-98D5-52CBAD16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35991F-C6E3-40C7-9042-80E2A68A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58E79-CAE3-46D4-9EBD-8533A5225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919162"/>
            <a:ext cx="65436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9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CB7B-A1A1-40A2-A970-15E672F2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22CBD-D668-4ECD-BFF3-83D27FDA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4D8C6-CC8C-4992-9606-07958814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390F5-E595-4D0E-B51D-400DDC158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01" r="57875"/>
          <a:stretch/>
        </p:blipFill>
        <p:spPr>
          <a:xfrm>
            <a:off x="899592" y="343047"/>
            <a:ext cx="6120680" cy="58982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5298A8F-BF4B-4AF1-A4D0-7BD286A4BB22}"/>
              </a:ext>
            </a:extLst>
          </p:cNvPr>
          <p:cNvSpPr/>
          <p:nvPr/>
        </p:nvSpPr>
        <p:spPr>
          <a:xfrm>
            <a:off x="1403648" y="731837"/>
            <a:ext cx="1296144" cy="320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D0353-4A44-4B13-874D-DD020558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" y="57042"/>
            <a:ext cx="726380" cy="6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148E-700C-4578-87C8-7175585F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79301-44E2-41D1-A232-7ABE0332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A2A99-DBCC-4A7E-9E12-7665E519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89D75-B158-4D15-B43F-25D7BAA10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3A0215-2258-4C31-B0E4-337C25CF4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889FA-4C3E-4E05-94D3-0038E8D3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704247"/>
            <a:ext cx="80391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6BE9-C74F-4946-BFC5-48D53169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8C76-A701-41B4-B1EF-C74B7690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9F23B-8810-4A00-8E76-8C53656E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9DB88-B343-4B1D-A196-EF99D168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6F93AA-5D20-4D3C-B61C-697F32D53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045E6-AFAD-4265-A79E-D5FF3F587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58" y="548680"/>
            <a:ext cx="70675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2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5518-588C-4830-88B0-41D9EADB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262C8-1475-42CA-BF5F-BF4A3A8B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CDA35-CB12-4303-A878-4EA564B3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777B4-E14E-4F20-BDE9-A31BB506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43830"/>
            <a:ext cx="775982" cy="72087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7BE3F1-7CC4-403F-A2F7-9E96F2F0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F4E44-565F-4D25-AD02-62019E2F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24744"/>
            <a:ext cx="64293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F1D7-E2ED-4AF7-A56F-77B49412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25200-95F9-4889-8FA7-3A19B18D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6FEF7-9D78-4996-8620-763D424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684D6-0E9F-46CA-A90B-0DF90F69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5EE31-C6FC-49E7-A864-FA4C016C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C2FAE-C3DF-4E3C-8FC1-6CB843911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6794"/>
            <a:ext cx="9144000" cy="47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4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محاور الدورة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ar-SA" dirty="0"/>
              <a:t>التعريف ببرامج إدارة المراجع</a:t>
            </a:r>
          </a:p>
          <a:p>
            <a:pPr fontAlgn="t"/>
            <a:r>
              <a:rPr lang="ar-SA" dirty="0"/>
              <a:t>أهمية برامج إدارة المراجع</a:t>
            </a:r>
          </a:p>
          <a:p>
            <a:pPr fontAlgn="t"/>
            <a:r>
              <a:rPr lang="ar-SA" dirty="0"/>
              <a:t>تعريف برنامج </a:t>
            </a:r>
            <a:r>
              <a:rPr lang="en-US" dirty="0"/>
              <a:t>EndNote</a:t>
            </a:r>
            <a:r>
              <a:rPr lang="ar-SA" dirty="0"/>
              <a:t> </a:t>
            </a:r>
          </a:p>
          <a:p>
            <a:pPr fontAlgn="t"/>
            <a:r>
              <a:rPr lang="ar-SA" dirty="0"/>
              <a:t>خصائص وميزات برنامج </a:t>
            </a:r>
            <a:r>
              <a:rPr lang="en-US" dirty="0"/>
              <a:t>EndNote</a:t>
            </a:r>
          </a:p>
          <a:p>
            <a:pPr fontAlgn="t"/>
            <a:r>
              <a:rPr lang="ar-SA" dirty="0"/>
              <a:t>تنزيل و تشغيل برنامج </a:t>
            </a:r>
            <a:r>
              <a:rPr lang="en-US" dirty="0"/>
              <a:t> EndNote</a:t>
            </a:r>
            <a:endParaRPr lang="ar-SA" dirty="0"/>
          </a:p>
          <a:p>
            <a:pPr fontAlgn="t"/>
            <a:r>
              <a:rPr lang="ar-SA" dirty="0"/>
              <a:t>مثال تطبيقي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EE9A3-8447-4E0C-9278-D0C0153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D5638-4D7B-4453-A218-2907D277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8AE59-0347-4A83-B6AA-3A0AA0EE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8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5A38-9281-4002-A751-CCDE9700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64" y="1412776"/>
            <a:ext cx="8229600" cy="1143000"/>
          </a:xfrm>
        </p:spPr>
        <p:txBody>
          <a:bodyPr/>
          <a:lstStyle/>
          <a:p>
            <a:r>
              <a:rPr lang="ar-SA" b="1" dirty="0"/>
              <a:t>مثال تطبيقي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8315C-D5DF-4093-9269-CD10DB03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B803D-57EF-45DA-AE6B-720226A9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125AB-E9A7-4811-A462-A841E9DFD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3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ملخص الدورة التدريبية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b="1" dirty="0"/>
              <a:t>تم توضيح أهمية استخدام برنامج  </a:t>
            </a:r>
            <a:r>
              <a:rPr lang="en-US" b="1" dirty="0"/>
              <a:t>EndNote</a:t>
            </a:r>
            <a:r>
              <a:rPr lang="ar-SA" b="1" dirty="0"/>
              <a:t> </a:t>
            </a:r>
            <a:r>
              <a:rPr lang="en-US" b="1" dirty="0"/>
              <a:t>  </a:t>
            </a:r>
            <a:r>
              <a:rPr lang="ar-SA" b="1" dirty="0"/>
              <a:t>لتنظيم وإدارة المراجع، ومناقشة استيراد المراجع إلى البرنامج، وكذلك تنظيم وإنشاء المجموعات، وأيضاً إدراج المراجع في برنامج </a:t>
            </a:r>
            <a:r>
              <a:rPr lang="en-US" b="1" dirty="0"/>
              <a:t>MS WORD، </a:t>
            </a:r>
            <a:r>
              <a:rPr lang="ar-SA" b="1" dirty="0"/>
              <a:t>وتنسيق أنماط المراجع.</a:t>
            </a:r>
            <a:endParaRPr lang="ar-SA" dirty="0"/>
          </a:p>
          <a:p>
            <a:endParaRPr lang="ar-S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5D177-7E09-4466-8614-F9071071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80D08-C2D5-4365-8B75-572AEB1A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418EF-61AB-4EDA-950D-20B00032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DC9BA2E-EB77-4854-9C9B-E0B643B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74BB130-4FED-4202-9E81-7FA1B9EC2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شكرا لكم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EBC48-FE53-44EF-ACF9-FF8B5FF6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7FB11-5151-460C-93E5-83F01829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1675B-46CD-463D-B1B6-87676AC7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A8B5-8A3E-417B-A71A-37C4A4A9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روابط مساعدة: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6F2C-9D39-4FD3-9346-004FB733B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ar-SA" sz="2400"/>
              <a:t> </a:t>
            </a:r>
            <a:r>
              <a:rPr lang="ar-SA" sz="2400" dirty="0"/>
              <a:t>كيفية استخدام برنامج </a:t>
            </a:r>
            <a:r>
              <a:rPr lang="ar-SA" sz="2400" dirty="0" err="1"/>
              <a:t>الاندنوت</a:t>
            </a:r>
            <a:r>
              <a:rPr lang="ar-SA" sz="2400" dirty="0"/>
              <a:t> </a:t>
            </a:r>
            <a:r>
              <a:rPr lang="en-US" sz="2400" dirty="0"/>
              <a:t>How to use Endnote X8</a:t>
            </a:r>
            <a:endParaRPr lang="ar-SA" sz="2400" dirty="0">
              <a:hlinkClick r:id="rId2"/>
            </a:endParaRPr>
          </a:p>
          <a:p>
            <a:pPr algn="l" rtl="0"/>
            <a:r>
              <a:rPr lang="en-US" sz="2400" dirty="0">
                <a:hlinkClick r:id="rId2"/>
              </a:rPr>
              <a:t>https://www.youtube.com/watch?v=DPgfkCn3MhM</a:t>
            </a:r>
            <a:endParaRPr lang="ar-SA" sz="2400" dirty="0">
              <a:hlinkClick r:id="rId2"/>
            </a:endParaRPr>
          </a:p>
          <a:p>
            <a:pPr algn="l" rtl="0"/>
            <a:endParaRPr lang="ar-SA" sz="2400" dirty="0">
              <a:hlinkClick r:id="rId2"/>
            </a:endParaRPr>
          </a:p>
          <a:p>
            <a:pPr algn="l" rtl="0"/>
            <a:r>
              <a:rPr lang="ar-SA" sz="2400" dirty="0"/>
              <a:t>التعديل في نمط أو شكل المرجع</a:t>
            </a:r>
            <a:endParaRPr lang="ar-SA" sz="2400" dirty="0">
              <a:hlinkClick r:id="rId3"/>
            </a:endParaRPr>
          </a:p>
          <a:p>
            <a:pPr algn="l" rtl="0"/>
            <a:r>
              <a:rPr lang="en-US" sz="2400" dirty="0">
                <a:hlinkClick r:id="rId3"/>
              </a:rPr>
              <a:t>https://www.youtube.com/watch?v=shDPZ2QxuqI</a:t>
            </a:r>
            <a:endParaRPr lang="ar-SA" sz="2400" dirty="0"/>
          </a:p>
          <a:p>
            <a:pPr algn="l" rtl="0"/>
            <a:endParaRPr lang="ar-SA" sz="2400" dirty="0"/>
          </a:p>
          <a:p>
            <a:pPr algn="l" rtl="0"/>
            <a:r>
              <a:rPr lang="en-US" sz="2400" dirty="0"/>
              <a:t>EndNote: Editing an Output Style</a:t>
            </a:r>
            <a:endParaRPr lang="ar-SA" sz="2400" dirty="0">
              <a:hlinkClick r:id="rId4"/>
            </a:endParaRPr>
          </a:p>
          <a:p>
            <a:pPr algn="l" rtl="0"/>
            <a:r>
              <a:rPr lang="en-US" sz="2400" dirty="0">
                <a:hlinkClick r:id="rId4"/>
              </a:rPr>
              <a:t>https://www.youtube.com/watch?v=lbq-naXl8r4</a:t>
            </a:r>
            <a:endParaRPr lang="ar-SA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08B46-2778-4B48-BD55-41CBCEE6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1047C-4F36-4F03-918F-BE1180F9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23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4AB05-1808-4B42-B2F8-81EC5B91C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DB79-A330-4DB0-AE06-0CA311B1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مقدمة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6E8-9C38-4622-B074-4A5E6B68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5325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/>
              <a:t>يستخدم الملايين من الباحثين والكتاب والعلماء والطلبة وأمناء المكتبات برامج إدارة المراجع</a:t>
            </a:r>
            <a:r>
              <a:rPr lang="en-US" b="1" dirty="0"/>
              <a:t> </a:t>
            </a:r>
            <a:r>
              <a:rPr lang="ar-SA" b="1" dirty="0"/>
              <a:t>للبحث عن قواعد البيانات على الإنترنت.</a:t>
            </a:r>
          </a:p>
          <a:p>
            <a:pPr marL="0" indent="0">
              <a:buNone/>
            </a:pPr>
            <a:r>
              <a:rPr lang="ar-SA" b="1" dirty="0"/>
              <a:t>ويقوم البرنامج بتنظيم هذه المراجع والصور، وإنشاء الفهارس والقوائم والأرقام على الفور بدلاً من قضاء ساعات طويلة في كتابة المراجع يدوياً.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00668-F15C-47F3-A646-930B4E0F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2B581-7392-44A0-BBA9-BCA24584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FD9C6-17C3-429D-B996-BB418E7A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-27384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5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0152-2372-47DE-872C-5EE85D0F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pPr marL="0" indent="0" algn="r"/>
            <a:r>
              <a:rPr lang="ar-SA" sz="3200" b="1" dirty="0"/>
              <a:t>يربط البرنامج نظام التشغيل ويندوز وماكنتوش بمحركات البحث العلمي، مثل</a:t>
            </a:r>
            <a:r>
              <a:rPr lang="en-US" sz="3200" b="1" dirty="0"/>
              <a:t>:</a:t>
            </a:r>
            <a:endParaRPr lang="en-US" sz="32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62B83E-F45B-4339-8815-946772DA5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017" y="3479935"/>
            <a:ext cx="2895600" cy="1143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AB94D-6FB5-43FF-B77C-799C2735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53166-12C6-4BBE-83FF-637B3E14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7986B-9B75-4C16-8D3D-0513358FC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693" y="2496496"/>
            <a:ext cx="2869285" cy="79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D9C7F-ACB2-45E7-BC62-BF6BD7D8B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384" y="3668964"/>
            <a:ext cx="2869285" cy="680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68439-38EA-4AD7-9E6B-A87E1F53A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" y="-27384"/>
            <a:ext cx="775982" cy="720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45BFD-9F0F-4A3E-9A1D-146B19F2B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5" y="2604693"/>
            <a:ext cx="666750" cy="685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EF1B36-3492-400D-B386-F54BA940762A}"/>
              </a:ext>
            </a:extLst>
          </p:cNvPr>
          <p:cNvSpPr/>
          <p:nvPr/>
        </p:nvSpPr>
        <p:spPr>
          <a:xfrm>
            <a:off x="1338694" y="2854846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reem Bold" panose="00000800000000000000" pitchFamily="50" charset="-78"/>
                <a:cs typeface="Careem Bold" panose="00000800000000000000" pitchFamily="50" charset="-78"/>
              </a:rPr>
              <a:t>ResearchGate</a:t>
            </a:r>
          </a:p>
        </p:txBody>
      </p:sp>
    </p:spTree>
    <p:extLst>
      <p:ext uri="{BB962C8B-B14F-4D97-AF65-F5344CB8AC3E}">
        <p14:creationId xmlns:p14="http://schemas.microsoft.com/office/powerpoint/2010/main" val="286439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C494-D37F-4D36-A53E-566EAFED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أهمية برامج إدارة المراجع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9922F-C876-43C9-8214-39CD3A26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FCA7F-523A-4A71-A797-C404EBB1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AFACA7-77A4-4B50-8731-313A32FC7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LB" b="1" dirty="0"/>
              <a:t>تسمح بالبحث عن المصادر والمراجع في فهارس المكتبات الرقمية المختلفة</a:t>
            </a:r>
            <a:endParaRPr lang="en-US" b="1" dirty="0"/>
          </a:p>
          <a:p>
            <a:r>
              <a:rPr lang="ar-LB" b="1" dirty="0"/>
              <a:t>توفر الوقت و الجهد في كتابتها يدويا</a:t>
            </a:r>
            <a:endParaRPr lang="en-US" b="1" dirty="0"/>
          </a:p>
          <a:p>
            <a:r>
              <a:rPr lang="ar-LB" b="1" dirty="0"/>
              <a:t>تساهم في ترتيب و حفظ المراجع بشكل صحيح</a:t>
            </a:r>
            <a:endParaRPr lang="en-US" b="1" dirty="0"/>
          </a:p>
          <a:p>
            <a:r>
              <a:rPr lang="ar-LB" b="1" dirty="0"/>
              <a:t>توفر إمكانية اختيار النمط  </a:t>
            </a:r>
            <a:r>
              <a:rPr lang="en-US" b="1" dirty="0"/>
              <a:t>style</a:t>
            </a:r>
            <a:r>
              <a:rPr lang="ar-LB" b="1" dirty="0"/>
              <a:t> الخاص بالمراجع</a:t>
            </a:r>
            <a:endParaRPr lang="en-US" b="1" dirty="0"/>
          </a:p>
          <a:p>
            <a:r>
              <a:rPr lang="ar-LB" b="1" dirty="0"/>
              <a:t>تسمح بأدراجها في برامج أخرى</a:t>
            </a:r>
            <a:r>
              <a:rPr lang="ar-SA" b="1" dirty="0"/>
              <a:t> مثل</a:t>
            </a:r>
            <a:r>
              <a:rPr lang="ar-LB" b="1" dirty="0"/>
              <a:t>  </a:t>
            </a:r>
            <a:r>
              <a:rPr lang="en-US" b="1" dirty="0"/>
              <a:t>word</a:t>
            </a:r>
            <a:r>
              <a:rPr lang="ar-LB" b="1" dirty="0"/>
              <a:t>  </a:t>
            </a:r>
            <a:endParaRPr lang="en-US" b="1" dirty="0"/>
          </a:p>
          <a:p>
            <a:r>
              <a:rPr lang="ar-LB" b="1" dirty="0"/>
              <a:t>تساعد الباحث </a:t>
            </a:r>
            <a:r>
              <a:rPr lang="ar-SA" b="1" dirty="0"/>
              <a:t>ب</a:t>
            </a:r>
            <a:r>
              <a:rPr lang="ar-LB" b="1" dirty="0"/>
              <a:t>الاحتفاظ بجميع المراجع في مكان واحد</a:t>
            </a:r>
            <a:r>
              <a:rPr lang="ar-SA" b="1" dirty="0"/>
              <a:t> (مكتبة)</a:t>
            </a:r>
            <a:r>
              <a:rPr lang="ar-LB" b="1" dirty="0"/>
              <a:t> ليسهل الرجوع إليها.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EEA9A-FA42-4EB4-AD5C-1148EE678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1886-AAD8-466A-AAE8-CBB88B08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برامج إدارة المراجع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BFF8-F73C-4E67-A036-A7F7F9F0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960637"/>
            <a:ext cx="3538736" cy="3297164"/>
          </a:xfrm>
        </p:spPr>
        <p:txBody>
          <a:bodyPr/>
          <a:lstStyle/>
          <a:p>
            <a:r>
              <a:rPr lang="en-US" dirty="0"/>
              <a:t>EndNote</a:t>
            </a:r>
          </a:p>
          <a:p>
            <a:endParaRPr lang="en-US" dirty="0"/>
          </a:p>
          <a:p>
            <a:r>
              <a:rPr lang="en-US" dirty="0" err="1"/>
              <a:t>Colwiz</a:t>
            </a:r>
            <a:endParaRPr lang="en-US" dirty="0"/>
          </a:p>
          <a:p>
            <a:endParaRPr lang="en-US" dirty="0"/>
          </a:p>
          <a:p>
            <a:r>
              <a:rPr lang="en-US" dirty="0"/>
              <a:t>Mendeley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458E7-596F-4165-B4BB-92BF4FF4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156C6-1EEA-4089-8C5E-43C8E00C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1361D-2250-4F4A-AB26-D366F4C7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03" y="1928812"/>
            <a:ext cx="775982" cy="7208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D49E7D-8380-49DA-97DB-47D798E7BD1A}"/>
              </a:ext>
            </a:extLst>
          </p:cNvPr>
          <p:cNvSpPr txBox="1">
            <a:spLocks/>
          </p:cNvSpPr>
          <p:nvPr/>
        </p:nvSpPr>
        <p:spPr>
          <a:xfrm>
            <a:off x="560733" y="1960636"/>
            <a:ext cx="3538736" cy="28851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Zotero</a:t>
            </a:r>
          </a:p>
          <a:p>
            <a:endParaRPr lang="en-US" dirty="0"/>
          </a:p>
          <a:p>
            <a:r>
              <a:rPr lang="en-US" dirty="0"/>
              <a:t>RefWorks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49C1D-B9F2-47AB-9222-96BC0C0B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76" y="1970707"/>
            <a:ext cx="1228725" cy="657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A8B89E-968A-4B71-B802-9B66D5248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686" y="3110805"/>
            <a:ext cx="738897" cy="720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FE0AF-9CD6-4929-A3FD-0DC3C48FE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46" y="3101400"/>
            <a:ext cx="1721288" cy="65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662582-F0A4-4F86-8D08-504831F1E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4260452"/>
            <a:ext cx="852543" cy="720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9808F7-535A-4AE6-8F3A-B041EA89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F29309-C607-41CD-A293-D2CC9BD1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برنامج </a:t>
            </a:r>
            <a:r>
              <a:rPr lang="en-US" b="1" dirty="0"/>
              <a:t>Endnote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A756-8732-49AF-8EA5-E40414EA9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ar-SA" b="1" dirty="0"/>
              <a:t>هو برنامج يعمل بالتزامن مع مايكروسوفت وورد </a:t>
            </a:r>
            <a:r>
              <a:rPr lang="en-US" b="1" dirty="0"/>
              <a:t>MS Word</a:t>
            </a:r>
            <a:r>
              <a:rPr lang="ar-SA" b="1" dirty="0"/>
              <a:t> </a:t>
            </a:r>
            <a:r>
              <a:rPr lang="en-US" b="1" dirty="0"/>
              <a:t> </a:t>
            </a:r>
            <a:r>
              <a:rPr lang="ar-SA" b="1" dirty="0"/>
              <a:t>لتنسيق وكتابة الاستشهادات (الاقتباسات) في النص تلقائياً، وكتابة قوائم المراجع وفقاً للنمط الذي يختاره الباحث. </a:t>
            </a:r>
            <a:endParaRPr lang="en-US" b="1" dirty="0"/>
          </a:p>
          <a:p>
            <a:pPr marL="0" indent="0">
              <a:buNone/>
            </a:pPr>
            <a:r>
              <a:rPr lang="ar-SA" b="1" dirty="0"/>
              <a:t>ويمكن أيضا بواسطته انشاء قاعدة بيانات شخصية لجمع وتخزين السجلات لمصدر من مصادر المعرفة المختلفة (كتب، مجلات علمية، مقالات... 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65D86-29C8-4EE9-9BF8-C6D7BB44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ED863-6474-4465-94D3-55099E40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3C6CF-7BD3-4F0B-BD34-9A14E74C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4EF0D1B-533B-4BB6-ADE7-917260A8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/>
              <a:t>ميزات برنامج </a:t>
            </a:r>
            <a:r>
              <a:rPr lang="en-US" b="1" dirty="0"/>
              <a:t>Endnote: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9DC87E5-FD19-4968-BB32-AA8CC22B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dirty="0"/>
              <a:t>يسهل إنجاز عملك بإنشاء الفهارس تلقائيا.</a:t>
            </a:r>
          </a:p>
          <a:p>
            <a:r>
              <a:rPr lang="ar-SA" dirty="0"/>
              <a:t>لديه أكثر من 6,000 نمط لصياغة المراجع.</a:t>
            </a:r>
          </a:p>
          <a:p>
            <a:r>
              <a:rPr lang="ar-SA" dirty="0"/>
              <a:t>حفظ جميع مراجعك في مكان واحد ويمكنك أيضاً فتح أكثر من مكتبة داخل البرنامج.</a:t>
            </a:r>
          </a:p>
          <a:p>
            <a:r>
              <a:rPr lang="ar-SA" dirty="0"/>
              <a:t>البحث عن أي مرجع بسهولة باستخدام (اسم أحد الكتًاب أو جزء من العنوان).</a:t>
            </a:r>
          </a:p>
          <a:p>
            <a:r>
              <a:rPr lang="ar-SA" dirty="0"/>
              <a:t>تنظيم قاعدة بياناتك في البرنامج إلى أقسام مختلفة وحفظ مراجعك طبقاً لرغبتك في استخدامها مستقبلاً مثل (المقدمة والباب </a:t>
            </a:r>
            <a:r>
              <a:rPr lang="ar-SA" dirty="0" err="1"/>
              <a:t>الأول..الخ</a:t>
            </a:r>
            <a:r>
              <a:rPr lang="ar-SA" dirty="0"/>
              <a:t>).</a:t>
            </a:r>
          </a:p>
          <a:p>
            <a:r>
              <a:rPr lang="ar-SA" dirty="0"/>
              <a:t>انشاء تلقائي لقائمة المراجع في نهاية المستند.</a:t>
            </a:r>
          </a:p>
          <a:p>
            <a:r>
              <a:rPr lang="ar-SA" dirty="0"/>
              <a:t>أثناء الكتابة يقوم البرنامج بترقيم مراجعك واستخدام أي طراز ترغبه لعرضها.</a:t>
            </a:r>
          </a:p>
          <a:p>
            <a:r>
              <a:rPr lang="ar-SA" dirty="0"/>
              <a:t>في حال مسح مرجع يقوم البرنامج مباشرة بإعادة ترقيم مراجعك.</a:t>
            </a:r>
          </a:p>
          <a:p>
            <a:r>
              <a:rPr lang="ar-SA" dirty="0"/>
              <a:t>تستطيع استخدام البرنامج مع برامج تحرير النصوص مثل مايكروسوفت وورد </a:t>
            </a:r>
            <a:r>
              <a:rPr lang="en-US" dirty="0"/>
              <a:t>Microsoft Word.</a:t>
            </a:r>
          </a:p>
          <a:p>
            <a:r>
              <a:rPr lang="ar-SA" dirty="0"/>
              <a:t>استيراد ملفات </a:t>
            </a:r>
            <a:r>
              <a:rPr lang="en-US" dirty="0"/>
              <a:t>pdf</a:t>
            </a:r>
            <a:r>
              <a:rPr lang="ar-SA" dirty="0"/>
              <a:t> </a:t>
            </a:r>
            <a:r>
              <a:rPr lang="en-US" dirty="0"/>
              <a:t> </a:t>
            </a:r>
            <a:r>
              <a:rPr lang="ar-SA" dirty="0"/>
              <a:t>من مجلد معين واضافته للمكتبة مع كافة تفاصيل الملفات.</a:t>
            </a:r>
          </a:p>
          <a:p>
            <a:r>
              <a:rPr lang="ar-SA" dirty="0"/>
              <a:t>متوافق مع معظم قواعد البيانات.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250FC-FF5E-4A96-A8D9-50F6A5CF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E0F36-D28D-4813-B00A-3B1E2C13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515A8-885E-4215-93A4-56AFA2EBE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2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5335-2CAA-4A14-846E-1054CE72F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ar-SA" dirty="0"/>
              <a:t>البرنامج غير مجاني، ويمكن شراؤه من خلال الموقع الرسمي:</a:t>
            </a:r>
          </a:p>
          <a:p>
            <a:pPr fontAlgn="base"/>
            <a:r>
              <a:rPr lang="en-US" dirty="0">
                <a:hlinkClick r:id="rId2"/>
              </a:rPr>
              <a:t>https://endnote.com/</a:t>
            </a:r>
            <a:endParaRPr lang="ar-SA" dirty="0"/>
          </a:p>
          <a:p>
            <a:pPr fontAlgn="base"/>
            <a:endParaRPr lang="ar-SA" dirty="0"/>
          </a:p>
          <a:p>
            <a:pPr fontAlgn="base"/>
            <a:r>
              <a:rPr lang="ar-SA" dirty="0"/>
              <a:t>بالإضافة إلى أن العديد من الجامعات غالبا ما توفر نسخة من برنامج </a:t>
            </a:r>
            <a:r>
              <a:rPr lang="en-US" dirty="0"/>
              <a:t>Endnote</a:t>
            </a:r>
            <a:r>
              <a:rPr lang="ar-SA" dirty="0"/>
              <a:t>.</a:t>
            </a:r>
            <a:br>
              <a:rPr lang="ar-SA" dirty="0"/>
            </a:br>
            <a:endParaRPr lang="en-US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2A2CF14B-344B-42F6-859D-2D34EADC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b="1" dirty="0"/>
              <a:t>تنزيل البرنامج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C01F-95B2-4624-B533-E8464818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Areej AbdulAziz Aljaghwani</a:t>
            </a:r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C0B36-155C-4B79-8BB5-4EA15FA8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174EC-3DEE-4AB0-B1D2-488A650D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" y="10963"/>
            <a:ext cx="775982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8768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1423</TotalTime>
  <Words>571</Words>
  <Application>Microsoft Office PowerPoint</Application>
  <PresentationFormat>عرض على الشاشة (4:3)</PresentationFormat>
  <Paragraphs>106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Careem Bold</vt:lpstr>
      <vt:lpstr>Times New Roman</vt:lpstr>
      <vt:lpstr>سمة Office</vt:lpstr>
      <vt:lpstr>ادارة المراجع والفهرسة الإلكترونية باستخدام برنامج EndNote</vt:lpstr>
      <vt:lpstr>محاور الدورة</vt:lpstr>
      <vt:lpstr>مقدمة</vt:lpstr>
      <vt:lpstr>يربط البرنامج نظام التشغيل ويندوز وماكنتوش بمحركات البحث العلمي، مثل:</vt:lpstr>
      <vt:lpstr>أهمية برامج إدارة المراجع</vt:lpstr>
      <vt:lpstr>برامج إدارة المراجع</vt:lpstr>
      <vt:lpstr>برنامج Endnote</vt:lpstr>
      <vt:lpstr>ميزات برنامج Endnote:</vt:lpstr>
      <vt:lpstr>تنزيل البرنامج </vt:lpstr>
      <vt:lpstr>عرض تقديمي في PowerPoint</vt:lpstr>
      <vt:lpstr>تثبيت البرنامج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مثال تطبيقي</vt:lpstr>
      <vt:lpstr>ملخص الدورة التدريبية</vt:lpstr>
      <vt:lpstr>عرض تقديمي في PowerPoint</vt:lpstr>
      <vt:lpstr>روابط مساعدة: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المراجع والفهرسة الالكترونية باستخدام برنامج EndNote</dc:title>
  <dc:creator>أريج عبدالعزيز الجغواني</dc:creator>
  <cp:lastModifiedBy>لولو عبدالله الحمد </cp:lastModifiedBy>
  <cp:revision>65</cp:revision>
  <dcterms:created xsi:type="dcterms:W3CDTF">2020-10-20T09:08:59Z</dcterms:created>
  <dcterms:modified xsi:type="dcterms:W3CDTF">2020-11-29T05:55:10Z</dcterms:modified>
</cp:coreProperties>
</file>