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notesMasterIdLst>
    <p:notesMasterId r:id="rId17"/>
  </p:notesMasterIdLst>
  <p:sldIdLst>
    <p:sldId id="256" r:id="rId2"/>
    <p:sldId id="257" r:id="rId3"/>
    <p:sldId id="258" r:id="rId4"/>
    <p:sldId id="264" r:id="rId5"/>
    <p:sldId id="270" r:id="rId6"/>
    <p:sldId id="260" r:id="rId7"/>
    <p:sldId id="271" r:id="rId8"/>
    <p:sldId id="265" r:id="rId9"/>
    <p:sldId id="266" r:id="rId10"/>
    <p:sldId id="273" r:id="rId11"/>
    <p:sldId id="274" r:id="rId12"/>
    <p:sldId id="275" r:id="rId13"/>
    <p:sldId id="277" r:id="rId14"/>
    <p:sldId id="276" r:id="rId15"/>
    <p:sldId id="278" r:id="rId16"/>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4" d="100"/>
          <a:sy n="64"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C3BB8675-AC0B-40FB-8152-4C957395CE0A}" type="datetimeFigureOut">
              <a:rPr lang="ar-SA" smtClean="0"/>
              <a:t>10/03/42</a:t>
            </a:fld>
            <a:endParaRPr lang="ar-S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C16D6E8C-37A8-456A-BA84-79783C7FC7F9}" type="slidenum">
              <a:rPr lang="ar-SA" smtClean="0"/>
              <a:t>‹#›</a:t>
            </a:fld>
            <a:endParaRPr lang="ar-SA"/>
          </a:p>
        </p:txBody>
      </p:sp>
    </p:spTree>
    <p:extLst>
      <p:ext uri="{BB962C8B-B14F-4D97-AF65-F5344CB8AC3E}">
        <p14:creationId xmlns:p14="http://schemas.microsoft.com/office/powerpoint/2010/main" val="196588856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
        <p:nvSpPr>
          <p:cNvPr id="4" name="Slide Number Placeholder 3"/>
          <p:cNvSpPr>
            <a:spLocks noGrp="1"/>
          </p:cNvSpPr>
          <p:nvPr>
            <p:ph type="sldNum" sz="quarter" idx="10"/>
          </p:nvPr>
        </p:nvSpPr>
        <p:spPr/>
        <p:txBody>
          <a:bodyPr/>
          <a:lstStyle/>
          <a:p>
            <a:fld id="{C16D6E8C-37A8-456A-BA84-79783C7FC7F9}" type="slidenum">
              <a:rPr lang="ar-SA" smtClean="0"/>
              <a:t>14</a:t>
            </a:fld>
            <a:endParaRPr lang="ar-SA"/>
          </a:p>
        </p:txBody>
      </p:sp>
    </p:spTree>
    <p:extLst>
      <p:ext uri="{BB962C8B-B14F-4D97-AF65-F5344CB8AC3E}">
        <p14:creationId xmlns:p14="http://schemas.microsoft.com/office/powerpoint/2010/main" val="166631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S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93E4835B-C2C1-4D2B-A2B0-8AE0C0179C4E}" type="uaqdatetime1">
              <a:rPr lang="ar-SA" smtClean="0"/>
              <a:t>09/03/42</a:t>
            </a:fld>
            <a:endParaRPr lang="ar-SA"/>
          </a:p>
        </p:txBody>
      </p:sp>
      <p:sp>
        <p:nvSpPr>
          <p:cNvPr id="5" name="Footer Placeholder 4"/>
          <p:cNvSpPr>
            <a:spLocks noGrp="1"/>
          </p:cNvSpPr>
          <p:nvPr>
            <p:ph type="ftr" sz="quarter" idx="11"/>
          </p:nvPr>
        </p:nvSpPr>
        <p:spPr/>
        <p:txBody>
          <a:bodyPr/>
          <a:lstStyle/>
          <a:p>
            <a:r>
              <a:rPr lang="ar-SA" smtClean="0"/>
              <a:t>توثيق الدلة والشواهد</a:t>
            </a:r>
            <a:endParaRPr lang="ar-SA"/>
          </a:p>
        </p:txBody>
      </p:sp>
      <p:sp>
        <p:nvSpPr>
          <p:cNvPr id="6" name="Slide Number Placeholder 5"/>
          <p:cNvSpPr>
            <a:spLocks noGrp="1"/>
          </p:cNvSpPr>
          <p:nvPr>
            <p:ph type="sldNum" sz="quarter" idx="12"/>
          </p:nvPr>
        </p:nvSpPr>
        <p:spPr/>
        <p:txBody>
          <a:bodyPr/>
          <a:lstStyle/>
          <a:p>
            <a:fld id="{1CE5F7C5-C301-4945-BC3D-EC1422AF4C8F}" type="slidenum">
              <a:rPr lang="ar-SA" smtClean="0"/>
              <a:t>‹#›</a:t>
            </a:fld>
            <a:endParaRPr lang="ar-SA"/>
          </a:p>
        </p:txBody>
      </p:sp>
    </p:spTree>
    <p:extLst>
      <p:ext uri="{BB962C8B-B14F-4D97-AF65-F5344CB8AC3E}">
        <p14:creationId xmlns:p14="http://schemas.microsoft.com/office/powerpoint/2010/main" val="47882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19F2C403-0B92-4DE8-99E6-DD3FDE7080C8}" type="uaqdatetime1">
              <a:rPr lang="ar-SA" smtClean="0"/>
              <a:t>09/03/42</a:t>
            </a:fld>
            <a:endParaRPr lang="ar-SA"/>
          </a:p>
        </p:txBody>
      </p:sp>
      <p:sp>
        <p:nvSpPr>
          <p:cNvPr id="5" name="Footer Placeholder 4"/>
          <p:cNvSpPr>
            <a:spLocks noGrp="1"/>
          </p:cNvSpPr>
          <p:nvPr>
            <p:ph type="ftr" sz="quarter" idx="11"/>
          </p:nvPr>
        </p:nvSpPr>
        <p:spPr/>
        <p:txBody>
          <a:bodyPr/>
          <a:lstStyle/>
          <a:p>
            <a:r>
              <a:rPr lang="ar-SA" smtClean="0"/>
              <a:t>توثيق الدلة والشواهد</a:t>
            </a:r>
            <a:endParaRPr lang="ar-SA"/>
          </a:p>
        </p:txBody>
      </p:sp>
      <p:sp>
        <p:nvSpPr>
          <p:cNvPr id="6" name="Slide Number Placeholder 5"/>
          <p:cNvSpPr>
            <a:spLocks noGrp="1"/>
          </p:cNvSpPr>
          <p:nvPr>
            <p:ph type="sldNum" sz="quarter" idx="12"/>
          </p:nvPr>
        </p:nvSpPr>
        <p:spPr/>
        <p:txBody>
          <a:bodyPr/>
          <a:lstStyle/>
          <a:p>
            <a:fld id="{1CE5F7C5-C301-4945-BC3D-EC1422AF4C8F}" type="slidenum">
              <a:rPr lang="ar-SA" smtClean="0"/>
              <a:t>‹#›</a:t>
            </a:fld>
            <a:endParaRPr lang="ar-SA"/>
          </a:p>
        </p:txBody>
      </p:sp>
    </p:spTree>
    <p:extLst>
      <p:ext uri="{BB962C8B-B14F-4D97-AF65-F5344CB8AC3E}">
        <p14:creationId xmlns:p14="http://schemas.microsoft.com/office/powerpoint/2010/main" val="2794988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5F9FDD89-BFA0-4C9A-A67E-07C2A0463EE3}" type="uaqdatetime1">
              <a:rPr lang="ar-SA" smtClean="0"/>
              <a:t>09/03/42</a:t>
            </a:fld>
            <a:endParaRPr lang="ar-SA"/>
          </a:p>
        </p:txBody>
      </p:sp>
      <p:sp>
        <p:nvSpPr>
          <p:cNvPr id="5" name="Footer Placeholder 4"/>
          <p:cNvSpPr>
            <a:spLocks noGrp="1"/>
          </p:cNvSpPr>
          <p:nvPr>
            <p:ph type="ftr" sz="quarter" idx="11"/>
          </p:nvPr>
        </p:nvSpPr>
        <p:spPr/>
        <p:txBody>
          <a:bodyPr/>
          <a:lstStyle/>
          <a:p>
            <a:r>
              <a:rPr lang="ar-SA" smtClean="0"/>
              <a:t>توثيق الدلة والشواهد</a:t>
            </a:r>
            <a:endParaRPr lang="ar-SA"/>
          </a:p>
        </p:txBody>
      </p:sp>
      <p:sp>
        <p:nvSpPr>
          <p:cNvPr id="6" name="Slide Number Placeholder 5"/>
          <p:cNvSpPr>
            <a:spLocks noGrp="1"/>
          </p:cNvSpPr>
          <p:nvPr>
            <p:ph type="sldNum" sz="quarter" idx="12"/>
          </p:nvPr>
        </p:nvSpPr>
        <p:spPr/>
        <p:txBody>
          <a:bodyPr/>
          <a:lstStyle/>
          <a:p>
            <a:fld id="{1CE5F7C5-C301-4945-BC3D-EC1422AF4C8F}" type="slidenum">
              <a:rPr lang="ar-SA" smtClean="0"/>
              <a:t>‹#›</a:t>
            </a:fld>
            <a:endParaRPr lang="ar-SA"/>
          </a:p>
        </p:txBody>
      </p:sp>
    </p:spTree>
    <p:extLst>
      <p:ext uri="{BB962C8B-B14F-4D97-AF65-F5344CB8AC3E}">
        <p14:creationId xmlns:p14="http://schemas.microsoft.com/office/powerpoint/2010/main" val="2951200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C1EEBC0-50D8-413A-96EE-D9D1E5CA52A8}" type="uaqdatetime1">
              <a:rPr lang="ar-SA" smtClean="0"/>
              <a:t>09/03/42</a:t>
            </a:fld>
            <a:endParaRPr lang="ar-SA"/>
          </a:p>
        </p:txBody>
      </p:sp>
      <p:sp>
        <p:nvSpPr>
          <p:cNvPr id="5" name="Footer Placeholder 4"/>
          <p:cNvSpPr>
            <a:spLocks noGrp="1"/>
          </p:cNvSpPr>
          <p:nvPr>
            <p:ph type="ftr" sz="quarter" idx="11"/>
          </p:nvPr>
        </p:nvSpPr>
        <p:spPr/>
        <p:txBody>
          <a:bodyPr/>
          <a:lstStyle/>
          <a:p>
            <a:r>
              <a:rPr lang="ar-SA" smtClean="0"/>
              <a:t>توثيق الدلة والشواهد</a:t>
            </a:r>
            <a:endParaRPr lang="ar-SA"/>
          </a:p>
        </p:txBody>
      </p:sp>
      <p:sp>
        <p:nvSpPr>
          <p:cNvPr id="6" name="Slide Number Placeholder 5"/>
          <p:cNvSpPr>
            <a:spLocks noGrp="1"/>
          </p:cNvSpPr>
          <p:nvPr>
            <p:ph type="sldNum" sz="quarter" idx="12"/>
          </p:nvPr>
        </p:nvSpPr>
        <p:spPr/>
        <p:txBody>
          <a:bodyPr/>
          <a:lstStyle/>
          <a:p>
            <a:fld id="{1CE5F7C5-C301-4945-BC3D-EC1422AF4C8F}" type="slidenum">
              <a:rPr lang="ar-SA" smtClean="0"/>
              <a:t>‹#›</a:t>
            </a:fld>
            <a:endParaRPr lang="ar-SA"/>
          </a:p>
        </p:txBody>
      </p:sp>
    </p:spTree>
    <p:extLst>
      <p:ext uri="{BB962C8B-B14F-4D97-AF65-F5344CB8AC3E}">
        <p14:creationId xmlns:p14="http://schemas.microsoft.com/office/powerpoint/2010/main" val="3902095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S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DF3260-0DD7-4B38-80B6-FA8D3546F9A4}" type="uaqdatetime1">
              <a:rPr lang="ar-SA" smtClean="0"/>
              <a:t>09/03/42</a:t>
            </a:fld>
            <a:endParaRPr lang="ar-SA"/>
          </a:p>
        </p:txBody>
      </p:sp>
      <p:sp>
        <p:nvSpPr>
          <p:cNvPr id="5" name="Footer Placeholder 4"/>
          <p:cNvSpPr>
            <a:spLocks noGrp="1"/>
          </p:cNvSpPr>
          <p:nvPr>
            <p:ph type="ftr" sz="quarter" idx="11"/>
          </p:nvPr>
        </p:nvSpPr>
        <p:spPr/>
        <p:txBody>
          <a:bodyPr/>
          <a:lstStyle/>
          <a:p>
            <a:r>
              <a:rPr lang="ar-SA" smtClean="0"/>
              <a:t>توثيق الدلة والشواهد</a:t>
            </a:r>
            <a:endParaRPr lang="ar-SA"/>
          </a:p>
        </p:txBody>
      </p:sp>
      <p:sp>
        <p:nvSpPr>
          <p:cNvPr id="6" name="Slide Number Placeholder 5"/>
          <p:cNvSpPr>
            <a:spLocks noGrp="1"/>
          </p:cNvSpPr>
          <p:nvPr>
            <p:ph type="sldNum" sz="quarter" idx="12"/>
          </p:nvPr>
        </p:nvSpPr>
        <p:spPr/>
        <p:txBody>
          <a:bodyPr/>
          <a:lstStyle/>
          <a:p>
            <a:fld id="{1CE5F7C5-C301-4945-BC3D-EC1422AF4C8F}" type="slidenum">
              <a:rPr lang="ar-SA" smtClean="0"/>
              <a:t>‹#›</a:t>
            </a:fld>
            <a:endParaRPr lang="ar-SA"/>
          </a:p>
        </p:txBody>
      </p:sp>
    </p:spTree>
    <p:extLst>
      <p:ext uri="{BB962C8B-B14F-4D97-AF65-F5344CB8AC3E}">
        <p14:creationId xmlns:p14="http://schemas.microsoft.com/office/powerpoint/2010/main" val="196879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9901ADED-21CC-4EA0-BF6D-E94610C3F50F}" type="uaqdatetime1">
              <a:rPr lang="ar-SA" smtClean="0"/>
              <a:t>09/03/42</a:t>
            </a:fld>
            <a:endParaRPr lang="ar-SA"/>
          </a:p>
        </p:txBody>
      </p:sp>
      <p:sp>
        <p:nvSpPr>
          <p:cNvPr id="6" name="Footer Placeholder 5"/>
          <p:cNvSpPr>
            <a:spLocks noGrp="1"/>
          </p:cNvSpPr>
          <p:nvPr>
            <p:ph type="ftr" sz="quarter" idx="11"/>
          </p:nvPr>
        </p:nvSpPr>
        <p:spPr/>
        <p:txBody>
          <a:bodyPr/>
          <a:lstStyle/>
          <a:p>
            <a:r>
              <a:rPr lang="ar-SA" smtClean="0"/>
              <a:t>توثيق الدلة والشواهد</a:t>
            </a:r>
            <a:endParaRPr lang="ar-SA"/>
          </a:p>
        </p:txBody>
      </p:sp>
      <p:sp>
        <p:nvSpPr>
          <p:cNvPr id="7" name="Slide Number Placeholder 6"/>
          <p:cNvSpPr>
            <a:spLocks noGrp="1"/>
          </p:cNvSpPr>
          <p:nvPr>
            <p:ph type="sldNum" sz="quarter" idx="12"/>
          </p:nvPr>
        </p:nvSpPr>
        <p:spPr/>
        <p:txBody>
          <a:bodyPr/>
          <a:lstStyle/>
          <a:p>
            <a:fld id="{1CE5F7C5-C301-4945-BC3D-EC1422AF4C8F}" type="slidenum">
              <a:rPr lang="ar-SA" smtClean="0"/>
              <a:t>‹#›</a:t>
            </a:fld>
            <a:endParaRPr lang="ar-SA"/>
          </a:p>
        </p:txBody>
      </p:sp>
    </p:spTree>
    <p:extLst>
      <p:ext uri="{BB962C8B-B14F-4D97-AF65-F5344CB8AC3E}">
        <p14:creationId xmlns:p14="http://schemas.microsoft.com/office/powerpoint/2010/main" val="1621636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S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6FE268A7-73DB-4DF9-ADC2-ED50E036420E}" type="uaqdatetime1">
              <a:rPr lang="ar-SA" smtClean="0"/>
              <a:t>09/03/42</a:t>
            </a:fld>
            <a:endParaRPr lang="ar-SA"/>
          </a:p>
        </p:txBody>
      </p:sp>
      <p:sp>
        <p:nvSpPr>
          <p:cNvPr id="8" name="Footer Placeholder 7"/>
          <p:cNvSpPr>
            <a:spLocks noGrp="1"/>
          </p:cNvSpPr>
          <p:nvPr>
            <p:ph type="ftr" sz="quarter" idx="11"/>
          </p:nvPr>
        </p:nvSpPr>
        <p:spPr/>
        <p:txBody>
          <a:bodyPr/>
          <a:lstStyle/>
          <a:p>
            <a:r>
              <a:rPr lang="ar-SA" smtClean="0"/>
              <a:t>توثيق الدلة والشواهد</a:t>
            </a:r>
            <a:endParaRPr lang="ar-SA"/>
          </a:p>
        </p:txBody>
      </p:sp>
      <p:sp>
        <p:nvSpPr>
          <p:cNvPr id="9" name="Slide Number Placeholder 8"/>
          <p:cNvSpPr>
            <a:spLocks noGrp="1"/>
          </p:cNvSpPr>
          <p:nvPr>
            <p:ph type="sldNum" sz="quarter" idx="12"/>
          </p:nvPr>
        </p:nvSpPr>
        <p:spPr/>
        <p:txBody>
          <a:bodyPr/>
          <a:lstStyle/>
          <a:p>
            <a:fld id="{1CE5F7C5-C301-4945-BC3D-EC1422AF4C8F}" type="slidenum">
              <a:rPr lang="ar-SA" smtClean="0"/>
              <a:t>‹#›</a:t>
            </a:fld>
            <a:endParaRPr lang="ar-SA"/>
          </a:p>
        </p:txBody>
      </p:sp>
    </p:spTree>
    <p:extLst>
      <p:ext uri="{BB962C8B-B14F-4D97-AF65-F5344CB8AC3E}">
        <p14:creationId xmlns:p14="http://schemas.microsoft.com/office/powerpoint/2010/main" val="542106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0EE21A89-62F2-4C4C-852F-EC7602114E87}" type="uaqdatetime1">
              <a:rPr lang="ar-SA" smtClean="0"/>
              <a:t>09/03/42</a:t>
            </a:fld>
            <a:endParaRPr lang="ar-SA"/>
          </a:p>
        </p:txBody>
      </p:sp>
      <p:sp>
        <p:nvSpPr>
          <p:cNvPr id="4" name="Footer Placeholder 3"/>
          <p:cNvSpPr>
            <a:spLocks noGrp="1"/>
          </p:cNvSpPr>
          <p:nvPr>
            <p:ph type="ftr" sz="quarter" idx="11"/>
          </p:nvPr>
        </p:nvSpPr>
        <p:spPr/>
        <p:txBody>
          <a:bodyPr/>
          <a:lstStyle/>
          <a:p>
            <a:r>
              <a:rPr lang="ar-SA" smtClean="0"/>
              <a:t>توثيق الدلة والشواهد</a:t>
            </a:r>
            <a:endParaRPr lang="ar-SA"/>
          </a:p>
        </p:txBody>
      </p:sp>
      <p:sp>
        <p:nvSpPr>
          <p:cNvPr id="5" name="Slide Number Placeholder 4"/>
          <p:cNvSpPr>
            <a:spLocks noGrp="1"/>
          </p:cNvSpPr>
          <p:nvPr>
            <p:ph type="sldNum" sz="quarter" idx="12"/>
          </p:nvPr>
        </p:nvSpPr>
        <p:spPr/>
        <p:txBody>
          <a:bodyPr/>
          <a:lstStyle/>
          <a:p>
            <a:fld id="{1CE5F7C5-C301-4945-BC3D-EC1422AF4C8F}" type="slidenum">
              <a:rPr lang="ar-SA" smtClean="0"/>
              <a:t>‹#›</a:t>
            </a:fld>
            <a:endParaRPr lang="ar-SA"/>
          </a:p>
        </p:txBody>
      </p:sp>
    </p:spTree>
    <p:extLst>
      <p:ext uri="{BB962C8B-B14F-4D97-AF65-F5344CB8AC3E}">
        <p14:creationId xmlns:p14="http://schemas.microsoft.com/office/powerpoint/2010/main" val="3437312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970CA-1FB2-4C07-9F28-332085E12F98}" type="uaqdatetime1">
              <a:rPr lang="ar-SA" smtClean="0"/>
              <a:t>09/03/42</a:t>
            </a:fld>
            <a:endParaRPr lang="ar-SA"/>
          </a:p>
        </p:txBody>
      </p:sp>
      <p:sp>
        <p:nvSpPr>
          <p:cNvPr id="3" name="Footer Placeholder 2"/>
          <p:cNvSpPr>
            <a:spLocks noGrp="1"/>
          </p:cNvSpPr>
          <p:nvPr>
            <p:ph type="ftr" sz="quarter" idx="11"/>
          </p:nvPr>
        </p:nvSpPr>
        <p:spPr/>
        <p:txBody>
          <a:bodyPr/>
          <a:lstStyle/>
          <a:p>
            <a:r>
              <a:rPr lang="ar-SA" smtClean="0"/>
              <a:t>توثيق الدلة والشواهد</a:t>
            </a:r>
            <a:endParaRPr lang="ar-SA"/>
          </a:p>
        </p:txBody>
      </p:sp>
      <p:sp>
        <p:nvSpPr>
          <p:cNvPr id="4" name="Slide Number Placeholder 3"/>
          <p:cNvSpPr>
            <a:spLocks noGrp="1"/>
          </p:cNvSpPr>
          <p:nvPr>
            <p:ph type="sldNum" sz="quarter" idx="12"/>
          </p:nvPr>
        </p:nvSpPr>
        <p:spPr/>
        <p:txBody>
          <a:bodyPr/>
          <a:lstStyle/>
          <a:p>
            <a:fld id="{1CE5F7C5-C301-4945-BC3D-EC1422AF4C8F}" type="slidenum">
              <a:rPr lang="ar-SA" smtClean="0"/>
              <a:t>‹#›</a:t>
            </a:fld>
            <a:endParaRPr lang="ar-SA"/>
          </a:p>
        </p:txBody>
      </p:sp>
    </p:spTree>
    <p:extLst>
      <p:ext uri="{BB962C8B-B14F-4D97-AF65-F5344CB8AC3E}">
        <p14:creationId xmlns:p14="http://schemas.microsoft.com/office/powerpoint/2010/main" val="87551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S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54BF7B-39AF-4040-9854-3B6E6D5AA567}" type="uaqdatetime1">
              <a:rPr lang="ar-SA" smtClean="0"/>
              <a:t>09/03/42</a:t>
            </a:fld>
            <a:endParaRPr lang="ar-SA"/>
          </a:p>
        </p:txBody>
      </p:sp>
      <p:sp>
        <p:nvSpPr>
          <p:cNvPr id="6" name="Footer Placeholder 5"/>
          <p:cNvSpPr>
            <a:spLocks noGrp="1"/>
          </p:cNvSpPr>
          <p:nvPr>
            <p:ph type="ftr" sz="quarter" idx="11"/>
          </p:nvPr>
        </p:nvSpPr>
        <p:spPr/>
        <p:txBody>
          <a:bodyPr/>
          <a:lstStyle/>
          <a:p>
            <a:r>
              <a:rPr lang="ar-SA" smtClean="0"/>
              <a:t>توثيق الدلة والشواهد</a:t>
            </a:r>
            <a:endParaRPr lang="ar-SA"/>
          </a:p>
        </p:txBody>
      </p:sp>
      <p:sp>
        <p:nvSpPr>
          <p:cNvPr id="7" name="Slide Number Placeholder 6"/>
          <p:cNvSpPr>
            <a:spLocks noGrp="1"/>
          </p:cNvSpPr>
          <p:nvPr>
            <p:ph type="sldNum" sz="quarter" idx="12"/>
          </p:nvPr>
        </p:nvSpPr>
        <p:spPr/>
        <p:txBody>
          <a:bodyPr/>
          <a:lstStyle/>
          <a:p>
            <a:fld id="{1CE5F7C5-C301-4945-BC3D-EC1422AF4C8F}" type="slidenum">
              <a:rPr lang="ar-SA" smtClean="0"/>
              <a:t>‹#›</a:t>
            </a:fld>
            <a:endParaRPr lang="ar-SA"/>
          </a:p>
        </p:txBody>
      </p:sp>
    </p:spTree>
    <p:extLst>
      <p:ext uri="{BB962C8B-B14F-4D97-AF65-F5344CB8AC3E}">
        <p14:creationId xmlns:p14="http://schemas.microsoft.com/office/powerpoint/2010/main" val="2724101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S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58A96A-A41C-403B-B42F-7E707B683872}" type="uaqdatetime1">
              <a:rPr lang="ar-SA" smtClean="0"/>
              <a:t>09/03/42</a:t>
            </a:fld>
            <a:endParaRPr lang="ar-SA"/>
          </a:p>
        </p:txBody>
      </p:sp>
      <p:sp>
        <p:nvSpPr>
          <p:cNvPr id="6" name="Footer Placeholder 5"/>
          <p:cNvSpPr>
            <a:spLocks noGrp="1"/>
          </p:cNvSpPr>
          <p:nvPr>
            <p:ph type="ftr" sz="quarter" idx="11"/>
          </p:nvPr>
        </p:nvSpPr>
        <p:spPr/>
        <p:txBody>
          <a:bodyPr/>
          <a:lstStyle/>
          <a:p>
            <a:r>
              <a:rPr lang="ar-SA" smtClean="0"/>
              <a:t>توثيق الدلة والشواهد</a:t>
            </a:r>
            <a:endParaRPr lang="ar-SA"/>
          </a:p>
        </p:txBody>
      </p:sp>
      <p:sp>
        <p:nvSpPr>
          <p:cNvPr id="7" name="Slide Number Placeholder 6"/>
          <p:cNvSpPr>
            <a:spLocks noGrp="1"/>
          </p:cNvSpPr>
          <p:nvPr>
            <p:ph type="sldNum" sz="quarter" idx="12"/>
          </p:nvPr>
        </p:nvSpPr>
        <p:spPr/>
        <p:txBody>
          <a:bodyPr/>
          <a:lstStyle/>
          <a:p>
            <a:fld id="{1CE5F7C5-C301-4945-BC3D-EC1422AF4C8F}" type="slidenum">
              <a:rPr lang="ar-SA" smtClean="0"/>
              <a:t>‹#›</a:t>
            </a:fld>
            <a:endParaRPr lang="ar-SA"/>
          </a:p>
        </p:txBody>
      </p:sp>
    </p:spTree>
    <p:extLst>
      <p:ext uri="{BB962C8B-B14F-4D97-AF65-F5344CB8AC3E}">
        <p14:creationId xmlns:p14="http://schemas.microsoft.com/office/powerpoint/2010/main" val="2654562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6427B4B-08D9-40F3-927D-D039EF0E8472}" type="uaqdatetime1">
              <a:rPr lang="ar-SA" smtClean="0"/>
              <a:t>09/03/42</a:t>
            </a:fld>
            <a:endParaRPr lang="ar-S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smtClean="0"/>
              <a:t>توثيق الدلة والشواهد</a:t>
            </a:r>
            <a:endParaRPr lang="ar-SA"/>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CE5F7C5-C301-4945-BC3D-EC1422AF4C8F}" type="slidenum">
              <a:rPr lang="ar-SA" smtClean="0"/>
              <a:t>‹#›</a:t>
            </a:fld>
            <a:endParaRPr lang="ar-SA"/>
          </a:p>
        </p:txBody>
      </p:sp>
    </p:spTree>
    <p:extLst>
      <p:ext uri="{BB962C8B-B14F-4D97-AF65-F5344CB8AC3E}">
        <p14:creationId xmlns:p14="http://schemas.microsoft.com/office/powerpoint/2010/main" val="3170881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2362200"/>
            <a:ext cx="7010400" cy="2123658"/>
          </a:xfrm>
          <a:prstGeom prst="rect">
            <a:avLst/>
          </a:prstGeom>
          <a:solidFill>
            <a:schemeClr val="accent1">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ctr"/>
            <a:r>
              <a:rPr lang="ar-SA" sz="4400" b="1" dirty="0" smtClean="0">
                <a:cs typeface="+mj-cs"/>
              </a:rPr>
              <a:t>توثيق الأدلة والشواهد لمعايير التقويم الذاتي</a:t>
            </a:r>
            <a:endParaRPr lang="en-US" sz="4400" b="1" dirty="0">
              <a:cs typeface="+mj-cs"/>
            </a:endParaRPr>
          </a:p>
          <a:p>
            <a:pPr algn="ctr"/>
            <a:endParaRPr lang="en-US" sz="4400" dirty="0">
              <a:cs typeface="+mj-cs"/>
            </a:endParaRPr>
          </a:p>
        </p:txBody>
      </p:sp>
      <p:sp>
        <p:nvSpPr>
          <p:cNvPr id="3" name="Footer Placeholder 2"/>
          <p:cNvSpPr>
            <a:spLocks noGrp="1"/>
          </p:cNvSpPr>
          <p:nvPr>
            <p:ph type="ftr" sz="quarter" idx="11"/>
          </p:nvPr>
        </p:nvSpPr>
        <p:spPr/>
        <p:txBody>
          <a:bodyPr/>
          <a:lstStyle/>
          <a:p>
            <a:r>
              <a:rPr lang="ar-SA" smtClean="0"/>
              <a:t>توثيق الدلة والشواهد</a:t>
            </a:r>
            <a:endParaRPr lang="ar-SA"/>
          </a:p>
        </p:txBody>
      </p:sp>
      <p:sp>
        <p:nvSpPr>
          <p:cNvPr id="4" name="Slide Number Placeholder 3"/>
          <p:cNvSpPr>
            <a:spLocks noGrp="1"/>
          </p:cNvSpPr>
          <p:nvPr>
            <p:ph type="sldNum" sz="quarter" idx="12"/>
          </p:nvPr>
        </p:nvSpPr>
        <p:spPr/>
        <p:txBody>
          <a:bodyPr/>
          <a:lstStyle/>
          <a:p>
            <a:fld id="{1CE5F7C5-C301-4945-BC3D-EC1422AF4C8F}" type="slidenum">
              <a:rPr lang="ar-SA" smtClean="0"/>
              <a:t>1</a:t>
            </a:fld>
            <a:endParaRPr lang="ar-SA"/>
          </a:p>
        </p:txBody>
      </p:sp>
    </p:spTree>
    <p:extLst>
      <p:ext uri="{BB962C8B-B14F-4D97-AF65-F5344CB8AC3E}">
        <p14:creationId xmlns:p14="http://schemas.microsoft.com/office/powerpoint/2010/main" val="611700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26873091"/>
              </p:ext>
            </p:extLst>
          </p:nvPr>
        </p:nvGraphicFramePr>
        <p:xfrm>
          <a:off x="4" y="719666"/>
          <a:ext cx="11872908" cy="7493508"/>
        </p:xfrm>
        <a:graphic>
          <a:graphicData uri="http://schemas.openxmlformats.org/drawingml/2006/table">
            <a:tbl>
              <a:tblPr rtl="1" firstRow="1" bandRow="1">
                <a:tableStyleId>{5C22544A-7EE6-4342-B048-85BDC9FD1C3A}</a:tableStyleId>
              </a:tblPr>
              <a:tblGrid>
                <a:gridCol w="1978818">
                  <a:extLst>
                    <a:ext uri="{9D8B030D-6E8A-4147-A177-3AD203B41FA5}">
                      <a16:colId xmlns:a16="http://schemas.microsoft.com/office/drawing/2014/main" val="20000"/>
                    </a:ext>
                  </a:extLst>
                </a:gridCol>
                <a:gridCol w="1978818">
                  <a:extLst>
                    <a:ext uri="{9D8B030D-6E8A-4147-A177-3AD203B41FA5}">
                      <a16:colId xmlns:a16="http://schemas.microsoft.com/office/drawing/2014/main" val="20001"/>
                    </a:ext>
                  </a:extLst>
                </a:gridCol>
                <a:gridCol w="1978818">
                  <a:extLst>
                    <a:ext uri="{9D8B030D-6E8A-4147-A177-3AD203B41FA5}">
                      <a16:colId xmlns:a16="http://schemas.microsoft.com/office/drawing/2014/main" val="20002"/>
                    </a:ext>
                  </a:extLst>
                </a:gridCol>
                <a:gridCol w="1978818">
                  <a:extLst>
                    <a:ext uri="{9D8B030D-6E8A-4147-A177-3AD203B41FA5}">
                      <a16:colId xmlns:a16="http://schemas.microsoft.com/office/drawing/2014/main" val="20003"/>
                    </a:ext>
                  </a:extLst>
                </a:gridCol>
                <a:gridCol w="1978818">
                  <a:extLst>
                    <a:ext uri="{9D8B030D-6E8A-4147-A177-3AD203B41FA5}">
                      <a16:colId xmlns:a16="http://schemas.microsoft.com/office/drawing/2014/main" val="20004"/>
                    </a:ext>
                  </a:extLst>
                </a:gridCol>
                <a:gridCol w="1978818">
                  <a:extLst>
                    <a:ext uri="{9D8B030D-6E8A-4147-A177-3AD203B41FA5}">
                      <a16:colId xmlns:a16="http://schemas.microsoft.com/office/drawing/2014/main" val="20005"/>
                    </a:ext>
                  </a:extLst>
                </a:gridCol>
              </a:tblGrid>
              <a:tr h="370840">
                <a:tc>
                  <a:txBody>
                    <a:bodyPr/>
                    <a:lstStyle/>
                    <a:p>
                      <a:pPr rtl="1"/>
                      <a:r>
                        <a:rPr lang="ar-SA" sz="2800" dirty="0" smtClean="0"/>
                        <a:t>رمز الممارسة</a:t>
                      </a:r>
                      <a:endParaRPr lang="ar-SA" sz="2800" dirty="0"/>
                    </a:p>
                  </a:txBody>
                  <a:tcPr/>
                </a:tc>
                <a:tc>
                  <a:txBody>
                    <a:bodyPr/>
                    <a:lstStyle/>
                    <a:p>
                      <a:pPr rtl="1"/>
                      <a:r>
                        <a:rPr lang="ar-SA" sz="2800" dirty="0" smtClean="0"/>
                        <a:t>الممارسة ورمزها</a:t>
                      </a:r>
                      <a:endParaRPr lang="ar-SA" sz="2800" dirty="0"/>
                    </a:p>
                  </a:txBody>
                  <a:tcPr/>
                </a:tc>
                <a:tc>
                  <a:txBody>
                    <a:bodyPr/>
                    <a:lstStyle/>
                    <a:p>
                      <a:pPr rtl="1"/>
                      <a:r>
                        <a:rPr lang="ar-SA" sz="2800" dirty="0" smtClean="0"/>
                        <a:t>رمز الشاهد</a:t>
                      </a:r>
                      <a:endParaRPr lang="ar-SA" sz="2800" dirty="0"/>
                    </a:p>
                  </a:txBody>
                  <a:tcPr/>
                </a:tc>
                <a:tc>
                  <a:txBody>
                    <a:bodyPr/>
                    <a:lstStyle/>
                    <a:p>
                      <a:pPr rtl="1"/>
                      <a:r>
                        <a:rPr lang="ar-SA" sz="2800" dirty="0" smtClean="0"/>
                        <a:t>عنوان الشاهد</a:t>
                      </a:r>
                      <a:endParaRPr lang="ar-SA" sz="2800" dirty="0"/>
                    </a:p>
                  </a:txBody>
                  <a:tcPr/>
                </a:tc>
                <a:tc>
                  <a:txBody>
                    <a:bodyPr/>
                    <a:lstStyle/>
                    <a:p>
                      <a:pPr rtl="1"/>
                      <a:r>
                        <a:rPr lang="ar-SA" sz="2800" dirty="0" smtClean="0"/>
                        <a:t>نوع الشاهد</a:t>
                      </a:r>
                      <a:endParaRPr lang="ar-SA" sz="2800" dirty="0"/>
                    </a:p>
                  </a:txBody>
                  <a:tcPr/>
                </a:tc>
                <a:tc>
                  <a:txBody>
                    <a:bodyPr/>
                    <a:lstStyle/>
                    <a:p>
                      <a:pPr rtl="1"/>
                      <a:r>
                        <a:rPr lang="ar-SA" sz="2800" dirty="0" smtClean="0"/>
                        <a:t>الجهة</a:t>
                      </a:r>
                      <a:r>
                        <a:rPr lang="ar-SA" sz="2800" baseline="0" dirty="0" smtClean="0"/>
                        <a:t> المسئولة</a:t>
                      </a:r>
                      <a:endParaRPr lang="ar-SA" sz="2800" dirty="0"/>
                    </a:p>
                  </a:txBody>
                  <a:tcPr/>
                </a:tc>
                <a:extLst>
                  <a:ext uri="{0D108BD9-81ED-4DB2-BD59-A6C34878D82A}">
                    <a16:rowId xmlns:a16="http://schemas.microsoft.com/office/drawing/2014/main" val="10000"/>
                  </a:ext>
                </a:extLst>
              </a:tr>
              <a:tr h="370840">
                <a:tc>
                  <a:txBody>
                    <a:bodyPr/>
                    <a:lstStyle/>
                    <a:p>
                      <a:pPr marL="0" marR="0" lvl="0" indent="0" algn="justLow" defTabSz="914400" rtl="1" eaLnBrk="1" fontAlgn="auto" latinLnBrk="0" hangingPunct="1">
                        <a:lnSpc>
                          <a:spcPct val="95000"/>
                        </a:lnSpc>
                        <a:spcBef>
                          <a:spcPts val="0"/>
                        </a:spcBef>
                        <a:spcAft>
                          <a:spcPts val="0"/>
                        </a:spcAft>
                        <a:buClrTx/>
                        <a:buSzTx/>
                        <a:buFontTx/>
                        <a:buNone/>
                        <a:tabLst/>
                        <a:defRPr/>
                      </a:pPr>
                      <a:r>
                        <a:rPr kumimoji="0" lang="ar-SA" sz="18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mn-cs"/>
                        </a:rPr>
                        <a:t>1-1</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txBody>
                  <a:tcPr/>
                </a:tc>
                <a:tc>
                  <a:txBody>
                    <a:bodyPr/>
                    <a:lstStyle/>
                    <a:p>
                      <a:pPr marL="0" marR="0" lvl="0" indent="0" algn="justLow" defTabSz="914400" rtl="1" eaLnBrk="1" fontAlgn="auto" latinLnBrk="0" hangingPunct="1">
                        <a:lnSpc>
                          <a:spcPct val="95000"/>
                        </a:lnSpc>
                        <a:spcBef>
                          <a:spcPts val="0"/>
                        </a:spcBef>
                        <a:spcAft>
                          <a:spcPts val="0"/>
                        </a:spcAft>
                        <a:buClrTx/>
                        <a:buSzTx/>
                        <a:buFontTx/>
                        <a:buNone/>
                        <a:tabLst/>
                        <a:defRPr/>
                      </a:pPr>
                      <a:r>
                        <a:rPr kumimoji="0" lang="ar-EG" sz="1800" b="1"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Sakkal Majalla" panose="02000000000000000000" pitchFamily="2" charset="-78"/>
                        </a:rPr>
                        <a:t>يوجد لدى البرنامج رسالة واضحة ومناسبة ومعتمدة ومعلنة، متسقة مع رسالة المؤسسة والكلية/ القسم، </a:t>
                      </a:r>
                      <a:r>
                        <a:rPr kumimoji="0" lang="ar-SA" sz="1800" b="1"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Sakkal Majalla" panose="02000000000000000000" pitchFamily="2" charset="-78"/>
                        </a:rPr>
                        <a:t>وتتوافق مع احتياجات المجتمع والتوجهات الوطنية</a:t>
                      </a:r>
                      <a:r>
                        <a:rPr kumimoji="0" lang="ar-EG" sz="1800" b="1"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Sakkal Majalla" panose="02000000000000000000" pitchFamily="2" charset="-78"/>
                        </a:rPr>
                        <a:t>. </a:t>
                      </a:r>
                      <a:r>
                        <a:rPr kumimoji="0" lang="ar-EG" sz="1800" b="1" i="0" u="none" strike="noStrike" kern="1200" cap="none" spc="0" normalizeH="0" baseline="0" noProof="0" dirty="0" smtClean="0">
                          <a:ln>
                            <a:noFill/>
                          </a:ln>
                          <a:solidFill>
                            <a:srgbClr val="C00000"/>
                          </a:solidFill>
                          <a:effectLst/>
                          <a:uLnTx/>
                          <a:uFillTx/>
                          <a:latin typeface="Calibri" panose="020F0502020204030204" pitchFamily="34" charset="0"/>
                          <a:ea typeface="+mn-ea"/>
                          <a:cs typeface="Sakkal Majalla" panose="02000000000000000000" pitchFamily="2" charset="-78"/>
                        </a:rPr>
                        <a:t>*</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txBody>
                  <a:tcPr/>
                </a:tc>
                <a:tc>
                  <a:txBody>
                    <a:bodyPr/>
                    <a:lstStyle/>
                    <a:p>
                      <a:pPr rtl="1"/>
                      <a:r>
                        <a:rPr lang="en-US" sz="2800" dirty="0" smtClean="0"/>
                        <a:t>G-1-1-1</a:t>
                      </a:r>
                      <a:endParaRPr lang="ar-SA" sz="2800" dirty="0"/>
                    </a:p>
                  </a:txBody>
                  <a:tcPr/>
                </a:tc>
                <a:tc>
                  <a:txBody>
                    <a:bodyPr/>
                    <a:lstStyle/>
                    <a:p>
                      <a:pPr rtl="1"/>
                      <a:r>
                        <a:rPr lang="ar-SA" sz="2800" dirty="0" smtClean="0"/>
                        <a:t>رسالة البرنامج</a:t>
                      </a:r>
                      <a:endParaRPr lang="ar-SA" sz="2800" dirty="0"/>
                    </a:p>
                  </a:txBody>
                  <a:tcPr/>
                </a:tc>
                <a:tc>
                  <a:txBody>
                    <a:bodyPr/>
                    <a:lstStyle/>
                    <a:p>
                      <a:pPr rtl="1"/>
                      <a:r>
                        <a:rPr lang="ar-SA" sz="2800" dirty="0" smtClean="0"/>
                        <a:t>ورقي /الكتروني</a:t>
                      </a:r>
                      <a:endParaRPr lang="ar-SA" sz="2800" dirty="0"/>
                    </a:p>
                  </a:txBody>
                  <a:tcPr/>
                </a:tc>
                <a:tc>
                  <a:txBody>
                    <a:bodyPr/>
                    <a:lstStyle/>
                    <a:p>
                      <a:pPr rtl="1"/>
                      <a:r>
                        <a:rPr lang="ar-SA" sz="2800" dirty="0" smtClean="0"/>
                        <a:t>البرنامج</a:t>
                      </a:r>
                      <a:r>
                        <a:rPr lang="ar-SA" sz="2800" baseline="0" dirty="0" smtClean="0"/>
                        <a:t> الاكاديمي</a:t>
                      </a:r>
                      <a:endParaRPr lang="ar-SA" sz="2800" dirty="0"/>
                    </a:p>
                  </a:txBody>
                  <a:tcPr/>
                </a:tc>
                <a:extLst>
                  <a:ext uri="{0D108BD9-81ED-4DB2-BD59-A6C34878D82A}">
                    <a16:rowId xmlns:a16="http://schemas.microsoft.com/office/drawing/2014/main" val="10001"/>
                  </a:ext>
                </a:extLst>
              </a:tr>
              <a:tr h="370840">
                <a:tc>
                  <a:txBody>
                    <a:bodyPr/>
                    <a:lstStyle/>
                    <a:p>
                      <a:pPr rtl="1"/>
                      <a:r>
                        <a:rPr lang="ar-SA" sz="2800" dirty="0" smtClean="0"/>
                        <a:t>1-2</a:t>
                      </a:r>
                      <a:endParaRPr lang="ar-SA" sz="2800" dirty="0"/>
                    </a:p>
                  </a:txBody>
                  <a:tcPr/>
                </a:tc>
                <a:tc>
                  <a:txBody>
                    <a:bodyPr/>
                    <a:lstStyle/>
                    <a:p>
                      <a:pPr rtl="1"/>
                      <a:r>
                        <a:rPr kumimoji="0" lang="ar-EG" sz="1800" b="1"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Sakkal Majalla" panose="02000000000000000000" pitchFamily="2" charset="-78"/>
                        </a:rPr>
                        <a:t>ترتبط أهداف البرنامج برسالته وتتسق مع أهداف المؤسسة/الكلية، وتتميز بالوضوح والواقعية وقابلية القياس</a:t>
                      </a:r>
                      <a:endParaRPr kumimoji="0" lang="ar-SA" sz="1800" b="1" i="0" u="none" strike="noStrike" kern="1200" cap="none" spc="0" normalizeH="0" baseline="0" dirty="0">
                        <a:ln>
                          <a:noFill/>
                        </a:ln>
                        <a:solidFill>
                          <a:prstClr val="black"/>
                        </a:solidFill>
                        <a:effectLst/>
                        <a:uLnTx/>
                        <a:uFillTx/>
                        <a:latin typeface="Calibri" panose="020F0502020204030204" pitchFamily="34" charset="0"/>
                        <a:ea typeface="+mn-ea"/>
                        <a:cs typeface="Sakkal Majalla" panose="02000000000000000000" pitchFamily="2" charset="-78"/>
                      </a:endParaRPr>
                    </a:p>
                  </a:txBody>
                  <a:tcPr/>
                </a:tc>
                <a:tc>
                  <a:txBody>
                    <a:bodyPr/>
                    <a:lstStyle/>
                    <a:p>
                      <a:pPr rtl="1"/>
                      <a:r>
                        <a:rPr lang="en-US" sz="2800" dirty="0" smtClean="0"/>
                        <a:t>G-1-2-1</a:t>
                      </a:r>
                      <a:endParaRPr lang="ar-SA" sz="2800" dirty="0" smtClean="0"/>
                    </a:p>
                    <a:p>
                      <a:pPr rtl="1"/>
                      <a:r>
                        <a:rPr lang="en-US" sz="2800" dirty="0" smtClean="0"/>
                        <a:t>G-1-2-1-2</a:t>
                      </a:r>
                      <a:endParaRPr lang="ar-SA" sz="2800" dirty="0"/>
                    </a:p>
                  </a:txBody>
                  <a:tcPr/>
                </a:tc>
                <a:tc>
                  <a:txBody>
                    <a:bodyPr/>
                    <a:lstStyle/>
                    <a:p>
                      <a:pPr rtl="1"/>
                      <a:r>
                        <a:rPr lang="en-US" sz="2800" dirty="0" smtClean="0"/>
                        <a:t>-</a:t>
                      </a:r>
                      <a:r>
                        <a:rPr lang="ar-SA" sz="2800" dirty="0" smtClean="0"/>
                        <a:t>مصفوفة اتساق رسالة</a:t>
                      </a:r>
                      <a:r>
                        <a:rPr lang="ar-SA" sz="2800" baseline="0" dirty="0" smtClean="0"/>
                        <a:t> واهداف البرنامج</a:t>
                      </a:r>
                    </a:p>
                    <a:p>
                      <a:pPr rtl="1"/>
                      <a:r>
                        <a:rPr lang="ar-SA" sz="2800" baseline="0" dirty="0" smtClean="0"/>
                        <a:t>- مصفوفة اتساق رسالة البرنامج مع الكلية</a:t>
                      </a:r>
                      <a:endParaRPr lang="ar-SA" sz="2800" dirty="0"/>
                    </a:p>
                  </a:txBody>
                  <a:tcPr/>
                </a:tc>
                <a:tc>
                  <a:txBody>
                    <a:bodyPr/>
                    <a:lstStyle/>
                    <a:p>
                      <a:pPr rtl="1"/>
                      <a:r>
                        <a:rPr lang="ar-SA" sz="2800" dirty="0" smtClean="0"/>
                        <a:t>ورقي /الكتروني</a:t>
                      </a:r>
                      <a:endParaRPr lang="ar-SA" sz="2800" dirty="0"/>
                    </a:p>
                  </a:txBody>
                  <a:tcPr/>
                </a:tc>
                <a:tc>
                  <a:txBody>
                    <a:bodyPr/>
                    <a:lstStyle/>
                    <a:p>
                      <a:pPr rtl="1"/>
                      <a:r>
                        <a:rPr lang="ar-SA" sz="2800" dirty="0" smtClean="0"/>
                        <a:t>البرنامج الاكاديمي</a:t>
                      </a:r>
                      <a:endParaRPr lang="ar-SA" sz="2800" dirty="0"/>
                    </a:p>
                  </a:txBody>
                  <a:tcPr/>
                </a:tc>
                <a:extLst>
                  <a:ext uri="{0D108BD9-81ED-4DB2-BD59-A6C34878D82A}">
                    <a16:rowId xmlns:a16="http://schemas.microsoft.com/office/drawing/2014/main" val="10002"/>
                  </a:ext>
                </a:extLst>
              </a:tr>
              <a:tr h="370840">
                <a:tc>
                  <a:txBody>
                    <a:bodyPr/>
                    <a:lstStyle/>
                    <a:p>
                      <a:pPr rtl="1"/>
                      <a:endParaRPr lang="ar-SA" sz="2800"/>
                    </a:p>
                  </a:txBody>
                  <a:tcPr/>
                </a:tc>
                <a:tc>
                  <a:txBody>
                    <a:bodyPr/>
                    <a:lstStyle/>
                    <a:p>
                      <a:pPr rtl="1"/>
                      <a:endParaRPr lang="ar-SA" sz="2800"/>
                    </a:p>
                  </a:txBody>
                  <a:tcPr/>
                </a:tc>
                <a:tc>
                  <a:txBody>
                    <a:bodyPr/>
                    <a:lstStyle/>
                    <a:p>
                      <a:pPr rtl="1"/>
                      <a:endParaRPr lang="ar-SA" sz="2800"/>
                    </a:p>
                  </a:txBody>
                  <a:tcPr/>
                </a:tc>
                <a:tc>
                  <a:txBody>
                    <a:bodyPr/>
                    <a:lstStyle/>
                    <a:p>
                      <a:pPr rtl="1"/>
                      <a:endParaRPr lang="ar-SA" sz="2800"/>
                    </a:p>
                  </a:txBody>
                  <a:tcPr/>
                </a:tc>
                <a:tc>
                  <a:txBody>
                    <a:bodyPr/>
                    <a:lstStyle/>
                    <a:p>
                      <a:pPr rtl="1"/>
                      <a:endParaRPr lang="ar-SA" sz="2800"/>
                    </a:p>
                  </a:txBody>
                  <a:tcPr/>
                </a:tc>
                <a:tc>
                  <a:txBody>
                    <a:bodyPr/>
                    <a:lstStyle/>
                    <a:p>
                      <a:pPr rtl="1"/>
                      <a:endParaRPr lang="ar-SA" sz="2800"/>
                    </a:p>
                  </a:txBody>
                  <a:tcPr/>
                </a:tc>
                <a:extLst>
                  <a:ext uri="{0D108BD9-81ED-4DB2-BD59-A6C34878D82A}">
                    <a16:rowId xmlns:a16="http://schemas.microsoft.com/office/drawing/2014/main" val="10003"/>
                  </a:ext>
                </a:extLst>
              </a:tr>
              <a:tr h="370840">
                <a:tc>
                  <a:txBody>
                    <a:bodyPr/>
                    <a:lstStyle/>
                    <a:p>
                      <a:pPr rtl="1"/>
                      <a:endParaRPr lang="ar-SA" sz="2800"/>
                    </a:p>
                  </a:txBody>
                  <a:tcPr/>
                </a:tc>
                <a:tc>
                  <a:txBody>
                    <a:bodyPr/>
                    <a:lstStyle/>
                    <a:p>
                      <a:pPr rtl="1"/>
                      <a:endParaRPr lang="ar-SA" sz="2800"/>
                    </a:p>
                  </a:txBody>
                  <a:tcPr/>
                </a:tc>
                <a:tc>
                  <a:txBody>
                    <a:bodyPr/>
                    <a:lstStyle/>
                    <a:p>
                      <a:pPr rtl="1"/>
                      <a:endParaRPr lang="ar-SA" sz="2800"/>
                    </a:p>
                  </a:txBody>
                  <a:tcPr/>
                </a:tc>
                <a:tc>
                  <a:txBody>
                    <a:bodyPr/>
                    <a:lstStyle/>
                    <a:p>
                      <a:pPr rtl="1"/>
                      <a:endParaRPr lang="ar-SA" sz="2800"/>
                    </a:p>
                  </a:txBody>
                  <a:tcPr/>
                </a:tc>
                <a:tc>
                  <a:txBody>
                    <a:bodyPr/>
                    <a:lstStyle/>
                    <a:p>
                      <a:pPr rtl="1"/>
                      <a:endParaRPr lang="ar-SA" sz="2800"/>
                    </a:p>
                  </a:txBody>
                  <a:tcPr/>
                </a:tc>
                <a:tc>
                  <a:txBody>
                    <a:bodyPr/>
                    <a:lstStyle/>
                    <a:p>
                      <a:pPr rtl="1"/>
                      <a:endParaRPr lang="ar-SA" sz="2800"/>
                    </a:p>
                  </a:txBody>
                  <a:tcPr/>
                </a:tc>
                <a:extLst>
                  <a:ext uri="{0D108BD9-81ED-4DB2-BD59-A6C34878D82A}">
                    <a16:rowId xmlns:a16="http://schemas.microsoft.com/office/drawing/2014/main" val="10004"/>
                  </a:ext>
                </a:extLst>
              </a:tr>
              <a:tr h="370840">
                <a:tc>
                  <a:txBody>
                    <a:bodyPr/>
                    <a:lstStyle/>
                    <a:p>
                      <a:pPr rtl="1"/>
                      <a:endParaRPr lang="ar-SA" sz="2800" dirty="0"/>
                    </a:p>
                  </a:txBody>
                  <a:tcPr/>
                </a:tc>
                <a:tc>
                  <a:txBody>
                    <a:bodyPr/>
                    <a:lstStyle/>
                    <a:p>
                      <a:pPr rtl="1"/>
                      <a:endParaRPr lang="ar-SA" sz="2800" dirty="0"/>
                    </a:p>
                  </a:txBody>
                  <a:tcPr/>
                </a:tc>
                <a:tc>
                  <a:txBody>
                    <a:bodyPr/>
                    <a:lstStyle/>
                    <a:p>
                      <a:pPr rtl="1"/>
                      <a:endParaRPr lang="ar-SA" sz="2800" dirty="0"/>
                    </a:p>
                  </a:txBody>
                  <a:tcPr/>
                </a:tc>
                <a:tc>
                  <a:txBody>
                    <a:bodyPr/>
                    <a:lstStyle/>
                    <a:p>
                      <a:pPr rtl="1"/>
                      <a:endParaRPr lang="ar-SA" sz="2800" dirty="0"/>
                    </a:p>
                  </a:txBody>
                  <a:tcPr/>
                </a:tc>
                <a:tc>
                  <a:txBody>
                    <a:bodyPr/>
                    <a:lstStyle/>
                    <a:p>
                      <a:pPr rtl="1"/>
                      <a:endParaRPr lang="ar-SA" sz="2800" dirty="0"/>
                    </a:p>
                  </a:txBody>
                  <a:tcPr/>
                </a:tc>
                <a:tc>
                  <a:txBody>
                    <a:bodyPr/>
                    <a:lstStyle/>
                    <a:p>
                      <a:pPr rtl="1"/>
                      <a:endParaRPr lang="ar-SA" sz="2800" dirty="0"/>
                    </a:p>
                  </a:txBody>
                  <a:tcPr/>
                </a:tc>
                <a:extLst>
                  <a:ext uri="{0D108BD9-81ED-4DB2-BD59-A6C34878D82A}">
                    <a16:rowId xmlns:a16="http://schemas.microsoft.com/office/drawing/2014/main" val="10005"/>
                  </a:ext>
                </a:extLst>
              </a:tr>
            </a:tbl>
          </a:graphicData>
        </a:graphic>
      </p:graphicFrame>
      <p:sp>
        <p:nvSpPr>
          <p:cNvPr id="3" name="Footer Placeholder 2"/>
          <p:cNvSpPr>
            <a:spLocks noGrp="1"/>
          </p:cNvSpPr>
          <p:nvPr>
            <p:ph type="ftr" sz="quarter" idx="11"/>
          </p:nvPr>
        </p:nvSpPr>
        <p:spPr/>
        <p:txBody>
          <a:bodyPr/>
          <a:lstStyle/>
          <a:p>
            <a:r>
              <a:rPr lang="ar-SA" smtClean="0"/>
              <a:t>توثيق الدلة والشواهد</a:t>
            </a:r>
            <a:endParaRPr lang="ar-SA"/>
          </a:p>
        </p:txBody>
      </p:sp>
      <p:sp>
        <p:nvSpPr>
          <p:cNvPr id="4" name="Slide Number Placeholder 3"/>
          <p:cNvSpPr>
            <a:spLocks noGrp="1"/>
          </p:cNvSpPr>
          <p:nvPr>
            <p:ph type="sldNum" sz="quarter" idx="12"/>
          </p:nvPr>
        </p:nvSpPr>
        <p:spPr/>
        <p:txBody>
          <a:bodyPr/>
          <a:lstStyle/>
          <a:p>
            <a:fld id="{1CE5F7C5-C301-4945-BC3D-EC1422AF4C8F}" type="slidenum">
              <a:rPr lang="ar-SA" smtClean="0"/>
              <a:t>10</a:t>
            </a:fld>
            <a:endParaRPr lang="ar-SA"/>
          </a:p>
        </p:txBody>
      </p:sp>
    </p:spTree>
    <p:extLst>
      <p:ext uri="{BB962C8B-B14F-4D97-AF65-F5344CB8AC3E}">
        <p14:creationId xmlns:p14="http://schemas.microsoft.com/office/powerpoint/2010/main" val="2703178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84046272"/>
              </p:ext>
            </p:extLst>
          </p:nvPr>
        </p:nvGraphicFramePr>
        <p:xfrm>
          <a:off x="14288" y="0"/>
          <a:ext cx="11872908" cy="7551420"/>
        </p:xfrm>
        <a:graphic>
          <a:graphicData uri="http://schemas.openxmlformats.org/drawingml/2006/table">
            <a:tbl>
              <a:tblPr rtl="1" firstRow="1" bandRow="1">
                <a:tableStyleId>{5C22544A-7EE6-4342-B048-85BDC9FD1C3A}</a:tableStyleId>
              </a:tblPr>
              <a:tblGrid>
                <a:gridCol w="1978818">
                  <a:extLst>
                    <a:ext uri="{9D8B030D-6E8A-4147-A177-3AD203B41FA5}">
                      <a16:colId xmlns:a16="http://schemas.microsoft.com/office/drawing/2014/main" val="20000"/>
                    </a:ext>
                  </a:extLst>
                </a:gridCol>
                <a:gridCol w="1978818">
                  <a:extLst>
                    <a:ext uri="{9D8B030D-6E8A-4147-A177-3AD203B41FA5}">
                      <a16:colId xmlns:a16="http://schemas.microsoft.com/office/drawing/2014/main" val="20001"/>
                    </a:ext>
                  </a:extLst>
                </a:gridCol>
                <a:gridCol w="1978818">
                  <a:extLst>
                    <a:ext uri="{9D8B030D-6E8A-4147-A177-3AD203B41FA5}">
                      <a16:colId xmlns:a16="http://schemas.microsoft.com/office/drawing/2014/main" val="20002"/>
                    </a:ext>
                  </a:extLst>
                </a:gridCol>
                <a:gridCol w="1978818">
                  <a:extLst>
                    <a:ext uri="{9D8B030D-6E8A-4147-A177-3AD203B41FA5}">
                      <a16:colId xmlns:a16="http://schemas.microsoft.com/office/drawing/2014/main" val="20003"/>
                    </a:ext>
                  </a:extLst>
                </a:gridCol>
                <a:gridCol w="1978818">
                  <a:extLst>
                    <a:ext uri="{9D8B030D-6E8A-4147-A177-3AD203B41FA5}">
                      <a16:colId xmlns:a16="http://schemas.microsoft.com/office/drawing/2014/main" val="20004"/>
                    </a:ext>
                  </a:extLst>
                </a:gridCol>
                <a:gridCol w="1978818">
                  <a:extLst>
                    <a:ext uri="{9D8B030D-6E8A-4147-A177-3AD203B41FA5}">
                      <a16:colId xmlns:a16="http://schemas.microsoft.com/office/drawing/2014/main" val="20005"/>
                    </a:ext>
                  </a:extLst>
                </a:gridCol>
              </a:tblGrid>
              <a:tr h="370840">
                <a:tc>
                  <a:txBody>
                    <a:bodyPr/>
                    <a:lstStyle/>
                    <a:p>
                      <a:pPr rtl="1"/>
                      <a:r>
                        <a:rPr lang="ar-SA" sz="2800" dirty="0" smtClean="0"/>
                        <a:t>رمز الممارسة</a:t>
                      </a:r>
                      <a:endParaRPr lang="ar-SA" sz="2800" dirty="0"/>
                    </a:p>
                  </a:txBody>
                  <a:tcPr/>
                </a:tc>
                <a:tc>
                  <a:txBody>
                    <a:bodyPr/>
                    <a:lstStyle/>
                    <a:p>
                      <a:pPr rtl="1"/>
                      <a:r>
                        <a:rPr lang="ar-SA" sz="2800" dirty="0" smtClean="0"/>
                        <a:t>الممارسة ورمزها</a:t>
                      </a:r>
                      <a:endParaRPr lang="ar-SA" sz="2800" dirty="0"/>
                    </a:p>
                  </a:txBody>
                  <a:tcPr/>
                </a:tc>
                <a:tc>
                  <a:txBody>
                    <a:bodyPr/>
                    <a:lstStyle/>
                    <a:p>
                      <a:pPr rtl="1"/>
                      <a:r>
                        <a:rPr lang="ar-SA" sz="2800" dirty="0" smtClean="0"/>
                        <a:t>رمز الشاهد</a:t>
                      </a:r>
                      <a:endParaRPr lang="ar-SA" sz="2800" dirty="0"/>
                    </a:p>
                  </a:txBody>
                  <a:tcPr/>
                </a:tc>
                <a:tc>
                  <a:txBody>
                    <a:bodyPr/>
                    <a:lstStyle/>
                    <a:p>
                      <a:pPr rtl="1"/>
                      <a:r>
                        <a:rPr lang="ar-SA" sz="2800" dirty="0" smtClean="0"/>
                        <a:t>عنوان الشاهد</a:t>
                      </a:r>
                      <a:endParaRPr lang="ar-SA" sz="2800" dirty="0"/>
                    </a:p>
                  </a:txBody>
                  <a:tcPr/>
                </a:tc>
                <a:tc>
                  <a:txBody>
                    <a:bodyPr/>
                    <a:lstStyle/>
                    <a:p>
                      <a:pPr rtl="1"/>
                      <a:r>
                        <a:rPr lang="ar-SA" sz="2800" dirty="0" smtClean="0"/>
                        <a:t>نوع الشاهد</a:t>
                      </a:r>
                      <a:endParaRPr lang="ar-SA" sz="2800" dirty="0"/>
                    </a:p>
                  </a:txBody>
                  <a:tcPr/>
                </a:tc>
                <a:tc>
                  <a:txBody>
                    <a:bodyPr/>
                    <a:lstStyle/>
                    <a:p>
                      <a:pPr rtl="1"/>
                      <a:r>
                        <a:rPr lang="ar-SA" sz="2800" dirty="0" smtClean="0"/>
                        <a:t>الجهة</a:t>
                      </a:r>
                      <a:r>
                        <a:rPr lang="ar-SA" sz="2800" baseline="0" dirty="0" smtClean="0"/>
                        <a:t> المسئول</a:t>
                      </a:r>
                      <a:endParaRPr lang="ar-SA" sz="2800" dirty="0"/>
                    </a:p>
                  </a:txBody>
                  <a:tcPr/>
                </a:tc>
                <a:extLst>
                  <a:ext uri="{0D108BD9-81ED-4DB2-BD59-A6C34878D82A}">
                    <a16:rowId xmlns:a16="http://schemas.microsoft.com/office/drawing/2014/main" val="10000"/>
                  </a:ext>
                </a:extLst>
              </a:tr>
              <a:tr h="370840">
                <a:tc>
                  <a:txBody>
                    <a:bodyPr/>
                    <a:lstStyle/>
                    <a:p>
                      <a:pPr marL="0" marR="0" lvl="0" indent="0" algn="justLow" defTabSz="914400" rtl="1" eaLnBrk="1" fontAlgn="auto" latinLnBrk="0" hangingPunct="1">
                        <a:lnSpc>
                          <a:spcPct val="95000"/>
                        </a:lnSpc>
                        <a:spcBef>
                          <a:spcPts val="0"/>
                        </a:spcBef>
                        <a:spcAft>
                          <a:spcPts val="0"/>
                        </a:spcAft>
                        <a:buClrTx/>
                        <a:buSzTx/>
                        <a:buFontTx/>
                        <a:buNone/>
                        <a:tabLst/>
                        <a:defRPr/>
                      </a:pPr>
                      <a:r>
                        <a:rPr kumimoji="0" lang="ar-SA" sz="18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mn-cs"/>
                        </a:rPr>
                        <a:t>1-4</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txBody>
                  <a:tcPr/>
                </a:tc>
                <a:tc>
                  <a:txBody>
                    <a:bodyPr/>
                    <a:lstStyle/>
                    <a:p>
                      <a:pPr algn="justLow" rtl="1">
                        <a:lnSpc>
                          <a:spcPct val="95000"/>
                        </a:lnSpc>
                        <a:spcAft>
                          <a:spcPts val="0"/>
                        </a:spcAft>
                      </a:pPr>
                      <a:r>
                        <a:rPr lang="ar-EG" sz="2400" dirty="0">
                          <a:effectLst/>
                          <a:latin typeface="Calibri" panose="020F0502020204030204" pitchFamily="34" charset="0"/>
                          <a:cs typeface="Sakkal Majalla" panose="02000000000000000000" pitchFamily="2" charset="-78"/>
                        </a:rPr>
                        <a:t>ترتبط أهداف البرنامج واحتياجات تنفيذه بخطط تشغيلية مناسبة متسقة مع خطط المؤسسة / </a:t>
                      </a:r>
                      <a:r>
                        <a:rPr lang="ar-EG" sz="2400" dirty="0" smtClean="0">
                          <a:effectLst/>
                          <a:latin typeface="Calibri" panose="020F0502020204030204" pitchFamily="34" charset="0"/>
                          <a:cs typeface="Sakkal Majalla" panose="02000000000000000000" pitchFamily="2" charset="-78"/>
                        </a:rPr>
                        <a:t>الكلية</a:t>
                      </a:r>
                      <a:endParaRPr lang="en-US" sz="2400" dirty="0">
                        <a:effectLst/>
                        <a:latin typeface="Calibri" panose="020F0502020204030204" pitchFamily="34" charset="0"/>
                      </a:endParaRPr>
                    </a:p>
                  </a:txBody>
                  <a:tcPr marL="68580" marR="68580" marT="0" marB="0"/>
                </a:tc>
                <a:tc>
                  <a:txBody>
                    <a:bodyPr/>
                    <a:lstStyle/>
                    <a:p>
                      <a:pPr rtl="1"/>
                      <a:r>
                        <a:rPr lang="en-US" sz="2800" dirty="0" smtClean="0"/>
                        <a:t>G-1-4-1</a:t>
                      </a:r>
                      <a:endParaRPr lang="ar-SA" sz="2800" dirty="0"/>
                    </a:p>
                  </a:txBody>
                  <a:tcPr/>
                </a:tc>
                <a:tc>
                  <a:txBody>
                    <a:bodyPr/>
                    <a:lstStyle/>
                    <a:p>
                      <a:pPr rtl="1"/>
                      <a:r>
                        <a:rPr lang="ar-SA" sz="2800" dirty="0" smtClean="0"/>
                        <a:t>الخطة التشغيلية للبرنامج</a:t>
                      </a:r>
                      <a:endParaRPr lang="ar-SA" sz="2800" dirty="0"/>
                    </a:p>
                  </a:txBody>
                  <a:tcPr/>
                </a:tc>
                <a:tc>
                  <a:txBody>
                    <a:bodyPr/>
                    <a:lstStyle/>
                    <a:p>
                      <a:pPr rtl="1"/>
                      <a:r>
                        <a:rPr lang="ar-SA" sz="2800" dirty="0" smtClean="0"/>
                        <a:t>الكتروني</a:t>
                      </a:r>
                      <a:endParaRPr lang="ar-SA" sz="2800" dirty="0"/>
                    </a:p>
                  </a:txBody>
                  <a:tcPr/>
                </a:tc>
                <a:tc>
                  <a:txBody>
                    <a:bodyPr/>
                    <a:lstStyle/>
                    <a:p>
                      <a:pPr rtl="1"/>
                      <a:r>
                        <a:rPr lang="ar-SA" sz="2800" dirty="0" smtClean="0"/>
                        <a:t>البرنامج الاكاديمي</a:t>
                      </a:r>
                      <a:endParaRPr lang="ar-SA" sz="2800" dirty="0"/>
                    </a:p>
                  </a:txBody>
                  <a:tcPr/>
                </a:tc>
                <a:extLst>
                  <a:ext uri="{0D108BD9-81ED-4DB2-BD59-A6C34878D82A}">
                    <a16:rowId xmlns:a16="http://schemas.microsoft.com/office/drawing/2014/main" val="10001"/>
                  </a:ext>
                </a:extLst>
              </a:tr>
              <a:tr h="370840">
                <a:tc>
                  <a:txBody>
                    <a:bodyPr/>
                    <a:lstStyle/>
                    <a:p>
                      <a:pPr rtl="1"/>
                      <a:r>
                        <a:rPr lang="ar-SA" sz="2800" dirty="0" smtClean="0"/>
                        <a:t>1-5</a:t>
                      </a:r>
                      <a:endParaRPr lang="ar-SA" sz="2800" dirty="0"/>
                    </a:p>
                  </a:txBody>
                  <a:tcPr/>
                </a:tc>
                <a:tc>
                  <a:txBody>
                    <a:bodyPr/>
                    <a:lstStyle/>
                    <a:p>
                      <a:pPr algn="justLow" rtl="1">
                        <a:lnSpc>
                          <a:spcPct val="95000"/>
                        </a:lnSpc>
                        <a:spcAft>
                          <a:spcPts val="0"/>
                        </a:spcAft>
                      </a:pPr>
                      <a:r>
                        <a:rPr lang="ar-EG" sz="2400" b="1">
                          <a:effectLst/>
                          <a:latin typeface="Calibri" panose="020F0502020204030204" pitchFamily="34" charset="0"/>
                          <a:cs typeface="Sakkal Majalla" panose="02000000000000000000" pitchFamily="2" charset="-78"/>
                        </a:rPr>
                        <a:t>يُتابع القائمون على البرنامج مدى تحقق أهدافه من خلال مؤشرات أداء محددة، وتُتخذ الإجراءات اللازمة للتحسين.</a:t>
                      </a:r>
                      <a:r>
                        <a:rPr lang="ar-EG" sz="2400" b="1">
                          <a:solidFill>
                            <a:srgbClr val="C00000"/>
                          </a:solidFill>
                          <a:effectLst/>
                          <a:latin typeface="Calibri" panose="020F0502020204030204" pitchFamily="34" charset="0"/>
                          <a:cs typeface="Sakkal Majalla" panose="02000000000000000000" pitchFamily="2" charset="-78"/>
                        </a:rPr>
                        <a:t>*</a:t>
                      </a:r>
                      <a:endParaRPr lang="en-US" sz="2400">
                        <a:effectLst/>
                        <a:latin typeface="Calibri" panose="020F0502020204030204" pitchFamily="34" charset="0"/>
                      </a:endParaRPr>
                    </a:p>
                  </a:txBody>
                  <a:tcPr marL="68580" marR="68580" marT="0" marB="0"/>
                </a:tc>
                <a:tc>
                  <a:txBody>
                    <a:bodyPr/>
                    <a:lstStyle/>
                    <a:p>
                      <a:pPr rtl="1"/>
                      <a:r>
                        <a:rPr lang="en-US" sz="2800" dirty="0" smtClean="0"/>
                        <a:t>G-1-5-1</a:t>
                      </a:r>
                    </a:p>
                    <a:p>
                      <a:pPr rtl="1"/>
                      <a:r>
                        <a:rPr lang="en-US" sz="2800" dirty="0" smtClean="0"/>
                        <a:t>G-1-5-2</a:t>
                      </a:r>
                      <a:endParaRPr lang="ar-SA" sz="2800" dirty="0"/>
                    </a:p>
                  </a:txBody>
                  <a:tcPr/>
                </a:tc>
                <a:tc>
                  <a:txBody>
                    <a:bodyPr/>
                    <a:lstStyle/>
                    <a:p>
                      <a:pPr rtl="1"/>
                      <a:r>
                        <a:rPr lang="ar-SA" sz="2800" dirty="0" smtClean="0"/>
                        <a:t>-مؤشرات الأداء</a:t>
                      </a:r>
                    </a:p>
                    <a:p>
                      <a:pPr rtl="1"/>
                      <a:r>
                        <a:rPr lang="ar-SA" sz="2800" dirty="0" smtClean="0"/>
                        <a:t>-خطة تحسين البرنامج</a:t>
                      </a:r>
                      <a:endParaRPr lang="ar-SA" sz="2800" dirty="0"/>
                    </a:p>
                  </a:txBody>
                  <a:tcPr/>
                </a:tc>
                <a:tc>
                  <a:txBody>
                    <a:bodyPr/>
                    <a:lstStyle/>
                    <a:p>
                      <a:pPr rtl="1"/>
                      <a:r>
                        <a:rPr lang="ar-SA" sz="2800" dirty="0" smtClean="0"/>
                        <a:t>الكتروني</a:t>
                      </a:r>
                      <a:endParaRPr lang="ar-SA" sz="2800" dirty="0"/>
                    </a:p>
                  </a:txBody>
                  <a:tcPr/>
                </a:tc>
                <a:tc>
                  <a:txBody>
                    <a:bodyPr/>
                    <a:lstStyle/>
                    <a:p>
                      <a:pPr rtl="1"/>
                      <a:r>
                        <a:rPr lang="ar-SA" sz="2800" dirty="0" smtClean="0"/>
                        <a:t>البرنامج الاكاديمي</a:t>
                      </a:r>
                      <a:endParaRPr lang="ar-SA" sz="2800" dirty="0"/>
                    </a:p>
                  </a:txBody>
                  <a:tcPr/>
                </a:tc>
                <a:extLst>
                  <a:ext uri="{0D108BD9-81ED-4DB2-BD59-A6C34878D82A}">
                    <a16:rowId xmlns:a16="http://schemas.microsoft.com/office/drawing/2014/main" val="10002"/>
                  </a:ext>
                </a:extLst>
              </a:tr>
              <a:tr h="370840">
                <a:tc>
                  <a:txBody>
                    <a:bodyPr/>
                    <a:lstStyle/>
                    <a:p>
                      <a:pPr rtl="1"/>
                      <a:r>
                        <a:rPr lang="ar-SA" sz="2800" dirty="0" smtClean="0"/>
                        <a:t>1-6</a:t>
                      </a:r>
                      <a:endParaRPr lang="ar-SA" sz="2800" dirty="0"/>
                    </a:p>
                  </a:txBody>
                  <a:tcPr/>
                </a:tc>
                <a:tc>
                  <a:txBody>
                    <a:bodyPr/>
                    <a:lstStyle/>
                    <a:p>
                      <a:pPr algn="justLow" rtl="1">
                        <a:lnSpc>
                          <a:spcPct val="95000"/>
                        </a:lnSpc>
                        <a:spcAft>
                          <a:spcPts val="0"/>
                        </a:spcAft>
                      </a:pPr>
                      <a:r>
                        <a:rPr lang="ar-EG" sz="2400" dirty="0">
                          <a:effectLst/>
                          <a:latin typeface="Calibri" panose="020F0502020204030204" pitchFamily="34" charset="0"/>
                          <a:cs typeface="Sakkal Majalla" panose="02000000000000000000" pitchFamily="2" charset="-78"/>
                        </a:rPr>
                        <a:t>تُراجع رسالة البرنامج وأهدافه بصورة دورية وبمشاركة المستفيدين، ويتم تطويرها بناء على ذلك.</a:t>
                      </a:r>
                      <a:endParaRPr lang="en-US" sz="2400" dirty="0">
                        <a:effectLst/>
                        <a:latin typeface="Calibri" panose="020F0502020204030204" pitchFamily="34" charset="0"/>
                      </a:endParaRPr>
                    </a:p>
                  </a:txBody>
                  <a:tcPr marL="68580" marR="68580" marT="0" marB="0"/>
                </a:tc>
                <a:tc>
                  <a:txBody>
                    <a:bodyPr/>
                    <a:lstStyle/>
                    <a:p>
                      <a:pPr rtl="1"/>
                      <a:r>
                        <a:rPr lang="en-US" sz="2800" dirty="0" smtClean="0"/>
                        <a:t>G-1-6-1</a:t>
                      </a:r>
                    </a:p>
                    <a:p>
                      <a:pPr rtl="1"/>
                      <a:endParaRPr lang="en-US" sz="2800" dirty="0" smtClean="0"/>
                    </a:p>
                    <a:p>
                      <a:pPr rtl="1"/>
                      <a:r>
                        <a:rPr lang="en-US" sz="2800" dirty="0" smtClean="0"/>
                        <a:t>G-1-6-2</a:t>
                      </a:r>
                      <a:endParaRPr lang="ar-SA" sz="2800" dirty="0"/>
                    </a:p>
                  </a:txBody>
                  <a:tcPr/>
                </a:tc>
                <a:tc>
                  <a:txBody>
                    <a:bodyPr/>
                    <a:lstStyle/>
                    <a:p>
                      <a:pPr rtl="1"/>
                      <a:r>
                        <a:rPr lang="en-US" sz="1800" b="1" dirty="0" smtClean="0"/>
                        <a:t>-</a:t>
                      </a:r>
                      <a:r>
                        <a:rPr lang="ar-SA" sz="1800" b="1" dirty="0" smtClean="0"/>
                        <a:t>استبانة</a:t>
                      </a:r>
                      <a:r>
                        <a:rPr lang="ar-SA" sz="1800" b="1" baseline="0" dirty="0" smtClean="0"/>
                        <a:t> اراء المستفيدين (</a:t>
                      </a:r>
                      <a:r>
                        <a:rPr lang="ar-SA" sz="1800" b="1" baseline="0" dirty="0" err="1" smtClean="0"/>
                        <a:t>طلاب،أعضاء</a:t>
                      </a:r>
                      <a:r>
                        <a:rPr lang="ar-SA" sz="1800" b="1" baseline="0" dirty="0" smtClean="0"/>
                        <a:t>، ارباب العمل) حول الرسالة</a:t>
                      </a:r>
                      <a:endParaRPr lang="en-US" sz="1800" b="1" baseline="0" dirty="0" smtClean="0"/>
                    </a:p>
                    <a:p>
                      <a:pPr rtl="1"/>
                      <a:r>
                        <a:rPr lang="en-US" sz="1800" b="1" baseline="0" dirty="0" smtClean="0"/>
                        <a:t>-</a:t>
                      </a:r>
                      <a:r>
                        <a:rPr lang="ar-SA" sz="1800" b="1" baseline="0" dirty="0" smtClean="0"/>
                        <a:t>نسخة من المجلس الذي تم فيه مناقشة مراجعة الرسالة</a:t>
                      </a:r>
                      <a:endParaRPr lang="ar-SA" sz="1800" b="1" dirty="0"/>
                    </a:p>
                  </a:txBody>
                  <a:tcPr/>
                </a:tc>
                <a:tc>
                  <a:txBody>
                    <a:bodyPr/>
                    <a:lstStyle/>
                    <a:p>
                      <a:pPr rtl="1"/>
                      <a:r>
                        <a:rPr lang="ar-SA" sz="2800" dirty="0" smtClean="0"/>
                        <a:t>الكتروني</a:t>
                      </a:r>
                      <a:endParaRPr lang="ar-SA" sz="2800" dirty="0"/>
                    </a:p>
                  </a:txBody>
                  <a:tcPr/>
                </a:tc>
                <a:tc>
                  <a:txBody>
                    <a:bodyPr/>
                    <a:lstStyle/>
                    <a:p>
                      <a:pPr rtl="1"/>
                      <a:r>
                        <a:rPr lang="ar-SA" sz="2800" dirty="0" smtClean="0"/>
                        <a:t>البرنامج الاكاديمي</a:t>
                      </a:r>
                      <a:endParaRPr lang="ar-SA" sz="2800" dirty="0"/>
                    </a:p>
                  </a:txBody>
                  <a:tcPr/>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1"/>
          </p:nvPr>
        </p:nvSpPr>
        <p:spPr/>
        <p:txBody>
          <a:bodyPr/>
          <a:lstStyle/>
          <a:p>
            <a:r>
              <a:rPr lang="ar-SA" smtClean="0"/>
              <a:t>توثيق الدلة والشواهد</a:t>
            </a:r>
            <a:endParaRPr lang="ar-SA"/>
          </a:p>
        </p:txBody>
      </p:sp>
      <p:sp>
        <p:nvSpPr>
          <p:cNvPr id="5" name="Slide Number Placeholder 4"/>
          <p:cNvSpPr>
            <a:spLocks noGrp="1"/>
          </p:cNvSpPr>
          <p:nvPr>
            <p:ph type="sldNum" sz="quarter" idx="12"/>
          </p:nvPr>
        </p:nvSpPr>
        <p:spPr/>
        <p:txBody>
          <a:bodyPr/>
          <a:lstStyle/>
          <a:p>
            <a:fld id="{1CE5F7C5-C301-4945-BC3D-EC1422AF4C8F}" type="slidenum">
              <a:rPr lang="ar-SA" smtClean="0"/>
              <a:t>11</a:t>
            </a:fld>
            <a:endParaRPr lang="ar-SA"/>
          </a:p>
        </p:txBody>
      </p:sp>
    </p:spTree>
    <p:extLst>
      <p:ext uri="{BB962C8B-B14F-4D97-AF65-F5344CB8AC3E}">
        <p14:creationId xmlns:p14="http://schemas.microsoft.com/office/powerpoint/2010/main" val="3012714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2854" y="0"/>
            <a:ext cx="10704405" cy="1015663"/>
          </a:xfrm>
          <a:prstGeom prst="rect">
            <a:avLst/>
          </a:prstGeom>
          <a:noFill/>
        </p:spPr>
        <p:txBody>
          <a:bodyPr wrap="square" rtlCol="1">
            <a:spAutoFit/>
          </a:bodyPr>
          <a:lstStyle/>
          <a:p>
            <a:pPr algn="ctr"/>
            <a:r>
              <a:rPr lang="ar-SA" sz="2000" b="1" u="sng" dirty="0" smtClean="0"/>
              <a:t>نشاط تدريبي </a:t>
            </a:r>
          </a:p>
          <a:p>
            <a:pPr algn="ctr"/>
            <a:endParaRPr lang="ar-SA" sz="2000" b="1" u="sng" dirty="0" smtClean="0"/>
          </a:p>
          <a:p>
            <a:r>
              <a:rPr lang="ar-SA" sz="2000" b="1" dirty="0" smtClean="0"/>
              <a:t>- قم بدراسة ممارسات المعيار ادناه وحددي مثال للشاهد المناسب</a:t>
            </a:r>
            <a:endParaRPr lang="ar-SA" sz="2000" b="1" dirty="0"/>
          </a:p>
        </p:txBody>
      </p:sp>
      <p:graphicFrame>
        <p:nvGraphicFramePr>
          <p:cNvPr id="3" name="Table 2"/>
          <p:cNvGraphicFramePr>
            <a:graphicFrameLocks noGrp="1"/>
          </p:cNvGraphicFramePr>
          <p:nvPr>
            <p:extLst>
              <p:ext uri="{D42A27DB-BD31-4B8C-83A1-F6EECF244321}">
                <p14:modId xmlns:p14="http://schemas.microsoft.com/office/powerpoint/2010/main" val="2170573905"/>
              </p:ext>
            </p:extLst>
          </p:nvPr>
        </p:nvGraphicFramePr>
        <p:xfrm>
          <a:off x="628651" y="1257908"/>
          <a:ext cx="11072813" cy="5468112"/>
        </p:xfrm>
        <a:graphic>
          <a:graphicData uri="http://schemas.openxmlformats.org/drawingml/2006/table">
            <a:tbl>
              <a:tblPr rtl="1" firstRow="1" firstCol="1" bandRow="1"/>
              <a:tblGrid>
                <a:gridCol w="1003204">
                  <a:extLst>
                    <a:ext uri="{9D8B030D-6E8A-4147-A177-3AD203B41FA5}">
                      <a16:colId xmlns:a16="http://schemas.microsoft.com/office/drawing/2014/main" val="20000"/>
                    </a:ext>
                  </a:extLst>
                </a:gridCol>
                <a:gridCol w="4742512">
                  <a:extLst>
                    <a:ext uri="{9D8B030D-6E8A-4147-A177-3AD203B41FA5}">
                      <a16:colId xmlns:a16="http://schemas.microsoft.com/office/drawing/2014/main" val="20001"/>
                    </a:ext>
                  </a:extLst>
                </a:gridCol>
                <a:gridCol w="710905">
                  <a:extLst>
                    <a:ext uri="{9D8B030D-6E8A-4147-A177-3AD203B41FA5}">
                      <a16:colId xmlns:a16="http://schemas.microsoft.com/office/drawing/2014/main" val="20002"/>
                    </a:ext>
                  </a:extLst>
                </a:gridCol>
                <a:gridCol w="783982">
                  <a:extLst>
                    <a:ext uri="{9D8B030D-6E8A-4147-A177-3AD203B41FA5}">
                      <a16:colId xmlns:a16="http://schemas.microsoft.com/office/drawing/2014/main" val="20003"/>
                    </a:ext>
                  </a:extLst>
                </a:gridCol>
                <a:gridCol w="783982">
                  <a:extLst>
                    <a:ext uri="{9D8B030D-6E8A-4147-A177-3AD203B41FA5}">
                      <a16:colId xmlns:a16="http://schemas.microsoft.com/office/drawing/2014/main" val="20004"/>
                    </a:ext>
                  </a:extLst>
                </a:gridCol>
                <a:gridCol w="698382">
                  <a:extLst>
                    <a:ext uri="{9D8B030D-6E8A-4147-A177-3AD203B41FA5}">
                      <a16:colId xmlns:a16="http://schemas.microsoft.com/office/drawing/2014/main" val="20005"/>
                    </a:ext>
                  </a:extLst>
                </a:gridCol>
                <a:gridCol w="698382">
                  <a:extLst>
                    <a:ext uri="{9D8B030D-6E8A-4147-A177-3AD203B41FA5}">
                      <a16:colId xmlns:a16="http://schemas.microsoft.com/office/drawing/2014/main" val="20006"/>
                    </a:ext>
                  </a:extLst>
                </a:gridCol>
                <a:gridCol w="1651464">
                  <a:extLst>
                    <a:ext uri="{9D8B030D-6E8A-4147-A177-3AD203B41FA5}">
                      <a16:colId xmlns:a16="http://schemas.microsoft.com/office/drawing/2014/main" val="20007"/>
                    </a:ext>
                  </a:extLst>
                </a:gridCol>
              </a:tblGrid>
              <a:tr h="130381">
                <a:tc rowSpan="3" gridSpan="2">
                  <a:txBody>
                    <a:bodyPr/>
                    <a:lstStyle/>
                    <a:p>
                      <a:pPr indent="2148840" algn="r" rtl="1">
                        <a:lnSpc>
                          <a:spcPct val="115000"/>
                        </a:lnSpc>
                        <a:spcAft>
                          <a:spcPts val="0"/>
                        </a:spcAft>
                      </a:pPr>
                      <a:r>
                        <a:rPr lang="ar-SA" sz="2400" b="1" dirty="0">
                          <a:effectLst/>
                          <a:latin typeface="Calibri" panose="020F0502020204030204" pitchFamily="34" charset="0"/>
                          <a:ea typeface="Calibri" panose="020F0502020204030204" pitchFamily="34" charset="0"/>
                          <a:cs typeface="Sakkal Majalla" panose="02000000000000000000" pitchFamily="2" charset="-78"/>
                        </a:rPr>
                        <a:t>مستويات التقويم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indent="528955" algn="r" rtl="1">
                        <a:lnSpc>
                          <a:spcPct val="115000"/>
                        </a:lnSpc>
                        <a:spcAft>
                          <a:spcPts val="0"/>
                        </a:spcAft>
                      </a:pPr>
                      <a:r>
                        <a:rPr lang="ar-SA" sz="2400" b="1" dirty="0" err="1">
                          <a:effectLst/>
                          <a:latin typeface="Calibri" panose="020F0502020204030204" pitchFamily="34" charset="0"/>
                          <a:ea typeface="Calibri" panose="020F0502020204030204" pitchFamily="34" charset="0"/>
                          <a:cs typeface="Sakkal Majalla" panose="02000000000000000000" pitchFamily="2" charset="-78"/>
                        </a:rPr>
                        <a:t>المحكات</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B8CCE4"/>
                    </a:solidFill>
                  </a:tcPr>
                </a:tc>
                <a:tc rowSpan="3" hMerge="1">
                  <a:txBody>
                    <a:bodyPr/>
                    <a:lstStyle/>
                    <a:p>
                      <a:pPr rtl="1"/>
                      <a:endParaRPr lang="ar-SA"/>
                    </a:p>
                  </a:txBody>
                  <a:tcPr/>
                </a:tc>
                <a:tc rowSpan="3">
                  <a:txBody>
                    <a:bodyPr/>
                    <a:lstStyle/>
                    <a:p>
                      <a:pPr algn="ctr" rtl="1">
                        <a:lnSpc>
                          <a:spcPct val="115000"/>
                        </a:lnSpc>
                        <a:spcAft>
                          <a:spcPts val="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algn="ctr" rtl="1">
                        <a:lnSpc>
                          <a:spcPct val="115000"/>
                        </a:lnSpc>
                        <a:spcAft>
                          <a:spcPts val="0"/>
                        </a:spcAft>
                      </a:pPr>
                      <a:r>
                        <a:rPr lang="ar-EG" sz="2400" b="1" spc="50">
                          <a:solidFill>
                            <a:srgbClr val="0D0D0D"/>
                          </a:solidFill>
                          <a:effectLst/>
                          <a:latin typeface="Calibri" panose="020F0502020204030204" pitchFamily="34" charset="0"/>
                          <a:ea typeface="Calibri" panose="020F0502020204030204" pitchFamily="34" charset="0"/>
                          <a:cs typeface="Sakkal Majalla" panose="02000000000000000000" pitchFamily="2" charset="-78"/>
                        </a:rPr>
                        <a:t>غير مرضي</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rtl="1"/>
                      <a:endParaRPr lang="ar-SA"/>
                    </a:p>
                  </a:txBody>
                  <a:tcPr/>
                </a:tc>
                <a:tc gridSpan="3">
                  <a:txBody>
                    <a:bodyPr/>
                    <a:lstStyle/>
                    <a:p>
                      <a:pPr algn="ctr" rtl="1">
                        <a:lnSpc>
                          <a:spcPct val="115000"/>
                        </a:lnSpc>
                        <a:spcAft>
                          <a:spcPts val="0"/>
                        </a:spcAft>
                      </a:pPr>
                      <a:r>
                        <a:rPr lang="ar-EG" sz="2400" b="1" spc="50">
                          <a:solidFill>
                            <a:srgbClr val="0D0D0D"/>
                          </a:solidFill>
                          <a:effectLst/>
                          <a:latin typeface="Calibri" panose="020F0502020204030204" pitchFamily="34" charset="0"/>
                          <a:ea typeface="Calibri" panose="020F0502020204030204" pitchFamily="34" charset="0"/>
                          <a:cs typeface="Sakkal Majalla" panose="02000000000000000000" pitchFamily="2" charset="-78"/>
                        </a:rPr>
                        <a:t>مرضي</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rtl="1"/>
                      <a:endParaRPr lang="ar-SA"/>
                    </a:p>
                  </a:txBody>
                  <a:tcPr/>
                </a:tc>
                <a:tc hMerge="1">
                  <a:txBody>
                    <a:bodyPr/>
                    <a:lstStyle/>
                    <a:p>
                      <a:pPr rtl="1"/>
                      <a:endParaRPr lang="ar-SA"/>
                    </a:p>
                  </a:txBody>
                  <a:tcPr/>
                </a:tc>
                <a:extLst>
                  <a:ext uri="{0D108BD9-81ED-4DB2-BD59-A6C34878D82A}">
                    <a16:rowId xmlns:a16="http://schemas.microsoft.com/office/drawing/2014/main" val="10000"/>
                  </a:ext>
                </a:extLst>
              </a:tr>
              <a:tr h="155611">
                <a:tc gridSpan="2" vMerge="1">
                  <a:txBody>
                    <a:bodyPr/>
                    <a:lstStyle/>
                    <a:p>
                      <a:pPr rtl="1"/>
                      <a:endParaRPr lang="ar-SA"/>
                    </a:p>
                  </a:txBody>
                  <a:tcPr/>
                </a:tc>
                <a:tc hMerge="1"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rtl="1">
                        <a:lnSpc>
                          <a:spcPct val="115000"/>
                        </a:lnSpc>
                        <a:spcAft>
                          <a:spcPts val="0"/>
                        </a:spcAft>
                      </a:pP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rtl="1">
                        <a:lnSpc>
                          <a:spcPct val="115000"/>
                        </a:lnSpc>
                        <a:spcAft>
                          <a:spcPts val="0"/>
                        </a:spcAft>
                      </a:pP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rtl="1">
                        <a:lnSpc>
                          <a:spcPct val="115000"/>
                        </a:lnSpc>
                        <a:spcAft>
                          <a:spcPts val="0"/>
                        </a:spcAft>
                      </a:pP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rtl="1">
                        <a:lnSpc>
                          <a:spcPct val="115000"/>
                        </a:lnSpc>
                        <a:spcAft>
                          <a:spcPts val="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0001"/>
                  </a:ext>
                </a:extLst>
              </a:tr>
              <a:tr h="116708">
                <a:tc gridSpan="2" vMerge="1">
                  <a:txBody>
                    <a:bodyPr/>
                    <a:lstStyle/>
                    <a:p>
                      <a:pPr rtl="1"/>
                      <a:endParaRPr lang="ar-SA"/>
                    </a:p>
                  </a:txBody>
                  <a:tcPr/>
                </a:tc>
                <a:tc hMerge="1"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rtl="1">
                        <a:lnSpc>
                          <a:spcPct val="115000"/>
                        </a:lnSpc>
                        <a:spcAft>
                          <a:spcPts val="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rtl="1">
                        <a:lnSpc>
                          <a:spcPct val="115000"/>
                        </a:lnSpc>
                        <a:spcAft>
                          <a:spcPts val="0"/>
                        </a:spcAft>
                      </a:pP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rtl="1">
                        <a:lnSpc>
                          <a:spcPct val="115000"/>
                        </a:lnSpc>
                        <a:spcAft>
                          <a:spcPts val="0"/>
                        </a:spcAft>
                      </a:pP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rtl="1">
                        <a:lnSpc>
                          <a:spcPct val="115000"/>
                        </a:lnSpc>
                        <a:spcAft>
                          <a:spcPts val="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0002"/>
                  </a:ext>
                </a:extLst>
              </a:tr>
              <a:tr h="408480">
                <a:tc>
                  <a:txBody>
                    <a:bodyPr/>
                    <a:lstStyle/>
                    <a:p>
                      <a:pPr algn="ctr" rtl="1">
                        <a:lnSpc>
                          <a:spcPct val="115000"/>
                        </a:lnSpc>
                        <a:spcAft>
                          <a:spcPts val="0"/>
                        </a:spcAft>
                      </a:pPr>
                      <a:r>
                        <a:rPr lang="ar-LB" sz="2400" b="1" dirty="0">
                          <a:effectLst/>
                          <a:latin typeface="Calibri" panose="020F0502020204030204" pitchFamily="34" charset="0"/>
                          <a:ea typeface="Calibri" panose="020F0502020204030204" pitchFamily="34" charset="0"/>
                          <a:cs typeface="Sakkal Majalla" panose="02000000000000000000" pitchFamily="2" charset="-78"/>
                        </a:rPr>
                        <a:t>5-0-1</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15000"/>
                        </a:lnSpc>
                        <a:spcAft>
                          <a:spcPts val="0"/>
                        </a:spcAft>
                      </a:pPr>
                      <a:r>
                        <a:rPr lang="ar-SA" sz="2400" dirty="0">
                          <a:effectLst/>
                          <a:latin typeface="Calibri" panose="020F0502020204030204" pitchFamily="34" charset="0"/>
                          <a:ea typeface="Calibri" panose="020F0502020204030204" pitchFamily="34" charset="0"/>
                          <a:cs typeface="Sakkal Majalla" panose="02000000000000000000" pitchFamily="2" charset="-78"/>
                        </a:rPr>
                        <a:t>يطبق البرنامج سياسات وإجراءات مناسبة لاختيار أعضاء هيئة التدريس في البرنامج واستبقاء المتميزين منهم.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53824">
                <a:tc>
                  <a:txBody>
                    <a:bodyPr/>
                    <a:lstStyle/>
                    <a:p>
                      <a:pPr algn="ctr" rtl="1">
                        <a:lnSpc>
                          <a:spcPct val="115000"/>
                        </a:lnSpc>
                        <a:spcAft>
                          <a:spcPts val="0"/>
                        </a:spcAft>
                      </a:pPr>
                      <a:r>
                        <a:rPr lang="ar-LB" sz="2400" b="1">
                          <a:effectLst/>
                          <a:latin typeface="Calibri" panose="020F0502020204030204" pitchFamily="34" charset="0"/>
                          <a:ea typeface="Calibri" panose="020F0502020204030204" pitchFamily="34" charset="0"/>
                          <a:cs typeface="Sakkal Majalla" panose="02000000000000000000" pitchFamily="2" charset="-78"/>
                        </a:rPr>
                        <a:t>5-0-2</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15000"/>
                        </a:lnSpc>
                        <a:spcAft>
                          <a:spcPts val="0"/>
                        </a:spcAft>
                      </a:pPr>
                      <a:r>
                        <a:rPr lang="ar-SA" sz="2400" b="1" dirty="0">
                          <a:effectLst/>
                          <a:latin typeface="Calibri" panose="020F0502020204030204" pitchFamily="34" charset="0"/>
                          <a:ea typeface="Calibri" panose="020F0502020204030204" pitchFamily="34" charset="0"/>
                          <a:cs typeface="Sakkal Majalla" panose="02000000000000000000" pitchFamily="2" charset="-78"/>
                        </a:rPr>
                        <a:t>يتوافر في البرنامج العدد الكافي من أعضاء هيئة التدريس، في جميع المواقع التي يقدم فيها (مثل: شطري الطلاب والطالبات، والفروع).</a:t>
                      </a:r>
                      <a:r>
                        <a:rPr lang="ar-EG" sz="2400" b="1" dirty="0">
                          <a:solidFill>
                            <a:srgbClr val="C00000"/>
                          </a:solidFill>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08480">
                <a:tc>
                  <a:txBody>
                    <a:bodyPr/>
                    <a:lstStyle/>
                    <a:p>
                      <a:pPr algn="ctr" rtl="1">
                        <a:lnSpc>
                          <a:spcPct val="115000"/>
                        </a:lnSpc>
                        <a:spcAft>
                          <a:spcPts val="0"/>
                        </a:spcAft>
                      </a:pPr>
                      <a:r>
                        <a:rPr lang="ar-LB" sz="2400" b="1">
                          <a:effectLst/>
                          <a:latin typeface="Calibri" panose="020F0502020204030204" pitchFamily="34" charset="0"/>
                          <a:ea typeface="Calibri" panose="020F0502020204030204" pitchFamily="34" charset="0"/>
                          <a:cs typeface="Sakkal Majalla" panose="02000000000000000000" pitchFamily="2" charset="-78"/>
                        </a:rPr>
                        <a:t>5-0-3</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15000"/>
                        </a:lnSpc>
                        <a:spcAft>
                          <a:spcPts val="0"/>
                        </a:spcAft>
                      </a:pPr>
                      <a:r>
                        <a:rPr lang="ar-SA" sz="2400" b="1" dirty="0">
                          <a:effectLst/>
                          <a:latin typeface="Calibri" panose="020F0502020204030204" pitchFamily="34" charset="0"/>
                          <a:ea typeface="Calibri" panose="020F0502020204030204" pitchFamily="34" charset="0"/>
                          <a:cs typeface="Sakkal Majalla" panose="02000000000000000000" pitchFamily="2" charset="-78"/>
                        </a:rPr>
                        <a:t>يتوفر في أعضاء هيئة التدريس الكفاءة اللازمة (مثل: المؤهلات والشهادات والرخص المهنية والخبرة اللازمة)، وفاعلية التدريس، وتُطبق آليات مناسبة للتحقق منها.</a:t>
                      </a:r>
                      <a:r>
                        <a:rPr lang="ar-EG" sz="2400" b="1" dirty="0">
                          <a:solidFill>
                            <a:srgbClr val="C00000"/>
                          </a:solidFill>
                          <a:effectLst/>
                          <a:latin typeface="Calibri" panose="020F0502020204030204" pitchFamily="34" charset="0"/>
                          <a:ea typeface="Calibri" panose="020F0502020204030204" pitchFamily="34" charset="0"/>
                          <a:cs typeface="Sakkal Majalla" panose="020000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5" name="Footer Placeholder 4"/>
          <p:cNvSpPr>
            <a:spLocks noGrp="1"/>
          </p:cNvSpPr>
          <p:nvPr>
            <p:ph type="ftr" sz="quarter" idx="11"/>
          </p:nvPr>
        </p:nvSpPr>
        <p:spPr/>
        <p:txBody>
          <a:bodyPr/>
          <a:lstStyle/>
          <a:p>
            <a:r>
              <a:rPr lang="ar-SA" smtClean="0"/>
              <a:t>توثيق الدلة والشواهد</a:t>
            </a:r>
            <a:endParaRPr lang="ar-SA"/>
          </a:p>
        </p:txBody>
      </p:sp>
      <p:sp>
        <p:nvSpPr>
          <p:cNvPr id="6" name="Slide Number Placeholder 5"/>
          <p:cNvSpPr>
            <a:spLocks noGrp="1"/>
          </p:cNvSpPr>
          <p:nvPr>
            <p:ph type="sldNum" sz="quarter" idx="12"/>
          </p:nvPr>
        </p:nvSpPr>
        <p:spPr/>
        <p:txBody>
          <a:bodyPr/>
          <a:lstStyle/>
          <a:p>
            <a:fld id="{1CE5F7C5-C301-4945-BC3D-EC1422AF4C8F}" type="slidenum">
              <a:rPr lang="ar-SA" smtClean="0"/>
              <a:t>12</a:t>
            </a:fld>
            <a:endParaRPr lang="ar-SA"/>
          </a:p>
        </p:txBody>
      </p:sp>
    </p:spTree>
    <p:extLst>
      <p:ext uri="{BB962C8B-B14F-4D97-AF65-F5344CB8AC3E}">
        <p14:creationId xmlns:p14="http://schemas.microsoft.com/office/powerpoint/2010/main" val="4196943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28335905"/>
              </p:ext>
            </p:extLst>
          </p:nvPr>
        </p:nvGraphicFramePr>
        <p:xfrm>
          <a:off x="280987" y="596900"/>
          <a:ext cx="11072813" cy="4626864"/>
        </p:xfrm>
        <a:graphic>
          <a:graphicData uri="http://schemas.openxmlformats.org/drawingml/2006/table">
            <a:tbl>
              <a:tblPr rtl="1" firstRow="1" firstCol="1" bandRow="1"/>
              <a:tblGrid>
                <a:gridCol w="1003204">
                  <a:extLst>
                    <a:ext uri="{9D8B030D-6E8A-4147-A177-3AD203B41FA5}">
                      <a16:colId xmlns:a16="http://schemas.microsoft.com/office/drawing/2014/main" val="20000"/>
                    </a:ext>
                  </a:extLst>
                </a:gridCol>
                <a:gridCol w="4742512">
                  <a:extLst>
                    <a:ext uri="{9D8B030D-6E8A-4147-A177-3AD203B41FA5}">
                      <a16:colId xmlns:a16="http://schemas.microsoft.com/office/drawing/2014/main" val="20001"/>
                    </a:ext>
                  </a:extLst>
                </a:gridCol>
                <a:gridCol w="710905">
                  <a:extLst>
                    <a:ext uri="{9D8B030D-6E8A-4147-A177-3AD203B41FA5}">
                      <a16:colId xmlns:a16="http://schemas.microsoft.com/office/drawing/2014/main" val="20002"/>
                    </a:ext>
                  </a:extLst>
                </a:gridCol>
                <a:gridCol w="783982">
                  <a:extLst>
                    <a:ext uri="{9D8B030D-6E8A-4147-A177-3AD203B41FA5}">
                      <a16:colId xmlns:a16="http://schemas.microsoft.com/office/drawing/2014/main" val="20003"/>
                    </a:ext>
                  </a:extLst>
                </a:gridCol>
                <a:gridCol w="783982">
                  <a:extLst>
                    <a:ext uri="{9D8B030D-6E8A-4147-A177-3AD203B41FA5}">
                      <a16:colId xmlns:a16="http://schemas.microsoft.com/office/drawing/2014/main" val="20004"/>
                    </a:ext>
                  </a:extLst>
                </a:gridCol>
                <a:gridCol w="698382">
                  <a:extLst>
                    <a:ext uri="{9D8B030D-6E8A-4147-A177-3AD203B41FA5}">
                      <a16:colId xmlns:a16="http://schemas.microsoft.com/office/drawing/2014/main" val="20005"/>
                    </a:ext>
                  </a:extLst>
                </a:gridCol>
                <a:gridCol w="698382">
                  <a:extLst>
                    <a:ext uri="{9D8B030D-6E8A-4147-A177-3AD203B41FA5}">
                      <a16:colId xmlns:a16="http://schemas.microsoft.com/office/drawing/2014/main" val="20006"/>
                    </a:ext>
                  </a:extLst>
                </a:gridCol>
                <a:gridCol w="1651464">
                  <a:extLst>
                    <a:ext uri="{9D8B030D-6E8A-4147-A177-3AD203B41FA5}">
                      <a16:colId xmlns:a16="http://schemas.microsoft.com/office/drawing/2014/main" val="20007"/>
                    </a:ext>
                  </a:extLst>
                </a:gridCol>
              </a:tblGrid>
              <a:tr h="408480">
                <a:tc>
                  <a:txBody>
                    <a:bodyPr/>
                    <a:lstStyle/>
                    <a:p>
                      <a:pPr algn="ctr" rtl="1">
                        <a:lnSpc>
                          <a:spcPct val="115000"/>
                        </a:lnSpc>
                        <a:spcAft>
                          <a:spcPts val="0"/>
                        </a:spcAft>
                      </a:pPr>
                      <a:r>
                        <a:rPr lang="ar-LB" sz="2400" b="1" dirty="0">
                          <a:effectLst/>
                          <a:latin typeface="Calibri" panose="020F0502020204030204" pitchFamily="34" charset="0"/>
                          <a:ea typeface="Calibri" panose="020F0502020204030204" pitchFamily="34" charset="0"/>
                          <a:cs typeface="Sakkal Majalla" panose="02000000000000000000" pitchFamily="2" charset="-78"/>
                        </a:rPr>
                        <a:t>5-0-4</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15000"/>
                        </a:lnSpc>
                        <a:spcAft>
                          <a:spcPts val="0"/>
                        </a:spcAft>
                      </a:pPr>
                      <a:r>
                        <a:rPr lang="ar-SA" sz="2400" dirty="0">
                          <a:effectLst/>
                          <a:latin typeface="Calibri" panose="020F0502020204030204" pitchFamily="34" charset="0"/>
                          <a:ea typeface="Calibri" panose="020F0502020204030204" pitchFamily="34" charset="0"/>
                          <a:cs typeface="Sakkal Majalla" panose="02000000000000000000" pitchFamily="2" charset="-78"/>
                        </a:rPr>
                        <a:t>يوفر البرنامج التهيئة المناسبة لهيئة التدريس الجدد والمتعاونين لضمان فهمهم لطبيعة البرنامج، وحقوقهم ومهامهم ومسؤولياتهم، وحجم العمل.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2320">
                <a:tc>
                  <a:txBody>
                    <a:bodyPr/>
                    <a:lstStyle/>
                    <a:p>
                      <a:pPr algn="ctr" rtl="1">
                        <a:lnSpc>
                          <a:spcPct val="115000"/>
                        </a:lnSpc>
                        <a:spcAft>
                          <a:spcPts val="0"/>
                        </a:spcAft>
                      </a:pPr>
                      <a:r>
                        <a:rPr lang="ar-LB" sz="2400" b="1">
                          <a:effectLst/>
                          <a:latin typeface="Calibri" panose="020F0502020204030204" pitchFamily="34" charset="0"/>
                          <a:ea typeface="Calibri" panose="020F0502020204030204" pitchFamily="34" charset="0"/>
                          <a:cs typeface="Sakkal Majalla" panose="02000000000000000000" pitchFamily="2" charset="-78"/>
                        </a:rPr>
                        <a:t>5-0-5</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15000"/>
                        </a:lnSpc>
                        <a:spcAft>
                          <a:spcPts val="0"/>
                        </a:spcAft>
                      </a:pPr>
                      <a:r>
                        <a:rPr lang="ar-SA" sz="2400" dirty="0">
                          <a:effectLst/>
                          <a:latin typeface="Calibri" panose="020F0502020204030204" pitchFamily="34" charset="0"/>
                          <a:ea typeface="Calibri" panose="020F0502020204030204" pitchFamily="34" charset="0"/>
                          <a:cs typeface="Sakkal Majalla" panose="02000000000000000000" pitchFamily="2" charset="-78"/>
                        </a:rPr>
                        <a:t>تضم هيئة التدريس أو المتعاونين في البرامج المهنية بعضَ المهنيين من ذوي الخبرة والمهارة العالية في مجال البرنامج.</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a:effectLst/>
                          <a:latin typeface="Calibri" panose="020F0502020204030204" pitchFamily="34" charset="0"/>
                          <a:ea typeface="Calibri" panose="020F0502020204030204" pitchFamily="34" charset="0"/>
                          <a:cs typeface="Sakkal Majalla" panose="02000000000000000000" pitchFamily="2" charset="-78"/>
                        </a:rPr>
                        <a:t> </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16959">
                <a:tc>
                  <a:txBody>
                    <a:bodyPr/>
                    <a:lstStyle/>
                    <a:p>
                      <a:pPr algn="ctr" rtl="1">
                        <a:lnSpc>
                          <a:spcPct val="115000"/>
                        </a:lnSpc>
                        <a:spcAft>
                          <a:spcPts val="0"/>
                        </a:spcAft>
                      </a:pPr>
                      <a:r>
                        <a:rPr lang="ar-LB" sz="2400" b="1" dirty="0">
                          <a:effectLst/>
                          <a:latin typeface="Calibri" panose="020F0502020204030204" pitchFamily="34" charset="0"/>
                          <a:ea typeface="Calibri" panose="020F0502020204030204" pitchFamily="34" charset="0"/>
                          <a:cs typeface="Sakkal Majalla" panose="02000000000000000000" pitchFamily="2" charset="-78"/>
                        </a:rPr>
                        <a:t>5-0-6</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15000"/>
                        </a:lnSpc>
                        <a:spcAft>
                          <a:spcPts val="0"/>
                        </a:spcAft>
                      </a:pPr>
                      <a:r>
                        <a:rPr lang="ar-SA" sz="2400" dirty="0">
                          <a:effectLst/>
                          <a:latin typeface="Calibri" panose="020F0502020204030204" pitchFamily="34" charset="0"/>
                          <a:ea typeface="Calibri" panose="020F0502020204030204" pitchFamily="34" charset="0"/>
                          <a:cs typeface="Sakkal Majalla" panose="02000000000000000000" pitchFamily="2" charset="-78"/>
                        </a:rPr>
                        <a:t>تشارك هيئة التدريس بانتظام في أنشطة أكاديمية (مثل: المشاركة في المؤتمرات وحِلَق النقاش، والمشروعات البحثية، وتحكيم الرسائل والبحوث) بما يضمن درايتهم بأحدث التطورات في مجال تخصصاتهم. وتعد مشاركتهم في هذه الأنشطة وإنتاجهم العلمي من </a:t>
                      </a:r>
                      <a:r>
                        <a:rPr lang="ar-SA" sz="2400" dirty="0" err="1">
                          <a:effectLst/>
                          <a:latin typeface="Calibri" panose="020F0502020204030204" pitchFamily="34" charset="0"/>
                          <a:ea typeface="Calibri" panose="020F0502020204030204" pitchFamily="34" charset="0"/>
                          <a:cs typeface="Sakkal Majalla" panose="02000000000000000000" pitchFamily="2" charset="-78"/>
                        </a:rPr>
                        <a:t>محكات</a:t>
                      </a:r>
                      <a:r>
                        <a:rPr lang="ar-SA" sz="2400" dirty="0">
                          <a:effectLst/>
                          <a:latin typeface="Calibri" panose="020F0502020204030204" pitchFamily="34" charset="0"/>
                          <a:ea typeface="Calibri" panose="020F0502020204030204" pitchFamily="34" charset="0"/>
                          <a:cs typeface="Sakkal Majalla" panose="02000000000000000000" pitchFamily="2" charset="-78"/>
                        </a:rPr>
                        <a:t> تقييمهم وترقياتهم.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400" dirty="0">
                          <a:effectLst/>
                          <a:latin typeface="Calibri" panose="020F0502020204030204" pitchFamily="34" charset="0"/>
                          <a:ea typeface="Calibri" panose="020F0502020204030204" pitchFamily="34" charset="0"/>
                          <a:cs typeface="Sakkal Majalla" panose="02000000000000000000" pitchFamily="2" charset="-78"/>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 name="Footer Placeholder 2"/>
          <p:cNvSpPr>
            <a:spLocks noGrp="1"/>
          </p:cNvSpPr>
          <p:nvPr>
            <p:ph type="ftr" sz="quarter" idx="11"/>
          </p:nvPr>
        </p:nvSpPr>
        <p:spPr/>
        <p:txBody>
          <a:bodyPr/>
          <a:lstStyle/>
          <a:p>
            <a:r>
              <a:rPr lang="ar-SA" smtClean="0"/>
              <a:t>توثيق الدلة والشواهد</a:t>
            </a:r>
            <a:endParaRPr lang="ar-SA"/>
          </a:p>
        </p:txBody>
      </p:sp>
      <p:sp>
        <p:nvSpPr>
          <p:cNvPr id="4" name="Slide Number Placeholder 3"/>
          <p:cNvSpPr>
            <a:spLocks noGrp="1"/>
          </p:cNvSpPr>
          <p:nvPr>
            <p:ph type="sldNum" sz="quarter" idx="12"/>
          </p:nvPr>
        </p:nvSpPr>
        <p:spPr/>
        <p:txBody>
          <a:bodyPr/>
          <a:lstStyle/>
          <a:p>
            <a:fld id="{1CE5F7C5-C301-4945-BC3D-EC1422AF4C8F}" type="slidenum">
              <a:rPr lang="ar-SA" smtClean="0"/>
              <a:t>13</a:t>
            </a:fld>
            <a:endParaRPr lang="ar-SA"/>
          </a:p>
        </p:txBody>
      </p:sp>
    </p:spTree>
    <p:extLst>
      <p:ext uri="{BB962C8B-B14F-4D97-AF65-F5344CB8AC3E}">
        <p14:creationId xmlns:p14="http://schemas.microsoft.com/office/powerpoint/2010/main" val="2250713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19502422"/>
              </p:ext>
            </p:extLst>
          </p:nvPr>
        </p:nvGraphicFramePr>
        <p:xfrm>
          <a:off x="409575" y="711200"/>
          <a:ext cx="11072813" cy="4416552"/>
        </p:xfrm>
        <a:graphic>
          <a:graphicData uri="http://schemas.openxmlformats.org/drawingml/2006/table">
            <a:tbl>
              <a:tblPr rtl="1" firstRow="1" firstCol="1" bandRow="1"/>
              <a:tblGrid>
                <a:gridCol w="1003204">
                  <a:extLst>
                    <a:ext uri="{9D8B030D-6E8A-4147-A177-3AD203B41FA5}">
                      <a16:colId xmlns:a16="http://schemas.microsoft.com/office/drawing/2014/main" val="20000"/>
                    </a:ext>
                  </a:extLst>
                </a:gridCol>
                <a:gridCol w="4742512">
                  <a:extLst>
                    <a:ext uri="{9D8B030D-6E8A-4147-A177-3AD203B41FA5}">
                      <a16:colId xmlns:a16="http://schemas.microsoft.com/office/drawing/2014/main" val="20001"/>
                    </a:ext>
                  </a:extLst>
                </a:gridCol>
                <a:gridCol w="710905">
                  <a:extLst>
                    <a:ext uri="{9D8B030D-6E8A-4147-A177-3AD203B41FA5}">
                      <a16:colId xmlns:a16="http://schemas.microsoft.com/office/drawing/2014/main" val="20002"/>
                    </a:ext>
                  </a:extLst>
                </a:gridCol>
                <a:gridCol w="783982">
                  <a:extLst>
                    <a:ext uri="{9D8B030D-6E8A-4147-A177-3AD203B41FA5}">
                      <a16:colId xmlns:a16="http://schemas.microsoft.com/office/drawing/2014/main" val="20003"/>
                    </a:ext>
                  </a:extLst>
                </a:gridCol>
                <a:gridCol w="783982">
                  <a:extLst>
                    <a:ext uri="{9D8B030D-6E8A-4147-A177-3AD203B41FA5}">
                      <a16:colId xmlns:a16="http://schemas.microsoft.com/office/drawing/2014/main" val="20004"/>
                    </a:ext>
                  </a:extLst>
                </a:gridCol>
                <a:gridCol w="698382">
                  <a:extLst>
                    <a:ext uri="{9D8B030D-6E8A-4147-A177-3AD203B41FA5}">
                      <a16:colId xmlns:a16="http://schemas.microsoft.com/office/drawing/2014/main" val="20005"/>
                    </a:ext>
                  </a:extLst>
                </a:gridCol>
                <a:gridCol w="698382">
                  <a:extLst>
                    <a:ext uri="{9D8B030D-6E8A-4147-A177-3AD203B41FA5}">
                      <a16:colId xmlns:a16="http://schemas.microsoft.com/office/drawing/2014/main" val="20006"/>
                    </a:ext>
                  </a:extLst>
                </a:gridCol>
                <a:gridCol w="1651464">
                  <a:extLst>
                    <a:ext uri="{9D8B030D-6E8A-4147-A177-3AD203B41FA5}">
                      <a16:colId xmlns:a16="http://schemas.microsoft.com/office/drawing/2014/main" val="20007"/>
                    </a:ext>
                  </a:extLst>
                </a:gridCol>
              </a:tblGrid>
              <a:tr h="408480">
                <a:tc>
                  <a:txBody>
                    <a:bodyPr/>
                    <a:lstStyle/>
                    <a:p>
                      <a:pPr algn="ctr" rtl="1">
                        <a:lnSpc>
                          <a:spcPct val="115000"/>
                        </a:lnSpc>
                        <a:spcAft>
                          <a:spcPts val="0"/>
                        </a:spcAft>
                      </a:pPr>
                      <a:r>
                        <a:rPr lang="ar-LB" sz="2800" b="1" dirty="0">
                          <a:effectLst/>
                          <a:latin typeface="Calibri" panose="020F0502020204030204" pitchFamily="34" charset="0"/>
                          <a:ea typeface="Calibri" panose="020F0502020204030204" pitchFamily="34" charset="0"/>
                          <a:cs typeface="Sakkal Majalla" panose="02000000000000000000" pitchFamily="2" charset="-78"/>
                        </a:rPr>
                        <a:t>5-0-7</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15000"/>
                        </a:lnSpc>
                        <a:spcAft>
                          <a:spcPts val="0"/>
                        </a:spcAft>
                      </a:pPr>
                      <a:r>
                        <a:rPr lang="ar-SA" sz="2800">
                          <a:effectLst/>
                          <a:latin typeface="Calibri" panose="020F0502020204030204" pitchFamily="34" charset="0"/>
                          <a:ea typeface="Calibri" panose="020F0502020204030204" pitchFamily="34" charset="0"/>
                          <a:cs typeface="Sakkal Majalla" panose="02000000000000000000" pitchFamily="2" charset="-78"/>
                        </a:rPr>
                        <a:t>يشارك أعضاء هيئة التدريس بكفاءة في أنشطة البحث والإنتاج العلمي، وتعد مشاركتهم في هذه الأنشطة أحد محكات تقييمهم وترقيتهم.</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a:effectLst/>
                          <a:latin typeface="Calibri" panose="020F0502020204030204" pitchFamily="34" charset="0"/>
                          <a:ea typeface="Calibri" panose="020F0502020204030204" pitchFamily="34" charset="0"/>
                          <a:cs typeface="Sakkal Majalla" panose="02000000000000000000" pitchFamily="2" charset="-78"/>
                        </a:rPr>
                        <a:t> </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a:effectLst/>
                          <a:latin typeface="Calibri" panose="020F0502020204030204" pitchFamily="34" charset="0"/>
                          <a:ea typeface="Calibri" panose="020F0502020204030204" pitchFamily="34" charset="0"/>
                          <a:cs typeface="Sakkal Majalla" panose="02000000000000000000" pitchFamily="2" charset="-78"/>
                        </a:rPr>
                        <a:t> </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a:effectLst/>
                          <a:latin typeface="Calibri" panose="020F0502020204030204" pitchFamily="34" charset="0"/>
                          <a:ea typeface="Calibri" panose="020F0502020204030204" pitchFamily="34" charset="0"/>
                          <a:cs typeface="Sakkal Majalla" panose="02000000000000000000" pitchFamily="2" charset="-78"/>
                        </a:rPr>
                        <a:t> </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a:effectLst/>
                          <a:latin typeface="Calibri" panose="020F0502020204030204" pitchFamily="34" charset="0"/>
                          <a:ea typeface="Calibri" panose="020F0502020204030204" pitchFamily="34" charset="0"/>
                          <a:cs typeface="Sakkal Majalla" panose="02000000000000000000" pitchFamily="2" charset="-78"/>
                        </a:rPr>
                        <a:t> </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a:effectLst/>
                          <a:latin typeface="Calibri" panose="020F0502020204030204" pitchFamily="34" charset="0"/>
                          <a:ea typeface="Calibri" panose="020F0502020204030204" pitchFamily="34" charset="0"/>
                          <a:cs typeface="Sakkal Majalla" panose="02000000000000000000" pitchFamily="2" charset="-78"/>
                        </a:rPr>
                        <a:t> </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8480">
                <a:tc>
                  <a:txBody>
                    <a:bodyPr/>
                    <a:lstStyle/>
                    <a:p>
                      <a:pPr algn="ctr" rtl="1">
                        <a:lnSpc>
                          <a:spcPct val="115000"/>
                        </a:lnSpc>
                        <a:spcAft>
                          <a:spcPts val="0"/>
                        </a:spcAft>
                      </a:pPr>
                      <a:r>
                        <a:rPr lang="ar-LB" sz="2800" b="1" dirty="0">
                          <a:effectLst/>
                          <a:latin typeface="Calibri" panose="020F0502020204030204" pitchFamily="34" charset="0"/>
                          <a:ea typeface="Calibri" panose="020F0502020204030204" pitchFamily="34" charset="0"/>
                          <a:cs typeface="Sakkal Majalla" panose="02000000000000000000" pitchFamily="2" charset="-78"/>
                        </a:rPr>
                        <a:t>5-0-8</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15000"/>
                        </a:lnSpc>
                        <a:spcAft>
                          <a:spcPts val="0"/>
                        </a:spcAft>
                      </a:pPr>
                      <a:r>
                        <a:rPr lang="ar-SA" sz="2800" dirty="0">
                          <a:effectLst/>
                          <a:latin typeface="Calibri" panose="020F0502020204030204" pitchFamily="34" charset="0"/>
                          <a:ea typeface="Calibri" panose="020F0502020204030204" pitchFamily="34" charset="0"/>
                          <a:cs typeface="Sakkal Majalla" panose="02000000000000000000" pitchFamily="2" charset="-78"/>
                        </a:rPr>
                        <a:t>تشارك هيئة التدريس في أنشطة الشراكة المجتمعية، وتعد مشاركتهم في هذه الأنشطة أحد </a:t>
                      </a:r>
                      <a:r>
                        <a:rPr lang="ar-SA" sz="2800" dirty="0" err="1">
                          <a:effectLst/>
                          <a:latin typeface="Calibri" panose="020F0502020204030204" pitchFamily="34" charset="0"/>
                          <a:ea typeface="Calibri" panose="020F0502020204030204" pitchFamily="34" charset="0"/>
                          <a:cs typeface="Sakkal Majalla" panose="02000000000000000000" pitchFamily="2" charset="-78"/>
                        </a:rPr>
                        <a:t>محكات</a:t>
                      </a:r>
                      <a:r>
                        <a:rPr lang="ar-SA" sz="2800" dirty="0">
                          <a:effectLst/>
                          <a:latin typeface="Calibri" panose="020F0502020204030204" pitchFamily="34" charset="0"/>
                          <a:ea typeface="Calibri" panose="020F0502020204030204" pitchFamily="34" charset="0"/>
                          <a:cs typeface="Sakkal Majalla" panose="02000000000000000000" pitchFamily="2" charset="-78"/>
                        </a:rPr>
                        <a:t> تقييمهم وترقيتهم.</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a:effectLst/>
                          <a:latin typeface="Calibri" panose="020F0502020204030204" pitchFamily="34" charset="0"/>
                          <a:ea typeface="Calibri" panose="020F0502020204030204" pitchFamily="34" charset="0"/>
                          <a:cs typeface="Sakkal Majalla" panose="02000000000000000000" pitchFamily="2" charset="-78"/>
                        </a:rPr>
                        <a:t> </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a:effectLst/>
                          <a:latin typeface="Calibri" panose="020F0502020204030204" pitchFamily="34" charset="0"/>
                          <a:ea typeface="Calibri" panose="020F0502020204030204" pitchFamily="34" charset="0"/>
                          <a:cs typeface="Sakkal Majalla" panose="02000000000000000000" pitchFamily="2" charset="-78"/>
                        </a:rPr>
                        <a:t> </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08480">
                <a:tc>
                  <a:txBody>
                    <a:bodyPr/>
                    <a:lstStyle/>
                    <a:p>
                      <a:pPr algn="ctr" rtl="1">
                        <a:lnSpc>
                          <a:spcPct val="115000"/>
                        </a:lnSpc>
                        <a:spcAft>
                          <a:spcPts val="0"/>
                        </a:spcAft>
                      </a:pPr>
                      <a:r>
                        <a:rPr lang="ar-LB" sz="2800" b="1" dirty="0">
                          <a:effectLst/>
                          <a:latin typeface="Calibri" panose="020F0502020204030204" pitchFamily="34" charset="0"/>
                          <a:ea typeface="Calibri" panose="020F0502020204030204" pitchFamily="34" charset="0"/>
                          <a:cs typeface="Sakkal Majalla" panose="02000000000000000000" pitchFamily="2" charset="-78"/>
                        </a:rPr>
                        <a:t>5-0-9</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15000"/>
                        </a:lnSpc>
                        <a:spcAft>
                          <a:spcPts val="0"/>
                        </a:spcAft>
                      </a:pPr>
                      <a:r>
                        <a:rPr lang="ar-SA" sz="2800" dirty="0">
                          <a:effectLst/>
                          <a:latin typeface="Calibri" panose="020F0502020204030204" pitchFamily="34" charset="0"/>
                          <a:ea typeface="Calibri" panose="020F0502020204030204" pitchFamily="34" charset="0"/>
                          <a:cs typeface="Sakkal Majalla" panose="02000000000000000000" pitchFamily="2" charset="-78"/>
                        </a:rPr>
                        <a:t>يتلقى أعضاء هيئة التدريس برامج في التطوير المهني والأكاديمي، وفق خطة تلبي احتياجاتهم وتسهم في تطوير أدائهم.</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38057" marR="38057"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1"/>
          </p:nvPr>
        </p:nvSpPr>
        <p:spPr/>
        <p:txBody>
          <a:bodyPr/>
          <a:lstStyle/>
          <a:p>
            <a:r>
              <a:rPr lang="ar-SA" smtClean="0"/>
              <a:t>توثيق الدلة والشواهد</a:t>
            </a:r>
            <a:endParaRPr lang="ar-SA"/>
          </a:p>
        </p:txBody>
      </p:sp>
      <p:sp>
        <p:nvSpPr>
          <p:cNvPr id="5" name="Slide Number Placeholder 4"/>
          <p:cNvSpPr>
            <a:spLocks noGrp="1"/>
          </p:cNvSpPr>
          <p:nvPr>
            <p:ph type="sldNum" sz="quarter" idx="12"/>
          </p:nvPr>
        </p:nvSpPr>
        <p:spPr/>
        <p:txBody>
          <a:bodyPr/>
          <a:lstStyle/>
          <a:p>
            <a:fld id="{1CE5F7C5-C301-4945-BC3D-EC1422AF4C8F}" type="slidenum">
              <a:rPr lang="ar-SA" smtClean="0"/>
              <a:t>14</a:t>
            </a:fld>
            <a:endParaRPr lang="ar-SA"/>
          </a:p>
        </p:txBody>
      </p:sp>
    </p:spTree>
    <p:extLst>
      <p:ext uri="{BB962C8B-B14F-4D97-AF65-F5344CB8AC3E}">
        <p14:creationId xmlns:p14="http://schemas.microsoft.com/office/powerpoint/2010/main" val="3905040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ar-SA" smtClean="0"/>
              <a:t>توثيق الدلة والشواهد</a:t>
            </a:r>
            <a:endParaRPr lang="ar-SA"/>
          </a:p>
        </p:txBody>
      </p:sp>
      <p:sp>
        <p:nvSpPr>
          <p:cNvPr id="3" name="Slide Number Placeholder 2"/>
          <p:cNvSpPr>
            <a:spLocks noGrp="1"/>
          </p:cNvSpPr>
          <p:nvPr>
            <p:ph type="sldNum" sz="quarter" idx="12"/>
          </p:nvPr>
        </p:nvSpPr>
        <p:spPr/>
        <p:txBody>
          <a:bodyPr/>
          <a:lstStyle/>
          <a:p>
            <a:fld id="{1CE5F7C5-C301-4945-BC3D-EC1422AF4C8F}" type="slidenum">
              <a:rPr lang="ar-SA" smtClean="0"/>
              <a:t>15</a:t>
            </a:fld>
            <a:endParaRPr lang="ar-SA"/>
          </a:p>
        </p:txBody>
      </p:sp>
      <p:sp>
        <p:nvSpPr>
          <p:cNvPr id="4" name="TextBox 3"/>
          <p:cNvSpPr txBox="1"/>
          <p:nvPr/>
        </p:nvSpPr>
        <p:spPr>
          <a:xfrm>
            <a:off x="4287652" y="1957388"/>
            <a:ext cx="3616696" cy="646331"/>
          </a:xfrm>
          <a:prstGeom prst="rect">
            <a:avLst/>
          </a:prstGeom>
          <a:noFill/>
        </p:spPr>
        <p:txBody>
          <a:bodyPr wrap="none" rtlCol="1">
            <a:spAutoFit/>
          </a:bodyPr>
          <a:lstStyle/>
          <a:p>
            <a:r>
              <a:rPr lang="ar-SA" sz="3600" dirty="0" smtClean="0"/>
              <a:t>انتهت الورشة شكرا لكم</a:t>
            </a:r>
            <a:endParaRPr lang="ar-SA" sz="3600" dirty="0"/>
          </a:p>
        </p:txBody>
      </p:sp>
    </p:spTree>
    <p:extLst>
      <p:ext uri="{BB962C8B-B14F-4D97-AF65-F5344CB8AC3E}">
        <p14:creationId xmlns:p14="http://schemas.microsoft.com/office/powerpoint/2010/main" val="1186119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67201" y="762001"/>
            <a:ext cx="4581703" cy="646331"/>
          </a:xfrm>
          <a:prstGeom prst="rect">
            <a:avLst/>
          </a:prstGeom>
          <a:solidFill>
            <a:schemeClr val="accent1">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spAutoFit/>
          </a:bodyPr>
          <a:lstStyle/>
          <a:p>
            <a:r>
              <a:rPr lang="ar-SA" sz="3600" b="1" dirty="0"/>
              <a:t>الهدف العام للبرنامج التدريبي</a:t>
            </a:r>
            <a:endParaRPr lang="en-US" sz="3600" dirty="0"/>
          </a:p>
        </p:txBody>
      </p:sp>
      <p:sp>
        <p:nvSpPr>
          <p:cNvPr id="4" name="Rectangle 3"/>
          <p:cNvSpPr/>
          <p:nvPr/>
        </p:nvSpPr>
        <p:spPr>
          <a:xfrm>
            <a:off x="1828800" y="1752600"/>
            <a:ext cx="8839200" cy="1754326"/>
          </a:xfrm>
          <a:prstGeom prst="rect">
            <a:avLst/>
          </a:prstGeom>
        </p:spPr>
        <p:txBody>
          <a:bodyPr wrap="square">
            <a:spAutoFit/>
          </a:bodyPr>
          <a:lstStyle/>
          <a:p>
            <a:pPr algn="r" rtl="1">
              <a:buFont typeface="Wingdings" pitchFamily="2" charset="2"/>
              <a:buChar char="§"/>
            </a:pPr>
            <a:r>
              <a:rPr lang="ar-SA" sz="3600" dirty="0"/>
              <a:t>تعريف المجتمع الأكاديمي </a:t>
            </a:r>
            <a:r>
              <a:rPr lang="ar-SA" sz="3600" dirty="0" smtClean="0"/>
              <a:t>بالكلية </a:t>
            </a:r>
            <a:r>
              <a:rPr lang="ar-SA" sz="3600" dirty="0"/>
              <a:t>بالدراسة الذاتية للمؤسسات التعليمية</a:t>
            </a:r>
            <a:r>
              <a:rPr lang="en-US" sz="3600" dirty="0"/>
              <a:t> </a:t>
            </a:r>
            <a:r>
              <a:rPr lang="ar-SA" sz="3600" dirty="0"/>
              <a:t>وكيفية إعدادها تمهيدا للتقدم للاعتماد الأكاديمي</a:t>
            </a:r>
            <a:r>
              <a:rPr lang="en-US" sz="3600" dirty="0"/>
              <a:t> </a:t>
            </a:r>
            <a:r>
              <a:rPr lang="ar-SA" sz="3600" dirty="0"/>
              <a:t>من الهيئة الوطنية للتقويم </a:t>
            </a:r>
            <a:r>
              <a:rPr lang="ar-SA" sz="3600" dirty="0" smtClean="0"/>
              <a:t>والتعليم.</a:t>
            </a:r>
            <a:endParaRPr lang="en-US" sz="3600" dirty="0"/>
          </a:p>
        </p:txBody>
      </p:sp>
      <p:sp>
        <p:nvSpPr>
          <p:cNvPr id="2" name="Footer Placeholder 1"/>
          <p:cNvSpPr>
            <a:spLocks noGrp="1"/>
          </p:cNvSpPr>
          <p:nvPr>
            <p:ph type="ftr" sz="quarter" idx="11"/>
          </p:nvPr>
        </p:nvSpPr>
        <p:spPr/>
        <p:txBody>
          <a:bodyPr/>
          <a:lstStyle/>
          <a:p>
            <a:r>
              <a:rPr lang="ar-SA" smtClean="0"/>
              <a:t>توثيق الدلة والشواهد</a:t>
            </a:r>
            <a:endParaRPr lang="ar-SA"/>
          </a:p>
        </p:txBody>
      </p:sp>
      <p:sp>
        <p:nvSpPr>
          <p:cNvPr id="5" name="Slide Number Placeholder 4"/>
          <p:cNvSpPr>
            <a:spLocks noGrp="1"/>
          </p:cNvSpPr>
          <p:nvPr>
            <p:ph type="sldNum" sz="quarter" idx="12"/>
          </p:nvPr>
        </p:nvSpPr>
        <p:spPr/>
        <p:txBody>
          <a:bodyPr/>
          <a:lstStyle/>
          <a:p>
            <a:fld id="{1CE5F7C5-C301-4945-BC3D-EC1422AF4C8F}" type="slidenum">
              <a:rPr lang="ar-SA" smtClean="0"/>
              <a:t>2</a:t>
            </a:fld>
            <a:endParaRPr lang="ar-SA"/>
          </a:p>
        </p:txBody>
      </p:sp>
    </p:spTree>
    <p:extLst>
      <p:ext uri="{BB962C8B-B14F-4D97-AF65-F5344CB8AC3E}">
        <p14:creationId xmlns:p14="http://schemas.microsoft.com/office/powerpoint/2010/main" val="2489134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9689" y="1866901"/>
            <a:ext cx="7924800" cy="3046988"/>
          </a:xfrm>
          <a:prstGeom prst="rect">
            <a:avLst/>
          </a:prstGeom>
        </p:spPr>
        <p:txBody>
          <a:bodyPr wrap="square">
            <a:spAutoFit/>
          </a:bodyPr>
          <a:lstStyle/>
          <a:p>
            <a:pPr marL="514350" indent="-514350"/>
            <a:r>
              <a:rPr lang="ar-SA" sz="3200" dirty="0">
                <a:latin typeface="Arial" pitchFamily="34" charset="0"/>
                <a:cs typeface="Arial" pitchFamily="34" charset="0"/>
              </a:rPr>
              <a:t>بنهاية هذا البرنامج التدريبي يصبح المتدرب قادرا </a:t>
            </a:r>
            <a:r>
              <a:rPr lang="ar-SA" sz="3200" dirty="0" smtClean="0">
                <a:latin typeface="Arial" pitchFamily="34" charset="0"/>
                <a:cs typeface="Arial" pitchFamily="34" charset="0"/>
              </a:rPr>
              <a:t>على:</a:t>
            </a:r>
            <a:endParaRPr lang="ar-SA" sz="3200" dirty="0">
              <a:latin typeface="Arial" pitchFamily="34" charset="0"/>
              <a:cs typeface="Arial" pitchFamily="34" charset="0"/>
            </a:endParaRPr>
          </a:p>
          <a:p>
            <a:endParaRPr lang="ar-SA" sz="3200" dirty="0">
              <a:latin typeface="Arial" pitchFamily="34" charset="0"/>
              <a:cs typeface="Arial" pitchFamily="34" charset="0"/>
            </a:endParaRPr>
          </a:p>
          <a:p>
            <a:pPr marL="514350" indent="-514350">
              <a:buFont typeface="+mj-lt"/>
              <a:buAutoNum type="arabicPeriod"/>
            </a:pPr>
            <a:r>
              <a:rPr lang="ar-SA" sz="3200" dirty="0">
                <a:latin typeface="Arial" pitchFamily="34" charset="0"/>
                <a:cs typeface="Arial" pitchFamily="34" charset="0"/>
              </a:rPr>
              <a:t>التعرف على مكونات الدراسة الذاتية.</a:t>
            </a:r>
          </a:p>
          <a:p>
            <a:pPr marL="514350" indent="-514350">
              <a:buFont typeface="+mj-lt"/>
              <a:buAutoNum type="arabicPeriod"/>
            </a:pPr>
            <a:r>
              <a:rPr lang="ar-SA" sz="3200" dirty="0">
                <a:latin typeface="Arial" pitchFamily="34" charset="0"/>
                <a:cs typeface="Arial" pitchFamily="34" charset="0"/>
              </a:rPr>
              <a:t>التعرف على كيفية إعداد الدراسة الذاتية.</a:t>
            </a:r>
          </a:p>
          <a:p>
            <a:pPr marL="514350" indent="-514350">
              <a:buFont typeface="+mj-lt"/>
              <a:buAutoNum type="arabicPeriod"/>
            </a:pPr>
            <a:r>
              <a:rPr lang="ar-SA" sz="3200" dirty="0">
                <a:latin typeface="Arial" pitchFamily="34" charset="0"/>
                <a:cs typeface="Arial" pitchFamily="34" charset="0"/>
              </a:rPr>
              <a:t> تحديد المعلومات والبيانات اللازمة للتقويم.</a:t>
            </a:r>
          </a:p>
          <a:p>
            <a:pPr marL="514350" indent="-514350">
              <a:buFont typeface="+mj-lt"/>
              <a:buAutoNum type="arabicPeriod"/>
            </a:pPr>
            <a:r>
              <a:rPr lang="ar-SA" sz="3200" dirty="0">
                <a:latin typeface="Arial" pitchFamily="34" charset="0"/>
                <a:cs typeface="Arial" pitchFamily="34" charset="0"/>
              </a:rPr>
              <a:t>تحليل المعلومات والوثائق واستنتاج النتائج.</a:t>
            </a:r>
            <a:endParaRPr lang="en-US" sz="3200" dirty="0">
              <a:latin typeface="Arial" pitchFamily="34" charset="0"/>
              <a:cs typeface="Arial" pitchFamily="34" charset="0"/>
            </a:endParaRPr>
          </a:p>
        </p:txBody>
      </p:sp>
      <p:sp>
        <p:nvSpPr>
          <p:cNvPr id="3" name="Rectangle 2"/>
          <p:cNvSpPr/>
          <p:nvPr/>
        </p:nvSpPr>
        <p:spPr>
          <a:xfrm>
            <a:off x="3581401" y="533401"/>
            <a:ext cx="5261377" cy="646331"/>
          </a:xfrm>
          <a:prstGeom prst="rect">
            <a:avLst/>
          </a:prstGeom>
          <a:solidFill>
            <a:schemeClr val="accent1">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spAutoFit/>
          </a:bodyPr>
          <a:lstStyle/>
          <a:p>
            <a:pPr algn="r" rtl="1"/>
            <a:r>
              <a:rPr lang="ar-SA" sz="3600" b="1" dirty="0"/>
              <a:t>الأهداف الخاصة للبرنامج التدريبي</a:t>
            </a:r>
          </a:p>
        </p:txBody>
      </p:sp>
      <p:sp>
        <p:nvSpPr>
          <p:cNvPr id="4" name="Footer Placeholder 3"/>
          <p:cNvSpPr>
            <a:spLocks noGrp="1"/>
          </p:cNvSpPr>
          <p:nvPr>
            <p:ph type="ftr" sz="quarter" idx="11"/>
          </p:nvPr>
        </p:nvSpPr>
        <p:spPr/>
        <p:txBody>
          <a:bodyPr/>
          <a:lstStyle/>
          <a:p>
            <a:r>
              <a:rPr lang="ar-SA" smtClean="0"/>
              <a:t>توثيق الدلة والشواهد</a:t>
            </a:r>
            <a:endParaRPr lang="ar-SA"/>
          </a:p>
        </p:txBody>
      </p:sp>
      <p:sp>
        <p:nvSpPr>
          <p:cNvPr id="5" name="Slide Number Placeholder 4"/>
          <p:cNvSpPr>
            <a:spLocks noGrp="1"/>
          </p:cNvSpPr>
          <p:nvPr>
            <p:ph type="sldNum" sz="quarter" idx="12"/>
          </p:nvPr>
        </p:nvSpPr>
        <p:spPr/>
        <p:txBody>
          <a:bodyPr/>
          <a:lstStyle/>
          <a:p>
            <a:fld id="{1CE5F7C5-C301-4945-BC3D-EC1422AF4C8F}" type="slidenum">
              <a:rPr lang="ar-SA" smtClean="0"/>
              <a:t>3</a:t>
            </a:fld>
            <a:endParaRPr lang="ar-SA"/>
          </a:p>
        </p:txBody>
      </p:sp>
    </p:spTree>
    <p:extLst>
      <p:ext uri="{BB962C8B-B14F-4D97-AF65-F5344CB8AC3E}">
        <p14:creationId xmlns:p14="http://schemas.microsoft.com/office/powerpoint/2010/main" val="523588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 y="1052514"/>
            <a:ext cx="11101388" cy="3539430"/>
          </a:xfrm>
          <a:prstGeom prst="rect">
            <a:avLst/>
          </a:prstGeom>
        </p:spPr>
        <p:txBody>
          <a:bodyPr wrap="square">
            <a:spAutoFit/>
          </a:bodyPr>
          <a:lstStyle/>
          <a:p>
            <a:pPr marL="457200" indent="-457200">
              <a:buFont typeface="Arial" pitchFamily="34" charset="0"/>
              <a:buChar char="•"/>
            </a:pPr>
            <a:r>
              <a:rPr lang="ar-SA" sz="3200" b="1" u="sng" dirty="0" smtClean="0"/>
              <a:t>الدراسة </a:t>
            </a:r>
            <a:r>
              <a:rPr lang="ar-SA" sz="3200" b="1" u="sng" dirty="0"/>
              <a:t>الذاتية:</a:t>
            </a:r>
            <a:endParaRPr lang="en-GB" sz="3200" b="1" dirty="0"/>
          </a:p>
          <a:p>
            <a:pPr marL="457200" indent="-457200">
              <a:buFont typeface="Arial" pitchFamily="34" charset="0"/>
              <a:buChar char="•"/>
            </a:pPr>
            <a:r>
              <a:rPr lang="ar-SA" sz="3200" dirty="0"/>
              <a:t>خطوة أساسية في عملية التخطيط الاستراتيجي لضمان الجودة وتحسينها بالجامعة</a:t>
            </a:r>
            <a:r>
              <a:rPr lang="en-US" sz="3200" dirty="0"/>
              <a:t>.</a:t>
            </a:r>
            <a:endParaRPr lang="en-GB" sz="3200" b="1" dirty="0"/>
          </a:p>
          <a:p>
            <a:pPr marL="457200" indent="-457200">
              <a:buFont typeface="Arial" pitchFamily="34" charset="0"/>
              <a:buChar char="•"/>
            </a:pPr>
            <a:r>
              <a:rPr lang="en-US" sz="3200" dirty="0"/>
              <a:t> </a:t>
            </a:r>
            <a:r>
              <a:rPr lang="ar-SA" sz="3200" dirty="0"/>
              <a:t>تحديد الأولويات التي ينبغي التركيز عليها في عمليات التحسين أو المعالجة</a:t>
            </a:r>
            <a:r>
              <a:rPr lang="en-US" sz="3200" dirty="0"/>
              <a:t>. </a:t>
            </a:r>
            <a:endParaRPr lang="en-GB" sz="3200" b="1" dirty="0"/>
          </a:p>
          <a:p>
            <a:pPr marL="457200" indent="-457200">
              <a:buFont typeface="Arial" pitchFamily="34" charset="0"/>
              <a:buChar char="•"/>
            </a:pPr>
            <a:r>
              <a:rPr lang="ar-SA" sz="3200" dirty="0"/>
              <a:t>التأكيد على الدقة والموضوعية ومبدأ " استخدام الأدلة والبراهين </a:t>
            </a:r>
            <a:r>
              <a:rPr lang="en-US" sz="3200" dirty="0"/>
              <a:t>".</a:t>
            </a:r>
            <a:endParaRPr lang="en-GB" sz="3200" b="1" dirty="0"/>
          </a:p>
          <a:p>
            <a:pPr marL="457200" indent="-457200">
              <a:buFont typeface="Arial" pitchFamily="34" charset="0"/>
              <a:buChar char="•"/>
            </a:pPr>
            <a:r>
              <a:rPr lang="ar-SA" sz="3200" dirty="0"/>
              <a:t>الإسهام في نشر ثقافة الجودة بصورة عملية من خلال تطبيق معايير الجودة</a:t>
            </a:r>
            <a:r>
              <a:rPr lang="en-US" sz="3200" dirty="0"/>
              <a:t>.</a:t>
            </a:r>
            <a:endParaRPr lang="en-GB" sz="3200" b="1" dirty="0"/>
          </a:p>
          <a:p>
            <a:pPr marL="457200" indent="-457200">
              <a:buFont typeface="Arial" pitchFamily="34" charset="0"/>
              <a:buChar char="•"/>
            </a:pPr>
            <a:r>
              <a:rPr lang="ar-SA" sz="3200" dirty="0"/>
              <a:t>إتاحة الفرصة لجميع وحدات الجامعة للاشتراك بعملية تقويم الجامعة وأنشطتها</a:t>
            </a:r>
            <a:r>
              <a:rPr lang="en-US" sz="3200" dirty="0"/>
              <a:t>.</a:t>
            </a:r>
            <a:endParaRPr lang="en-GB" sz="3200" b="1" dirty="0"/>
          </a:p>
          <a:p>
            <a:pPr marL="457200" indent="-457200">
              <a:buFont typeface="Arial" pitchFamily="34" charset="0"/>
              <a:buChar char="•"/>
            </a:pPr>
            <a:r>
              <a:rPr lang="ar-SA" sz="3200" dirty="0"/>
              <a:t>التعرف بصورة موضوعية على الموارد البشرية والمادية المتاحة</a:t>
            </a:r>
            <a:r>
              <a:rPr lang="en-US" sz="3200" dirty="0"/>
              <a:t>.</a:t>
            </a:r>
            <a:endParaRPr lang="en-GB" sz="3200" b="1" dirty="0"/>
          </a:p>
        </p:txBody>
      </p:sp>
      <p:sp>
        <p:nvSpPr>
          <p:cNvPr id="3" name="Footer Placeholder 2"/>
          <p:cNvSpPr>
            <a:spLocks noGrp="1"/>
          </p:cNvSpPr>
          <p:nvPr>
            <p:ph type="ftr" sz="quarter" idx="11"/>
          </p:nvPr>
        </p:nvSpPr>
        <p:spPr/>
        <p:txBody>
          <a:bodyPr/>
          <a:lstStyle/>
          <a:p>
            <a:r>
              <a:rPr lang="ar-SA" smtClean="0"/>
              <a:t>توثيق الدلة والشواهد</a:t>
            </a:r>
            <a:endParaRPr lang="ar-SA"/>
          </a:p>
        </p:txBody>
      </p:sp>
      <p:sp>
        <p:nvSpPr>
          <p:cNvPr id="4" name="Slide Number Placeholder 3"/>
          <p:cNvSpPr>
            <a:spLocks noGrp="1"/>
          </p:cNvSpPr>
          <p:nvPr>
            <p:ph type="sldNum" sz="quarter" idx="12"/>
          </p:nvPr>
        </p:nvSpPr>
        <p:spPr/>
        <p:txBody>
          <a:bodyPr/>
          <a:lstStyle/>
          <a:p>
            <a:fld id="{1CE5F7C5-C301-4945-BC3D-EC1422AF4C8F}" type="slidenum">
              <a:rPr lang="ar-SA" smtClean="0"/>
              <a:t>4</a:t>
            </a:fld>
            <a:endParaRPr lang="ar-SA"/>
          </a:p>
        </p:txBody>
      </p:sp>
    </p:spTree>
    <p:extLst>
      <p:ext uri="{BB962C8B-B14F-4D97-AF65-F5344CB8AC3E}">
        <p14:creationId xmlns:p14="http://schemas.microsoft.com/office/powerpoint/2010/main" val="3066212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81500" y="757238"/>
            <a:ext cx="4572000" cy="1200329"/>
          </a:xfrm>
          <a:prstGeom prst="rect">
            <a:avLst/>
          </a:prstGeom>
        </p:spPr>
        <p:txBody>
          <a:bodyPr>
            <a:spAutoFit/>
          </a:bodyPr>
          <a:lstStyle/>
          <a:p>
            <a:pPr lvl="0" algn="ctr" rtl="1"/>
            <a:r>
              <a:rPr lang="ar-SA" sz="3600" b="1" u="sng" dirty="0"/>
              <a:t>مقاييس الدراسة الذاتية</a:t>
            </a:r>
            <a:endParaRPr lang="en-GB" sz="3600" b="1" dirty="0"/>
          </a:p>
          <a:p>
            <a:pPr algn="ctr" rtl="1"/>
            <a:r>
              <a:rPr lang="ar-SA" sz="3600" b="1" dirty="0"/>
              <a:t> </a:t>
            </a:r>
            <a:endParaRPr lang="en-GB" sz="3600" b="1" dirty="0"/>
          </a:p>
        </p:txBody>
      </p:sp>
      <p:sp>
        <p:nvSpPr>
          <p:cNvPr id="3" name="Rectangle 2"/>
          <p:cNvSpPr/>
          <p:nvPr/>
        </p:nvSpPr>
        <p:spPr>
          <a:xfrm>
            <a:off x="400049" y="1533526"/>
            <a:ext cx="11001375" cy="3539430"/>
          </a:xfrm>
          <a:prstGeom prst="rect">
            <a:avLst/>
          </a:prstGeom>
        </p:spPr>
        <p:txBody>
          <a:bodyPr wrap="square">
            <a:spAutoFit/>
          </a:bodyPr>
          <a:lstStyle/>
          <a:p>
            <a:pPr marL="457200" indent="-457200">
              <a:buFont typeface="Courier New" pitchFamily="49" charset="0"/>
              <a:buChar char="o"/>
            </a:pPr>
            <a:r>
              <a:rPr lang="ar-SA" sz="2800" dirty="0"/>
              <a:t>مقاييس للتقويم الذاتي تشمل المعايير الأحد </a:t>
            </a:r>
            <a:r>
              <a:rPr lang="ar-SA" sz="2800" dirty="0" smtClean="0"/>
              <a:t>عشر سابقا (ستة حاليا) </a:t>
            </a:r>
            <a:r>
              <a:rPr lang="ar-SA" sz="2800" dirty="0"/>
              <a:t>وهي مقاييس تقديرية (مقاييس تقويم ذاتي) تتيح فرصة توضيح ما إذا كانت الممارسات المحددة قد اتبعت، وإذا كانت كذلك، فإلى أي مدى طبقت</a:t>
            </a:r>
            <a:r>
              <a:rPr lang="en-US" sz="2800" dirty="0"/>
              <a:t>. </a:t>
            </a:r>
            <a:endParaRPr lang="en-GB" sz="2800" b="1" dirty="0"/>
          </a:p>
          <a:p>
            <a:pPr marL="457200" indent="-457200">
              <a:buFont typeface="Arial" pitchFamily="34" charset="0"/>
              <a:buChar char="•"/>
            </a:pPr>
            <a:r>
              <a:rPr lang="ar-SA" sz="2800" dirty="0"/>
              <a:t>وضعت المقاييس بشكل يساعد على استخدامها مع أقسام أو وحدات بمفردها أو للجامعة ككل. وتساعد على إجراء "دراسة ذاتية " ويفيد استخدامها في تحديد مجالات التحسين ذات الأولوية</a:t>
            </a:r>
            <a:r>
              <a:rPr lang="en-US" sz="2800" dirty="0"/>
              <a:t>.</a:t>
            </a:r>
            <a:endParaRPr lang="en-GB" sz="2800" b="1" dirty="0"/>
          </a:p>
          <a:p>
            <a:pPr marL="457200" indent="-457200">
              <a:buFont typeface="Arial" pitchFamily="34" charset="0"/>
              <a:buChar char="•"/>
            </a:pPr>
            <a:r>
              <a:rPr lang="ar-SA" sz="2800" dirty="0"/>
              <a:t>تحتاج لتخطيط واختيار للمؤشرات التي ستستخدم دليلاً على الأداء مسبقاً، وجمع البيانات المطلوبة باعتبارها جزءاً من عمليات المراقبة.</a:t>
            </a:r>
            <a:endParaRPr lang="en-GB" sz="2800" b="1" dirty="0"/>
          </a:p>
        </p:txBody>
      </p:sp>
      <p:sp>
        <p:nvSpPr>
          <p:cNvPr id="4" name="Footer Placeholder 3"/>
          <p:cNvSpPr>
            <a:spLocks noGrp="1"/>
          </p:cNvSpPr>
          <p:nvPr>
            <p:ph type="ftr" sz="quarter" idx="11"/>
          </p:nvPr>
        </p:nvSpPr>
        <p:spPr/>
        <p:txBody>
          <a:bodyPr/>
          <a:lstStyle/>
          <a:p>
            <a:r>
              <a:rPr lang="ar-SA" smtClean="0"/>
              <a:t>توثيق الدلة والشواهد</a:t>
            </a:r>
            <a:endParaRPr lang="ar-SA"/>
          </a:p>
        </p:txBody>
      </p:sp>
      <p:sp>
        <p:nvSpPr>
          <p:cNvPr id="5" name="Slide Number Placeholder 4"/>
          <p:cNvSpPr>
            <a:spLocks noGrp="1"/>
          </p:cNvSpPr>
          <p:nvPr>
            <p:ph type="sldNum" sz="quarter" idx="12"/>
          </p:nvPr>
        </p:nvSpPr>
        <p:spPr/>
        <p:txBody>
          <a:bodyPr/>
          <a:lstStyle/>
          <a:p>
            <a:fld id="{1CE5F7C5-C301-4945-BC3D-EC1422AF4C8F}" type="slidenum">
              <a:rPr lang="ar-SA" smtClean="0"/>
              <a:t>5</a:t>
            </a:fld>
            <a:endParaRPr lang="ar-SA"/>
          </a:p>
        </p:txBody>
      </p:sp>
    </p:spTree>
    <p:extLst>
      <p:ext uri="{BB962C8B-B14F-4D97-AF65-F5344CB8AC3E}">
        <p14:creationId xmlns:p14="http://schemas.microsoft.com/office/powerpoint/2010/main" val="1669250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1538" y="1143000"/>
            <a:ext cx="10647045" cy="3970318"/>
          </a:xfrm>
          <a:prstGeom prst="rect">
            <a:avLst/>
          </a:prstGeom>
          <a:noFill/>
        </p:spPr>
        <p:txBody>
          <a:bodyPr wrap="square" rtlCol="1">
            <a:spAutoFit/>
          </a:bodyPr>
          <a:lstStyle/>
          <a:p>
            <a:r>
              <a:rPr lang="ar-SA" sz="2800" b="1" dirty="0" smtClean="0"/>
              <a:t>معايير التقويم الذاتي: وعددها 6</a:t>
            </a:r>
          </a:p>
          <a:p>
            <a:endParaRPr lang="ar-SA" sz="2800" dirty="0" smtClean="0"/>
          </a:p>
          <a:p>
            <a:pPr marL="457200" indent="-457200" algn="l" rtl="0">
              <a:buFont typeface="Wingdings" panose="05000000000000000000" pitchFamily="2" charset="2"/>
              <a:buChar char="v"/>
            </a:pPr>
            <a:r>
              <a:rPr lang="en-AU" sz="2800" dirty="0" smtClean="0"/>
              <a:t>Standard 1 Mission </a:t>
            </a:r>
            <a:r>
              <a:rPr lang="en-AU" sz="2800" dirty="0"/>
              <a:t>and </a:t>
            </a:r>
            <a:r>
              <a:rPr lang="en-AU" sz="2800" dirty="0" smtClean="0"/>
              <a:t>Goals</a:t>
            </a:r>
          </a:p>
          <a:p>
            <a:pPr marL="457200" indent="-457200" algn="l" rtl="0">
              <a:buFont typeface="Wingdings" panose="05000000000000000000" pitchFamily="2" charset="2"/>
              <a:buChar char="v"/>
            </a:pPr>
            <a:r>
              <a:rPr lang="en-AU" sz="2800" dirty="0" smtClean="0"/>
              <a:t>Standard 2 Program </a:t>
            </a:r>
            <a:r>
              <a:rPr lang="en-AU" sz="2800" dirty="0"/>
              <a:t>Management and Quality </a:t>
            </a:r>
            <a:r>
              <a:rPr lang="en-AU" sz="2800" dirty="0" smtClean="0"/>
              <a:t>Assurance</a:t>
            </a:r>
          </a:p>
          <a:p>
            <a:pPr marL="457200" indent="-457200" algn="l" rtl="0">
              <a:buFont typeface="Wingdings" panose="05000000000000000000" pitchFamily="2" charset="2"/>
              <a:buChar char="v"/>
            </a:pPr>
            <a:r>
              <a:rPr lang="en-AU" sz="2800" dirty="0" smtClean="0"/>
              <a:t>Standard 3 Teaching </a:t>
            </a:r>
            <a:r>
              <a:rPr lang="en-AU" sz="2800" dirty="0"/>
              <a:t>and </a:t>
            </a:r>
            <a:r>
              <a:rPr lang="en-AU" sz="2800" dirty="0" smtClean="0"/>
              <a:t>Learning</a:t>
            </a:r>
            <a:endParaRPr lang="ar-SA" sz="2800" dirty="0" smtClean="0"/>
          </a:p>
          <a:p>
            <a:pPr marL="457200" indent="-457200" algn="l" rtl="0">
              <a:buFont typeface="Wingdings" panose="05000000000000000000" pitchFamily="2" charset="2"/>
              <a:buChar char="v"/>
            </a:pPr>
            <a:r>
              <a:rPr lang="en-AU" sz="2800" dirty="0" smtClean="0"/>
              <a:t>Standard 4 Students</a:t>
            </a:r>
            <a:endParaRPr lang="ar-SA" sz="2800" dirty="0" smtClean="0"/>
          </a:p>
          <a:p>
            <a:pPr marL="457200" indent="-457200" algn="l" rtl="0">
              <a:buFont typeface="Wingdings" panose="05000000000000000000" pitchFamily="2" charset="2"/>
              <a:buChar char="v"/>
            </a:pPr>
            <a:r>
              <a:rPr lang="en-AU" sz="2800" dirty="0" smtClean="0"/>
              <a:t>Standard 5 Teaching Staff</a:t>
            </a:r>
          </a:p>
          <a:p>
            <a:pPr marL="457200" indent="-457200" algn="l" rtl="0">
              <a:buFont typeface="Wingdings" panose="05000000000000000000" pitchFamily="2" charset="2"/>
              <a:buChar char="v"/>
            </a:pPr>
            <a:r>
              <a:rPr lang="en-AU" sz="2800" dirty="0"/>
              <a:t>Standard 6. Learning Resources, Facilities, and Equipment</a:t>
            </a:r>
            <a:endParaRPr lang="en-AU" sz="2800" dirty="0" smtClean="0"/>
          </a:p>
          <a:p>
            <a:pPr marL="457200" indent="-457200" algn="l" rtl="0">
              <a:buFont typeface="Wingdings" panose="05000000000000000000" pitchFamily="2" charset="2"/>
              <a:buChar char="v"/>
            </a:pPr>
            <a:endParaRPr lang="ar-SA" sz="2800" dirty="0"/>
          </a:p>
        </p:txBody>
      </p:sp>
      <p:sp>
        <p:nvSpPr>
          <p:cNvPr id="3" name="Footer Placeholder 2"/>
          <p:cNvSpPr>
            <a:spLocks noGrp="1"/>
          </p:cNvSpPr>
          <p:nvPr>
            <p:ph type="ftr" sz="quarter" idx="11"/>
          </p:nvPr>
        </p:nvSpPr>
        <p:spPr/>
        <p:txBody>
          <a:bodyPr/>
          <a:lstStyle/>
          <a:p>
            <a:r>
              <a:rPr lang="ar-SA" smtClean="0"/>
              <a:t>توثيق الدلة والشواهد</a:t>
            </a:r>
            <a:endParaRPr lang="ar-SA"/>
          </a:p>
        </p:txBody>
      </p:sp>
      <p:sp>
        <p:nvSpPr>
          <p:cNvPr id="4" name="Slide Number Placeholder 3"/>
          <p:cNvSpPr>
            <a:spLocks noGrp="1"/>
          </p:cNvSpPr>
          <p:nvPr>
            <p:ph type="sldNum" sz="quarter" idx="12"/>
          </p:nvPr>
        </p:nvSpPr>
        <p:spPr/>
        <p:txBody>
          <a:bodyPr/>
          <a:lstStyle/>
          <a:p>
            <a:fld id="{1CE5F7C5-C301-4945-BC3D-EC1422AF4C8F}" type="slidenum">
              <a:rPr lang="ar-SA" smtClean="0"/>
              <a:t>6</a:t>
            </a:fld>
            <a:endParaRPr lang="ar-SA"/>
          </a:p>
        </p:txBody>
      </p:sp>
    </p:spTree>
    <p:extLst>
      <p:ext uri="{BB962C8B-B14F-4D97-AF65-F5344CB8AC3E}">
        <p14:creationId xmlns:p14="http://schemas.microsoft.com/office/powerpoint/2010/main" val="2970308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57238" y="448722"/>
            <a:ext cx="10401300" cy="6161627"/>
          </a:xfrm>
          <a:prstGeom prst="rect">
            <a:avLst/>
          </a:prstGeom>
        </p:spPr>
      </p:pic>
      <p:sp>
        <p:nvSpPr>
          <p:cNvPr id="3" name="Footer Placeholder 2"/>
          <p:cNvSpPr>
            <a:spLocks noGrp="1"/>
          </p:cNvSpPr>
          <p:nvPr>
            <p:ph type="ftr" sz="quarter" idx="11"/>
          </p:nvPr>
        </p:nvSpPr>
        <p:spPr/>
        <p:txBody>
          <a:bodyPr/>
          <a:lstStyle/>
          <a:p>
            <a:r>
              <a:rPr lang="ar-SA" smtClean="0"/>
              <a:t>توثيق الدلة والشواهد</a:t>
            </a:r>
            <a:endParaRPr lang="ar-SA"/>
          </a:p>
        </p:txBody>
      </p:sp>
      <p:sp>
        <p:nvSpPr>
          <p:cNvPr id="4" name="Slide Number Placeholder 3"/>
          <p:cNvSpPr>
            <a:spLocks noGrp="1"/>
          </p:cNvSpPr>
          <p:nvPr>
            <p:ph type="sldNum" sz="quarter" idx="12"/>
          </p:nvPr>
        </p:nvSpPr>
        <p:spPr/>
        <p:txBody>
          <a:bodyPr/>
          <a:lstStyle/>
          <a:p>
            <a:fld id="{1CE5F7C5-C301-4945-BC3D-EC1422AF4C8F}" type="slidenum">
              <a:rPr lang="ar-SA" smtClean="0"/>
              <a:t>7</a:t>
            </a:fld>
            <a:endParaRPr lang="ar-SA"/>
          </a:p>
        </p:txBody>
      </p:sp>
    </p:spTree>
    <p:extLst>
      <p:ext uri="{BB962C8B-B14F-4D97-AF65-F5344CB8AC3E}">
        <p14:creationId xmlns:p14="http://schemas.microsoft.com/office/powerpoint/2010/main" val="1226422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238" y="842963"/>
            <a:ext cx="10801349" cy="5509200"/>
          </a:xfrm>
          <a:prstGeom prst="rect">
            <a:avLst/>
          </a:prstGeom>
        </p:spPr>
        <p:txBody>
          <a:bodyPr wrap="square">
            <a:spAutoFit/>
          </a:bodyPr>
          <a:lstStyle/>
          <a:p>
            <a:pPr lvl="0" algn="r" rtl="1"/>
            <a:r>
              <a:rPr lang="ar-SA" sz="3200" b="1" u="sng" dirty="0"/>
              <a:t>الأدلة والبراهين على الأداء:</a:t>
            </a:r>
            <a:endParaRPr lang="en-GB" sz="3200" b="1" dirty="0"/>
          </a:p>
          <a:p>
            <a:pPr lvl="0" algn="r" rtl="1"/>
            <a:r>
              <a:rPr lang="ar-SA" sz="3200" dirty="0"/>
              <a:t>لا يمكن الاعتماد على الانطباعات العامة بدون أدلة داعمة لها، عند إجراء تقييمات الجودة بناء على المعايير المحددة. </a:t>
            </a:r>
            <a:endParaRPr lang="en-GB" sz="3200" b="1" dirty="0"/>
          </a:p>
          <a:p>
            <a:pPr lvl="0" algn="r" rtl="1"/>
            <a:r>
              <a:rPr lang="ar-SA" sz="3200" dirty="0"/>
              <a:t>ينبغي أن تكون المعلومات التي يتم الحصول عليها من تقارير المقررات والبرنامج مصدراً أساسيا لهذه الأدلة</a:t>
            </a:r>
            <a:r>
              <a:rPr lang="en-US" sz="3200" dirty="0"/>
              <a:t>. </a:t>
            </a:r>
            <a:endParaRPr lang="en-GB" sz="3200" b="1" dirty="0"/>
          </a:p>
          <a:p>
            <a:pPr lvl="0" algn="r" rtl="1"/>
            <a:r>
              <a:rPr lang="ar-SA" sz="3200" dirty="0"/>
              <a:t>يوصى بأن تكون المجموعاتُ التي تجري التقويم بناء على المعايير شاملة لبعض الذين سبق لهم أن شاركوا في النشاط المعني، وبعض المستفيدين من الخدمة المقدمة، إضافة إلى بعض الذين هم على دراية بهذا النوع من البرامج، ولكنهم لا يرتبطون به مباشرة. </a:t>
            </a:r>
            <a:endParaRPr lang="en-GB" sz="3200" b="1" dirty="0"/>
          </a:p>
          <a:p>
            <a:pPr lvl="0" algn="r" rtl="1"/>
            <a:r>
              <a:rPr lang="ar-SA" sz="3200" dirty="0"/>
              <a:t>يوصى بأن تراجع الأحكام النهائية من قبل شخص لم يشارك في التقييم الأولي للتحقق مما إذا كانت التفسيرات تبدو معقولة في ضوء الأدلة المقدمة.</a:t>
            </a:r>
            <a:endParaRPr lang="en-GB" sz="3200" b="1" dirty="0"/>
          </a:p>
        </p:txBody>
      </p:sp>
      <p:sp>
        <p:nvSpPr>
          <p:cNvPr id="3" name="Footer Placeholder 2"/>
          <p:cNvSpPr>
            <a:spLocks noGrp="1"/>
          </p:cNvSpPr>
          <p:nvPr>
            <p:ph type="ftr" sz="quarter" idx="11"/>
          </p:nvPr>
        </p:nvSpPr>
        <p:spPr/>
        <p:txBody>
          <a:bodyPr/>
          <a:lstStyle/>
          <a:p>
            <a:r>
              <a:rPr lang="ar-SA" smtClean="0"/>
              <a:t>توثيق الدلة والشواهد</a:t>
            </a:r>
            <a:endParaRPr lang="ar-SA"/>
          </a:p>
        </p:txBody>
      </p:sp>
      <p:sp>
        <p:nvSpPr>
          <p:cNvPr id="4" name="Slide Number Placeholder 3"/>
          <p:cNvSpPr>
            <a:spLocks noGrp="1"/>
          </p:cNvSpPr>
          <p:nvPr>
            <p:ph type="sldNum" sz="quarter" idx="12"/>
          </p:nvPr>
        </p:nvSpPr>
        <p:spPr/>
        <p:txBody>
          <a:bodyPr/>
          <a:lstStyle/>
          <a:p>
            <a:fld id="{1CE5F7C5-C301-4945-BC3D-EC1422AF4C8F}" type="slidenum">
              <a:rPr lang="ar-SA" smtClean="0"/>
              <a:t>8</a:t>
            </a:fld>
            <a:endParaRPr lang="ar-SA"/>
          </a:p>
        </p:txBody>
      </p:sp>
    </p:spTree>
    <p:extLst>
      <p:ext uri="{BB962C8B-B14F-4D97-AF65-F5344CB8AC3E}">
        <p14:creationId xmlns:p14="http://schemas.microsoft.com/office/powerpoint/2010/main" val="273986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4449" y="0"/>
            <a:ext cx="9972674" cy="2246769"/>
          </a:xfrm>
          <a:prstGeom prst="rect">
            <a:avLst/>
          </a:prstGeom>
        </p:spPr>
        <p:txBody>
          <a:bodyPr wrap="square">
            <a:spAutoFit/>
          </a:bodyPr>
          <a:lstStyle/>
          <a:p>
            <a:pPr algn="just"/>
            <a:r>
              <a:rPr lang="ar-SA" altLang="ar-SA" sz="2800" b="1" u="sng" dirty="0" smtClean="0"/>
              <a:t>السجلات:</a:t>
            </a:r>
          </a:p>
          <a:p>
            <a:pPr algn="just"/>
            <a:endParaRPr lang="ar-SA" altLang="ar-SA" sz="2800" b="1" u="sng" dirty="0" smtClean="0"/>
          </a:p>
          <a:p>
            <a:pPr algn="just"/>
            <a:r>
              <a:rPr lang="ar-SA" altLang="ar-SA" sz="2800" dirty="0" smtClean="0"/>
              <a:t> هي صوره محدده من الوثائق تحتوى على معلومات تمثل برهانا على أداء عملية ما.</a:t>
            </a:r>
          </a:p>
          <a:p>
            <a:pPr algn="just"/>
            <a:r>
              <a:rPr lang="ar-SA" altLang="ar-SA" sz="2800" dirty="0" smtClean="0"/>
              <a:t>تحفظ الأدلة ورقية وإلكترونية بملفات لكل معيار على حده ويكتب رمز الشاهد عليه مع وضع قائمة بالأدلة كما هو موضح تحت.</a:t>
            </a:r>
            <a:endParaRPr lang="en-US" altLang="ar-SA" sz="2800" dirty="0" smtClean="0"/>
          </a:p>
        </p:txBody>
      </p:sp>
      <p:pic>
        <p:nvPicPr>
          <p:cNvPr id="3" name="Picture 2"/>
          <p:cNvPicPr>
            <a:picLocks noChangeAspect="1"/>
          </p:cNvPicPr>
          <p:nvPr/>
        </p:nvPicPr>
        <p:blipFill>
          <a:blip r:embed="rId2"/>
          <a:stretch>
            <a:fillRect/>
          </a:stretch>
        </p:blipFill>
        <p:spPr>
          <a:xfrm>
            <a:off x="2005012" y="2547938"/>
            <a:ext cx="9725025" cy="3105150"/>
          </a:xfrm>
          <a:prstGeom prst="rect">
            <a:avLst/>
          </a:prstGeom>
        </p:spPr>
      </p:pic>
      <p:sp>
        <p:nvSpPr>
          <p:cNvPr id="4" name="Footer Placeholder 3"/>
          <p:cNvSpPr>
            <a:spLocks noGrp="1"/>
          </p:cNvSpPr>
          <p:nvPr>
            <p:ph type="ftr" sz="quarter" idx="11"/>
          </p:nvPr>
        </p:nvSpPr>
        <p:spPr/>
        <p:txBody>
          <a:bodyPr/>
          <a:lstStyle/>
          <a:p>
            <a:r>
              <a:rPr lang="ar-SA" smtClean="0"/>
              <a:t>توثيق الدلة والشواهد</a:t>
            </a:r>
            <a:endParaRPr lang="ar-SA"/>
          </a:p>
        </p:txBody>
      </p:sp>
      <p:sp>
        <p:nvSpPr>
          <p:cNvPr id="5" name="Slide Number Placeholder 4"/>
          <p:cNvSpPr>
            <a:spLocks noGrp="1"/>
          </p:cNvSpPr>
          <p:nvPr>
            <p:ph type="sldNum" sz="quarter" idx="12"/>
          </p:nvPr>
        </p:nvSpPr>
        <p:spPr/>
        <p:txBody>
          <a:bodyPr/>
          <a:lstStyle/>
          <a:p>
            <a:fld id="{1CE5F7C5-C301-4945-BC3D-EC1422AF4C8F}" type="slidenum">
              <a:rPr lang="ar-SA" smtClean="0"/>
              <a:t>9</a:t>
            </a:fld>
            <a:endParaRPr lang="ar-SA"/>
          </a:p>
        </p:txBody>
      </p:sp>
    </p:spTree>
    <p:extLst>
      <p:ext uri="{BB962C8B-B14F-4D97-AF65-F5344CB8AC3E}">
        <p14:creationId xmlns:p14="http://schemas.microsoft.com/office/powerpoint/2010/main" val="3066729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508</TotalTime>
  <Words>970</Words>
  <Application>Microsoft Office PowerPoint</Application>
  <PresentationFormat>شاشة عريضة</PresentationFormat>
  <Paragraphs>199</Paragraphs>
  <Slides>15</Slides>
  <Notes>1</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15</vt:i4>
      </vt:variant>
    </vt:vector>
  </HeadingPairs>
  <TitlesOfParts>
    <vt:vector size="23" baseType="lpstr">
      <vt:lpstr>Arial</vt:lpstr>
      <vt:lpstr>Calibri</vt:lpstr>
      <vt:lpstr>Calibri Light</vt:lpstr>
      <vt:lpstr>Courier New</vt:lpstr>
      <vt:lpstr>Sakkal Majalla</vt:lpstr>
      <vt:lpstr>Times New Roman</vt:lpstr>
      <vt:lpstr>Wingdings</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لولو عبدالله الحمد </cp:lastModifiedBy>
  <cp:revision>14</cp:revision>
  <dcterms:created xsi:type="dcterms:W3CDTF">2020-10-24T08:16:29Z</dcterms:created>
  <dcterms:modified xsi:type="dcterms:W3CDTF">2020-10-26T07:11:06Z</dcterms:modified>
</cp:coreProperties>
</file>