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540" r:id="rId2"/>
    <p:sldId id="515" r:id="rId3"/>
    <p:sldId id="516" r:id="rId4"/>
    <p:sldId id="517" r:id="rId5"/>
    <p:sldId id="518" r:id="rId6"/>
    <p:sldId id="519" r:id="rId7"/>
    <p:sldId id="521" r:id="rId8"/>
    <p:sldId id="523" r:id="rId9"/>
    <p:sldId id="525" r:id="rId10"/>
    <p:sldId id="527" r:id="rId11"/>
    <p:sldId id="529" r:id="rId12"/>
    <p:sldId id="531" r:id="rId13"/>
    <p:sldId id="532" r:id="rId14"/>
    <p:sldId id="534" r:id="rId15"/>
    <p:sldId id="535" r:id="rId16"/>
    <p:sldId id="537" r:id="rId17"/>
    <p:sldId id="539" r:id="rId18"/>
    <p:sldId id="541" r:id="rId19"/>
    <p:sldId id="542" r:id="rId20"/>
    <p:sldId id="543" r:id="rId2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79" autoAdjust="0"/>
    <p:restoredTop sz="94676" autoAdjust="0"/>
  </p:normalViewPr>
  <p:slideViewPr>
    <p:cSldViewPr>
      <p:cViewPr varScale="1">
        <p:scale>
          <a:sx n="70" d="100"/>
          <a:sy n="70" d="100"/>
        </p:scale>
        <p:origin x="1386" y="78"/>
      </p:cViewPr>
      <p:guideLst>
        <p:guide orient="horz" pos="2160"/>
        <p:guide pos="2880"/>
      </p:guideLst>
    </p:cSldViewPr>
  </p:slideViewPr>
  <p:outlineViewPr>
    <p:cViewPr>
      <p:scale>
        <a:sx n="33" d="100"/>
        <a:sy n="33" d="100"/>
      </p:scale>
      <p:origin x="0" y="9445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image" Target="../media/image10.e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3600" b="1" u="sng">
                <a:solidFill>
                  <a:schemeClr val="tx2"/>
                </a:solidFill>
                <a:effectLst>
                  <a:outerShdw blurRad="31750" dist="25400" dir="5400000" algn="tl" rotWithShape="0">
                    <a:srgbClr val="000000">
                      <a:alpha val="25000"/>
                    </a:srgbClr>
                  </a:outerShdw>
                </a:effectLst>
              </a:defRPr>
            </a:lvl1pPr>
            <a:extLst/>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6019800"/>
            <a:ext cx="9147765" cy="8452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D0153AE-4F0E-4DEF-AB39-190458C68A17}" type="datetimeFigureOut">
              <a:rPr lang="ar-SA" smtClean="0"/>
              <a:pPr/>
              <a:t>3/8/1442</a:t>
            </a:fld>
            <a:endParaRPr lang="ar-SA"/>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SA"/>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A0EB1C0-FA3A-4485-9C89-742756E44AE0}"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D0153AE-4F0E-4DEF-AB39-190458C68A17}" type="datetimeFigureOut">
              <a:rPr lang="ar-SA" smtClean="0"/>
              <a:pPr/>
              <a:t>3/8/1442</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3A0EB1C0-FA3A-4485-9C89-742756E44AE0}"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D0153AE-4F0E-4DEF-AB39-190458C68A17}" type="datetimeFigureOut">
              <a:rPr lang="ar-SA" smtClean="0"/>
              <a:pPr/>
              <a:t>3/8/1442</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3A0EB1C0-FA3A-4485-9C89-742756E44AE0}"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D0153AE-4F0E-4DEF-AB39-190458C68A17}" type="datetimeFigureOut">
              <a:rPr lang="ar-SA" smtClean="0"/>
              <a:pPr/>
              <a:t>3/8/1442</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3A0EB1C0-FA3A-4485-9C89-742756E44AE0}" type="slidenum">
              <a:rPr lang="ar-SA" smtClean="0"/>
              <a:pPr/>
              <a:t>‹#›</a:t>
            </a:fld>
            <a:endParaRPr lang="ar-SA"/>
          </a:p>
        </p:txBody>
      </p:sp>
      <p:sp>
        <p:nvSpPr>
          <p:cNvPr id="7" name="Title 6"/>
          <p:cNvSpPr>
            <a:spLocks noGrp="1"/>
          </p:cNvSpPr>
          <p:nvPr>
            <p:ph type="title"/>
          </p:nvPr>
        </p:nvSpPr>
        <p:spPr/>
        <p:txBody>
          <a:bodyPr rtlCol="0"/>
          <a:lstStyle>
            <a:extLst/>
          </a:lstStyle>
          <a:p>
            <a:r>
              <a:rPr kumimoji="0" lang="en-US" dirty="0" smtClean="0"/>
              <a:t>Click to edit Master title style</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D0153AE-4F0E-4DEF-AB39-190458C68A17}" type="datetimeFigureOut">
              <a:rPr lang="ar-SA" smtClean="0"/>
              <a:pPr/>
              <a:t>3/8/1442</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3A0EB1C0-FA3A-4485-9C89-742756E44AE0}" type="slidenum">
              <a:rPr lang="ar-SA" smtClean="0"/>
              <a:pPr/>
              <a:t>‹#›</a:t>
            </a:fld>
            <a:endParaRPr lang="ar-SA"/>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D0153AE-4F0E-4DEF-AB39-190458C68A17}" type="datetimeFigureOut">
              <a:rPr lang="ar-SA" smtClean="0"/>
              <a:pPr/>
              <a:t>3/8/1442</a:t>
            </a:fld>
            <a:endParaRPr lang="ar-SA"/>
          </a:p>
        </p:txBody>
      </p:sp>
      <p:sp>
        <p:nvSpPr>
          <p:cNvPr id="6" name="Footer Placeholder 5"/>
          <p:cNvSpPr>
            <a:spLocks noGrp="1"/>
          </p:cNvSpPr>
          <p:nvPr>
            <p:ph type="ftr" sz="quarter" idx="11"/>
          </p:nvPr>
        </p:nvSpPr>
        <p:spPr/>
        <p:txBody>
          <a:bodyPr/>
          <a:lstStyle>
            <a:extLst/>
          </a:lstStyle>
          <a:p>
            <a:endParaRPr lang="ar-SA"/>
          </a:p>
        </p:txBody>
      </p:sp>
      <p:sp>
        <p:nvSpPr>
          <p:cNvPr id="7" name="Slide Number Placeholder 6"/>
          <p:cNvSpPr>
            <a:spLocks noGrp="1"/>
          </p:cNvSpPr>
          <p:nvPr>
            <p:ph type="sldNum" sz="quarter" idx="12"/>
          </p:nvPr>
        </p:nvSpPr>
        <p:spPr/>
        <p:txBody>
          <a:bodyPr/>
          <a:lstStyle>
            <a:extLst/>
          </a:lstStyle>
          <a:p>
            <a:fld id="{3A0EB1C0-FA3A-4485-9C89-742756E44AE0}" type="slidenum">
              <a:rPr lang="ar-SA" smtClean="0"/>
              <a:pPr/>
              <a:t>‹#›</a:t>
            </a:fld>
            <a:endParaRPr lang="ar-SA"/>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
        <p:nvSpPr>
          <p:cNvPr id="9" name="Title 7"/>
          <p:cNvSpPr txBox="1">
            <a:spLocks/>
          </p:cNvSpPr>
          <p:nvPr userDrawn="1"/>
        </p:nvSpPr>
        <p:spPr>
          <a:xfrm>
            <a:off x="457200" y="228600"/>
            <a:ext cx="8229600" cy="1143000"/>
          </a:xfrm>
          <a:prstGeom prst="rect">
            <a:avLst/>
          </a:prstGeom>
        </p:spPr>
        <p:txBody>
          <a:bodyPr vert="horz" rtlCol="0" anchor="ctr">
            <a:normAutofit/>
            <a:scene3d>
              <a:camera prst="orthographicFront"/>
              <a:lightRig rig="soft" dir="t"/>
            </a:scene3d>
            <a:sp3d prstMaterial="softEdge">
              <a:bevelT w="25400" h="25400"/>
            </a:sp3d>
          </a:bodyPr>
          <a:lstStyle>
            <a:extLst/>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Click to edit Master title style</a:t>
            </a:r>
            <a:endParaRPr kumimoji="0" lang="en-US" sz="36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D0153AE-4F0E-4DEF-AB39-190458C68A17}" type="datetimeFigureOut">
              <a:rPr lang="ar-SA" smtClean="0"/>
              <a:pPr/>
              <a:t>3/8/1442</a:t>
            </a:fld>
            <a:endParaRPr lang="ar-SA"/>
          </a:p>
        </p:txBody>
      </p:sp>
      <p:sp>
        <p:nvSpPr>
          <p:cNvPr id="8" name="Footer Placeholder 7"/>
          <p:cNvSpPr>
            <a:spLocks noGrp="1"/>
          </p:cNvSpPr>
          <p:nvPr>
            <p:ph type="ftr" sz="quarter" idx="11"/>
          </p:nvPr>
        </p:nvSpPr>
        <p:spPr/>
        <p:txBody>
          <a:bodyPr/>
          <a:lstStyle>
            <a:extLst/>
          </a:lstStyle>
          <a:p>
            <a:endParaRPr lang="ar-SA"/>
          </a:p>
        </p:txBody>
      </p:sp>
      <p:sp>
        <p:nvSpPr>
          <p:cNvPr id="9" name="Slide Number Placeholder 8"/>
          <p:cNvSpPr>
            <a:spLocks noGrp="1"/>
          </p:cNvSpPr>
          <p:nvPr>
            <p:ph type="sldNum" sz="quarter" idx="12"/>
          </p:nvPr>
        </p:nvSpPr>
        <p:spPr/>
        <p:txBody>
          <a:bodyPr/>
          <a:lstStyle>
            <a:extLst/>
          </a:lstStyle>
          <a:p>
            <a:fld id="{3A0EB1C0-FA3A-4485-9C89-742756E44AE0}"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D0153AE-4F0E-4DEF-AB39-190458C68A17}" type="datetimeFigureOut">
              <a:rPr lang="ar-SA" smtClean="0"/>
              <a:pPr/>
              <a:t>3/8/1442</a:t>
            </a:fld>
            <a:endParaRPr lang="ar-SA"/>
          </a:p>
        </p:txBody>
      </p:sp>
      <p:sp>
        <p:nvSpPr>
          <p:cNvPr id="4" name="Footer Placeholder 3"/>
          <p:cNvSpPr>
            <a:spLocks noGrp="1"/>
          </p:cNvSpPr>
          <p:nvPr>
            <p:ph type="ftr" sz="quarter" idx="11"/>
          </p:nvPr>
        </p:nvSpPr>
        <p:spPr/>
        <p:txBody>
          <a:bodyPr/>
          <a:lstStyle>
            <a:extLst/>
          </a:lstStyle>
          <a:p>
            <a:endParaRPr lang="ar-SA"/>
          </a:p>
        </p:txBody>
      </p:sp>
      <p:sp>
        <p:nvSpPr>
          <p:cNvPr id="5" name="Slide Number Placeholder 4"/>
          <p:cNvSpPr>
            <a:spLocks noGrp="1"/>
          </p:cNvSpPr>
          <p:nvPr>
            <p:ph type="sldNum" sz="quarter" idx="12"/>
          </p:nvPr>
        </p:nvSpPr>
        <p:spPr/>
        <p:txBody>
          <a:bodyPr/>
          <a:lstStyle>
            <a:extLst/>
          </a:lstStyle>
          <a:p>
            <a:fld id="{3A0EB1C0-FA3A-4485-9C89-742756E44AE0}" type="slidenum">
              <a:rPr lang="ar-SA" smtClean="0"/>
              <a:pPr/>
              <a:t>‹#›</a:t>
            </a:fld>
            <a:endParaRPr lang="ar-SA"/>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D0153AE-4F0E-4DEF-AB39-190458C68A17}" type="datetimeFigureOut">
              <a:rPr lang="ar-SA" smtClean="0"/>
              <a:pPr/>
              <a:t>3/8/1442</a:t>
            </a:fld>
            <a:endParaRPr lang="ar-SA"/>
          </a:p>
        </p:txBody>
      </p:sp>
      <p:sp>
        <p:nvSpPr>
          <p:cNvPr id="3" name="Footer Placeholder 2"/>
          <p:cNvSpPr>
            <a:spLocks noGrp="1"/>
          </p:cNvSpPr>
          <p:nvPr>
            <p:ph type="ftr" sz="quarter" idx="11"/>
          </p:nvPr>
        </p:nvSpPr>
        <p:spPr/>
        <p:txBody>
          <a:bodyPr/>
          <a:lstStyle>
            <a:extLst/>
          </a:lstStyle>
          <a:p>
            <a:endParaRPr lang="ar-SA"/>
          </a:p>
        </p:txBody>
      </p:sp>
      <p:sp>
        <p:nvSpPr>
          <p:cNvPr id="4" name="Slide Number Placeholder 3"/>
          <p:cNvSpPr>
            <a:spLocks noGrp="1"/>
          </p:cNvSpPr>
          <p:nvPr>
            <p:ph type="sldNum" sz="quarter" idx="12"/>
          </p:nvPr>
        </p:nvSpPr>
        <p:spPr/>
        <p:txBody>
          <a:bodyPr/>
          <a:lstStyle>
            <a:extLst/>
          </a:lstStyle>
          <a:p>
            <a:fld id="{3A0EB1C0-FA3A-4485-9C89-742756E44AE0}"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D0153AE-4F0E-4DEF-AB39-190458C68A17}" type="datetimeFigureOut">
              <a:rPr lang="ar-SA" smtClean="0"/>
              <a:pPr/>
              <a:t>3/8/1442</a:t>
            </a:fld>
            <a:endParaRPr lang="ar-SA"/>
          </a:p>
        </p:txBody>
      </p:sp>
      <p:sp>
        <p:nvSpPr>
          <p:cNvPr id="6" name="Footer Placeholder 5"/>
          <p:cNvSpPr>
            <a:spLocks noGrp="1"/>
          </p:cNvSpPr>
          <p:nvPr>
            <p:ph type="ftr" sz="quarter" idx="11"/>
          </p:nvPr>
        </p:nvSpPr>
        <p:spPr/>
        <p:txBody>
          <a:bodyPr/>
          <a:lstStyle>
            <a:extLst/>
          </a:lstStyle>
          <a:p>
            <a:endParaRPr lang="ar-SA"/>
          </a:p>
        </p:txBody>
      </p:sp>
      <p:sp>
        <p:nvSpPr>
          <p:cNvPr id="7" name="Slide Number Placeholder 6"/>
          <p:cNvSpPr>
            <a:spLocks noGrp="1"/>
          </p:cNvSpPr>
          <p:nvPr>
            <p:ph type="sldNum" sz="quarter" idx="12"/>
          </p:nvPr>
        </p:nvSpPr>
        <p:spPr/>
        <p:txBody>
          <a:bodyPr/>
          <a:lstStyle>
            <a:extLst/>
          </a:lstStyle>
          <a:p>
            <a:fld id="{3A0EB1C0-FA3A-4485-9C89-742756E44AE0}"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D0153AE-4F0E-4DEF-AB39-190458C68A17}" type="datetimeFigureOut">
              <a:rPr lang="ar-SA" smtClean="0"/>
              <a:pPr/>
              <a:t>3/8/1442</a:t>
            </a:fld>
            <a:endParaRPr lang="ar-SA"/>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SA"/>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A0EB1C0-FA3A-4485-9C89-742756E44AE0}" type="slidenum">
              <a:rPr lang="ar-SA" smtClean="0"/>
              <a:pPr/>
              <a:t>‹#›</a:t>
            </a:fld>
            <a:endParaRPr lang="ar-SA"/>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B050"/>
            </a:gs>
            <a:gs pos="100000">
              <a:schemeClr val="accent1">
                <a:lumMod val="45000"/>
                <a:lumOff val="55000"/>
              </a:schemeClr>
            </a:gs>
            <a:gs pos="99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D0153AE-4F0E-4DEF-AB39-190458C68A17}" type="datetimeFigureOut">
              <a:rPr lang="ar-SA" smtClean="0"/>
              <a:pPr/>
              <a:t>3/8/1442</a:t>
            </a:fld>
            <a:endParaRPr lang="ar-SA"/>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SA"/>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A0EB1C0-FA3A-4485-9C89-742756E44AE0}"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11.emf"/><Relationship Id="rId5" Type="http://schemas.openxmlformats.org/officeDocument/2006/relationships/package" Target="../embeddings/Microsoft_Word_Document3.docx"/><Relationship Id="rId4" Type="http://schemas.openxmlformats.org/officeDocument/2006/relationships/image" Target="../media/image10.emf"/></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9.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p:nvPr/>
        </p:nvPicPr>
        <p:blipFill>
          <a:blip r:embed="rId2">
            <a:extLst>
              <a:ext uri="{28A0092B-C50C-407E-A947-70E740481C1C}">
                <a14:useLocalDpi xmlns:a14="http://schemas.microsoft.com/office/drawing/2010/main" val="0"/>
              </a:ext>
            </a:extLst>
          </a:blip>
          <a:srcRect/>
          <a:stretch>
            <a:fillRect/>
          </a:stretch>
        </p:blipFill>
        <p:spPr bwMode="auto">
          <a:xfrm>
            <a:off x="5562600" y="228600"/>
            <a:ext cx="3581400" cy="2076450"/>
          </a:xfrm>
          <a:prstGeom prst="rect">
            <a:avLst/>
          </a:prstGeom>
          <a:noFill/>
          <a:ln>
            <a:noFill/>
          </a:ln>
        </p:spPr>
      </p:pic>
      <p:sp>
        <p:nvSpPr>
          <p:cNvPr id="6" name="مربع نص 2"/>
          <p:cNvSpPr txBox="1">
            <a:spLocks noChangeArrowheads="1"/>
          </p:cNvSpPr>
          <p:nvPr/>
        </p:nvSpPr>
        <p:spPr bwMode="auto">
          <a:xfrm rot="1629597" flipH="1">
            <a:off x="1412210" y="1917186"/>
            <a:ext cx="6667500" cy="1120775"/>
          </a:xfrm>
          <a:prstGeom prst="rect">
            <a:avLst/>
          </a:prstGeom>
          <a:noFill/>
          <a:ln w="9525">
            <a:noFill/>
            <a:miter lim="800000"/>
            <a:headEnd/>
            <a:tailEnd/>
          </a:ln>
        </p:spPr>
        <p:txBody>
          <a:bodyPr rot="0" vert="horz" wrap="square" lIns="91440" tIns="45720" rIns="91440" bIns="45720" anchor="t" anchorCtr="0">
            <a:spAutoFit/>
          </a:bodyPr>
          <a:lstStyle/>
          <a:p>
            <a:pPr algn="r" rtl="1">
              <a:lnSpc>
                <a:spcPct val="107000"/>
              </a:lnSpc>
              <a:spcAft>
                <a:spcPts val="800"/>
              </a:spcAft>
            </a:pPr>
            <a:r>
              <a:rPr lang="ar-SA" sz="4800" b="1" dirty="0">
                <a:solidFill>
                  <a:srgbClr val="000000"/>
                </a:solidFill>
                <a:effectLst/>
                <a:latin typeface="Calibri" panose="020F0502020204030204" pitchFamily="34" charset="0"/>
                <a:ea typeface="Calibri" panose="020F0502020204030204" pitchFamily="34" charset="0"/>
                <a:cs typeface="Sakkal Majalla" panose="02000000000000000000" pitchFamily="2" charset="-78"/>
              </a:rPr>
              <a:t>العمليات الحسابية في برنامج وورد</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8" name="صورة 7"/>
          <p:cNvPicPr>
            <a:picLocks noChangeAspect="1"/>
          </p:cNvPicPr>
          <p:nvPr/>
        </p:nvPicPr>
        <p:blipFill>
          <a:blip r:embed="rId3"/>
          <a:stretch>
            <a:fillRect/>
          </a:stretch>
        </p:blipFill>
        <p:spPr>
          <a:xfrm>
            <a:off x="1981200" y="3035341"/>
            <a:ext cx="3429000" cy="2925213"/>
          </a:xfrm>
          <a:prstGeom prst="rect">
            <a:avLst/>
          </a:prstGeom>
        </p:spPr>
      </p:pic>
    </p:spTree>
    <p:extLst>
      <p:ext uri="{BB962C8B-B14F-4D97-AF65-F5344CB8AC3E}">
        <p14:creationId xmlns:p14="http://schemas.microsoft.com/office/powerpoint/2010/main" val="2235433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609601"/>
          </a:xfrm>
        </p:spPr>
        <p:txBody>
          <a:bodyPr>
            <a:normAutofit/>
          </a:bodyPr>
          <a:lstStyle/>
          <a:p>
            <a:pPr>
              <a:buFont typeface="Wingdings" pitchFamily="2" charset="2"/>
              <a:buChar char="Ø"/>
            </a:pPr>
            <a:r>
              <a:rPr lang="ar-JO" sz="2700" b="0" dirty="0" smtClean="0"/>
              <a:t>مجموعة المحاذاة</a:t>
            </a:r>
            <a:endParaRPr lang="ar-SA" sz="2700" b="0" dirty="0"/>
          </a:p>
        </p:txBody>
      </p:sp>
      <p:sp>
        <p:nvSpPr>
          <p:cNvPr id="3" name="Subtitle 2"/>
          <p:cNvSpPr>
            <a:spLocks noGrp="1"/>
          </p:cNvSpPr>
          <p:nvPr>
            <p:ph type="subTitle" idx="1"/>
          </p:nvPr>
        </p:nvSpPr>
        <p:spPr>
          <a:xfrm>
            <a:off x="838200" y="685800"/>
            <a:ext cx="7543800" cy="609600"/>
          </a:xfrm>
        </p:spPr>
        <p:txBody>
          <a:bodyPr/>
          <a:lstStyle/>
          <a:p>
            <a:r>
              <a:rPr lang="ar-JO" dirty="0" smtClean="0"/>
              <a:t>تغير الأوامر في هذه المجموعة كيفية عرض النص في الخلايا.</a:t>
            </a:r>
            <a:endParaRPr lang="en-US" dirty="0" smtClean="0"/>
          </a:p>
          <a:p>
            <a:endParaRPr lang="ar-SA" dirty="0"/>
          </a:p>
        </p:txBody>
      </p:sp>
      <p:graphicFrame>
        <p:nvGraphicFramePr>
          <p:cNvPr id="5122" name="Object 2"/>
          <p:cNvGraphicFramePr>
            <a:graphicFrameLocks noChangeAspect="1"/>
          </p:cNvGraphicFramePr>
          <p:nvPr/>
        </p:nvGraphicFramePr>
        <p:xfrm>
          <a:off x="152400" y="1143000"/>
          <a:ext cx="5424487" cy="1905000"/>
        </p:xfrm>
        <a:graphic>
          <a:graphicData uri="http://schemas.openxmlformats.org/presentationml/2006/ole">
            <mc:AlternateContent xmlns:mc="http://schemas.openxmlformats.org/markup-compatibility/2006">
              <mc:Choice xmlns:v="urn:schemas-microsoft-com:vml" Requires="v">
                <p:oleObj spid="_x0000_s5146" name="Document" r:id="rId3" imgW="5423848" imgH="2165608" progId="Word.Document.12">
                  <p:embed/>
                </p:oleObj>
              </mc:Choice>
              <mc:Fallback>
                <p:oleObj name="Document" r:id="rId3" imgW="5423848" imgH="2165608"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143000"/>
                        <a:ext cx="5424487"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Title 1"/>
          <p:cNvSpPr txBox="1">
            <a:spLocks/>
          </p:cNvSpPr>
          <p:nvPr/>
        </p:nvSpPr>
        <p:spPr>
          <a:xfrm>
            <a:off x="609600" y="2895600"/>
            <a:ext cx="7772400" cy="533401"/>
          </a:xfrm>
          <a:prstGeom prst="rect">
            <a:avLst/>
          </a:prstGeom>
        </p:spPr>
        <p:txBody>
          <a:bodyPr vert="horz" anchor="b">
            <a:normAutofit/>
            <a:scene3d>
              <a:camera prst="orthographicFront"/>
              <a:lightRig rig="soft" dir="t"/>
            </a:scene3d>
            <a:sp3d prstMaterial="softEdge">
              <a:bevelT w="25400" h="25400"/>
            </a:sp3d>
          </a:bodyPr>
          <a:lstStyle/>
          <a:p>
            <a:pPr marL="0" marR="0" lvl="0" indent="0" algn="r" defTabSz="914400" rtl="1" eaLnBrk="1" fontAlgn="auto" latinLnBrk="0" hangingPunct="1">
              <a:lnSpc>
                <a:spcPct val="100000"/>
              </a:lnSpc>
              <a:spcBef>
                <a:spcPct val="0"/>
              </a:spcBef>
              <a:spcAft>
                <a:spcPts val="0"/>
              </a:spcAft>
              <a:buClrTx/>
              <a:buSzTx/>
              <a:buFont typeface="Wingdings" pitchFamily="2" charset="2"/>
              <a:buChar char="Ø"/>
              <a:tabLst/>
              <a:defRPr/>
            </a:pPr>
            <a:r>
              <a:rPr kumimoji="0" lang="ar-JO" sz="2700" i="0" u="sng"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مجموعة البيانات</a:t>
            </a:r>
            <a:endParaRPr kumimoji="0" lang="ar-SA" sz="2700" i="0" u="sng"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6" name="Subtitle 2"/>
          <p:cNvSpPr txBox="1">
            <a:spLocks/>
          </p:cNvSpPr>
          <p:nvPr/>
        </p:nvSpPr>
        <p:spPr>
          <a:xfrm>
            <a:off x="1600200" y="3505200"/>
            <a:ext cx="6781800" cy="609600"/>
          </a:xfrm>
          <a:prstGeom prst="rect">
            <a:avLst/>
          </a:prstGeom>
        </p:spPr>
        <p:txBody>
          <a:bodyPr vert="horz" lIns="45720" rIns="45720">
            <a:normAutofit/>
          </a:bodyPr>
          <a:lstStyle/>
          <a:p>
            <a:pPr marL="0" marR="64008" lvl="0" indent="0" algn="r" defTabSz="914400" rtl="1" eaLnBrk="1" fontAlgn="auto" latinLnBrk="0" hangingPunct="1">
              <a:lnSpc>
                <a:spcPct val="100000"/>
              </a:lnSpc>
              <a:spcBef>
                <a:spcPts val="400"/>
              </a:spcBef>
              <a:spcAft>
                <a:spcPts val="0"/>
              </a:spcAft>
              <a:buClr>
                <a:schemeClr val="accent1"/>
              </a:buClr>
              <a:buSzPct val="68000"/>
              <a:buFont typeface="Wingdings 3"/>
              <a:buNone/>
              <a:tabLst/>
              <a:defRPr/>
            </a:pPr>
            <a:r>
              <a:rPr kumimoji="0" lang="ar-JO" sz="2700" b="0" i="0" u="none" strike="noStrike" kern="1200" cap="none" spc="0" normalizeH="0" baseline="0" noProof="0" dirty="0" smtClean="0">
                <a:ln>
                  <a:noFill/>
                </a:ln>
                <a:solidFill>
                  <a:schemeClr val="tx2"/>
                </a:solidFill>
                <a:effectLst/>
                <a:uLnTx/>
                <a:uFillTx/>
                <a:latin typeface="+mn-lt"/>
                <a:ea typeface="+mn-ea"/>
                <a:cs typeface="+mn-cs"/>
              </a:rPr>
              <a:t>تتيح المجموعة النهائية في التبويبة هذه بتعديل بيانات الجدول.</a:t>
            </a:r>
            <a:endParaRPr kumimoji="0" lang="en-US" sz="2700" b="0" i="0" u="none" strike="noStrike" kern="1200" cap="none" spc="0" normalizeH="0" baseline="0" noProof="0" dirty="0" smtClean="0">
              <a:ln>
                <a:noFill/>
              </a:ln>
              <a:solidFill>
                <a:schemeClr val="tx2"/>
              </a:solidFill>
              <a:effectLst/>
              <a:uLnTx/>
              <a:uFillTx/>
              <a:latin typeface="+mn-lt"/>
              <a:ea typeface="+mn-ea"/>
              <a:cs typeface="+mn-cs"/>
            </a:endParaRPr>
          </a:p>
          <a:p>
            <a:pPr marL="0" marR="64008" lvl="0" indent="0" algn="r" defTabSz="914400" rtl="1" eaLnBrk="1" fontAlgn="auto" latinLnBrk="0" hangingPunct="1">
              <a:lnSpc>
                <a:spcPct val="100000"/>
              </a:lnSpc>
              <a:spcBef>
                <a:spcPts val="400"/>
              </a:spcBef>
              <a:spcAft>
                <a:spcPts val="0"/>
              </a:spcAft>
              <a:buClr>
                <a:schemeClr val="accent1"/>
              </a:buClr>
              <a:buSzPct val="68000"/>
              <a:buFont typeface="Wingdings 3"/>
              <a:buNone/>
              <a:tabLst/>
              <a:defRPr/>
            </a:pPr>
            <a:endParaRPr kumimoji="0" lang="ar-SA" sz="2700" b="0" i="0" u="none" strike="noStrike" kern="1200" cap="none" spc="0" normalizeH="0" baseline="0" noProof="0" dirty="0">
              <a:ln>
                <a:noFill/>
              </a:ln>
              <a:solidFill>
                <a:schemeClr val="tx2"/>
              </a:solidFill>
              <a:effectLst/>
              <a:uLnTx/>
              <a:uFillTx/>
              <a:latin typeface="+mn-lt"/>
              <a:ea typeface="+mn-ea"/>
              <a:cs typeface="+mn-cs"/>
            </a:endParaRPr>
          </a:p>
        </p:txBody>
      </p:sp>
      <p:graphicFrame>
        <p:nvGraphicFramePr>
          <p:cNvPr id="5123" name="Object 3"/>
          <p:cNvGraphicFramePr>
            <a:graphicFrameLocks noChangeAspect="1"/>
          </p:cNvGraphicFramePr>
          <p:nvPr/>
        </p:nvGraphicFramePr>
        <p:xfrm>
          <a:off x="0" y="3962400"/>
          <a:ext cx="5562600" cy="2057400"/>
        </p:xfrm>
        <a:graphic>
          <a:graphicData uri="http://schemas.openxmlformats.org/presentationml/2006/ole">
            <mc:AlternateContent xmlns:mc="http://schemas.openxmlformats.org/markup-compatibility/2006">
              <mc:Choice xmlns:v="urn:schemas-microsoft-com:vml" Requires="v">
                <p:oleObj spid="_x0000_s5147" name="Document" r:id="rId5" imgW="5423848" imgH="2651662" progId="Word.Document.12">
                  <p:embed/>
                </p:oleObj>
              </mc:Choice>
              <mc:Fallback>
                <p:oleObj name="Document" r:id="rId5" imgW="5423848" imgH="2651662" progId="Word.Document.12">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962400"/>
                        <a:ext cx="5562600"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609600"/>
          </a:xfrm>
        </p:spPr>
        <p:txBody>
          <a:bodyPr>
            <a:normAutofit/>
          </a:bodyPr>
          <a:lstStyle/>
          <a:p>
            <a:r>
              <a:rPr lang="ar-JO" sz="2800" b="1" dirty="0" smtClean="0"/>
              <a:t>إدراج جدول سريع</a:t>
            </a:r>
            <a:endParaRPr lang="ar-SA" sz="2800" dirty="0"/>
          </a:p>
        </p:txBody>
      </p:sp>
      <p:sp>
        <p:nvSpPr>
          <p:cNvPr id="3" name="Subtitle 2"/>
          <p:cNvSpPr>
            <a:spLocks noGrp="1"/>
          </p:cNvSpPr>
          <p:nvPr>
            <p:ph type="subTitle" idx="1"/>
          </p:nvPr>
        </p:nvSpPr>
        <p:spPr>
          <a:xfrm>
            <a:off x="685800" y="838200"/>
            <a:ext cx="7772400" cy="1295400"/>
          </a:xfrm>
        </p:spPr>
        <p:txBody>
          <a:bodyPr>
            <a:normAutofit lnSpcReduction="10000"/>
          </a:bodyPr>
          <a:lstStyle/>
          <a:p>
            <a:r>
              <a:rPr lang="ar-JO" dirty="0" smtClean="0"/>
              <a:t>يوفر برنامج معالج النصوص "وورد" بعض نماذج الجداول للمهام الشائعة ويسميها الجداول السريعة. ولإضافة أحد هذه الجداول، أُنقر إدراج ثم جدول ثم الجداول السريعة وثم أُنقر الصورة المصغرة:</a:t>
            </a:r>
            <a:endParaRPr lang="en-US" dirty="0" smtClean="0"/>
          </a:p>
          <a:p>
            <a:endParaRPr lang="ar-SA" dirty="0"/>
          </a:p>
        </p:txBody>
      </p:sp>
      <p:sp>
        <p:nvSpPr>
          <p:cNvPr id="4" name="Title 1"/>
          <p:cNvSpPr txBox="1">
            <a:spLocks/>
          </p:cNvSpPr>
          <p:nvPr/>
        </p:nvSpPr>
        <p:spPr>
          <a:xfrm>
            <a:off x="685800" y="2286000"/>
            <a:ext cx="7772400" cy="686762"/>
          </a:xfrm>
          <a:prstGeom prst="rect">
            <a:avLst/>
          </a:prstGeom>
        </p:spPr>
        <p:txBody>
          <a:bodyPr vert="horz" anchor="b">
            <a:normAutofit/>
            <a:scene3d>
              <a:camera prst="orthographicFront"/>
              <a:lightRig rig="soft" dir="t"/>
            </a:scene3d>
            <a:sp3d prstMaterial="softEdge">
              <a:bevelT w="25400" h="25400"/>
            </a:sp3d>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ar-JO" sz="2800" b="1" i="0" u="sng"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إضافة جدول بيانات إكسل</a:t>
            </a:r>
            <a:endParaRPr kumimoji="0" lang="ar-SA" sz="2800" b="1" i="0" u="sng"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5" name="Subtitle 2"/>
          <p:cNvSpPr txBox="1">
            <a:spLocks/>
          </p:cNvSpPr>
          <p:nvPr/>
        </p:nvSpPr>
        <p:spPr>
          <a:xfrm>
            <a:off x="685800" y="3048000"/>
            <a:ext cx="7772400" cy="1199704"/>
          </a:xfrm>
          <a:prstGeom prst="rect">
            <a:avLst/>
          </a:prstGeom>
        </p:spPr>
        <p:txBody>
          <a:bodyPr vert="horz" lIns="45720" rIns="45720">
            <a:normAutofit fontScale="92500" lnSpcReduction="10000"/>
          </a:bodyPr>
          <a:lstStyle/>
          <a:p>
            <a:pPr marL="0" marR="64008" lvl="0" indent="0" algn="r" defTabSz="914400" rtl="1" eaLnBrk="1" fontAlgn="auto" latinLnBrk="0" hangingPunct="1">
              <a:lnSpc>
                <a:spcPct val="100000"/>
              </a:lnSpc>
              <a:spcBef>
                <a:spcPts val="400"/>
              </a:spcBef>
              <a:spcAft>
                <a:spcPts val="0"/>
              </a:spcAft>
              <a:buClr>
                <a:schemeClr val="accent1"/>
              </a:buClr>
              <a:buSzPct val="68000"/>
              <a:buFont typeface="Wingdings 3"/>
              <a:buNone/>
              <a:tabLst/>
              <a:defRPr/>
            </a:pPr>
            <a:r>
              <a:rPr kumimoji="0" lang="ar-JO" sz="2700" b="0" i="0" u="none" strike="noStrike" kern="1200" cap="none" spc="0" normalizeH="0" baseline="0" noProof="0" dirty="0" smtClean="0">
                <a:ln>
                  <a:noFill/>
                </a:ln>
                <a:solidFill>
                  <a:schemeClr val="tx2"/>
                </a:solidFill>
                <a:effectLst/>
                <a:uLnTx/>
                <a:uFillTx/>
                <a:latin typeface="+mn-lt"/>
                <a:ea typeface="+mn-ea"/>
                <a:cs typeface="+mn-cs"/>
              </a:rPr>
              <a:t>إذا كان لديك بالفعل بيانات معدة في جدول بيانات إكسل (برنامج جدول البيانات في مايكروسوفت أوفيس)، فيمكنك إضافته بسهولة إلى المستند بالنقر على إدراج – جدول – جدول بيانات</a:t>
            </a:r>
            <a:r>
              <a:rPr kumimoji="0" lang="en-US" sz="2700" b="0" i="0" u="none" strike="noStrike" kern="1200" cap="none" spc="0" normalizeH="0" baseline="0" noProof="0" dirty="0" smtClean="0">
                <a:ln>
                  <a:noFill/>
                </a:ln>
                <a:solidFill>
                  <a:schemeClr val="tx2"/>
                </a:solidFill>
                <a:effectLst/>
                <a:uLnTx/>
                <a:uFillTx/>
                <a:latin typeface="+mn-lt"/>
                <a:ea typeface="+mn-ea"/>
                <a:cs typeface="+mn-cs"/>
              </a:rPr>
              <a:t>Excel </a:t>
            </a:r>
            <a:r>
              <a:rPr kumimoji="0" lang="ar-JO" sz="2700" b="0" i="0" u="none" strike="noStrike" kern="1200" cap="none" spc="0" normalizeH="0" baseline="0" noProof="0" dirty="0" smtClean="0">
                <a:ln>
                  <a:noFill/>
                </a:ln>
                <a:solidFill>
                  <a:schemeClr val="tx2"/>
                </a:solidFill>
                <a:effectLst/>
                <a:uLnTx/>
                <a:uFillTx/>
                <a:latin typeface="+mn-lt"/>
                <a:ea typeface="+mn-ea"/>
                <a:cs typeface="+mn-cs"/>
              </a:rPr>
              <a:t>:</a:t>
            </a:r>
            <a:endParaRPr kumimoji="0" lang="en-US" sz="2700" b="0" i="0" u="none" strike="noStrike" kern="1200" cap="none" spc="0" normalizeH="0" baseline="0" noProof="0" dirty="0" smtClean="0">
              <a:ln>
                <a:noFill/>
              </a:ln>
              <a:solidFill>
                <a:schemeClr val="tx2"/>
              </a:solidFill>
              <a:effectLst/>
              <a:uLnTx/>
              <a:uFillTx/>
              <a:latin typeface="+mn-lt"/>
              <a:ea typeface="+mn-ea"/>
              <a:cs typeface="+mn-cs"/>
            </a:endParaRPr>
          </a:p>
          <a:p>
            <a:pPr marL="0" marR="64008" lvl="0" indent="0" algn="r" defTabSz="914400" rtl="1" eaLnBrk="1" fontAlgn="auto" latinLnBrk="0" hangingPunct="1">
              <a:lnSpc>
                <a:spcPct val="100000"/>
              </a:lnSpc>
              <a:spcBef>
                <a:spcPts val="400"/>
              </a:spcBef>
              <a:spcAft>
                <a:spcPts val="0"/>
              </a:spcAft>
              <a:buClr>
                <a:schemeClr val="accent1"/>
              </a:buClr>
              <a:buSzPct val="68000"/>
              <a:buFont typeface="Wingdings 3"/>
              <a:buNone/>
              <a:tabLst/>
              <a:defRPr/>
            </a:pPr>
            <a:endParaRPr kumimoji="0" lang="ar-SA" sz="2700" b="0" i="0" u="none" strike="noStrike" kern="1200" cap="none" spc="0" normalizeH="0" baseline="0" noProof="0" dirty="0">
              <a:ln>
                <a:noFill/>
              </a:ln>
              <a:solidFill>
                <a:schemeClr val="tx2"/>
              </a:solidFill>
              <a:effectLst/>
              <a:uLnTx/>
              <a:uFillTx/>
              <a:latin typeface="+mn-lt"/>
              <a:ea typeface="+mn-ea"/>
              <a:cs typeface="+mn-cs"/>
            </a:endParaRPr>
          </a:p>
        </p:txBody>
      </p:sp>
      <p:pic>
        <p:nvPicPr>
          <p:cNvPr id="6" name="صورة 90"/>
          <p:cNvPicPr/>
          <p:nvPr/>
        </p:nvPicPr>
        <p:blipFill>
          <a:blip r:embed="rId2" cstate="print"/>
          <a:srcRect/>
          <a:stretch>
            <a:fillRect/>
          </a:stretch>
        </p:blipFill>
        <p:spPr bwMode="auto">
          <a:xfrm>
            <a:off x="1295400" y="3810000"/>
            <a:ext cx="2238375" cy="22098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762000"/>
          </a:xfrm>
        </p:spPr>
        <p:txBody>
          <a:bodyPr>
            <a:normAutofit/>
          </a:bodyPr>
          <a:lstStyle/>
          <a:p>
            <a:pPr algn="ctr"/>
            <a:r>
              <a:rPr lang="en-US" sz="3200" b="1" dirty="0" smtClean="0"/>
              <a:t> </a:t>
            </a:r>
            <a:r>
              <a:rPr lang="ar-JO" sz="3200" b="1" dirty="0" smtClean="0"/>
              <a:t>تحرير </a:t>
            </a:r>
            <a:r>
              <a:rPr lang="ar-JO" sz="3200" b="1" dirty="0" smtClean="0"/>
              <a:t>الجداول</a:t>
            </a:r>
            <a:endParaRPr lang="ar-SA" sz="3200" dirty="0"/>
          </a:p>
        </p:txBody>
      </p:sp>
      <p:sp>
        <p:nvSpPr>
          <p:cNvPr id="3" name="Subtitle 2"/>
          <p:cNvSpPr>
            <a:spLocks noGrp="1"/>
          </p:cNvSpPr>
          <p:nvPr>
            <p:ph type="subTitle" idx="1"/>
          </p:nvPr>
        </p:nvSpPr>
        <p:spPr>
          <a:xfrm>
            <a:off x="685800" y="990600"/>
            <a:ext cx="7772400" cy="5029199"/>
          </a:xfrm>
        </p:spPr>
        <p:txBody>
          <a:bodyPr>
            <a:normAutofit/>
          </a:bodyPr>
          <a:lstStyle/>
          <a:p>
            <a:endParaRPr lang="ar-JO" dirty="0" smtClean="0"/>
          </a:p>
          <a:p>
            <a:r>
              <a:rPr lang="ar-JO" dirty="0" smtClean="0"/>
              <a:t>في درسنا السابق تعلمنا كيفية إضافة الجداول إلى المستند. وفي هذا الدرس سوف نواصل سعينا لتعلم كيفية تنفيذ مهام التحرير الأساسية وهي تحديد وحذف والتحكم بالحجم وتقسيم ونقل الجداول؛ وإضافة وحذف والتحكم بحجم الصفوف والأعمدة؛ ودمج وتقسيم الخلايا.</a:t>
            </a:r>
            <a:endParaRPr lang="en-US" dirty="0" smtClean="0"/>
          </a:p>
          <a:p>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609600"/>
          </a:xfrm>
        </p:spPr>
        <p:txBody>
          <a:bodyPr>
            <a:normAutofit/>
          </a:bodyPr>
          <a:lstStyle/>
          <a:p>
            <a:r>
              <a:rPr lang="ar-JO" sz="2800" b="1" dirty="0" smtClean="0"/>
              <a:t>تحديد بيانات الجدول</a:t>
            </a:r>
            <a:endParaRPr lang="ar-SA" sz="2800" dirty="0"/>
          </a:p>
        </p:txBody>
      </p:sp>
      <p:sp>
        <p:nvSpPr>
          <p:cNvPr id="3" name="Subtitle 2"/>
          <p:cNvSpPr>
            <a:spLocks noGrp="1"/>
          </p:cNvSpPr>
          <p:nvPr>
            <p:ph type="subTitle" idx="1"/>
          </p:nvPr>
        </p:nvSpPr>
        <p:spPr>
          <a:xfrm>
            <a:off x="609600" y="838200"/>
            <a:ext cx="7772400" cy="990600"/>
          </a:xfrm>
        </p:spPr>
        <p:txBody>
          <a:bodyPr/>
          <a:lstStyle/>
          <a:p>
            <a:r>
              <a:rPr lang="ar-JO" dirty="0" smtClean="0"/>
              <a:t>لتحديد جدول، ضع مؤشر الماوس فوق أي جزء من الجدول. ثم أُنقر رمز السهم رباعي الرؤوس فوق الزاوية اليمنى العليا من الجدول:</a:t>
            </a:r>
            <a:endParaRPr lang="en-US" dirty="0" smtClean="0"/>
          </a:p>
          <a:p>
            <a:endParaRPr lang="ar-SA" dirty="0"/>
          </a:p>
        </p:txBody>
      </p:sp>
      <p:pic>
        <p:nvPicPr>
          <p:cNvPr id="4" name="صورة 53"/>
          <p:cNvPicPr/>
          <p:nvPr/>
        </p:nvPicPr>
        <p:blipFill>
          <a:blip r:embed="rId2" cstate="print"/>
          <a:srcRect/>
          <a:stretch>
            <a:fillRect/>
          </a:stretch>
        </p:blipFill>
        <p:spPr bwMode="auto">
          <a:xfrm>
            <a:off x="0" y="1676400"/>
            <a:ext cx="5124450" cy="1495425"/>
          </a:xfrm>
          <a:prstGeom prst="rect">
            <a:avLst/>
          </a:prstGeom>
          <a:noFill/>
          <a:ln w="9525">
            <a:noFill/>
            <a:miter lim="800000"/>
            <a:headEnd/>
            <a:tailEnd/>
          </a:ln>
        </p:spPr>
      </p:pic>
      <p:sp>
        <p:nvSpPr>
          <p:cNvPr id="5" name="Title 1"/>
          <p:cNvSpPr txBox="1">
            <a:spLocks/>
          </p:cNvSpPr>
          <p:nvPr/>
        </p:nvSpPr>
        <p:spPr>
          <a:xfrm>
            <a:off x="609600" y="3048001"/>
            <a:ext cx="7772400" cy="609599"/>
          </a:xfrm>
          <a:prstGeom prst="rect">
            <a:avLst/>
          </a:prstGeom>
        </p:spPr>
        <p:txBody>
          <a:bodyPr vert="horz" anchor="b">
            <a:normAutofit/>
            <a:scene3d>
              <a:camera prst="orthographicFront"/>
              <a:lightRig rig="soft" dir="t"/>
            </a:scene3d>
            <a:sp3d prstMaterial="softEdge">
              <a:bevelT w="25400" h="25400"/>
            </a:sp3d>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ar-JO" sz="2800" b="1" i="0" u="sng"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نقل الجداول</a:t>
            </a:r>
            <a:endParaRPr kumimoji="0" lang="ar-SA" sz="2800" b="1" i="0" u="sng"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6" name="Subtitle 2"/>
          <p:cNvSpPr txBox="1">
            <a:spLocks/>
          </p:cNvSpPr>
          <p:nvPr/>
        </p:nvSpPr>
        <p:spPr>
          <a:xfrm>
            <a:off x="914400" y="3657600"/>
            <a:ext cx="7391400" cy="533400"/>
          </a:xfrm>
          <a:prstGeom prst="rect">
            <a:avLst/>
          </a:prstGeom>
        </p:spPr>
        <p:txBody>
          <a:bodyPr vert="horz" lIns="45720" rIns="45720">
            <a:normAutofit/>
          </a:bodyPr>
          <a:lstStyle/>
          <a:p>
            <a:pPr marL="0" marR="64008" lvl="0" indent="0" algn="r" defTabSz="914400" rtl="1" eaLnBrk="1" fontAlgn="auto" latinLnBrk="0" hangingPunct="1">
              <a:lnSpc>
                <a:spcPct val="100000"/>
              </a:lnSpc>
              <a:spcBef>
                <a:spcPts val="400"/>
              </a:spcBef>
              <a:spcAft>
                <a:spcPts val="0"/>
              </a:spcAft>
              <a:buClr>
                <a:schemeClr val="accent1"/>
              </a:buClr>
              <a:buSzPct val="68000"/>
              <a:buFont typeface="Wingdings 3"/>
              <a:buNone/>
              <a:tabLst/>
              <a:defRPr/>
            </a:pPr>
            <a:r>
              <a:rPr kumimoji="0" lang="ar-JO" sz="2700" b="0" i="0" u="none" strike="noStrike" kern="1200" cap="none" spc="0" normalizeH="0" baseline="0" noProof="0" dirty="0" smtClean="0">
                <a:ln>
                  <a:noFill/>
                </a:ln>
                <a:solidFill>
                  <a:schemeClr val="tx2"/>
                </a:solidFill>
                <a:effectLst/>
                <a:uLnTx/>
                <a:uFillTx/>
                <a:latin typeface="+mn-lt"/>
                <a:ea typeface="+mn-ea"/>
                <a:cs typeface="+mn-cs"/>
              </a:rPr>
              <a:t>لنقل الجدول، قم بتحديده ثم أُنقر واسحبه إلى موقعه الجديد:</a:t>
            </a:r>
            <a:endParaRPr kumimoji="0" lang="en-US" sz="2700" b="0" i="0" u="none" strike="noStrike" kern="1200" cap="none" spc="0" normalizeH="0" baseline="0" noProof="0" dirty="0" smtClean="0">
              <a:ln>
                <a:noFill/>
              </a:ln>
              <a:solidFill>
                <a:schemeClr val="tx2"/>
              </a:solidFill>
              <a:effectLst/>
              <a:uLnTx/>
              <a:uFillTx/>
              <a:latin typeface="+mn-lt"/>
              <a:ea typeface="+mn-ea"/>
              <a:cs typeface="+mn-cs"/>
            </a:endParaRPr>
          </a:p>
          <a:p>
            <a:pPr marL="0" marR="64008" lvl="0" indent="0" algn="r" defTabSz="914400" rtl="1" eaLnBrk="1" fontAlgn="auto" latinLnBrk="0" hangingPunct="1">
              <a:lnSpc>
                <a:spcPct val="100000"/>
              </a:lnSpc>
              <a:spcBef>
                <a:spcPts val="400"/>
              </a:spcBef>
              <a:spcAft>
                <a:spcPts val="0"/>
              </a:spcAft>
              <a:buClr>
                <a:schemeClr val="accent1"/>
              </a:buClr>
              <a:buSzPct val="68000"/>
              <a:buFont typeface="Wingdings 3"/>
              <a:buNone/>
              <a:tabLst/>
              <a:defRPr/>
            </a:pPr>
            <a:endParaRPr kumimoji="0" lang="ar-SA" sz="2700" b="0" i="0" u="none" strike="noStrike" kern="1200" cap="none" spc="0" normalizeH="0" baseline="0" noProof="0" dirty="0">
              <a:ln>
                <a:noFill/>
              </a:ln>
              <a:solidFill>
                <a:schemeClr val="tx2"/>
              </a:solidFill>
              <a:effectLst/>
              <a:uLnTx/>
              <a:uFillTx/>
              <a:latin typeface="+mn-lt"/>
              <a:ea typeface="+mn-ea"/>
              <a:cs typeface="+mn-cs"/>
            </a:endParaRPr>
          </a:p>
        </p:txBody>
      </p:sp>
      <p:pic>
        <p:nvPicPr>
          <p:cNvPr id="7" name="صورة 58"/>
          <p:cNvPicPr/>
          <p:nvPr/>
        </p:nvPicPr>
        <p:blipFill>
          <a:blip r:embed="rId3" cstate="print"/>
          <a:srcRect/>
          <a:stretch>
            <a:fillRect/>
          </a:stretch>
        </p:blipFill>
        <p:spPr bwMode="auto">
          <a:xfrm>
            <a:off x="76200" y="4267200"/>
            <a:ext cx="5039184" cy="16764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685800"/>
          </a:xfrm>
        </p:spPr>
        <p:txBody>
          <a:bodyPr>
            <a:normAutofit/>
          </a:bodyPr>
          <a:lstStyle/>
          <a:p>
            <a:r>
              <a:rPr lang="ar-JO" sz="2800" b="1" dirty="0" smtClean="0"/>
              <a:t>إضافة وحذف الصفوف والأعمدة</a:t>
            </a:r>
            <a:endParaRPr lang="ar-SA" sz="2800" dirty="0"/>
          </a:p>
        </p:txBody>
      </p:sp>
      <p:sp>
        <p:nvSpPr>
          <p:cNvPr id="3" name="Subtitle 2"/>
          <p:cNvSpPr>
            <a:spLocks noGrp="1"/>
          </p:cNvSpPr>
          <p:nvPr>
            <p:ph type="subTitle" idx="1"/>
          </p:nvPr>
        </p:nvSpPr>
        <p:spPr>
          <a:xfrm>
            <a:off x="685800" y="914400"/>
            <a:ext cx="7772400" cy="1199704"/>
          </a:xfrm>
        </p:spPr>
        <p:txBody>
          <a:bodyPr/>
          <a:lstStyle/>
          <a:p>
            <a:r>
              <a:rPr lang="ar-JO" dirty="0" smtClean="0"/>
              <a:t>سوف تجد أوامر إدراج وحذف صفوف وأعمدة الجدول من قائمة الزر الأيمن:</a:t>
            </a:r>
            <a:endParaRPr lang="en-US" dirty="0" smtClean="0"/>
          </a:p>
          <a:p>
            <a:endParaRPr lang="ar-SA" dirty="0"/>
          </a:p>
        </p:txBody>
      </p:sp>
      <p:pic>
        <p:nvPicPr>
          <p:cNvPr id="4" name="صورة 60"/>
          <p:cNvPicPr/>
          <p:nvPr/>
        </p:nvPicPr>
        <p:blipFill>
          <a:blip r:embed="rId2" cstate="print"/>
          <a:srcRect/>
          <a:stretch>
            <a:fillRect/>
          </a:stretch>
        </p:blipFill>
        <p:spPr bwMode="auto">
          <a:xfrm>
            <a:off x="2438400" y="1600200"/>
            <a:ext cx="4537887" cy="36576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609599"/>
          </a:xfrm>
        </p:spPr>
        <p:txBody>
          <a:bodyPr>
            <a:normAutofit/>
          </a:bodyPr>
          <a:lstStyle/>
          <a:p>
            <a:r>
              <a:rPr lang="ar-JO" sz="2800" b="1" dirty="0" smtClean="0"/>
              <a:t>التحكم بحجم الصفوف والأعمدة والجداول</a:t>
            </a:r>
            <a:endParaRPr lang="ar-SA" sz="2800" dirty="0"/>
          </a:p>
        </p:txBody>
      </p:sp>
      <p:sp>
        <p:nvSpPr>
          <p:cNvPr id="3" name="Subtitle 2"/>
          <p:cNvSpPr>
            <a:spLocks noGrp="1"/>
          </p:cNvSpPr>
          <p:nvPr>
            <p:ph type="subTitle" idx="1"/>
          </p:nvPr>
        </p:nvSpPr>
        <p:spPr>
          <a:xfrm>
            <a:off x="685800" y="914400"/>
            <a:ext cx="7772400" cy="990600"/>
          </a:xfrm>
        </p:spPr>
        <p:txBody>
          <a:bodyPr/>
          <a:lstStyle/>
          <a:p>
            <a:r>
              <a:rPr lang="ar-JO" dirty="0" smtClean="0"/>
              <a:t>لاستخدام الضبط اليدوي لحجم الصفوف والأعمدة، أُنقر واسحب فاصل الصف أو العمود:</a:t>
            </a:r>
            <a:endParaRPr lang="en-US" dirty="0" smtClean="0"/>
          </a:p>
          <a:p>
            <a:endParaRPr lang="ar-SA" dirty="0"/>
          </a:p>
        </p:txBody>
      </p:sp>
      <p:pic>
        <p:nvPicPr>
          <p:cNvPr id="4" name="Picture 3"/>
          <p:cNvPicPr/>
          <p:nvPr/>
        </p:nvPicPr>
        <p:blipFill>
          <a:blip r:embed="rId2" cstate="print"/>
          <a:srcRect/>
          <a:stretch>
            <a:fillRect/>
          </a:stretch>
        </p:blipFill>
        <p:spPr bwMode="auto">
          <a:xfrm>
            <a:off x="228600" y="1447800"/>
            <a:ext cx="4410075" cy="1752600"/>
          </a:xfrm>
          <a:prstGeom prst="rect">
            <a:avLst/>
          </a:prstGeom>
          <a:noFill/>
          <a:ln w="9525">
            <a:noFill/>
            <a:miter lim="800000"/>
            <a:headEnd/>
            <a:tailEnd/>
          </a:ln>
        </p:spPr>
      </p:pic>
      <p:sp>
        <p:nvSpPr>
          <p:cNvPr id="5" name="Title 1"/>
          <p:cNvSpPr txBox="1">
            <a:spLocks/>
          </p:cNvSpPr>
          <p:nvPr/>
        </p:nvSpPr>
        <p:spPr>
          <a:xfrm>
            <a:off x="685800" y="2590801"/>
            <a:ext cx="7772400" cy="533400"/>
          </a:xfrm>
          <a:prstGeom prst="rect">
            <a:avLst/>
          </a:prstGeom>
        </p:spPr>
        <p:txBody>
          <a:bodyPr vert="horz" anchor="b">
            <a:normAutofit/>
            <a:scene3d>
              <a:camera prst="orthographicFront"/>
              <a:lightRig rig="soft" dir="t"/>
            </a:scene3d>
            <a:sp3d prstMaterial="softEdge">
              <a:bevelT w="25400" h="25400"/>
            </a:sp3d>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ar-JO" sz="2800" b="1" i="0" u="sng"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دمج وتقسيم الخلايا</a:t>
            </a:r>
            <a:endParaRPr kumimoji="0" lang="ar-SA" sz="2800" b="1" i="0" u="sng"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6" name="Subtitle 2"/>
          <p:cNvSpPr txBox="1">
            <a:spLocks/>
          </p:cNvSpPr>
          <p:nvPr/>
        </p:nvSpPr>
        <p:spPr>
          <a:xfrm>
            <a:off x="990600" y="3276600"/>
            <a:ext cx="7391400" cy="1752600"/>
          </a:xfrm>
          <a:prstGeom prst="rect">
            <a:avLst/>
          </a:prstGeom>
        </p:spPr>
        <p:txBody>
          <a:bodyPr vert="horz" lIns="45720" rIns="45720">
            <a:normAutofit/>
          </a:bodyPr>
          <a:lstStyle/>
          <a:p>
            <a:pPr marL="0" marR="64008" lvl="0" indent="0" algn="r" defTabSz="914400" rtl="1" eaLnBrk="1" fontAlgn="auto" latinLnBrk="0" hangingPunct="1">
              <a:lnSpc>
                <a:spcPct val="100000"/>
              </a:lnSpc>
              <a:spcBef>
                <a:spcPts val="400"/>
              </a:spcBef>
              <a:spcAft>
                <a:spcPts val="0"/>
              </a:spcAft>
              <a:buClr>
                <a:schemeClr val="accent1"/>
              </a:buClr>
              <a:buSzPct val="68000"/>
              <a:buFont typeface="Wingdings 3"/>
              <a:buNone/>
              <a:tabLst/>
              <a:defRPr/>
            </a:pPr>
            <a:r>
              <a:rPr kumimoji="0" lang="ar-JO" sz="2700" b="0" i="0" u="none" strike="noStrike" kern="1200" cap="none" spc="0" normalizeH="0" baseline="0" noProof="0" smtClean="0">
                <a:ln>
                  <a:noFill/>
                </a:ln>
                <a:solidFill>
                  <a:schemeClr val="tx2"/>
                </a:solidFill>
                <a:effectLst/>
                <a:uLnTx/>
                <a:uFillTx/>
                <a:latin typeface="+mn-lt"/>
                <a:ea typeface="+mn-ea"/>
                <a:cs typeface="+mn-cs"/>
              </a:rPr>
              <a:t>قد يكون هناك أوقات تريد فيها دمج مجموعة من الخلايا في خلية واحدة، مثلا لإنشاء عنوان الجدول. للقيام بذلك قم بتحديد الخلايا لدمجها والنقر على أمر دمج الخلايا من تبويبة تخطيط أدوات الجدول:</a:t>
            </a:r>
            <a:endParaRPr kumimoji="0" lang="en-US" sz="2700" b="0" i="0" u="none" strike="noStrike" kern="1200" cap="none" spc="0" normalizeH="0" baseline="0" noProof="0" smtClean="0">
              <a:ln>
                <a:noFill/>
              </a:ln>
              <a:solidFill>
                <a:schemeClr val="tx2"/>
              </a:solidFill>
              <a:effectLst/>
              <a:uLnTx/>
              <a:uFillTx/>
              <a:latin typeface="+mn-lt"/>
              <a:ea typeface="+mn-ea"/>
              <a:cs typeface="+mn-cs"/>
            </a:endParaRPr>
          </a:p>
          <a:p>
            <a:pPr marL="0" marR="64008" lvl="0" indent="0" algn="r" defTabSz="914400" rtl="1" eaLnBrk="1" fontAlgn="auto" latinLnBrk="0" hangingPunct="1">
              <a:lnSpc>
                <a:spcPct val="100000"/>
              </a:lnSpc>
              <a:spcBef>
                <a:spcPts val="400"/>
              </a:spcBef>
              <a:spcAft>
                <a:spcPts val="0"/>
              </a:spcAft>
              <a:buClr>
                <a:schemeClr val="accent1"/>
              </a:buClr>
              <a:buSzPct val="68000"/>
              <a:buFont typeface="Wingdings 3"/>
              <a:buNone/>
              <a:tabLst/>
              <a:defRPr/>
            </a:pPr>
            <a:endParaRPr kumimoji="0" lang="ar-SA" sz="2700" b="0" i="0" u="none" strike="noStrike" kern="1200" cap="none" spc="0" normalizeH="0" baseline="0" noProof="0" dirty="0">
              <a:ln>
                <a:noFill/>
              </a:ln>
              <a:solidFill>
                <a:schemeClr val="tx2"/>
              </a:solidFill>
              <a:effectLst/>
              <a:uLnTx/>
              <a:uFillTx/>
              <a:latin typeface="+mn-lt"/>
              <a:ea typeface="+mn-ea"/>
              <a:cs typeface="+mn-cs"/>
            </a:endParaRPr>
          </a:p>
        </p:txBody>
      </p:sp>
      <p:pic>
        <p:nvPicPr>
          <p:cNvPr id="7" name="صورة 95"/>
          <p:cNvPicPr/>
          <p:nvPr/>
        </p:nvPicPr>
        <p:blipFill>
          <a:blip r:embed="rId3" cstate="print"/>
          <a:srcRect/>
          <a:stretch>
            <a:fillRect/>
          </a:stretch>
        </p:blipFill>
        <p:spPr bwMode="auto">
          <a:xfrm>
            <a:off x="2590800" y="4648200"/>
            <a:ext cx="2038350" cy="1495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708025"/>
          </a:xfrm>
        </p:spPr>
        <p:txBody>
          <a:bodyPr>
            <a:normAutofit/>
          </a:bodyPr>
          <a:lstStyle/>
          <a:p>
            <a:r>
              <a:rPr lang="ar-JO" sz="2800" b="1" dirty="0" smtClean="0"/>
              <a:t>تقسيم الجدول</a:t>
            </a:r>
            <a:endParaRPr lang="ar-SA" sz="2800" dirty="0"/>
          </a:p>
        </p:txBody>
      </p:sp>
      <p:sp>
        <p:nvSpPr>
          <p:cNvPr id="3" name="Subtitle 2"/>
          <p:cNvSpPr>
            <a:spLocks noGrp="1"/>
          </p:cNvSpPr>
          <p:nvPr>
            <p:ph type="subTitle" idx="1"/>
          </p:nvPr>
        </p:nvSpPr>
        <p:spPr>
          <a:xfrm>
            <a:off x="762000" y="990600"/>
            <a:ext cx="7620000" cy="1752600"/>
          </a:xfrm>
        </p:spPr>
        <p:txBody>
          <a:bodyPr>
            <a:normAutofit/>
          </a:bodyPr>
          <a:lstStyle/>
          <a:p>
            <a:r>
              <a:rPr lang="ar-JO" dirty="0" smtClean="0"/>
              <a:t>يوفر معالج النصوص "وورد" أداة لتقسيم الجدول إلى قسمين. أولاً، قم بوضع المؤشر في الصف الذي تريده أن يكون الأول في الجدول الجديد. بعد ذلك، قم بنقر أمر تقسيم الجدول في قائمة تبويبة تخطيط أدوات الجدول:</a:t>
            </a:r>
            <a:endParaRPr lang="en-US" dirty="0" smtClean="0"/>
          </a:p>
          <a:p>
            <a:endParaRPr lang="ar-SA" dirty="0"/>
          </a:p>
        </p:txBody>
      </p:sp>
      <p:pic>
        <p:nvPicPr>
          <p:cNvPr id="4" name="صورة 99"/>
          <p:cNvPicPr/>
          <p:nvPr/>
        </p:nvPicPr>
        <p:blipFill>
          <a:blip r:embed="rId2" cstate="print"/>
          <a:srcRect/>
          <a:stretch>
            <a:fillRect/>
          </a:stretch>
        </p:blipFill>
        <p:spPr bwMode="auto">
          <a:xfrm>
            <a:off x="1524000" y="2438400"/>
            <a:ext cx="4810125" cy="3429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708025"/>
          </a:xfrm>
        </p:spPr>
        <p:txBody>
          <a:bodyPr>
            <a:normAutofit/>
          </a:bodyPr>
          <a:lstStyle/>
          <a:p>
            <a:r>
              <a:rPr lang="ar-SA" sz="2800" dirty="0"/>
              <a:t>استخدام الدوال والمعادلات داخل الجداول في وورد</a:t>
            </a:r>
            <a:endParaRPr lang="ar-SA" sz="2800" dirty="0"/>
          </a:p>
        </p:txBody>
      </p:sp>
      <p:sp>
        <p:nvSpPr>
          <p:cNvPr id="3" name="Subtitle 2"/>
          <p:cNvSpPr>
            <a:spLocks noGrp="1"/>
          </p:cNvSpPr>
          <p:nvPr>
            <p:ph type="subTitle" idx="1"/>
          </p:nvPr>
        </p:nvSpPr>
        <p:spPr>
          <a:xfrm>
            <a:off x="717645" y="1219200"/>
            <a:ext cx="7620000" cy="685800"/>
          </a:xfrm>
        </p:spPr>
        <p:txBody>
          <a:bodyPr>
            <a:normAutofit fontScale="92500" lnSpcReduction="10000"/>
          </a:bodyPr>
          <a:lstStyle/>
          <a:p>
            <a:r>
              <a:rPr lang="ar-SA" sz="2000" b="1" dirty="0" smtClean="0"/>
              <a:t>لدينا </a:t>
            </a:r>
            <a:r>
              <a:rPr lang="ar-SA" sz="2000" b="1" dirty="0"/>
              <a:t>الجدول التالي ونود </a:t>
            </a:r>
            <a:r>
              <a:rPr lang="ar-SA" sz="2000" b="1" dirty="0" smtClean="0"/>
              <a:t>المبالغ في العمود الرابع</a:t>
            </a:r>
          </a:p>
          <a:p>
            <a:r>
              <a:rPr lang="ar-SA" sz="2000" b="1" dirty="0" smtClean="0"/>
              <a:t>نضع المؤشر في نهاية السطر الأول ونختار من القائمة تخطيط صيغة</a:t>
            </a:r>
            <a:endParaRPr lang="ar-SA" sz="2000" dirty="0"/>
          </a:p>
        </p:txBody>
      </p:sp>
      <p:graphicFrame>
        <p:nvGraphicFramePr>
          <p:cNvPr id="6" name="جدول 5"/>
          <p:cNvGraphicFramePr>
            <a:graphicFrameLocks noGrp="1"/>
          </p:cNvGraphicFramePr>
          <p:nvPr>
            <p:extLst>
              <p:ext uri="{D42A27DB-BD31-4B8C-83A1-F6EECF244321}">
                <p14:modId xmlns:p14="http://schemas.microsoft.com/office/powerpoint/2010/main" val="3560185462"/>
              </p:ext>
            </p:extLst>
          </p:nvPr>
        </p:nvGraphicFramePr>
        <p:xfrm>
          <a:off x="533400" y="1925472"/>
          <a:ext cx="8223017" cy="1449326"/>
        </p:xfrm>
        <a:graphic>
          <a:graphicData uri="http://schemas.openxmlformats.org/drawingml/2006/table">
            <a:tbl>
              <a:tblPr rtl="1" firstRow="1" firstCol="1" bandRow="1">
                <a:tableStyleId>{5C22544A-7EE6-4342-B048-85BDC9FD1C3A}</a:tableStyleId>
              </a:tblPr>
              <a:tblGrid>
                <a:gridCol w="3011269"/>
                <a:gridCol w="942358"/>
                <a:gridCol w="1572241"/>
                <a:gridCol w="2697149"/>
              </a:tblGrid>
              <a:tr h="0">
                <a:tc>
                  <a:txBody>
                    <a:bodyPr/>
                    <a:lstStyle/>
                    <a:p>
                      <a:pPr algn="r" rtl="1">
                        <a:lnSpc>
                          <a:spcPct val="107000"/>
                        </a:lnSpc>
                        <a:spcAft>
                          <a:spcPts val="0"/>
                        </a:spcAft>
                      </a:pPr>
                      <a:r>
                        <a:rPr lang="ar-SA" sz="1400" dirty="0">
                          <a:effectLst/>
                        </a:rPr>
                        <a:t>البيان</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ar-SA" sz="1400">
                          <a:effectLst/>
                        </a:rPr>
                        <a:t>الكمية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ar-SA" sz="1400">
                          <a:effectLst/>
                        </a:rPr>
                        <a:t>السعر</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ar-SA" sz="1400">
                          <a:effectLst/>
                        </a:rPr>
                        <a:t>المبلغ</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0">
                <a:tc>
                  <a:txBody>
                    <a:bodyPr/>
                    <a:lstStyle/>
                    <a:p>
                      <a:pPr algn="r" rtl="1">
                        <a:lnSpc>
                          <a:spcPct val="107000"/>
                        </a:lnSpc>
                        <a:spcAft>
                          <a:spcPts val="0"/>
                        </a:spcAft>
                      </a:pPr>
                      <a:r>
                        <a:rPr lang="ar-SA" sz="1400">
                          <a:effectLst/>
                        </a:rPr>
                        <a:t>صنف1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ar-SA" sz="1400">
                          <a:effectLst/>
                        </a:rPr>
                        <a:t>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ar-SA" sz="1400">
                          <a:effectLst/>
                        </a:rPr>
                        <a:t>234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07000"/>
                        </a:lnSpc>
                        <a:spcAft>
                          <a:spcPts val="0"/>
                        </a:spcAft>
                      </a:pPr>
                      <a:r>
                        <a:rPr lang="en-US" sz="14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0">
                <a:tc>
                  <a:txBody>
                    <a:bodyPr/>
                    <a:lstStyle/>
                    <a:p>
                      <a:pPr algn="r" rtl="1">
                        <a:lnSpc>
                          <a:spcPct val="107000"/>
                        </a:lnSpc>
                        <a:spcAft>
                          <a:spcPts val="0"/>
                        </a:spcAft>
                      </a:pPr>
                      <a:r>
                        <a:rPr lang="ar-SA" sz="1400">
                          <a:effectLst/>
                        </a:rPr>
                        <a:t>صنف2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ar-SA" sz="1400">
                          <a:effectLst/>
                        </a:rPr>
                        <a:t>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ar-SA" sz="1400">
                          <a:effectLst/>
                        </a:rPr>
                        <a:t>333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07000"/>
                        </a:lnSpc>
                        <a:spcAft>
                          <a:spcPts val="0"/>
                        </a:spcAft>
                      </a:pPr>
                      <a:r>
                        <a:rPr lang="en-US" sz="14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0">
                <a:tc>
                  <a:txBody>
                    <a:bodyPr/>
                    <a:lstStyle/>
                    <a:p>
                      <a:pPr algn="r" rtl="1">
                        <a:lnSpc>
                          <a:spcPct val="107000"/>
                        </a:lnSpc>
                        <a:spcAft>
                          <a:spcPts val="0"/>
                        </a:spcAft>
                      </a:pPr>
                      <a:r>
                        <a:rPr lang="ar-SA" sz="1400">
                          <a:effectLst/>
                        </a:rPr>
                        <a:t>صنف3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ar-SA" sz="1400">
                          <a:effectLst/>
                        </a:rPr>
                        <a:t>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ar-SA" sz="1400">
                          <a:effectLst/>
                        </a:rPr>
                        <a:t>655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07000"/>
                        </a:lnSpc>
                        <a:spcAft>
                          <a:spcPts val="0"/>
                        </a:spcAft>
                      </a:pPr>
                      <a:r>
                        <a:rPr lang="en-US" sz="14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0">
                <a:tc>
                  <a:txBody>
                    <a:bodyPr/>
                    <a:lstStyle/>
                    <a:p>
                      <a:pPr algn="r" rtl="1">
                        <a:lnSpc>
                          <a:spcPct val="107000"/>
                        </a:lnSpc>
                        <a:spcAft>
                          <a:spcPts val="0"/>
                        </a:spcAft>
                      </a:pPr>
                      <a:r>
                        <a:rPr lang="ar-SA" sz="1400">
                          <a:effectLst/>
                        </a:rPr>
                        <a:t>صنف4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ar-SA" sz="1400">
                          <a:effectLst/>
                        </a:rPr>
                        <a:t>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ar-SA" sz="1400">
                          <a:effectLst/>
                        </a:rPr>
                        <a:t>435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07000"/>
                        </a:lnSpc>
                        <a:spcAft>
                          <a:spcPts val="0"/>
                        </a:spcAft>
                      </a:pPr>
                      <a:r>
                        <a:rPr lang="en-US" sz="14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319405">
                <a:tc>
                  <a:txBody>
                    <a:bodyPr/>
                    <a:lstStyle/>
                    <a:p>
                      <a:pPr algn="r" rtl="1">
                        <a:lnSpc>
                          <a:spcPct val="107000"/>
                        </a:lnSpc>
                        <a:spcAft>
                          <a:spcPts val="0"/>
                        </a:spcAft>
                      </a:pPr>
                      <a:r>
                        <a:rPr lang="ar-SA" sz="1400" dirty="0">
                          <a:effectLst/>
                        </a:rPr>
                        <a:t>عدد الاصناف</a:t>
                      </a:r>
                      <a:r>
                        <a:rPr lang="en-US" sz="14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07000"/>
                        </a:lnSpc>
                        <a:spcAft>
                          <a:spcPts val="0"/>
                        </a:spcAft>
                      </a:pPr>
                      <a:r>
                        <a:rPr lang="en-US" sz="14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rtl="1">
                        <a:lnSpc>
                          <a:spcPct val="107000"/>
                        </a:lnSpc>
                        <a:spcAft>
                          <a:spcPts val="0"/>
                        </a:spcAft>
                      </a:pPr>
                      <a:r>
                        <a:rPr lang="ar-JO" sz="1400" dirty="0">
                          <a:effectLst/>
                        </a:rPr>
                        <a:t>المجموع الكلي</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07000"/>
                        </a:lnSpc>
                        <a:spcAft>
                          <a:spcPts val="0"/>
                        </a:spcAft>
                      </a:pPr>
                      <a:r>
                        <a:rPr lang="ar-SA" sz="14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bl>
          </a:graphicData>
        </a:graphic>
      </p:graphicFrame>
      <p:pic>
        <p:nvPicPr>
          <p:cNvPr id="11" name="صورة 10"/>
          <p:cNvPicPr>
            <a:picLocks noChangeAspect="1"/>
          </p:cNvPicPr>
          <p:nvPr/>
        </p:nvPicPr>
        <p:blipFill>
          <a:blip r:embed="rId2"/>
          <a:stretch>
            <a:fillRect/>
          </a:stretch>
        </p:blipFill>
        <p:spPr>
          <a:xfrm>
            <a:off x="127259" y="1905000"/>
            <a:ext cx="8800772" cy="4450080"/>
          </a:xfrm>
          <a:prstGeom prst="rect">
            <a:avLst/>
          </a:prstGeom>
        </p:spPr>
      </p:pic>
    </p:spTree>
    <p:extLst>
      <p:ext uri="{BB962C8B-B14F-4D97-AF65-F5344CB8AC3E}">
        <p14:creationId xmlns:p14="http://schemas.microsoft.com/office/powerpoint/2010/main" val="16450981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stretch>
            <a:fillRect/>
          </a:stretch>
        </p:blipFill>
        <p:spPr>
          <a:xfrm>
            <a:off x="875732" y="1447800"/>
            <a:ext cx="6819900" cy="4086225"/>
          </a:xfrm>
          <a:prstGeom prst="rect">
            <a:avLst/>
          </a:prstGeom>
        </p:spPr>
      </p:pic>
      <p:sp>
        <p:nvSpPr>
          <p:cNvPr id="6" name="Subtitle 2"/>
          <p:cNvSpPr txBox="1">
            <a:spLocks/>
          </p:cNvSpPr>
          <p:nvPr/>
        </p:nvSpPr>
        <p:spPr>
          <a:xfrm>
            <a:off x="875732" y="152400"/>
            <a:ext cx="7620000" cy="1295400"/>
          </a:xfrm>
          <a:prstGeom prst="rect">
            <a:avLst/>
          </a:prstGeom>
        </p:spPr>
        <p:txBody>
          <a:bodyPr vert="horz">
            <a:normAutofit fontScale="92500" lnSpcReduction="10000"/>
          </a:bodyPr>
          <a:lst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r>
              <a:rPr lang="ar-SA" sz="2000" b="1" dirty="0" smtClean="0"/>
              <a:t>يظهر مربع حوار </a:t>
            </a:r>
          </a:p>
          <a:p>
            <a:r>
              <a:rPr lang="ar-SA" sz="2000" b="1" dirty="0" smtClean="0"/>
              <a:t>نختار من القائمة المنسدلة لصق دالة </a:t>
            </a:r>
            <a:endParaRPr lang="en-US" sz="2000" b="1" dirty="0" smtClean="0"/>
          </a:p>
          <a:p>
            <a:r>
              <a:rPr lang="en-US" sz="2000" b="1" dirty="0" smtClean="0"/>
              <a:t>PRODUCT(RIGHT)</a:t>
            </a:r>
            <a:endParaRPr lang="ar-SA" sz="2000" b="1" dirty="0" smtClean="0"/>
          </a:p>
          <a:p>
            <a:r>
              <a:rPr lang="ar-SA" sz="2000" b="1" dirty="0" smtClean="0"/>
              <a:t>موافق فيظهر المجموع</a:t>
            </a:r>
            <a:endParaRPr lang="ar-SA" sz="2000" dirty="0"/>
          </a:p>
        </p:txBody>
      </p:sp>
      <p:pic>
        <p:nvPicPr>
          <p:cNvPr id="8" name="صورة 7"/>
          <p:cNvPicPr>
            <a:picLocks noChangeAspect="1"/>
          </p:cNvPicPr>
          <p:nvPr/>
        </p:nvPicPr>
        <p:blipFill>
          <a:blip r:embed="rId3"/>
          <a:stretch>
            <a:fillRect/>
          </a:stretch>
        </p:blipFill>
        <p:spPr>
          <a:xfrm>
            <a:off x="364225" y="5514691"/>
            <a:ext cx="8572500" cy="1181100"/>
          </a:xfrm>
          <a:prstGeom prst="rect">
            <a:avLst/>
          </a:prstGeom>
        </p:spPr>
      </p:pic>
    </p:spTree>
    <p:extLst>
      <p:ext uri="{BB962C8B-B14F-4D97-AF65-F5344CB8AC3E}">
        <p14:creationId xmlns:p14="http://schemas.microsoft.com/office/powerpoint/2010/main" val="2961975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838200" y="533400"/>
            <a:ext cx="7620000" cy="457200"/>
          </a:xfrm>
          <a:prstGeom prst="rect">
            <a:avLst/>
          </a:prstGeom>
        </p:spPr>
        <p:txBody>
          <a:bodyPr vert="horz">
            <a:normAutofit/>
          </a:bodyPr>
          <a:lst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r>
              <a:rPr lang="ar-SA" sz="2000" b="1" dirty="0" smtClean="0"/>
              <a:t>يتم النسخ الى الصفوف في الأسفل كما في الشكل أدناه</a:t>
            </a:r>
          </a:p>
        </p:txBody>
      </p:sp>
      <p:pic>
        <p:nvPicPr>
          <p:cNvPr id="6" name="صورة 5"/>
          <p:cNvPicPr>
            <a:picLocks noChangeAspect="1"/>
          </p:cNvPicPr>
          <p:nvPr/>
        </p:nvPicPr>
        <p:blipFill>
          <a:blip r:embed="rId2"/>
          <a:stretch>
            <a:fillRect/>
          </a:stretch>
        </p:blipFill>
        <p:spPr>
          <a:xfrm>
            <a:off x="495300" y="990600"/>
            <a:ext cx="8305800" cy="2381250"/>
          </a:xfrm>
          <a:prstGeom prst="rect">
            <a:avLst/>
          </a:prstGeom>
        </p:spPr>
      </p:pic>
      <p:pic>
        <p:nvPicPr>
          <p:cNvPr id="8" name="صورة 7"/>
          <p:cNvPicPr>
            <a:picLocks noChangeAspect="1"/>
          </p:cNvPicPr>
          <p:nvPr/>
        </p:nvPicPr>
        <p:blipFill>
          <a:blip r:embed="rId3"/>
          <a:stretch>
            <a:fillRect/>
          </a:stretch>
        </p:blipFill>
        <p:spPr>
          <a:xfrm>
            <a:off x="495300" y="4343400"/>
            <a:ext cx="8267700" cy="1600200"/>
          </a:xfrm>
          <a:prstGeom prst="rect">
            <a:avLst/>
          </a:prstGeom>
        </p:spPr>
      </p:pic>
      <p:sp>
        <p:nvSpPr>
          <p:cNvPr id="9" name="Subtitle 2"/>
          <p:cNvSpPr txBox="1">
            <a:spLocks/>
          </p:cNvSpPr>
          <p:nvPr/>
        </p:nvSpPr>
        <p:spPr>
          <a:xfrm>
            <a:off x="838200" y="3639261"/>
            <a:ext cx="7620000" cy="457200"/>
          </a:xfrm>
          <a:prstGeom prst="rect">
            <a:avLst/>
          </a:prstGeom>
        </p:spPr>
        <p:txBody>
          <a:bodyPr vert="horz">
            <a:normAutofit/>
          </a:bodyPr>
          <a:lst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r>
              <a:rPr lang="ar-SA" sz="2000" b="1" dirty="0" smtClean="0"/>
              <a:t>تظهر النتائج كما في الشكل أدناه</a:t>
            </a:r>
          </a:p>
        </p:txBody>
      </p:sp>
    </p:spTree>
    <p:extLst>
      <p:ext uri="{BB962C8B-B14F-4D97-AF65-F5344CB8AC3E}">
        <p14:creationId xmlns:p14="http://schemas.microsoft.com/office/powerpoint/2010/main" val="22722507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761999"/>
          </a:xfrm>
        </p:spPr>
        <p:txBody>
          <a:bodyPr>
            <a:normAutofit/>
          </a:bodyPr>
          <a:lstStyle/>
          <a:p>
            <a:pPr algn="ctr"/>
            <a:r>
              <a:rPr lang="ar-JO" sz="3200" b="1" dirty="0" smtClean="0"/>
              <a:t>إدراج </a:t>
            </a:r>
            <a:r>
              <a:rPr lang="ar-JO" sz="3200" b="1" dirty="0" smtClean="0"/>
              <a:t>الجداول</a:t>
            </a:r>
            <a:endParaRPr lang="ar-SA" sz="3200" dirty="0"/>
          </a:p>
        </p:txBody>
      </p:sp>
      <p:sp>
        <p:nvSpPr>
          <p:cNvPr id="3" name="Subtitle 2"/>
          <p:cNvSpPr>
            <a:spLocks noGrp="1"/>
          </p:cNvSpPr>
          <p:nvPr>
            <p:ph type="subTitle" idx="1"/>
          </p:nvPr>
        </p:nvSpPr>
        <p:spPr>
          <a:xfrm>
            <a:off x="685800" y="990600"/>
            <a:ext cx="7772400" cy="5029200"/>
          </a:xfrm>
        </p:spPr>
        <p:txBody>
          <a:bodyPr>
            <a:normAutofit/>
          </a:bodyPr>
          <a:lstStyle/>
          <a:p>
            <a:endParaRPr lang="ar-JO" dirty="0" smtClean="0"/>
          </a:p>
          <a:p>
            <a:r>
              <a:rPr lang="ar-JO" dirty="0" smtClean="0"/>
              <a:t>تعتبر الجداول وسيلة ممتازة لتنظيم المعلومات في المستندات. وفي هذا الدرس سوف نتعلم كيفية إضافة الجداول بطرق مختلفة. وسوف نتعرف أيضا على التبويبتين السياقتين اللتان تظهران عند العمل على الجدول. وأخيراً، سوف نتعلم كيفية إضافة جدول بيانات إكسل إلى المستند.</a:t>
            </a:r>
            <a:endParaRPr lang="en-US" dirty="0" smtClean="0"/>
          </a:p>
          <a:p>
            <a:endParaRPr lang="ar-S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stretch>
            <a:fillRect/>
          </a:stretch>
        </p:blipFill>
        <p:spPr>
          <a:xfrm>
            <a:off x="105770" y="1524000"/>
            <a:ext cx="8915400" cy="4133358"/>
          </a:xfrm>
          <a:prstGeom prst="rect">
            <a:avLst/>
          </a:prstGeom>
        </p:spPr>
      </p:pic>
      <p:sp>
        <p:nvSpPr>
          <p:cNvPr id="6" name="Subtitle 2"/>
          <p:cNvSpPr txBox="1">
            <a:spLocks/>
          </p:cNvSpPr>
          <p:nvPr/>
        </p:nvSpPr>
        <p:spPr>
          <a:xfrm>
            <a:off x="1371600" y="457200"/>
            <a:ext cx="7620000" cy="1295400"/>
          </a:xfrm>
          <a:prstGeom prst="rect">
            <a:avLst/>
          </a:prstGeom>
        </p:spPr>
        <p:txBody>
          <a:bodyPr vert="horz">
            <a:normAutofit/>
          </a:bodyPr>
          <a:lst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r>
              <a:rPr lang="ar-SA" sz="2000" b="1" dirty="0" smtClean="0"/>
              <a:t>بنفس الطريقة نجد مجموع الأسطر ( المبالغ) وذلك</a:t>
            </a:r>
          </a:p>
          <a:p>
            <a:r>
              <a:rPr lang="ar-SA" sz="2000" b="1" dirty="0" smtClean="0"/>
              <a:t>بوضع المؤشر في اسفل المبالغ ونختار من القائمة تخطيط صيغة</a:t>
            </a:r>
          </a:p>
          <a:p>
            <a:r>
              <a:rPr lang="ar-SA" sz="2000" b="1" dirty="0" smtClean="0"/>
              <a:t>ثم نختار الدالة </a:t>
            </a:r>
            <a:r>
              <a:rPr lang="en-US" sz="2000" b="1" dirty="0" smtClean="0"/>
              <a:t>SUM(ABOVE) </a:t>
            </a:r>
            <a:r>
              <a:rPr lang="ar-SA" sz="2000" b="1" dirty="0" smtClean="0"/>
              <a:t> </a:t>
            </a:r>
            <a:endParaRPr lang="ar-SA" sz="2000" dirty="0"/>
          </a:p>
        </p:txBody>
      </p:sp>
      <p:pic>
        <p:nvPicPr>
          <p:cNvPr id="8" name="صورة 7"/>
          <p:cNvPicPr>
            <a:picLocks noChangeAspect="1"/>
          </p:cNvPicPr>
          <p:nvPr/>
        </p:nvPicPr>
        <p:blipFill>
          <a:blip r:embed="rId3"/>
          <a:stretch>
            <a:fillRect/>
          </a:stretch>
        </p:blipFill>
        <p:spPr>
          <a:xfrm>
            <a:off x="838200" y="5867400"/>
            <a:ext cx="3857625" cy="685800"/>
          </a:xfrm>
          <a:prstGeom prst="rect">
            <a:avLst/>
          </a:prstGeom>
        </p:spPr>
      </p:pic>
      <p:sp>
        <p:nvSpPr>
          <p:cNvPr id="9" name="Subtitle 2"/>
          <p:cNvSpPr txBox="1">
            <a:spLocks/>
          </p:cNvSpPr>
          <p:nvPr/>
        </p:nvSpPr>
        <p:spPr>
          <a:xfrm>
            <a:off x="4876800" y="5867400"/>
            <a:ext cx="3915770" cy="720696"/>
          </a:xfrm>
          <a:prstGeom prst="rect">
            <a:avLst/>
          </a:prstGeom>
        </p:spPr>
        <p:txBody>
          <a:bodyPr vert="horz">
            <a:normAutofit/>
          </a:bodyPr>
          <a:lst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r>
              <a:rPr lang="ar-SA" sz="2000" b="1" dirty="0" smtClean="0"/>
              <a:t>فيظهر المجموع كما هو موضح</a:t>
            </a:r>
          </a:p>
        </p:txBody>
      </p:sp>
    </p:spTree>
    <p:extLst>
      <p:ext uri="{BB962C8B-B14F-4D97-AF65-F5344CB8AC3E}">
        <p14:creationId xmlns:p14="http://schemas.microsoft.com/office/powerpoint/2010/main" val="21434857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7772400" cy="533400"/>
          </a:xfrm>
        </p:spPr>
        <p:txBody>
          <a:bodyPr>
            <a:normAutofit/>
          </a:bodyPr>
          <a:lstStyle/>
          <a:p>
            <a:r>
              <a:rPr lang="ar-JO" sz="2800" b="1" dirty="0" smtClean="0"/>
              <a:t>تفاصيل تخطيط الجدول</a:t>
            </a:r>
            <a:endParaRPr lang="ar-SA" sz="2800" dirty="0"/>
          </a:p>
        </p:txBody>
      </p:sp>
      <p:sp>
        <p:nvSpPr>
          <p:cNvPr id="3" name="Subtitle 2"/>
          <p:cNvSpPr>
            <a:spLocks noGrp="1"/>
          </p:cNvSpPr>
          <p:nvPr>
            <p:ph type="subTitle" idx="1"/>
          </p:nvPr>
        </p:nvSpPr>
        <p:spPr>
          <a:xfrm>
            <a:off x="609600" y="914400"/>
            <a:ext cx="7772400" cy="1066800"/>
          </a:xfrm>
        </p:spPr>
        <p:txBody>
          <a:bodyPr/>
          <a:lstStyle/>
          <a:p>
            <a:r>
              <a:rPr lang="ar-JO" dirty="0" smtClean="0"/>
              <a:t>يوجد في الجدول صفوف (وهي أفقية) وأعمدة (وهي عمودية) وخلايا (وهي كل صندوق صغير). وفيما يلي مثال على ذلك:</a:t>
            </a:r>
            <a:endParaRPr lang="en-US" dirty="0" smtClean="0"/>
          </a:p>
          <a:p>
            <a:endParaRPr lang="ar-SA" dirty="0"/>
          </a:p>
        </p:txBody>
      </p:sp>
      <p:pic>
        <p:nvPicPr>
          <p:cNvPr id="4" name="صورة 79"/>
          <p:cNvPicPr/>
          <p:nvPr/>
        </p:nvPicPr>
        <p:blipFill>
          <a:blip r:embed="rId2" cstate="print"/>
          <a:srcRect/>
          <a:stretch>
            <a:fillRect/>
          </a:stretch>
        </p:blipFill>
        <p:spPr bwMode="auto">
          <a:xfrm>
            <a:off x="2590800" y="2362200"/>
            <a:ext cx="4086225" cy="167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533400"/>
          </a:xfrm>
        </p:spPr>
        <p:txBody>
          <a:bodyPr>
            <a:normAutofit/>
          </a:bodyPr>
          <a:lstStyle/>
          <a:p>
            <a:r>
              <a:rPr lang="ar-JO" sz="2800" b="1" dirty="0" smtClean="0"/>
              <a:t>إدراج الجدول</a:t>
            </a:r>
            <a:endParaRPr lang="ar-SA" sz="2800" dirty="0"/>
          </a:p>
        </p:txBody>
      </p:sp>
      <p:sp>
        <p:nvSpPr>
          <p:cNvPr id="3" name="Subtitle 2"/>
          <p:cNvSpPr>
            <a:spLocks noGrp="1"/>
          </p:cNvSpPr>
          <p:nvPr>
            <p:ph type="subTitle" idx="1"/>
          </p:nvPr>
        </p:nvSpPr>
        <p:spPr>
          <a:xfrm>
            <a:off x="1371600" y="1219200"/>
            <a:ext cx="7010400" cy="1752600"/>
          </a:xfrm>
        </p:spPr>
        <p:txBody>
          <a:bodyPr/>
          <a:lstStyle/>
          <a:p>
            <a:r>
              <a:rPr lang="ar-JO" dirty="0" smtClean="0"/>
              <a:t>لإضافة جدول إلى المستند، قم بالنقر على شريط إدراج ثم أُنقر خيار جدول. ثم اسحب أبعاد الجدول على الشبكة وقم بالنقر:</a:t>
            </a:r>
            <a:endParaRPr lang="en-US" dirty="0" smtClean="0"/>
          </a:p>
          <a:p>
            <a:endParaRPr lang="ar-SA" dirty="0"/>
          </a:p>
        </p:txBody>
      </p:sp>
      <p:pic>
        <p:nvPicPr>
          <p:cNvPr id="4" name="صورة 80"/>
          <p:cNvPicPr/>
          <p:nvPr/>
        </p:nvPicPr>
        <p:blipFill>
          <a:blip r:embed="rId2" cstate="print"/>
          <a:srcRect/>
          <a:stretch>
            <a:fillRect/>
          </a:stretch>
        </p:blipFill>
        <p:spPr bwMode="auto">
          <a:xfrm>
            <a:off x="3124200" y="2514600"/>
            <a:ext cx="3429230" cy="264404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631825"/>
          </a:xfrm>
        </p:spPr>
        <p:txBody>
          <a:bodyPr>
            <a:normAutofit/>
          </a:bodyPr>
          <a:lstStyle/>
          <a:p>
            <a:r>
              <a:rPr lang="ar-JO" sz="2800" b="1" dirty="0" smtClean="0"/>
              <a:t>رسم الجدول</a:t>
            </a:r>
            <a:endParaRPr lang="ar-SA" sz="2800" dirty="0"/>
          </a:p>
        </p:txBody>
      </p:sp>
      <p:sp>
        <p:nvSpPr>
          <p:cNvPr id="3" name="Subtitle 2"/>
          <p:cNvSpPr>
            <a:spLocks noGrp="1"/>
          </p:cNvSpPr>
          <p:nvPr>
            <p:ph type="subTitle" idx="1"/>
          </p:nvPr>
        </p:nvSpPr>
        <p:spPr>
          <a:xfrm>
            <a:off x="762000" y="990600"/>
            <a:ext cx="7620000" cy="5029200"/>
          </a:xfrm>
        </p:spPr>
        <p:txBody>
          <a:bodyPr/>
          <a:lstStyle/>
          <a:p>
            <a:r>
              <a:rPr lang="ar-JO" dirty="0" smtClean="0"/>
              <a:t>هناك طريقة أخرى لإنشاء جدول هو بالنقر على أمر رسم جدول من قائمة جدول:</a:t>
            </a:r>
            <a:endParaRPr lang="en-US" dirty="0" smtClean="0"/>
          </a:p>
          <a:p>
            <a:endParaRPr lang="ar-SA" dirty="0"/>
          </a:p>
        </p:txBody>
      </p:sp>
      <p:pic>
        <p:nvPicPr>
          <p:cNvPr id="4" name="صورة 84"/>
          <p:cNvPicPr/>
          <p:nvPr/>
        </p:nvPicPr>
        <p:blipFill>
          <a:blip r:embed="rId2" cstate="print"/>
          <a:srcRect/>
          <a:stretch>
            <a:fillRect/>
          </a:stretch>
        </p:blipFill>
        <p:spPr bwMode="auto">
          <a:xfrm>
            <a:off x="3124200" y="1524000"/>
            <a:ext cx="2009775" cy="3543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533400"/>
          </a:xfrm>
        </p:spPr>
        <p:txBody>
          <a:bodyPr>
            <a:normAutofit/>
          </a:bodyPr>
          <a:lstStyle/>
          <a:p>
            <a:r>
              <a:rPr lang="ar-JO" sz="2800" b="1" dirty="0" smtClean="0"/>
              <a:t>نظرة عامة على تبويبة أدوات الجداول  </a:t>
            </a:r>
            <a:endParaRPr lang="ar-SA" sz="2800" dirty="0"/>
          </a:p>
        </p:txBody>
      </p:sp>
      <p:sp>
        <p:nvSpPr>
          <p:cNvPr id="3" name="Subtitle 2"/>
          <p:cNvSpPr>
            <a:spLocks noGrp="1"/>
          </p:cNvSpPr>
          <p:nvPr>
            <p:ph type="subTitle" idx="1"/>
          </p:nvPr>
        </p:nvSpPr>
        <p:spPr>
          <a:xfrm>
            <a:off x="1371600" y="609600"/>
            <a:ext cx="7010400" cy="609600"/>
          </a:xfrm>
        </p:spPr>
        <p:txBody>
          <a:bodyPr/>
          <a:lstStyle/>
          <a:p>
            <a:r>
              <a:rPr lang="ar-JO" dirty="0" smtClean="0"/>
              <a:t>قد تلاحظ ظهور علامتي تبويب جديدة عندما قمنا بإدراج جدول:</a:t>
            </a:r>
          </a:p>
          <a:p>
            <a:endParaRPr lang="ar-SA" dirty="0"/>
          </a:p>
        </p:txBody>
      </p:sp>
      <p:pic>
        <p:nvPicPr>
          <p:cNvPr id="4" name="صورة 86"/>
          <p:cNvPicPr/>
          <p:nvPr/>
        </p:nvPicPr>
        <p:blipFill>
          <a:blip r:embed="rId2" cstate="print"/>
          <a:srcRect/>
          <a:stretch>
            <a:fillRect/>
          </a:stretch>
        </p:blipFill>
        <p:spPr bwMode="auto">
          <a:xfrm>
            <a:off x="2667000" y="1066800"/>
            <a:ext cx="4514850" cy="1209675"/>
          </a:xfrm>
          <a:prstGeom prst="rect">
            <a:avLst/>
          </a:prstGeom>
          <a:noFill/>
          <a:ln w="9525">
            <a:noFill/>
            <a:miter lim="800000"/>
            <a:headEnd/>
            <a:tailEnd/>
          </a:ln>
        </p:spPr>
      </p:pic>
      <p:sp>
        <p:nvSpPr>
          <p:cNvPr id="5" name="Title 1"/>
          <p:cNvSpPr txBox="1">
            <a:spLocks/>
          </p:cNvSpPr>
          <p:nvPr/>
        </p:nvSpPr>
        <p:spPr>
          <a:xfrm>
            <a:off x="685800" y="2819400"/>
            <a:ext cx="7772400" cy="915362"/>
          </a:xfrm>
          <a:prstGeom prst="rect">
            <a:avLst/>
          </a:prstGeom>
        </p:spPr>
        <p:txBody>
          <a:bodyPr vert="horz" anchor="b">
            <a:normAutofit/>
            <a:scene3d>
              <a:camera prst="orthographicFront"/>
              <a:lightRig rig="soft" dir="t"/>
            </a:scene3d>
            <a:sp3d prstMaterial="softEdge">
              <a:bevelT w="25400" h="25400"/>
            </a:sp3d>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ar-JO" sz="2700" i="0" u="sng"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التبويبة الأولى : تصميم </a:t>
            </a:r>
          </a:p>
          <a:p>
            <a:pPr marL="0" marR="0" lvl="0" indent="0" algn="r" defTabSz="914400" rtl="1" eaLnBrk="1" fontAlgn="auto" latinLnBrk="0" hangingPunct="1">
              <a:lnSpc>
                <a:spcPct val="100000"/>
              </a:lnSpc>
              <a:spcBef>
                <a:spcPct val="0"/>
              </a:spcBef>
              <a:spcAft>
                <a:spcPts val="0"/>
              </a:spcAft>
              <a:buClrTx/>
              <a:buSzTx/>
              <a:buFont typeface="Wingdings" pitchFamily="2" charset="2"/>
              <a:buChar char="Ø"/>
              <a:tabLst/>
              <a:defRPr/>
            </a:pPr>
            <a:r>
              <a:rPr kumimoji="0" lang="ar-JO" sz="2700" i="0" u="sng"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خيارات أنماط الجدول</a:t>
            </a:r>
            <a:endParaRPr kumimoji="0" lang="ar-SA" sz="2700" i="0" u="sng"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6" name="Subtitle 2"/>
          <p:cNvSpPr txBox="1">
            <a:spLocks/>
          </p:cNvSpPr>
          <p:nvPr/>
        </p:nvSpPr>
        <p:spPr>
          <a:xfrm>
            <a:off x="685800" y="3733800"/>
            <a:ext cx="7315200" cy="1199704"/>
          </a:xfrm>
          <a:prstGeom prst="rect">
            <a:avLst/>
          </a:prstGeom>
        </p:spPr>
        <p:txBody>
          <a:bodyPr vert="horz" lIns="45720" rIns="45720">
            <a:normAutofit/>
          </a:bodyPr>
          <a:lstStyle/>
          <a:p>
            <a:pPr marL="0" marR="64008" lvl="0" indent="0" algn="r" defTabSz="914400" rtl="1" eaLnBrk="1" fontAlgn="auto" latinLnBrk="0" hangingPunct="1">
              <a:lnSpc>
                <a:spcPct val="100000"/>
              </a:lnSpc>
              <a:spcBef>
                <a:spcPts val="400"/>
              </a:spcBef>
              <a:spcAft>
                <a:spcPts val="0"/>
              </a:spcAft>
              <a:buClr>
                <a:schemeClr val="accent1"/>
              </a:buClr>
              <a:buSzPct val="68000"/>
              <a:buFont typeface="Wingdings 3"/>
              <a:buNone/>
              <a:tabLst/>
              <a:defRPr/>
            </a:pPr>
            <a:r>
              <a:rPr kumimoji="0" lang="ar-JO" sz="2700" b="0" i="0" u="none" strike="noStrike" kern="1200" cap="none" spc="0" normalizeH="0" baseline="0" noProof="0" dirty="0" smtClean="0">
                <a:ln>
                  <a:noFill/>
                </a:ln>
                <a:solidFill>
                  <a:schemeClr val="tx2"/>
                </a:solidFill>
                <a:effectLst/>
                <a:uLnTx/>
                <a:uFillTx/>
                <a:latin typeface="+mn-lt"/>
                <a:ea typeface="+mn-ea"/>
                <a:cs typeface="+mn-cs"/>
              </a:rPr>
              <a:t>توفر هذه المجموعة مربعات اختيار للتبديل بين تفعيل وإلغاء تفعيل أنواع تنسيق الجدول المختلفة.</a:t>
            </a:r>
            <a:endParaRPr kumimoji="0" lang="en-US" sz="2700" b="0" i="0" u="none" strike="noStrike" kern="1200" cap="none" spc="0" normalizeH="0" baseline="0" noProof="0" dirty="0" smtClean="0">
              <a:ln>
                <a:noFill/>
              </a:ln>
              <a:solidFill>
                <a:schemeClr val="tx2"/>
              </a:solidFill>
              <a:effectLst/>
              <a:uLnTx/>
              <a:uFillTx/>
              <a:latin typeface="+mn-lt"/>
              <a:ea typeface="+mn-ea"/>
              <a:cs typeface="+mn-cs"/>
            </a:endParaRPr>
          </a:p>
          <a:p>
            <a:pPr marL="0" marR="64008" lvl="0" indent="0" algn="r" defTabSz="914400" rtl="1" eaLnBrk="1" fontAlgn="auto" latinLnBrk="0" hangingPunct="1">
              <a:lnSpc>
                <a:spcPct val="100000"/>
              </a:lnSpc>
              <a:spcBef>
                <a:spcPts val="400"/>
              </a:spcBef>
              <a:spcAft>
                <a:spcPts val="0"/>
              </a:spcAft>
              <a:buClr>
                <a:schemeClr val="accent1"/>
              </a:buClr>
              <a:buSzPct val="68000"/>
              <a:buFont typeface="Wingdings 3"/>
              <a:buNone/>
              <a:tabLst/>
              <a:defRPr/>
            </a:pPr>
            <a:endParaRPr kumimoji="0" lang="ar-SA" sz="2700" b="0" i="0" u="none" strike="noStrike" kern="1200" cap="none" spc="0" normalizeH="0" baseline="0" noProof="0" dirty="0">
              <a:ln>
                <a:noFill/>
              </a:ln>
              <a:solidFill>
                <a:schemeClr val="tx2"/>
              </a:solidFill>
              <a:effectLst/>
              <a:uLnTx/>
              <a:uFillTx/>
              <a:latin typeface="+mn-lt"/>
              <a:ea typeface="+mn-ea"/>
              <a:cs typeface="+mn-cs"/>
            </a:endParaRPr>
          </a:p>
        </p:txBody>
      </p:sp>
      <p:pic>
        <p:nvPicPr>
          <p:cNvPr id="7" name="صورة 87"/>
          <p:cNvPicPr/>
          <p:nvPr/>
        </p:nvPicPr>
        <p:blipFill>
          <a:blip r:embed="rId3" cstate="print"/>
          <a:srcRect/>
          <a:stretch>
            <a:fillRect/>
          </a:stretch>
        </p:blipFill>
        <p:spPr bwMode="auto">
          <a:xfrm>
            <a:off x="3276600" y="5029200"/>
            <a:ext cx="2219325" cy="92392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534362"/>
          </a:xfrm>
        </p:spPr>
        <p:txBody>
          <a:bodyPr>
            <a:normAutofit/>
          </a:bodyPr>
          <a:lstStyle/>
          <a:p>
            <a:pPr>
              <a:buFont typeface="Wingdings" pitchFamily="2" charset="2"/>
              <a:buChar char="Ø"/>
            </a:pPr>
            <a:r>
              <a:rPr lang="ar-JO" sz="2700" b="0" dirty="0" smtClean="0"/>
              <a:t>مجموعة أنماط الجدول</a:t>
            </a:r>
            <a:endParaRPr lang="ar-SA" sz="2700" b="0" dirty="0"/>
          </a:p>
        </p:txBody>
      </p:sp>
      <p:sp>
        <p:nvSpPr>
          <p:cNvPr id="3" name="Subtitle 2"/>
          <p:cNvSpPr>
            <a:spLocks noGrp="1"/>
          </p:cNvSpPr>
          <p:nvPr>
            <p:ph type="subTitle" idx="1"/>
          </p:nvPr>
        </p:nvSpPr>
        <p:spPr>
          <a:xfrm>
            <a:off x="609600" y="685800"/>
            <a:ext cx="7772400" cy="1905000"/>
          </a:xfrm>
        </p:spPr>
        <p:txBody>
          <a:bodyPr>
            <a:normAutofit/>
          </a:bodyPr>
          <a:lstStyle/>
          <a:p>
            <a:r>
              <a:rPr lang="ar-JO" dirty="0" smtClean="0"/>
              <a:t>تسمح مجموعتنا المقبلة بالتحكم في مظهر الجدول.</a:t>
            </a:r>
            <a:endParaRPr lang="en-US" dirty="0" smtClean="0"/>
          </a:p>
          <a:p>
            <a:pPr>
              <a:buFont typeface="Wingdings" pitchFamily="2" charset="2"/>
              <a:buChar char="ü"/>
            </a:pPr>
            <a:r>
              <a:rPr lang="ar-JO" dirty="0" smtClean="0"/>
              <a:t>معرض أنماط الجدول </a:t>
            </a:r>
            <a:endParaRPr lang="en-US" dirty="0" smtClean="0"/>
          </a:p>
          <a:p>
            <a:pPr>
              <a:buFont typeface="Wingdings" pitchFamily="2" charset="2"/>
              <a:buChar char="ü"/>
            </a:pPr>
            <a:r>
              <a:rPr lang="ar-JO" dirty="0" smtClean="0"/>
              <a:t>التظليل</a:t>
            </a:r>
          </a:p>
          <a:p>
            <a:pPr>
              <a:buFont typeface="Wingdings" pitchFamily="2" charset="2"/>
              <a:buChar char="ü"/>
            </a:pPr>
            <a:r>
              <a:rPr lang="ar-JO" dirty="0" smtClean="0"/>
              <a:t>حدود</a:t>
            </a:r>
            <a:endParaRPr lang="ar-SA" dirty="0"/>
          </a:p>
        </p:txBody>
      </p:sp>
      <p:sp>
        <p:nvSpPr>
          <p:cNvPr id="4" name="Title 1"/>
          <p:cNvSpPr txBox="1">
            <a:spLocks/>
          </p:cNvSpPr>
          <p:nvPr/>
        </p:nvSpPr>
        <p:spPr>
          <a:xfrm>
            <a:off x="762000" y="2667000"/>
            <a:ext cx="7772400" cy="761999"/>
          </a:xfrm>
          <a:prstGeom prst="rect">
            <a:avLst/>
          </a:prstGeom>
        </p:spPr>
        <p:txBody>
          <a:bodyPr vert="horz" anchor="b">
            <a:normAutofit/>
            <a:scene3d>
              <a:camera prst="orthographicFront"/>
              <a:lightRig rig="soft" dir="t"/>
            </a:scene3d>
            <a:sp3d prstMaterial="softEdge">
              <a:bevelT w="25400" h="25400"/>
            </a:sp3d>
          </a:bodyPr>
          <a:lstStyle/>
          <a:p>
            <a:pPr marL="0" marR="0" lvl="0" indent="0" algn="r" defTabSz="914400" rtl="1" eaLnBrk="1" fontAlgn="auto" latinLnBrk="0" hangingPunct="1">
              <a:lnSpc>
                <a:spcPct val="100000"/>
              </a:lnSpc>
              <a:spcBef>
                <a:spcPct val="0"/>
              </a:spcBef>
              <a:spcAft>
                <a:spcPts val="0"/>
              </a:spcAft>
              <a:buClrTx/>
              <a:buSzTx/>
              <a:buFont typeface="Wingdings" pitchFamily="2" charset="2"/>
              <a:buChar char="Ø"/>
              <a:tabLst/>
              <a:defRPr/>
            </a:pPr>
            <a:r>
              <a:rPr kumimoji="0" lang="ar-JO" sz="2700" i="0" u="sng"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مجموعة رسم الحدود</a:t>
            </a:r>
            <a:endParaRPr kumimoji="0" lang="ar-SA" sz="2700" i="0" u="sng"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5" name="Subtitle 2"/>
          <p:cNvSpPr txBox="1">
            <a:spLocks/>
          </p:cNvSpPr>
          <p:nvPr/>
        </p:nvSpPr>
        <p:spPr>
          <a:xfrm>
            <a:off x="685800" y="3611606"/>
            <a:ext cx="7772400" cy="2408193"/>
          </a:xfrm>
          <a:prstGeom prst="rect">
            <a:avLst/>
          </a:prstGeom>
        </p:spPr>
        <p:txBody>
          <a:bodyPr vert="horz" lIns="45720" rIns="45720">
            <a:normAutofit fontScale="85000" lnSpcReduction="20000"/>
          </a:bodyPr>
          <a:lstStyle/>
          <a:p>
            <a:pPr marL="0" marR="64008" lvl="0" indent="0" algn="r" defTabSz="914400" rtl="1" eaLnBrk="1" fontAlgn="auto" latinLnBrk="0" hangingPunct="1">
              <a:lnSpc>
                <a:spcPct val="100000"/>
              </a:lnSpc>
              <a:spcBef>
                <a:spcPts val="400"/>
              </a:spcBef>
              <a:spcAft>
                <a:spcPts val="0"/>
              </a:spcAft>
              <a:buClr>
                <a:schemeClr val="accent1"/>
              </a:buClr>
              <a:buSzPct val="68000"/>
              <a:buFont typeface="Wingdings 3"/>
              <a:buNone/>
              <a:tabLst/>
              <a:defRPr/>
            </a:pPr>
            <a:r>
              <a:rPr kumimoji="0" lang="ar-JO" sz="2700" b="0" i="0" u="none" strike="noStrike" kern="1200" cap="none" spc="0" normalizeH="0" baseline="0" noProof="0" dirty="0" smtClean="0">
                <a:ln>
                  <a:noFill/>
                </a:ln>
                <a:solidFill>
                  <a:schemeClr val="tx2"/>
                </a:solidFill>
                <a:effectLst/>
                <a:uLnTx/>
                <a:uFillTx/>
                <a:latin typeface="+mn-lt"/>
                <a:ea typeface="+mn-ea"/>
                <a:cs typeface="+mn-cs"/>
              </a:rPr>
              <a:t>تتيح هذه المجموعة تخصيص الحدود في الجدول.</a:t>
            </a:r>
            <a:endParaRPr kumimoji="0" lang="en-US" sz="2700" b="0" i="0" u="none" strike="noStrike" kern="1200" cap="none" spc="0" normalizeH="0" baseline="0" noProof="0" dirty="0" smtClean="0">
              <a:ln>
                <a:noFill/>
              </a:ln>
              <a:solidFill>
                <a:schemeClr val="tx2"/>
              </a:solidFill>
              <a:effectLst/>
              <a:uLnTx/>
              <a:uFillTx/>
              <a:latin typeface="+mn-lt"/>
              <a:ea typeface="+mn-ea"/>
              <a:cs typeface="+mn-cs"/>
            </a:endParaRPr>
          </a:p>
          <a:p>
            <a:pPr marL="0" marR="64008" lvl="0" indent="0" algn="r" defTabSz="914400" rtl="1" eaLnBrk="1" fontAlgn="auto" latinLnBrk="0" hangingPunct="1">
              <a:lnSpc>
                <a:spcPct val="100000"/>
              </a:lnSpc>
              <a:spcBef>
                <a:spcPts val="400"/>
              </a:spcBef>
              <a:spcAft>
                <a:spcPts val="0"/>
              </a:spcAft>
              <a:buClr>
                <a:schemeClr val="accent1"/>
              </a:buClr>
              <a:buSzPct val="68000"/>
              <a:buFont typeface="Wingdings" pitchFamily="2" charset="2"/>
              <a:buChar char="ü"/>
              <a:tabLst/>
              <a:defRPr/>
            </a:pPr>
            <a:r>
              <a:rPr kumimoji="0" lang="ar-JO" sz="2700" b="0" i="0" u="none" strike="noStrike" kern="1200" cap="none" spc="0" normalizeH="0" baseline="0" noProof="0" dirty="0" smtClean="0">
                <a:ln>
                  <a:noFill/>
                </a:ln>
                <a:solidFill>
                  <a:schemeClr val="tx2"/>
                </a:solidFill>
                <a:effectLst/>
                <a:uLnTx/>
                <a:uFillTx/>
                <a:latin typeface="+mn-lt"/>
                <a:ea typeface="+mn-ea"/>
                <a:cs typeface="+mn-cs"/>
              </a:rPr>
              <a:t>نمط القلم</a:t>
            </a:r>
          </a:p>
          <a:p>
            <a:pPr marL="0" marR="64008" lvl="0" indent="0" algn="r" defTabSz="914400" rtl="1" eaLnBrk="1" fontAlgn="auto" latinLnBrk="0" hangingPunct="1">
              <a:lnSpc>
                <a:spcPct val="100000"/>
              </a:lnSpc>
              <a:spcBef>
                <a:spcPts val="400"/>
              </a:spcBef>
              <a:spcAft>
                <a:spcPts val="0"/>
              </a:spcAft>
              <a:buClr>
                <a:schemeClr val="accent1"/>
              </a:buClr>
              <a:buSzPct val="68000"/>
              <a:buFont typeface="Wingdings" pitchFamily="2" charset="2"/>
              <a:buChar char="ü"/>
              <a:tabLst/>
              <a:defRPr/>
            </a:pPr>
            <a:r>
              <a:rPr kumimoji="0" lang="ar-JO" sz="2700" b="0" i="0" u="none" strike="noStrike" kern="1200" cap="none" spc="0" normalizeH="0" baseline="0" noProof="0" dirty="0" smtClean="0">
                <a:ln>
                  <a:noFill/>
                </a:ln>
                <a:solidFill>
                  <a:schemeClr val="tx2"/>
                </a:solidFill>
                <a:effectLst/>
                <a:uLnTx/>
                <a:uFillTx/>
                <a:latin typeface="+mn-lt"/>
                <a:ea typeface="+mn-ea"/>
                <a:cs typeface="+mn-cs"/>
              </a:rPr>
              <a:t>وزن القلم</a:t>
            </a:r>
          </a:p>
          <a:p>
            <a:pPr marL="0" marR="64008" lvl="0" indent="0" algn="r" defTabSz="914400" rtl="1" eaLnBrk="1" fontAlgn="auto" latinLnBrk="0" hangingPunct="1">
              <a:lnSpc>
                <a:spcPct val="100000"/>
              </a:lnSpc>
              <a:spcBef>
                <a:spcPts val="400"/>
              </a:spcBef>
              <a:spcAft>
                <a:spcPts val="0"/>
              </a:spcAft>
              <a:buClr>
                <a:schemeClr val="accent1"/>
              </a:buClr>
              <a:buSzPct val="68000"/>
              <a:buFont typeface="Wingdings" pitchFamily="2" charset="2"/>
              <a:buChar char="ü"/>
              <a:tabLst/>
              <a:defRPr/>
            </a:pPr>
            <a:r>
              <a:rPr kumimoji="0" lang="ar-JO" sz="2700" b="0" i="0" u="none" strike="noStrike" kern="1200" cap="none" spc="0" normalizeH="0" baseline="0" noProof="0" dirty="0" smtClean="0">
                <a:ln>
                  <a:noFill/>
                </a:ln>
                <a:solidFill>
                  <a:schemeClr val="tx2"/>
                </a:solidFill>
                <a:effectLst/>
                <a:uLnTx/>
                <a:uFillTx/>
                <a:latin typeface="+mn-lt"/>
                <a:ea typeface="+mn-ea"/>
                <a:cs typeface="+mn-cs"/>
              </a:rPr>
              <a:t>لون القلم</a:t>
            </a:r>
          </a:p>
          <a:p>
            <a:pPr marL="0" marR="64008" lvl="0" indent="0" algn="r" defTabSz="914400" rtl="1" eaLnBrk="1" fontAlgn="auto" latinLnBrk="0" hangingPunct="1">
              <a:lnSpc>
                <a:spcPct val="100000"/>
              </a:lnSpc>
              <a:spcBef>
                <a:spcPts val="400"/>
              </a:spcBef>
              <a:spcAft>
                <a:spcPts val="0"/>
              </a:spcAft>
              <a:buClr>
                <a:schemeClr val="accent1"/>
              </a:buClr>
              <a:buSzPct val="68000"/>
              <a:buFont typeface="Wingdings" pitchFamily="2" charset="2"/>
              <a:buChar char="ü"/>
              <a:tabLst/>
              <a:defRPr/>
            </a:pPr>
            <a:r>
              <a:rPr kumimoji="0" lang="ar-JO" sz="2700" b="0" i="0" u="none" strike="noStrike" kern="1200" cap="none" spc="0" normalizeH="0" baseline="0" noProof="0" dirty="0" smtClean="0">
                <a:ln>
                  <a:noFill/>
                </a:ln>
                <a:solidFill>
                  <a:schemeClr val="tx2"/>
                </a:solidFill>
                <a:effectLst/>
                <a:uLnTx/>
                <a:uFillTx/>
                <a:latin typeface="+mn-lt"/>
                <a:ea typeface="+mn-ea"/>
                <a:cs typeface="+mn-cs"/>
              </a:rPr>
              <a:t>رسم جدول</a:t>
            </a:r>
          </a:p>
          <a:p>
            <a:pPr marL="0" marR="64008" lvl="0" indent="0" algn="r" defTabSz="914400" rtl="1" eaLnBrk="1" fontAlgn="auto" latinLnBrk="0" hangingPunct="1">
              <a:lnSpc>
                <a:spcPct val="100000"/>
              </a:lnSpc>
              <a:spcBef>
                <a:spcPts val="400"/>
              </a:spcBef>
              <a:spcAft>
                <a:spcPts val="0"/>
              </a:spcAft>
              <a:buClr>
                <a:schemeClr val="accent1"/>
              </a:buClr>
              <a:buSzPct val="68000"/>
              <a:buFont typeface="Wingdings" pitchFamily="2" charset="2"/>
              <a:buChar char="ü"/>
              <a:tabLst/>
              <a:defRPr/>
            </a:pPr>
            <a:r>
              <a:rPr kumimoji="0" lang="ar-JO" sz="2700" b="0" i="0" u="none" strike="noStrike" kern="1200" cap="none" spc="0" normalizeH="0" baseline="0" noProof="0" dirty="0" smtClean="0">
                <a:ln>
                  <a:noFill/>
                </a:ln>
                <a:solidFill>
                  <a:schemeClr val="tx2"/>
                </a:solidFill>
                <a:effectLst/>
                <a:uLnTx/>
                <a:uFillTx/>
                <a:latin typeface="+mn-lt"/>
                <a:ea typeface="+mn-ea"/>
                <a:cs typeface="+mn-cs"/>
              </a:rPr>
              <a:t>ممحاة</a:t>
            </a:r>
          </a:p>
          <a:p>
            <a:pPr marL="0" marR="64008" lvl="0" indent="0" algn="r" defTabSz="914400" rtl="1" eaLnBrk="1" fontAlgn="auto" latinLnBrk="0" hangingPunct="1">
              <a:lnSpc>
                <a:spcPct val="100000"/>
              </a:lnSpc>
              <a:spcBef>
                <a:spcPts val="400"/>
              </a:spcBef>
              <a:spcAft>
                <a:spcPts val="0"/>
              </a:spcAft>
              <a:buClr>
                <a:schemeClr val="accent1"/>
              </a:buClr>
              <a:buSzPct val="68000"/>
              <a:buFont typeface="Wingdings" pitchFamily="2" charset="2"/>
              <a:buChar char="ü"/>
              <a:tabLst/>
              <a:defRPr/>
            </a:pPr>
            <a:r>
              <a:rPr kumimoji="0" lang="ar-JO" sz="2700" b="0" i="0" u="none" strike="noStrike" kern="1200" cap="none" spc="0" normalizeH="0" baseline="0" noProof="0" dirty="0" smtClean="0">
                <a:ln>
                  <a:noFill/>
                </a:ln>
                <a:solidFill>
                  <a:schemeClr val="tx2"/>
                </a:solidFill>
                <a:effectLst/>
                <a:uLnTx/>
                <a:uFillTx/>
                <a:latin typeface="+mn-lt"/>
                <a:ea typeface="+mn-ea"/>
                <a:cs typeface="+mn-cs"/>
              </a:rPr>
              <a:t>زر الخيار</a:t>
            </a:r>
            <a:endParaRPr kumimoji="0" lang="ar-SA" sz="27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914399"/>
          </a:xfrm>
        </p:spPr>
        <p:txBody>
          <a:bodyPr>
            <a:noAutofit/>
          </a:bodyPr>
          <a:lstStyle/>
          <a:p>
            <a:r>
              <a:rPr lang="ar-JO" sz="2700" b="0" dirty="0" smtClean="0"/>
              <a:t>التبويبة الثانية:التخطيط </a:t>
            </a:r>
            <a:br>
              <a:rPr lang="ar-JO" sz="2700" b="0" dirty="0" smtClean="0"/>
            </a:br>
            <a:r>
              <a:rPr lang="ar-JO" sz="2700" b="0" dirty="0" smtClean="0"/>
              <a:t>مجموعة الجدول</a:t>
            </a:r>
            <a:endParaRPr lang="ar-SA" sz="2700" b="0" dirty="0"/>
          </a:p>
        </p:txBody>
      </p:sp>
      <p:sp>
        <p:nvSpPr>
          <p:cNvPr id="3" name="Subtitle 2"/>
          <p:cNvSpPr>
            <a:spLocks noGrp="1"/>
          </p:cNvSpPr>
          <p:nvPr>
            <p:ph type="subTitle" idx="1"/>
          </p:nvPr>
        </p:nvSpPr>
        <p:spPr>
          <a:xfrm>
            <a:off x="685800" y="1066801"/>
            <a:ext cx="7772400" cy="1905000"/>
          </a:xfrm>
        </p:spPr>
        <p:txBody>
          <a:bodyPr>
            <a:normAutofit/>
          </a:bodyPr>
          <a:lstStyle/>
          <a:p>
            <a:r>
              <a:rPr lang="ar-JO" dirty="0" smtClean="0"/>
              <a:t>تحتوي هذه المجموعة على أوامر للعمل مع الجدول بأكمله.</a:t>
            </a:r>
            <a:endParaRPr lang="en-US" dirty="0" smtClean="0"/>
          </a:p>
          <a:p>
            <a:pPr>
              <a:buFont typeface="Wingdings" pitchFamily="2" charset="2"/>
              <a:buChar char="ü"/>
            </a:pPr>
            <a:r>
              <a:rPr lang="ar-JO" dirty="0" smtClean="0"/>
              <a:t>تحديد</a:t>
            </a:r>
          </a:p>
          <a:p>
            <a:pPr>
              <a:buFont typeface="Wingdings" pitchFamily="2" charset="2"/>
              <a:buChar char="ü"/>
            </a:pPr>
            <a:r>
              <a:rPr lang="ar-JO" dirty="0" smtClean="0"/>
              <a:t>عرض خطوط الشبكة</a:t>
            </a:r>
          </a:p>
          <a:p>
            <a:pPr>
              <a:buFont typeface="Wingdings" pitchFamily="2" charset="2"/>
              <a:buChar char="ü"/>
            </a:pPr>
            <a:r>
              <a:rPr lang="ar-JO" dirty="0" smtClean="0"/>
              <a:t>خصائص</a:t>
            </a:r>
            <a:endParaRPr lang="ar-SA" dirty="0"/>
          </a:p>
        </p:txBody>
      </p:sp>
      <p:sp>
        <p:nvSpPr>
          <p:cNvPr id="4" name="Title 1"/>
          <p:cNvSpPr txBox="1">
            <a:spLocks/>
          </p:cNvSpPr>
          <p:nvPr/>
        </p:nvSpPr>
        <p:spPr>
          <a:xfrm>
            <a:off x="685800" y="3200400"/>
            <a:ext cx="7772400" cy="609600"/>
          </a:xfrm>
          <a:prstGeom prst="rect">
            <a:avLst/>
          </a:prstGeom>
        </p:spPr>
        <p:txBody>
          <a:bodyPr vert="horz" anchor="b">
            <a:normAutofit fontScale="97500"/>
            <a:scene3d>
              <a:camera prst="orthographicFront"/>
              <a:lightRig rig="soft" dir="t"/>
            </a:scene3d>
            <a:sp3d prstMaterial="softEdge">
              <a:bevelT w="25400" h="25400"/>
            </a:sp3d>
          </a:bodyPr>
          <a:lstStyle/>
          <a:p>
            <a:pPr marL="0" marR="0" lvl="0" indent="0" algn="r" defTabSz="914400" rtl="1" eaLnBrk="1" fontAlgn="auto" latinLnBrk="0" hangingPunct="1">
              <a:lnSpc>
                <a:spcPct val="100000"/>
              </a:lnSpc>
              <a:spcBef>
                <a:spcPct val="0"/>
              </a:spcBef>
              <a:spcAft>
                <a:spcPts val="0"/>
              </a:spcAft>
              <a:buClrTx/>
              <a:buSzTx/>
              <a:buFont typeface="Wingdings" pitchFamily="2" charset="2"/>
              <a:buChar char="Ø"/>
              <a:tabLst/>
              <a:defRPr/>
            </a:pPr>
            <a:r>
              <a:rPr kumimoji="0" lang="ar-JO" sz="2700" i="0" u="sng"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مجموعة الصفوف والأعمدة</a:t>
            </a:r>
            <a:endParaRPr kumimoji="0" lang="ar-SA" sz="2700" i="0" u="sng"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5" name="Subtitle 2"/>
          <p:cNvSpPr txBox="1">
            <a:spLocks/>
          </p:cNvSpPr>
          <p:nvPr/>
        </p:nvSpPr>
        <p:spPr>
          <a:xfrm>
            <a:off x="685800" y="3810000"/>
            <a:ext cx="7772400" cy="2209800"/>
          </a:xfrm>
          <a:prstGeom prst="rect">
            <a:avLst/>
          </a:prstGeom>
        </p:spPr>
        <p:txBody>
          <a:bodyPr vert="horz" lIns="45720" rIns="45720">
            <a:normAutofit lnSpcReduction="10000"/>
          </a:bodyPr>
          <a:lstStyle/>
          <a:p>
            <a:pPr marL="0" marR="64008" lvl="0" indent="0" algn="r" defTabSz="914400" rtl="1" eaLnBrk="1" fontAlgn="auto" latinLnBrk="0" hangingPunct="1">
              <a:lnSpc>
                <a:spcPct val="100000"/>
              </a:lnSpc>
              <a:spcBef>
                <a:spcPts val="400"/>
              </a:spcBef>
              <a:spcAft>
                <a:spcPts val="0"/>
              </a:spcAft>
              <a:buClr>
                <a:schemeClr val="accent1"/>
              </a:buClr>
              <a:buSzPct val="68000"/>
              <a:buFont typeface="Wingdings 3"/>
              <a:buNone/>
              <a:tabLst/>
              <a:defRPr/>
            </a:pPr>
            <a:r>
              <a:rPr kumimoji="0" lang="ar-JO" sz="2700" b="0" i="0" u="none" strike="noStrike" kern="1200" cap="none" spc="0" normalizeH="0" baseline="0" noProof="0" dirty="0" smtClean="0">
                <a:ln>
                  <a:noFill/>
                </a:ln>
                <a:solidFill>
                  <a:schemeClr val="tx2"/>
                </a:solidFill>
                <a:effectLst/>
                <a:uLnTx/>
                <a:uFillTx/>
                <a:latin typeface="+mn-lt"/>
                <a:ea typeface="+mn-ea"/>
                <a:cs typeface="+mn-cs"/>
              </a:rPr>
              <a:t>استخدم هذه المجموعة لتعديل الصفوف والأعمدة في الجدول.</a:t>
            </a:r>
          </a:p>
          <a:p>
            <a:pPr marL="0" marR="64008" lvl="0" indent="0" algn="r" defTabSz="914400" rtl="1" eaLnBrk="1" fontAlgn="auto" latinLnBrk="0" hangingPunct="1">
              <a:lnSpc>
                <a:spcPct val="100000"/>
              </a:lnSpc>
              <a:spcBef>
                <a:spcPts val="400"/>
              </a:spcBef>
              <a:spcAft>
                <a:spcPts val="0"/>
              </a:spcAft>
              <a:buClr>
                <a:schemeClr val="accent1"/>
              </a:buClr>
              <a:buSzPct val="68000"/>
              <a:buFont typeface="Wingdings" pitchFamily="2" charset="2"/>
              <a:buChar char="ü"/>
              <a:tabLst/>
              <a:defRPr/>
            </a:pPr>
            <a:r>
              <a:rPr kumimoji="0" lang="ar-JO" sz="2700" b="0" i="0" u="none" strike="noStrike" kern="1200" cap="none" spc="0" normalizeH="0" baseline="0" noProof="0" dirty="0" smtClean="0">
                <a:ln>
                  <a:noFill/>
                </a:ln>
                <a:solidFill>
                  <a:schemeClr val="tx2"/>
                </a:solidFill>
                <a:effectLst/>
                <a:uLnTx/>
                <a:uFillTx/>
                <a:latin typeface="+mn-lt"/>
                <a:ea typeface="+mn-ea"/>
                <a:cs typeface="+mn-cs"/>
              </a:rPr>
              <a:t>حذف</a:t>
            </a:r>
          </a:p>
          <a:p>
            <a:pPr marL="0" marR="64008" lvl="0" indent="0" algn="r" defTabSz="914400" rtl="1" eaLnBrk="1" fontAlgn="auto" latinLnBrk="0" hangingPunct="1">
              <a:lnSpc>
                <a:spcPct val="100000"/>
              </a:lnSpc>
              <a:spcBef>
                <a:spcPts val="400"/>
              </a:spcBef>
              <a:spcAft>
                <a:spcPts val="0"/>
              </a:spcAft>
              <a:buClr>
                <a:schemeClr val="accent1"/>
              </a:buClr>
              <a:buSzPct val="68000"/>
              <a:buFont typeface="Wingdings" pitchFamily="2" charset="2"/>
              <a:buChar char="ü"/>
              <a:tabLst/>
              <a:defRPr/>
            </a:pPr>
            <a:r>
              <a:rPr kumimoji="0" lang="ar-JO" sz="2700" b="0" i="0" u="none" strike="noStrike" kern="1200" cap="none" spc="0" normalizeH="0" baseline="0" noProof="0" dirty="0" smtClean="0">
                <a:ln>
                  <a:noFill/>
                </a:ln>
                <a:solidFill>
                  <a:schemeClr val="tx2"/>
                </a:solidFill>
                <a:effectLst/>
                <a:uLnTx/>
                <a:uFillTx/>
                <a:latin typeface="+mn-lt"/>
                <a:ea typeface="+mn-ea"/>
                <a:cs typeface="+mn-cs"/>
              </a:rPr>
              <a:t>إدراج لأعلى وإدراج لأسفل</a:t>
            </a:r>
          </a:p>
          <a:p>
            <a:pPr marL="0" marR="64008" lvl="0" indent="0" algn="r" defTabSz="914400" rtl="1" eaLnBrk="1" fontAlgn="auto" latinLnBrk="0" hangingPunct="1">
              <a:lnSpc>
                <a:spcPct val="100000"/>
              </a:lnSpc>
              <a:spcBef>
                <a:spcPts val="400"/>
              </a:spcBef>
              <a:spcAft>
                <a:spcPts val="0"/>
              </a:spcAft>
              <a:buClr>
                <a:schemeClr val="accent1"/>
              </a:buClr>
              <a:buSzPct val="68000"/>
              <a:buFont typeface="Wingdings" pitchFamily="2" charset="2"/>
              <a:buChar char="ü"/>
              <a:tabLst/>
              <a:defRPr/>
            </a:pPr>
            <a:r>
              <a:rPr kumimoji="0" lang="ar-JO" sz="2700" b="0" i="0" u="none" strike="noStrike" kern="1200" cap="none" spc="0" normalizeH="0" baseline="0" noProof="0" dirty="0" smtClean="0">
                <a:ln>
                  <a:noFill/>
                </a:ln>
                <a:solidFill>
                  <a:schemeClr val="tx2"/>
                </a:solidFill>
                <a:effectLst/>
                <a:uLnTx/>
                <a:uFillTx/>
                <a:latin typeface="+mn-lt"/>
                <a:ea typeface="+mn-ea"/>
                <a:cs typeface="+mn-cs"/>
              </a:rPr>
              <a:t>إدراج لليسار وإدراج لليمين</a:t>
            </a:r>
          </a:p>
          <a:p>
            <a:pPr marL="0" marR="64008" lvl="0" indent="0" algn="r" defTabSz="914400" rtl="1" eaLnBrk="1" fontAlgn="auto" latinLnBrk="0" hangingPunct="1">
              <a:lnSpc>
                <a:spcPct val="100000"/>
              </a:lnSpc>
              <a:spcBef>
                <a:spcPts val="400"/>
              </a:spcBef>
              <a:spcAft>
                <a:spcPts val="0"/>
              </a:spcAft>
              <a:buClr>
                <a:schemeClr val="accent1"/>
              </a:buClr>
              <a:buSzPct val="68000"/>
              <a:buFont typeface="Wingdings" pitchFamily="2" charset="2"/>
              <a:buChar char="ü"/>
              <a:tabLst/>
              <a:defRPr/>
            </a:pPr>
            <a:r>
              <a:rPr kumimoji="0" lang="ar-JO" sz="2700" b="0" i="0" u="none" strike="noStrike" kern="1200" cap="none" spc="0" normalizeH="0" baseline="0" noProof="0" dirty="0" smtClean="0">
                <a:ln>
                  <a:noFill/>
                </a:ln>
                <a:solidFill>
                  <a:schemeClr val="tx2"/>
                </a:solidFill>
                <a:effectLst/>
                <a:uLnTx/>
                <a:uFillTx/>
                <a:latin typeface="+mn-lt"/>
                <a:ea typeface="+mn-ea"/>
                <a:cs typeface="+mn-cs"/>
              </a:rPr>
              <a:t>زر الخيار</a:t>
            </a:r>
            <a:endParaRPr kumimoji="0" lang="en-US" sz="2700" b="0" i="0" u="none" strike="noStrike" kern="1200" cap="none" spc="0" normalizeH="0" baseline="0" noProof="0" dirty="0" smtClean="0">
              <a:ln>
                <a:noFill/>
              </a:ln>
              <a:solidFill>
                <a:schemeClr val="tx2"/>
              </a:solidFill>
              <a:effectLst/>
              <a:uLnTx/>
              <a:uFillTx/>
              <a:latin typeface="+mn-lt"/>
              <a:ea typeface="+mn-ea"/>
              <a:cs typeface="+mn-cs"/>
            </a:endParaRPr>
          </a:p>
          <a:p>
            <a:pPr marL="0" marR="64008" lvl="0" indent="0" algn="r" defTabSz="914400" rtl="1" eaLnBrk="1" fontAlgn="auto" latinLnBrk="0" hangingPunct="1">
              <a:lnSpc>
                <a:spcPct val="100000"/>
              </a:lnSpc>
              <a:spcBef>
                <a:spcPts val="400"/>
              </a:spcBef>
              <a:spcAft>
                <a:spcPts val="0"/>
              </a:spcAft>
              <a:buClr>
                <a:schemeClr val="accent1"/>
              </a:buClr>
              <a:buSzPct val="68000"/>
              <a:buFont typeface="Wingdings 3"/>
              <a:buNone/>
              <a:tabLst/>
              <a:defRPr/>
            </a:pPr>
            <a:endParaRPr kumimoji="0" lang="ar-SA" sz="27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457199"/>
          </a:xfrm>
        </p:spPr>
        <p:txBody>
          <a:bodyPr>
            <a:noAutofit/>
          </a:bodyPr>
          <a:lstStyle/>
          <a:p>
            <a:pPr>
              <a:buFont typeface="Wingdings" pitchFamily="2" charset="2"/>
              <a:buChar char="Ø"/>
            </a:pPr>
            <a:r>
              <a:rPr lang="ar-JO" sz="2700" b="0" dirty="0" smtClean="0"/>
              <a:t>مجموعة الدمج</a:t>
            </a:r>
            <a:endParaRPr lang="ar-SA" sz="2700" b="0" dirty="0"/>
          </a:p>
        </p:txBody>
      </p:sp>
      <p:sp>
        <p:nvSpPr>
          <p:cNvPr id="3" name="Subtitle 2"/>
          <p:cNvSpPr>
            <a:spLocks noGrp="1"/>
          </p:cNvSpPr>
          <p:nvPr>
            <p:ph type="subTitle" idx="1"/>
          </p:nvPr>
        </p:nvSpPr>
        <p:spPr>
          <a:xfrm>
            <a:off x="685800" y="838201"/>
            <a:ext cx="7772400" cy="1904999"/>
          </a:xfrm>
        </p:spPr>
        <p:txBody>
          <a:bodyPr>
            <a:normAutofit/>
          </a:bodyPr>
          <a:lstStyle/>
          <a:p>
            <a:r>
              <a:rPr lang="ar-JO" dirty="0" smtClean="0"/>
              <a:t>استخدم هذه المجموعة لتعديل الخلايا في الجدول.</a:t>
            </a:r>
            <a:endParaRPr lang="en-US" dirty="0" smtClean="0"/>
          </a:p>
          <a:p>
            <a:pPr>
              <a:buFont typeface="Wingdings" pitchFamily="2" charset="2"/>
              <a:buChar char="ü"/>
            </a:pPr>
            <a:r>
              <a:rPr lang="ar-JO" dirty="0" smtClean="0"/>
              <a:t>دمج الخلايا</a:t>
            </a:r>
          </a:p>
          <a:p>
            <a:pPr>
              <a:buFont typeface="Wingdings" pitchFamily="2" charset="2"/>
              <a:buChar char="ü"/>
            </a:pPr>
            <a:r>
              <a:rPr lang="ar-JO" dirty="0" smtClean="0"/>
              <a:t>تقسيم الخلايا</a:t>
            </a:r>
          </a:p>
          <a:p>
            <a:pPr>
              <a:buFont typeface="Wingdings" pitchFamily="2" charset="2"/>
              <a:buChar char="ü"/>
            </a:pPr>
            <a:r>
              <a:rPr lang="ar-JO" dirty="0" smtClean="0"/>
              <a:t>تقسيم جدول</a:t>
            </a:r>
            <a:endParaRPr lang="ar-SA" dirty="0"/>
          </a:p>
        </p:txBody>
      </p:sp>
      <p:sp>
        <p:nvSpPr>
          <p:cNvPr id="4" name="Title 1"/>
          <p:cNvSpPr txBox="1">
            <a:spLocks/>
          </p:cNvSpPr>
          <p:nvPr/>
        </p:nvSpPr>
        <p:spPr>
          <a:xfrm>
            <a:off x="685800" y="2819400"/>
            <a:ext cx="7772400" cy="610561"/>
          </a:xfrm>
          <a:prstGeom prst="rect">
            <a:avLst/>
          </a:prstGeom>
        </p:spPr>
        <p:txBody>
          <a:bodyPr vert="horz" anchor="b">
            <a:normAutofit/>
            <a:scene3d>
              <a:camera prst="orthographicFront"/>
              <a:lightRig rig="soft" dir="t"/>
            </a:scene3d>
            <a:sp3d prstMaterial="softEdge">
              <a:bevelT w="25400" h="25400"/>
            </a:sp3d>
          </a:bodyPr>
          <a:lstStyle/>
          <a:p>
            <a:pPr marL="0" marR="0" lvl="0" indent="0" algn="r" defTabSz="914400" rtl="1" eaLnBrk="1" fontAlgn="auto" latinLnBrk="0" hangingPunct="1">
              <a:lnSpc>
                <a:spcPct val="100000"/>
              </a:lnSpc>
              <a:spcBef>
                <a:spcPct val="0"/>
              </a:spcBef>
              <a:spcAft>
                <a:spcPts val="0"/>
              </a:spcAft>
              <a:buClrTx/>
              <a:buSzTx/>
              <a:buFont typeface="Wingdings" pitchFamily="2" charset="2"/>
              <a:buChar char="Ø"/>
              <a:tabLst/>
              <a:defRPr/>
            </a:pPr>
            <a:r>
              <a:rPr kumimoji="0" lang="ar-JO" sz="2700" i="0" u="sng"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مجموعة حجم الخلية</a:t>
            </a:r>
            <a:endParaRPr kumimoji="0" lang="ar-SA" sz="2700" i="0" u="sng"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5" name="Subtitle 2"/>
          <p:cNvSpPr txBox="1">
            <a:spLocks/>
          </p:cNvSpPr>
          <p:nvPr/>
        </p:nvSpPr>
        <p:spPr>
          <a:xfrm>
            <a:off x="1371600" y="3505200"/>
            <a:ext cx="6934200" cy="1752600"/>
          </a:xfrm>
          <a:prstGeom prst="rect">
            <a:avLst/>
          </a:prstGeom>
        </p:spPr>
        <p:txBody>
          <a:bodyPr vert="horz" lIns="45720" rIns="45720">
            <a:normAutofit/>
          </a:bodyPr>
          <a:lstStyle/>
          <a:p>
            <a:pPr marL="0" marR="64008" lvl="0" indent="0" algn="r" defTabSz="914400" rtl="1" eaLnBrk="1" fontAlgn="auto" latinLnBrk="0" hangingPunct="1">
              <a:lnSpc>
                <a:spcPct val="100000"/>
              </a:lnSpc>
              <a:spcBef>
                <a:spcPts val="400"/>
              </a:spcBef>
              <a:spcAft>
                <a:spcPts val="0"/>
              </a:spcAft>
              <a:buClr>
                <a:schemeClr val="accent1"/>
              </a:buClr>
              <a:buSzPct val="68000"/>
              <a:buFont typeface="Wingdings 3"/>
              <a:buNone/>
              <a:tabLst/>
              <a:defRPr/>
            </a:pPr>
            <a:r>
              <a:rPr kumimoji="0" lang="ar-JO" sz="2700" b="0" i="0" u="none" strike="noStrike" kern="1200" cap="none" spc="0" normalizeH="0" baseline="0" noProof="0" dirty="0" smtClean="0">
                <a:ln>
                  <a:noFill/>
                </a:ln>
                <a:solidFill>
                  <a:schemeClr val="tx2"/>
                </a:solidFill>
                <a:effectLst/>
                <a:uLnTx/>
                <a:uFillTx/>
                <a:latin typeface="+mn-lt"/>
                <a:ea typeface="+mn-ea"/>
                <a:cs typeface="+mn-cs"/>
              </a:rPr>
              <a:t>تسمح هذه المجموعة بتعديل حجم الصفوف والأعمدة.</a:t>
            </a:r>
            <a:endParaRPr kumimoji="0" lang="en-US" sz="2700" b="0" i="0" u="none" strike="noStrike" kern="1200" cap="none" spc="0" normalizeH="0" baseline="0" noProof="0" dirty="0" smtClean="0">
              <a:ln>
                <a:noFill/>
              </a:ln>
              <a:solidFill>
                <a:schemeClr val="tx2"/>
              </a:solidFill>
              <a:effectLst/>
              <a:uLnTx/>
              <a:uFillTx/>
              <a:latin typeface="+mn-lt"/>
              <a:ea typeface="+mn-ea"/>
              <a:cs typeface="+mn-cs"/>
            </a:endParaRPr>
          </a:p>
          <a:p>
            <a:pPr marL="0" marR="64008" lvl="0" indent="0" algn="r" defTabSz="914400" rtl="1" eaLnBrk="1" fontAlgn="auto" latinLnBrk="0" hangingPunct="1">
              <a:lnSpc>
                <a:spcPct val="100000"/>
              </a:lnSpc>
              <a:spcBef>
                <a:spcPts val="400"/>
              </a:spcBef>
              <a:spcAft>
                <a:spcPts val="0"/>
              </a:spcAft>
              <a:buClr>
                <a:schemeClr val="accent1"/>
              </a:buClr>
              <a:buSzPct val="68000"/>
              <a:buFont typeface="Wingdings 3"/>
              <a:buNone/>
              <a:tabLst/>
              <a:defRPr/>
            </a:pPr>
            <a:endParaRPr kumimoji="0" lang="ar-SA" sz="2700" b="0" i="0" u="none" strike="noStrike" kern="1200" cap="none" spc="0" normalizeH="0" baseline="0" noProof="0" dirty="0">
              <a:ln>
                <a:noFill/>
              </a:ln>
              <a:solidFill>
                <a:schemeClr val="tx2"/>
              </a:solidFill>
              <a:effectLst/>
              <a:uLnTx/>
              <a:uFillTx/>
              <a:latin typeface="+mn-lt"/>
              <a:ea typeface="+mn-ea"/>
              <a:cs typeface="+mn-cs"/>
            </a:endParaRPr>
          </a:p>
        </p:txBody>
      </p:sp>
      <p:graphicFrame>
        <p:nvGraphicFramePr>
          <p:cNvPr id="531457" name="Object 1"/>
          <p:cNvGraphicFramePr>
            <a:graphicFrameLocks noChangeAspect="1"/>
          </p:cNvGraphicFramePr>
          <p:nvPr/>
        </p:nvGraphicFramePr>
        <p:xfrm>
          <a:off x="1600200" y="3962401"/>
          <a:ext cx="6324600" cy="1981200"/>
        </p:xfrm>
        <a:graphic>
          <a:graphicData uri="http://schemas.openxmlformats.org/presentationml/2006/ole">
            <mc:AlternateContent xmlns:mc="http://schemas.openxmlformats.org/markup-compatibility/2006">
              <mc:Choice xmlns:v="urn:schemas-microsoft-com:vml" Requires="v">
                <p:oleObj spid="_x0000_s531469" name="Document" r:id="rId3" imgW="5423848" imgH="2359237" progId="Word.Document.12">
                  <p:embed/>
                </p:oleObj>
              </mc:Choice>
              <mc:Fallback>
                <p:oleObj name="Document" r:id="rId3" imgW="5423848" imgH="2359237" progId="Word.Document.12">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3962401"/>
                        <a:ext cx="63246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2005</TotalTime>
  <Words>677</Words>
  <Application>Microsoft Office PowerPoint</Application>
  <PresentationFormat>عرض على الشاشة (3:4)‏</PresentationFormat>
  <Paragraphs>106</Paragraphs>
  <Slides>20</Slides>
  <Notes>0</Notes>
  <HiddenSlides>0</HiddenSlides>
  <MMClips>0</MMClips>
  <ScaleCrop>false</ScaleCrop>
  <HeadingPairs>
    <vt:vector size="8" baseType="variant">
      <vt:variant>
        <vt:lpstr>الخطوط المستخدمة</vt:lpstr>
      </vt:variant>
      <vt:variant>
        <vt:i4>8</vt:i4>
      </vt:variant>
      <vt:variant>
        <vt:lpstr>نسق</vt:lpstr>
      </vt:variant>
      <vt:variant>
        <vt:i4>1</vt:i4>
      </vt:variant>
      <vt:variant>
        <vt:lpstr>خوادم OLE مضمنة</vt:lpstr>
      </vt:variant>
      <vt:variant>
        <vt:i4>1</vt:i4>
      </vt:variant>
      <vt:variant>
        <vt:lpstr>عناوين الشرائح</vt:lpstr>
      </vt:variant>
      <vt:variant>
        <vt:i4>20</vt:i4>
      </vt:variant>
    </vt:vector>
  </HeadingPairs>
  <TitlesOfParts>
    <vt:vector size="30" baseType="lpstr">
      <vt:lpstr>Arial</vt:lpstr>
      <vt:lpstr>Calibri</vt:lpstr>
      <vt:lpstr>Lucida Sans Unicode</vt:lpstr>
      <vt:lpstr>Sakkal Majalla</vt:lpstr>
      <vt:lpstr>Verdana</vt:lpstr>
      <vt:lpstr>Wingdings</vt:lpstr>
      <vt:lpstr>Wingdings 2</vt:lpstr>
      <vt:lpstr>Wingdings 3</vt:lpstr>
      <vt:lpstr>Concourse</vt:lpstr>
      <vt:lpstr>Document</vt:lpstr>
      <vt:lpstr>عرض تقديمي في PowerPoint</vt:lpstr>
      <vt:lpstr>إدراج الجداول</vt:lpstr>
      <vt:lpstr>تفاصيل تخطيط الجدول</vt:lpstr>
      <vt:lpstr>إدراج الجدول</vt:lpstr>
      <vt:lpstr>رسم الجدول</vt:lpstr>
      <vt:lpstr>نظرة عامة على تبويبة أدوات الجداول  </vt:lpstr>
      <vt:lpstr>مجموعة أنماط الجدول</vt:lpstr>
      <vt:lpstr>التبويبة الثانية:التخطيط  مجموعة الجدول</vt:lpstr>
      <vt:lpstr>مجموعة الدمج</vt:lpstr>
      <vt:lpstr>مجموعة المحاذاة</vt:lpstr>
      <vt:lpstr>إدراج جدول سريع</vt:lpstr>
      <vt:lpstr> تحرير الجداول</vt:lpstr>
      <vt:lpstr>تحديد بيانات الجدول</vt:lpstr>
      <vt:lpstr>إضافة وحذف الصفوف والأعمدة</vt:lpstr>
      <vt:lpstr>التحكم بحجم الصفوف والأعمدة والجداول</vt:lpstr>
      <vt:lpstr>تقسيم الجدول</vt:lpstr>
      <vt:lpstr>استخدام الدوال والمعادلات داخل الجداول في وورد</vt:lpstr>
      <vt:lpstr>عرض تقديمي في PowerPoint</vt:lpstr>
      <vt:lpstr>عرض تقديمي في PowerPoint</vt:lpstr>
      <vt:lpstr>عرض تقديمي في PowerPoint</vt:lpstr>
    </vt:vector>
  </TitlesOfParts>
  <Company>tago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القسم 1: البداية</dc:title>
  <dc:creator>Oday Al-Qasem</dc:creator>
  <cp:lastModifiedBy>HP</cp:lastModifiedBy>
  <cp:revision>201</cp:revision>
  <dcterms:created xsi:type="dcterms:W3CDTF">2011-12-11T15:08:42Z</dcterms:created>
  <dcterms:modified xsi:type="dcterms:W3CDTF">2020-10-24T19:58:58Z</dcterms:modified>
</cp:coreProperties>
</file>