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3">
  <p:sldMasterIdLst>
    <p:sldMasterId id="2147483684" r:id="rId1"/>
  </p:sldMasterIdLst>
  <p:notesMasterIdLst>
    <p:notesMasterId r:id="rId28"/>
  </p:notesMasterIdLst>
  <p:handoutMasterIdLst>
    <p:handoutMasterId r:id="rId29"/>
  </p:handoutMasterIdLst>
  <p:sldIdLst>
    <p:sldId id="310" r:id="rId2"/>
    <p:sldId id="272" r:id="rId3"/>
    <p:sldId id="339" r:id="rId4"/>
    <p:sldId id="312" r:id="rId5"/>
    <p:sldId id="311" r:id="rId6"/>
    <p:sldId id="331" r:id="rId7"/>
    <p:sldId id="314" r:id="rId8"/>
    <p:sldId id="318" r:id="rId9"/>
    <p:sldId id="316" r:id="rId10"/>
    <p:sldId id="317" r:id="rId11"/>
    <p:sldId id="319" r:id="rId12"/>
    <p:sldId id="313" r:id="rId13"/>
    <p:sldId id="320" r:id="rId14"/>
    <p:sldId id="321" r:id="rId15"/>
    <p:sldId id="322" r:id="rId16"/>
    <p:sldId id="324" r:id="rId17"/>
    <p:sldId id="325" r:id="rId18"/>
    <p:sldId id="327" r:id="rId19"/>
    <p:sldId id="332" r:id="rId20"/>
    <p:sldId id="333" r:id="rId21"/>
    <p:sldId id="334" r:id="rId22"/>
    <p:sldId id="335" r:id="rId23"/>
    <p:sldId id="336" r:id="rId24"/>
    <p:sldId id="338" r:id="rId25"/>
    <p:sldId id="337" r:id="rId26"/>
    <p:sldId id="323" r:id="rId27"/>
  </p:sldIdLst>
  <p:sldSz cx="12192000" cy="6858000"/>
  <p:notesSz cx="6858000" cy="9144000"/>
  <p:defaultTextStyle>
    <a:defPPr algn="r" rtl="1"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414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improvment%20plan%20workshop\Direct%20assessment%20sheet%20of%20CHM%20211%20semeste%20S39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ar-S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Learning outcomes achievements percent</a:t>
            </a:r>
            <a:endParaRPr lang="ar-S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r-S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'CHM211 group 45'!$V$11:$Z$11</c:f>
              <c:strCache>
                <c:ptCount val="5"/>
                <c:pt idx="0">
                  <c:v>LO1.1</c:v>
                </c:pt>
                <c:pt idx="1">
                  <c:v>LO1.3</c:v>
                </c:pt>
                <c:pt idx="2">
                  <c:v>LO2.1</c:v>
                </c:pt>
                <c:pt idx="3">
                  <c:v>LO3.1</c:v>
                </c:pt>
                <c:pt idx="4">
                  <c:v>LO4.1</c:v>
                </c:pt>
              </c:strCache>
            </c:strRef>
          </c:cat>
          <c:val>
            <c:numRef>
              <c:f>'CHM211 group 45'!$V$22:$Z$22</c:f>
              <c:numCache>
                <c:formatCode>General</c:formatCode>
                <c:ptCount val="5"/>
                <c:pt idx="0">
                  <c:v>52.777777777777779</c:v>
                </c:pt>
                <c:pt idx="1">
                  <c:v>45.833333333333329</c:v>
                </c:pt>
                <c:pt idx="2">
                  <c:v>75.968992248062008</c:v>
                </c:pt>
                <c:pt idx="3">
                  <c:v>100</c:v>
                </c:pt>
                <c:pt idx="4">
                  <c:v>81.481481481481481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DC-4F60-92E4-4467C9DF2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9885536"/>
        <c:axId val="399887832"/>
      </c:barChart>
      <c:catAx>
        <c:axId val="39988553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SA"/>
          </a:p>
        </c:txPr>
        <c:crossAx val="399887832"/>
        <c:crosses val="autoZero"/>
        <c:auto val="1"/>
        <c:lblAlgn val="ctr"/>
        <c:lblOffset val="100"/>
        <c:noMultiLvlLbl val="0"/>
      </c:catAx>
      <c:valAx>
        <c:axId val="39988783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SA"/>
          </a:p>
        </c:txPr>
        <c:crossAx val="39988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ar-S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46B50DE-E2C5-4570-A602-723F73963DFC}" type="datetime1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18/02/42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A94C235-F339-4747-8B0C-CAD691A9D07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‹#›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5335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0258A30-3F71-4EF0-8EDF-1C17924DBC1E}" type="datetime1">
              <a:rPr lang="ar-SA" smtClean="0"/>
              <a:pPr/>
              <a:t>18/02/42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noProof="0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noProof="0" dirty="0"/>
              <a:t>انقر لتحرير أنماط النص الرئيسي</a:t>
            </a:r>
          </a:p>
          <a:p>
            <a:pPr lvl="1" rtl="1"/>
            <a:r>
              <a:rPr lang="ar-SA" noProof="0" dirty="0"/>
              <a:t>المستوى الثاني</a:t>
            </a:r>
          </a:p>
          <a:p>
            <a:pPr lvl="2" rtl="1"/>
            <a:r>
              <a:rPr lang="ar-SA" noProof="0" dirty="0"/>
              <a:t>المستوى الثالث</a:t>
            </a:r>
          </a:p>
          <a:p>
            <a:pPr lvl="3" rtl="1"/>
            <a:r>
              <a:rPr lang="ar-SA" noProof="0" dirty="0"/>
              <a:t>المستوى الرابع</a:t>
            </a:r>
          </a:p>
          <a:p>
            <a:pPr lvl="4" rtl="1"/>
            <a:r>
              <a:rPr lang="ar-SA" noProof="0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93B0CF2-7F87-4E02-A248-870047730F99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893B0CF2-7F87-4E02-A248-870047730F99}" type="slidenum">
              <a:rPr lang="ar-SA" smtClean="0"/>
              <a:t>2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ال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مجموعة 9"/>
          <p:cNvGrpSpPr/>
          <p:nvPr/>
        </p:nvGrpSpPr>
        <p:grpSpPr>
          <a:xfrm flipH="1"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مستطيل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/>
              <a:endParaRPr lang="ar-SA" noProof="0" dirty="0">
                <a:cs typeface="+mj-cs"/>
              </a:endParaRPr>
            </a:p>
          </p:txBody>
        </p:sp>
        <p:cxnSp>
          <p:nvCxnSpPr>
            <p:cNvPr id="7" name="موصل مستقيم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موصل مستقيم 4"/>
          <p:cNvCxnSpPr/>
          <p:nvPr userDrawn="1"/>
        </p:nvCxnSpPr>
        <p:spPr>
          <a:xfrm flipH="1" flipV="1">
            <a:off x="12180711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موصل مستقيم 10"/>
          <p:cNvCxnSpPr/>
          <p:nvPr userDrawn="1"/>
        </p:nvCxnSpPr>
        <p:spPr>
          <a:xfrm flipH="1" flipV="1">
            <a:off x="12180711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العنوان 8"/>
          <p:cNvSpPr>
            <a:spLocks noGrp="1"/>
          </p:cNvSpPr>
          <p:nvPr>
            <p:ph type="ctrTitle"/>
          </p:nvPr>
        </p:nvSpPr>
        <p:spPr>
          <a:xfrm flipH="1">
            <a:off x="1011936" y="1371600"/>
            <a:ext cx="10468864" cy="1828800"/>
          </a:xfrm>
          <a:ln>
            <a:noFill/>
          </a:ln>
        </p:spPr>
        <p:txBody>
          <a:bodyPr vert="horz" tIns="0" rIns="18288" bIns="0" rtlCol="1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1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kumimoji="0" lang="ar-SA" noProof="0" dirty="0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 flipH="1">
            <a:off x="1007872" y="3228536"/>
            <a:ext cx="10472928" cy="1752600"/>
          </a:xfrm>
        </p:spPr>
        <p:txBody>
          <a:bodyPr lIns="0" rIns="18288" rtlCol="1"/>
          <a:lstStyle>
            <a:lvl1pPr marL="0" marR="45720" indent="0" algn="r" rtl="1">
              <a:buNone/>
              <a:defRPr>
                <a:solidFill>
                  <a:schemeClr val="tx1"/>
                </a:solidFill>
                <a:cs typeface="+mj-cs"/>
              </a:defRPr>
            </a:lvl1pPr>
            <a:lvl2pPr marL="457200" indent="0" algn="ctr" rtl="1">
              <a:buNone/>
            </a:lvl2pPr>
            <a:lvl3pPr marL="914400" indent="0" algn="ctr" rtl="1">
              <a:buNone/>
            </a:lvl3pPr>
            <a:lvl4pPr marL="1371600" indent="0" algn="ctr" rtl="1">
              <a:buNone/>
            </a:lvl4pPr>
            <a:lvl5pPr marL="1828800" indent="0" algn="ctr" rtl="1">
              <a:buNone/>
            </a:lvl5pPr>
            <a:lvl6pPr marL="2286000" indent="0" algn="ctr" rtl="1">
              <a:buNone/>
            </a:lvl6pPr>
            <a:lvl7pPr marL="2743200" indent="0" algn="ctr" rtl="1">
              <a:buNone/>
            </a:lvl7pPr>
            <a:lvl8pPr marL="3200400" indent="0" algn="ctr" rtl="1">
              <a:buNone/>
            </a:lvl8pPr>
            <a:lvl9pPr marL="3657600" indent="0" algn="ctr" rtl="1">
              <a:buNone/>
            </a:lvl9pPr>
          </a:lstStyle>
          <a:p>
            <a:pPr rtl="1"/>
            <a:r>
              <a:rPr lang="ar-SA" noProof="0"/>
              <a:t>انقر لتحرير نمط العنوان الفرعي للشكل الرئيسي</a:t>
            </a:r>
            <a:endParaRPr lang="ar-SA" noProof="0" dirty="0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>
                <a:cs typeface="+mj-cs"/>
              </a:defRPr>
            </a:lvl1pPr>
          </a:lstStyle>
          <a:p>
            <a:fld id="{B181551B-8566-4F0E-B49F-1FC918A3C8E0}" type="datetime1">
              <a:rPr lang="ar-SA" smtClean="0"/>
              <a:pPr/>
              <a:t>18/02/42</a:t>
            </a:fld>
            <a:endParaRPr lang="ar-SA" dirty="0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>
                <a:cs typeface="+mj-cs"/>
              </a:defRPr>
            </a:lvl1pPr>
          </a:lstStyle>
          <a:p>
            <a:r>
              <a:rPr lang="ar-SA"/>
              <a:t>إضافة تذييل</a:t>
            </a:r>
            <a:endParaRPr lang="ar-SA" dirty="0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>
                <a:cs typeface="+mj-cs"/>
              </a:defRPr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11430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>
          <a:xfrm flipH="1" flipV="1">
            <a:off x="609600" y="1935480"/>
            <a:ext cx="10972800" cy="4389120"/>
          </a:xfrm>
        </p:spPr>
        <p:txBody>
          <a:bodyPr vert="eaVert" rtlCol="1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  <a:p>
            <a:pPr lvl="1" rtl="1" eaLnBrk="1" latinLnBrk="0" hangingPunct="1"/>
            <a:r>
              <a:rPr lang="ar-SA" noProof="0"/>
              <a:t>المستوى الثاني</a:t>
            </a:r>
          </a:p>
          <a:p>
            <a:pPr lvl="2" rtl="1" eaLnBrk="1" latinLnBrk="0" hangingPunct="1"/>
            <a:r>
              <a:rPr lang="ar-SA" noProof="0"/>
              <a:t>المستوى الثالث</a:t>
            </a:r>
          </a:p>
          <a:p>
            <a:pPr lvl="3" rtl="1" eaLnBrk="1" latinLnBrk="0" hangingPunct="1"/>
            <a:r>
              <a:rPr lang="ar-SA" noProof="0"/>
              <a:t>المستوى الرابع</a:t>
            </a:r>
          </a:p>
          <a:p>
            <a:pPr lvl="4" rtl="1" eaLnBrk="1" latinLnBrk="0" hangingPunct="1"/>
            <a:r>
              <a:rPr lang="ar-SA" noProof="0"/>
              <a:t>المستوى الخامس</a:t>
            </a:r>
            <a:endParaRPr kumimoji="0"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BBA07144-E617-4E24-BD3B-5E4C1E4E16E2}" type="datetime1">
              <a:rPr lang="ar-SA" noProof="0" smtClean="0"/>
              <a:t>18/02/42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نص وعنوان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 flipH="1">
            <a:off x="609600" y="914402"/>
            <a:ext cx="2743200" cy="5211763"/>
          </a:xfrm>
        </p:spPr>
        <p:txBody>
          <a:bodyPr vert="vert270" rtlCol="1"/>
          <a:lstStyle>
            <a:lvl1pPr algn="r" rtl="1">
              <a:defRPr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>
          <a:xfrm flipH="1" flipV="1">
            <a:off x="3556000" y="914402"/>
            <a:ext cx="8026400" cy="5211763"/>
          </a:xfrm>
        </p:spPr>
        <p:txBody>
          <a:bodyPr vert="eaVert" rtlCol="1"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  <a:p>
            <a:pPr lvl="1" rtl="1" eaLnBrk="1" latinLnBrk="0" hangingPunct="1"/>
            <a:r>
              <a:rPr lang="ar-SA" noProof="0"/>
              <a:t>المستوى الثاني</a:t>
            </a:r>
          </a:p>
          <a:p>
            <a:pPr lvl="2" rtl="1" eaLnBrk="1" latinLnBrk="0" hangingPunct="1"/>
            <a:r>
              <a:rPr lang="ar-SA" noProof="0"/>
              <a:t>المستوى الثالث</a:t>
            </a:r>
          </a:p>
          <a:p>
            <a:pPr lvl="3" rtl="1" eaLnBrk="1" latinLnBrk="0" hangingPunct="1"/>
            <a:r>
              <a:rPr lang="ar-SA" noProof="0"/>
              <a:t>المستوى الرابع</a:t>
            </a:r>
          </a:p>
          <a:p>
            <a:pPr lvl="4" rtl="1" eaLnBrk="1" latinLnBrk="0" hangingPunct="1"/>
            <a:r>
              <a:rPr lang="ar-SA" noProof="0"/>
              <a:t>المستوى الخامس</a:t>
            </a:r>
            <a:endParaRPr kumimoji="0"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6003F715-CC9D-4EB6-9EA5-9CB2F4C5A380}" type="datetime1">
              <a:rPr lang="ar-SA" noProof="0" smtClean="0"/>
              <a:t>18/02/42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العنوان و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1143000"/>
          </a:xfrm>
        </p:spPr>
        <p:txBody>
          <a:bodyPr rtlCol="1"/>
          <a:lstStyle>
            <a:lvl1pPr algn="r" rtl="1">
              <a:defRPr>
                <a:cs typeface="+mj-cs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 flipH="1">
            <a:off x="609600" y="1935480"/>
            <a:ext cx="10972800" cy="4389120"/>
          </a:xfrm>
        </p:spPr>
        <p:txBody>
          <a:bodyPr rtlCol="1"/>
          <a:lstStyle>
            <a:lvl1pPr algn="r" rtl="1">
              <a:defRPr>
                <a:cs typeface="+mj-cs"/>
              </a:defRPr>
            </a:lvl1pPr>
            <a:lvl2pPr algn="r" rtl="1">
              <a:defRPr>
                <a:cs typeface="+mj-cs"/>
              </a:defRPr>
            </a:lvl2pPr>
            <a:lvl3pPr algn="r" rtl="1">
              <a:defRPr>
                <a:cs typeface="+mj-cs"/>
              </a:defRPr>
            </a:lvl3pPr>
            <a:lvl4pPr algn="r" rtl="1">
              <a:defRPr>
                <a:cs typeface="+mj-cs"/>
              </a:defRPr>
            </a:lvl4pPr>
            <a:lvl5pPr algn="r" rtl="1">
              <a:defRPr>
                <a:cs typeface="+mj-cs"/>
              </a:defRPr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  <a:p>
            <a:pPr lvl="1" rtl="1" eaLnBrk="1" latinLnBrk="0" hangingPunct="1"/>
            <a:r>
              <a:rPr lang="ar-SA" noProof="0"/>
              <a:t>المستوى الثاني</a:t>
            </a:r>
          </a:p>
          <a:p>
            <a:pPr lvl="2" rtl="1" eaLnBrk="1" latinLnBrk="0" hangingPunct="1"/>
            <a:r>
              <a:rPr lang="ar-SA" noProof="0"/>
              <a:t>المستوى الثالث</a:t>
            </a:r>
          </a:p>
          <a:p>
            <a:pPr lvl="3" rtl="1" eaLnBrk="1" latinLnBrk="0" hangingPunct="1"/>
            <a:r>
              <a:rPr lang="ar-SA" noProof="0"/>
              <a:t>المستوى الرابع</a:t>
            </a:r>
          </a:p>
          <a:p>
            <a:pPr lvl="4" rtl="1" eaLnBrk="1" latinLnBrk="0" hangingPunct="1"/>
            <a:r>
              <a:rPr lang="ar-SA" noProof="0"/>
              <a:t>المستوى الخامس</a:t>
            </a:r>
            <a:endParaRPr kumimoji="0"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>
                <a:cs typeface="+mj-cs"/>
              </a:defRPr>
            </a:lvl1pPr>
          </a:lstStyle>
          <a:p>
            <a:fld id="{00AB5468-BF07-45AD-ADC1-E60F45A52F72}" type="datetime1">
              <a:rPr lang="ar-SA" smtClean="0"/>
              <a:pPr/>
              <a:t>18/02/42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>
                <a:cs typeface="+mj-cs"/>
              </a:defRPr>
            </a:lvl1pPr>
          </a:lstStyle>
          <a:p>
            <a:r>
              <a:rPr lang="ar-SA"/>
              <a:t>إضافة تذييل</a:t>
            </a:r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>
                <a:cs typeface="+mj-cs"/>
              </a:defRPr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رأس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1121664" y="1316736"/>
            <a:ext cx="10363200" cy="1362456"/>
          </a:xfrm>
          <a:ln>
            <a:noFill/>
          </a:ln>
        </p:spPr>
        <p:txBody>
          <a:bodyPr vert="horz" tIns="0" bIns="0" rtlCol="1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r" rtl="1">
              <a:lnSpc>
                <a:spcPct val="80000"/>
              </a:lnSpc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 flipH="1">
            <a:off x="1121664" y="2704664"/>
            <a:ext cx="10363200" cy="1509712"/>
          </a:xfrm>
        </p:spPr>
        <p:txBody>
          <a:bodyPr lIns="45720" rIns="45720" rtlCol="1" anchor="t"/>
          <a:lstStyle>
            <a:lvl1pPr marL="0" indent="0" algn="r" rtl="1">
              <a:buNone/>
              <a:defRPr sz="2200">
                <a:solidFill>
                  <a:schemeClr val="tx1"/>
                </a:solidFill>
              </a:defRPr>
            </a:lvl1pPr>
            <a:lvl2pPr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DFDB78D5-E788-4733-9DA0-8724CAE15DC8}" type="datetime1">
              <a:rPr lang="ar-SA" noProof="0" smtClean="0"/>
              <a:t>18/02/42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1143000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 flipH="1">
            <a:off x="6197600" y="1920085"/>
            <a:ext cx="5384800" cy="4434840"/>
          </a:xfrm>
        </p:spPr>
        <p:txBody>
          <a:bodyPr rtlCol="1"/>
          <a:lstStyle>
            <a:lvl1pPr algn="r" rtl="1">
              <a:defRPr sz="26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1800"/>
            </a:lvl4pPr>
            <a:lvl5pPr algn="r" rtl="1">
              <a:defRPr sz="1800"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  <a:p>
            <a:pPr lvl="1" rtl="1" eaLnBrk="1" latinLnBrk="0" hangingPunct="1"/>
            <a:r>
              <a:rPr lang="ar-SA" noProof="0"/>
              <a:t>المستوى الثاني</a:t>
            </a:r>
          </a:p>
          <a:p>
            <a:pPr lvl="2" rtl="1" eaLnBrk="1" latinLnBrk="0" hangingPunct="1"/>
            <a:r>
              <a:rPr lang="ar-SA" noProof="0"/>
              <a:t>المستوى الثالث</a:t>
            </a:r>
          </a:p>
          <a:p>
            <a:pPr lvl="3" rtl="1" eaLnBrk="1" latinLnBrk="0" hangingPunct="1"/>
            <a:r>
              <a:rPr lang="ar-SA" noProof="0"/>
              <a:t>المستوى الرابع</a:t>
            </a:r>
          </a:p>
          <a:p>
            <a:pPr lvl="4" rtl="1" eaLnBrk="1" latinLnBrk="0" hangingPunct="1"/>
            <a:r>
              <a:rPr lang="ar-SA" noProof="0"/>
              <a:t>المستوى الخامس</a:t>
            </a:r>
            <a:endParaRPr kumimoji="0" lang="ar-SA" noProof="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 flipH="1">
            <a:off x="609600" y="1920085"/>
            <a:ext cx="5384800" cy="4434840"/>
          </a:xfrm>
        </p:spPr>
        <p:txBody>
          <a:bodyPr rtlCol="1"/>
          <a:lstStyle>
            <a:lvl1pPr algn="r" rtl="1">
              <a:defRPr sz="2600"/>
            </a:lvl1pPr>
            <a:lvl2pPr algn="r" rtl="1">
              <a:defRPr sz="2400"/>
            </a:lvl2pPr>
            <a:lvl3pPr algn="r" rtl="1">
              <a:defRPr sz="2000"/>
            </a:lvl3pPr>
            <a:lvl4pPr algn="r" rtl="1">
              <a:defRPr sz="1800"/>
            </a:lvl4pPr>
            <a:lvl5pPr algn="r" rtl="1">
              <a:defRPr sz="1800"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  <a:p>
            <a:pPr lvl="1" rtl="1" eaLnBrk="1" latinLnBrk="0" hangingPunct="1"/>
            <a:r>
              <a:rPr lang="ar-SA" noProof="0"/>
              <a:t>المستوى الثاني</a:t>
            </a:r>
          </a:p>
          <a:p>
            <a:pPr lvl="2" rtl="1" eaLnBrk="1" latinLnBrk="0" hangingPunct="1"/>
            <a:r>
              <a:rPr lang="ar-SA" noProof="0"/>
              <a:t>المستوى الثالث</a:t>
            </a:r>
          </a:p>
          <a:p>
            <a:pPr lvl="3" rtl="1" eaLnBrk="1" latinLnBrk="0" hangingPunct="1"/>
            <a:r>
              <a:rPr lang="ar-SA" noProof="0"/>
              <a:t>المستوى الرابع</a:t>
            </a:r>
          </a:p>
          <a:p>
            <a:pPr lvl="4" rtl="1" eaLnBrk="1" latinLnBrk="0" hangingPunct="1"/>
            <a:r>
              <a:rPr lang="ar-SA" noProof="0"/>
              <a:t>المستوى الخامس</a:t>
            </a:r>
            <a:endParaRPr kumimoji="0" lang="ar-SA" noProof="0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5F914A46-E0B7-4440-8A98-A6521572EDDF}" type="datetime1">
              <a:rPr lang="ar-SA" noProof="0" smtClean="0"/>
              <a:t>18/02/42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1143000"/>
          </a:xfrm>
        </p:spPr>
        <p:txBody>
          <a:bodyPr tIns="45720" rtlCol="1" anchor="b"/>
          <a:lstStyle>
            <a:lvl1pPr algn="r" rtl="1">
              <a:defRPr/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 flipH="1">
            <a:off x="6195483" y="1855248"/>
            <a:ext cx="5386917" cy="659352"/>
          </a:xfrm>
        </p:spPr>
        <p:txBody>
          <a:bodyPr lIns="45720" tIns="0" rIns="45720" bIns="0" rtlCol="1" anchor="ctr">
            <a:noAutofit/>
          </a:bodyPr>
          <a:lstStyle>
            <a:lvl1pPr marL="0" indent="0" algn="r" rtl="1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 algn="r" rtl="1">
              <a:buNone/>
              <a:defRPr sz="2000" b="1"/>
            </a:lvl2pPr>
            <a:lvl3pPr algn="r" rtl="1">
              <a:buNone/>
              <a:defRPr sz="1800" b="1"/>
            </a:lvl3pPr>
            <a:lvl4pPr algn="r" rtl="1">
              <a:buNone/>
              <a:defRPr sz="1600" b="1"/>
            </a:lvl4pPr>
            <a:lvl5pPr algn="r" rtl="1">
              <a:buNone/>
              <a:defRPr sz="1600" b="1"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 flipH="1">
            <a:off x="6195483" y="2514600"/>
            <a:ext cx="5386917" cy="3845720"/>
          </a:xfrm>
        </p:spPr>
        <p:txBody>
          <a:bodyPr tIns="0" rtlCol="1"/>
          <a:lstStyle>
            <a:lvl1pPr algn="r" rtl="1">
              <a:defRPr sz="22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  <a:p>
            <a:pPr lvl="1" rtl="1" eaLnBrk="1" latinLnBrk="0" hangingPunct="1"/>
            <a:r>
              <a:rPr lang="ar-SA" noProof="0"/>
              <a:t>المستوى الثاني</a:t>
            </a:r>
          </a:p>
          <a:p>
            <a:pPr lvl="2" rtl="1" eaLnBrk="1" latinLnBrk="0" hangingPunct="1"/>
            <a:r>
              <a:rPr lang="ar-SA" noProof="0"/>
              <a:t>المستوى الثالث</a:t>
            </a:r>
          </a:p>
          <a:p>
            <a:pPr lvl="3" rtl="1" eaLnBrk="1" latinLnBrk="0" hangingPunct="1"/>
            <a:r>
              <a:rPr lang="ar-SA" noProof="0"/>
              <a:t>المستوى الرابع</a:t>
            </a:r>
          </a:p>
          <a:p>
            <a:pPr lvl="4" rtl="1" eaLnBrk="1" latinLnBrk="0" hangingPunct="1"/>
            <a:r>
              <a:rPr lang="ar-SA" noProof="0"/>
              <a:t>المستوى الخامس</a:t>
            </a:r>
            <a:endParaRPr kumimoji="0" lang="ar-SA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 flipH="1">
            <a:off x="609599" y="1859758"/>
            <a:ext cx="5389033" cy="654843"/>
          </a:xfrm>
        </p:spPr>
        <p:txBody>
          <a:bodyPr lIns="45720" tIns="0" rIns="45720" bIns="0" rtlCol="1" anchor="ctr"/>
          <a:lstStyle>
            <a:lvl1pPr marL="0" indent="0" algn="r" rtl="1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 algn="r" rtl="1">
              <a:buNone/>
              <a:defRPr sz="2000" b="1"/>
            </a:lvl2pPr>
            <a:lvl3pPr algn="r" rtl="1">
              <a:buNone/>
              <a:defRPr sz="1800" b="1"/>
            </a:lvl3pPr>
            <a:lvl4pPr algn="r" rtl="1">
              <a:buNone/>
              <a:defRPr sz="1600" b="1"/>
            </a:lvl4pPr>
            <a:lvl5pPr algn="r" rtl="1">
              <a:buNone/>
              <a:defRPr sz="1600" b="1"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 flipH="1">
            <a:off x="609599" y="2514600"/>
            <a:ext cx="5389033" cy="3845720"/>
          </a:xfrm>
        </p:spPr>
        <p:txBody>
          <a:bodyPr tIns="0" rtlCol="1"/>
          <a:lstStyle>
            <a:lvl1pPr algn="r" rtl="1">
              <a:defRPr sz="2200"/>
            </a:lvl1pPr>
            <a:lvl2pPr algn="r" rtl="1">
              <a:defRPr sz="2000"/>
            </a:lvl2pPr>
            <a:lvl3pPr algn="r" rtl="1">
              <a:defRPr sz="1800"/>
            </a:lvl3pPr>
            <a:lvl4pPr algn="r" rtl="1">
              <a:defRPr sz="1600"/>
            </a:lvl4pPr>
            <a:lvl5pPr algn="r" rtl="1">
              <a:defRPr sz="1600"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  <a:p>
            <a:pPr lvl="1" rtl="1" eaLnBrk="1" latinLnBrk="0" hangingPunct="1"/>
            <a:r>
              <a:rPr lang="ar-SA" noProof="0"/>
              <a:t>المستوى الثاني</a:t>
            </a:r>
          </a:p>
          <a:p>
            <a:pPr lvl="2" rtl="1" eaLnBrk="1" latinLnBrk="0" hangingPunct="1"/>
            <a:r>
              <a:rPr lang="ar-SA" noProof="0"/>
              <a:t>المستوى الثالث</a:t>
            </a:r>
          </a:p>
          <a:p>
            <a:pPr lvl="3" rtl="1" eaLnBrk="1" latinLnBrk="0" hangingPunct="1"/>
            <a:r>
              <a:rPr lang="ar-SA" noProof="0"/>
              <a:t>المستوى الرابع</a:t>
            </a:r>
          </a:p>
          <a:p>
            <a:pPr lvl="4" rtl="1" eaLnBrk="1" latinLnBrk="0" hangingPunct="1"/>
            <a:r>
              <a:rPr lang="ar-SA" noProof="0"/>
              <a:t>المستوى الخامس</a:t>
            </a:r>
            <a:endParaRPr kumimoji="0" lang="ar-SA" noProof="0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751F7BBF-AC95-496F-9484-CE05FB5DF51B}" type="datetime1">
              <a:rPr lang="ar-SA" noProof="0" smtClean="0"/>
              <a:t>18/02/42</a:t>
            </a:fld>
            <a:endParaRPr lang="ar-SA" noProof="0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508000" y="704088"/>
            <a:ext cx="11074400" cy="1143000"/>
          </a:xfrm>
        </p:spPr>
        <p:txBody>
          <a:bodyPr vert="horz" tIns="45720" bIns="0" rtlCol="1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r" rtl="1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3C490928-4E24-4550-B91B-8C11205BA5DC}" type="datetime1">
              <a:rPr lang="ar-SA" noProof="0" smtClean="0"/>
              <a:t>18/02/42</a:t>
            </a:fld>
            <a:endParaRPr lang="ar-SA" noProof="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71305536-A3A8-406B-BADF-DCC01B09E92F}" type="datetime1">
              <a:rPr lang="ar-SA" noProof="0" smtClean="0"/>
              <a:t>18/02/42</a:t>
            </a:fld>
            <a:endParaRPr lang="ar-SA" noProof="0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7620000" y="514352"/>
            <a:ext cx="3657600" cy="1162050"/>
          </a:xfrm>
        </p:spPr>
        <p:txBody>
          <a:bodyPr lIns="0" rtlCol="1" anchor="b">
            <a:noAutofit/>
          </a:bodyPr>
          <a:lstStyle>
            <a:lvl1pPr algn="r" rtl="1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 flipH="1">
            <a:off x="609600" y="1676400"/>
            <a:ext cx="6815667" cy="4572000"/>
          </a:xfrm>
        </p:spPr>
        <p:txBody>
          <a:bodyPr tIns="0" rtlCol="1"/>
          <a:lstStyle>
            <a:lvl1pPr algn="r" rtl="1">
              <a:defRPr sz="2800"/>
            </a:lvl1pPr>
            <a:lvl2pPr algn="r" rtl="1">
              <a:defRPr sz="2600"/>
            </a:lvl2pPr>
            <a:lvl3pPr algn="r" rtl="1">
              <a:defRPr sz="2400"/>
            </a:lvl3pPr>
            <a:lvl4pPr algn="r" rtl="1">
              <a:defRPr sz="2000"/>
            </a:lvl4pPr>
            <a:lvl5pPr algn="r" rtl="1">
              <a:defRPr sz="1800"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  <a:p>
            <a:pPr lvl="1" rtl="1" eaLnBrk="1" latinLnBrk="0" hangingPunct="1"/>
            <a:r>
              <a:rPr lang="ar-SA" noProof="0"/>
              <a:t>المستوى الثاني</a:t>
            </a:r>
          </a:p>
          <a:p>
            <a:pPr lvl="2" rtl="1" eaLnBrk="1" latinLnBrk="0" hangingPunct="1"/>
            <a:r>
              <a:rPr lang="ar-SA" noProof="0"/>
              <a:t>المستوى الثالث</a:t>
            </a:r>
          </a:p>
          <a:p>
            <a:pPr lvl="3" rtl="1" eaLnBrk="1" latinLnBrk="0" hangingPunct="1"/>
            <a:r>
              <a:rPr lang="ar-SA" noProof="0"/>
              <a:t>المستوى الرابع</a:t>
            </a:r>
          </a:p>
          <a:p>
            <a:pPr lvl="4" rtl="1" eaLnBrk="1" latinLnBrk="0" hangingPunct="1"/>
            <a:r>
              <a:rPr lang="ar-SA" noProof="0"/>
              <a:t>المستوى الخامس</a:t>
            </a:r>
            <a:endParaRPr kumimoji="0" lang="ar-SA" noProof="0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 flipH="1">
            <a:off x="7620000" y="1676400"/>
            <a:ext cx="3657600" cy="4572000"/>
          </a:xfrm>
        </p:spPr>
        <p:txBody>
          <a:bodyPr lIns="18288" rIns="18288" rtlCol="1"/>
          <a:lstStyle>
            <a:lvl1pPr marL="0" indent="0" algn="r" rtl="1">
              <a:buNone/>
              <a:defRPr sz="1400"/>
            </a:lvl1pPr>
            <a:lvl2pPr indent="0" algn="r" rtl="1">
              <a:buNone/>
              <a:defRPr sz="1200"/>
            </a:lvl2pPr>
            <a:lvl3pPr indent="0" algn="r" rtl="1">
              <a:buNone/>
              <a:defRPr sz="1000"/>
            </a:lvl3pPr>
            <a:lvl4pPr indent="0" algn="r" rtl="1">
              <a:buNone/>
              <a:defRPr sz="900"/>
            </a:lvl4pPr>
            <a:lvl5pPr indent="0" algn="r" rtl="1">
              <a:buNone/>
              <a:defRPr sz="900"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0C92E443-5F03-4812-BAC7-366A7ACB90EB}" type="datetime1">
              <a:rPr lang="ar-SA" noProof="0" smtClean="0"/>
              <a:t>18/02/42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10160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ب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قصاصة ومستطيل بزاوية دائرية واحدة 8"/>
          <p:cNvSpPr/>
          <p:nvPr/>
        </p:nvSpPr>
        <p:spPr>
          <a:xfrm rot="21180000" flipH="1" flipV="1">
            <a:off x="960596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latinLnBrk="0" hangingPunct="1"/>
            <a:endParaRPr kumimoji="0" lang="ar-SA" sz="1800" noProof="0" dirty="0"/>
          </a:p>
        </p:txBody>
      </p:sp>
      <p:sp>
        <p:nvSpPr>
          <p:cNvPr id="12" name="مثلث قائم الزاوية 11"/>
          <p:cNvSpPr/>
          <p:nvPr/>
        </p:nvSpPr>
        <p:spPr>
          <a:xfrm rot="21180000" flipH="1" flipV="1">
            <a:off x="1312557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latinLnBrk="0" hangingPunct="1"/>
            <a:endParaRPr kumimoji="0" lang="ar-SA" sz="1800" noProof="0" dirty="0"/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 flipH="1">
            <a:off x="8428736" y="1176997"/>
            <a:ext cx="2950464" cy="1582621"/>
          </a:xfrm>
        </p:spPr>
        <p:txBody>
          <a:bodyPr vert="horz" lIns="45720" tIns="45720" rIns="45720" bIns="45720" rtlCol="1" anchor="b"/>
          <a:lstStyle>
            <a:lvl1pPr algn="r" rtl="1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صورة 2" descr="عنصر نائب فارغ لإضافة صورة. انقر فوق العنصر النائب ثم حدد الصورة التي ترغب بإضافتها"/>
          <p:cNvSpPr>
            <a:spLocks noGrp="1"/>
          </p:cNvSpPr>
          <p:nvPr>
            <p:ph type="pic" idx="1"/>
          </p:nvPr>
        </p:nvSpPr>
        <p:spPr>
          <a:xfrm rot="21180000" flipH="1">
            <a:off x="1387316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1"/>
          <a:lstStyle>
            <a:lvl1pPr marL="0" indent="0" algn="r" rtl="1">
              <a:buNone/>
              <a:defRPr sz="3200"/>
            </a:lvl1pPr>
          </a:lstStyle>
          <a:p>
            <a:pPr rtl="1"/>
            <a:r>
              <a:rPr lang="ar-SA" noProof="0"/>
              <a:t>انقر فوق الأيقونة لإضافة صورة</a:t>
            </a:r>
            <a:endParaRPr kumimoji="0" lang="ar-SA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 flipH="1">
            <a:off x="8432800" y="2828785"/>
            <a:ext cx="2946400" cy="2179320"/>
          </a:xfrm>
        </p:spPr>
        <p:txBody>
          <a:bodyPr lIns="64008" rIns="45720" bIns="45720" rtlCol="1" anchor="t"/>
          <a:lstStyle>
            <a:lvl1pPr marL="0" indent="0" algn="r" rtl="1">
              <a:spcBef>
                <a:spcPts val="250"/>
              </a:spcBef>
              <a:buFontTx/>
              <a:buNone/>
              <a:defRPr sz="1300"/>
            </a:lvl1pPr>
            <a:lvl2pPr algn="r" rtl="1">
              <a:defRPr sz="1200"/>
            </a:lvl2pPr>
            <a:lvl3pPr algn="r" rtl="1">
              <a:defRPr sz="1000"/>
            </a:lvl3pPr>
            <a:lvl4pPr algn="r" rtl="1">
              <a:defRPr sz="900"/>
            </a:lvl4pPr>
            <a:lvl5pPr algn="r" rtl="1">
              <a:defRPr sz="900"/>
            </a:lvl5pPr>
          </a:lstStyle>
          <a:p>
            <a:pPr lvl="0" rtl="1" eaLnBrk="1" latinLnBrk="0" hangingPunct="1"/>
            <a:r>
              <a:rPr lang="ar-SA" noProof="0"/>
              <a:t>حرر أنماط نص الشكل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 flipH="1">
            <a:off x="8737600" y="6356351"/>
            <a:ext cx="28448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fld id="{9CAA364E-C109-4F9E-8245-8FC6F55B98A3}" type="datetime1">
              <a:rPr lang="ar-SA" noProof="0" smtClean="0"/>
              <a:t>18/02/42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 flipH="1">
            <a:off x="4165600" y="6356351"/>
            <a:ext cx="4470400" cy="365125"/>
          </a:xfrm>
        </p:spPr>
        <p:txBody>
          <a:bodyPr rtlCol="1"/>
          <a:lstStyle>
            <a:lvl1pPr algn="r" rtl="1">
              <a:defRPr/>
            </a:lvl1pPr>
          </a:lstStyle>
          <a:p>
            <a:pPr rtl="1"/>
            <a:r>
              <a:rPr lang="ar-SA" noProof="0" dirty="0"/>
              <a:t>إضافة تذييل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 flipH="1">
            <a:off x="609600" y="6356351"/>
            <a:ext cx="812800" cy="365125"/>
          </a:xfrm>
        </p:spPr>
        <p:txBody>
          <a:bodyPr rtlCol="1"/>
          <a:lstStyle>
            <a:lvl1pPr algn="l" rtl="1">
              <a:defRPr/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H="1"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1" anchor="t" compatLnSpc="1"/>
          <a:lstStyle/>
          <a:p>
            <a:pPr marL="0" algn="r" rtl="1" eaLnBrk="1" latinLnBrk="0" hangingPunct="1"/>
            <a:endParaRPr kumimoji="0" lang="ar-SA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H="1" flipV="1">
            <a:off x="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1" anchor="t" compatLnSpc="1"/>
          <a:lstStyle/>
          <a:p>
            <a:pPr marL="0" algn="r" rtl="1" eaLnBrk="1" latinLnBrk="0" hangingPunct="1"/>
            <a:endParaRPr kumimoji="0" lang="ar-SA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مجموعة 24"/>
          <p:cNvGrpSpPr/>
          <p:nvPr/>
        </p:nvGrpSpPr>
        <p:grpSpPr>
          <a:xfrm flipH="1">
            <a:off x="-19703" y="-7144"/>
            <a:ext cx="12240731" cy="6879658"/>
            <a:chOff x="0" y="-21658"/>
            <a:chExt cx="12240731" cy="6879658"/>
          </a:xfrm>
        </p:grpSpPr>
        <p:sp>
          <p:nvSpPr>
            <p:cNvPr id="26" name="مستطيل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-SA" noProof="0" dirty="0">
                <a:latin typeface="Tahoma" panose="020B0604030504040204" pitchFamily="34" charset="0"/>
                <a:ea typeface="Tahoma" panose="020B0604030504040204" pitchFamily="34" charset="0"/>
                <a:cs typeface="+mj-cs"/>
              </a:endParaRPr>
            </a:p>
          </p:txBody>
        </p:sp>
        <p:grpSp>
          <p:nvGrpSpPr>
            <p:cNvPr id="27" name="مجموعة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شكل حر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1" anchor="t" compatLnSpc="1"/>
              <a:lstStyle/>
              <a:p>
                <a:pPr marL="0" algn="l" rtl="1" eaLnBrk="1" latinLnBrk="0" hangingPunct="1"/>
                <a:endParaRPr kumimoji="0" lang="ar-SA" sz="1800" noProof="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+mj-cs"/>
                </a:endParaRPr>
              </a:p>
            </p:txBody>
          </p:sp>
          <p:sp>
            <p:nvSpPr>
              <p:cNvPr id="29" name="شكل حر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1" anchor="t" compatLnSpc="1"/>
              <a:lstStyle/>
              <a:p>
                <a:pPr marL="0" algn="l" rtl="1" eaLnBrk="1" latinLnBrk="0" hangingPunct="1"/>
                <a:endParaRPr kumimoji="0" lang="ar-SA" sz="1800" noProof="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+mj-cs"/>
                </a:endParaRPr>
              </a:p>
            </p:txBody>
          </p:sp>
          <p:grpSp>
            <p:nvGrpSpPr>
              <p:cNvPr id="31" name="مجموعة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شكل حر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1" anchor="t" compatLnSpc="1"/>
                <a:lstStyle/>
                <a:p>
                  <a:pPr rtl="1"/>
                  <a:endParaRPr kumimoji="0" lang="ar-SA" sz="1800" noProof="0" dirty="0">
                    <a:latin typeface="Tahoma" panose="020B0604030504040204" pitchFamily="34" charset="0"/>
                    <a:ea typeface="Tahoma" panose="020B0604030504040204" pitchFamily="34" charset="0"/>
                    <a:cs typeface="+mj-cs"/>
                  </a:endParaRPr>
                </a:p>
              </p:txBody>
            </p:sp>
            <p:sp>
              <p:nvSpPr>
                <p:cNvPr id="33" name="شكل حر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1" anchor="t" compatLnSpc="1"/>
                <a:lstStyle/>
                <a:p>
                  <a:pPr rtl="1"/>
                  <a:endParaRPr kumimoji="0" lang="ar-SA" sz="1800" noProof="0" dirty="0">
                    <a:latin typeface="Tahoma" panose="020B0604030504040204" pitchFamily="34" charset="0"/>
                    <a:ea typeface="Tahoma" panose="020B0604030504040204" pitchFamily="34" charset="0"/>
                    <a:cs typeface="+mj-cs"/>
                  </a:endParaRPr>
                </a:p>
              </p:txBody>
            </p:sp>
          </p:grpSp>
        </p:grpSp>
      </p:grp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1" anchor="b">
            <a:normAutofit/>
          </a:bodyPr>
          <a:lstStyle/>
          <a:p>
            <a:pPr rtl="1"/>
            <a:r>
              <a:rPr lang="ar-SA" noProof="0" dirty="0"/>
              <a:t>انقر لتحرير نمط العنوان الرئيسي</a:t>
            </a:r>
            <a:endParaRPr kumimoji="0" lang="ar-SA" noProof="0" dirty="0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 flipH="1">
            <a:off x="609600" y="1935480"/>
            <a:ext cx="10972800" cy="4389120"/>
          </a:xfrm>
          <a:prstGeom prst="rect">
            <a:avLst/>
          </a:prstGeom>
        </p:spPr>
        <p:txBody>
          <a:bodyPr vert="horz" rtlCol="1">
            <a:normAutofit/>
          </a:bodyPr>
          <a:lstStyle/>
          <a:p>
            <a:pPr lvl="0" rtl="1" eaLnBrk="1" latinLnBrk="0" hangingPunct="1"/>
            <a:r>
              <a:rPr lang="ar-SA" noProof="0" dirty="0"/>
              <a:t>انقر لتحرير أنماط النص الرئيسي</a:t>
            </a:r>
          </a:p>
          <a:p>
            <a:pPr lvl="1" rtl="1" eaLnBrk="1" latinLnBrk="0" hangingPunct="1"/>
            <a:r>
              <a:rPr lang="ar-SA" noProof="0" dirty="0"/>
              <a:t>المستوى الثاني</a:t>
            </a:r>
          </a:p>
          <a:p>
            <a:pPr lvl="2" rtl="1" eaLnBrk="1" latinLnBrk="0" hangingPunct="1"/>
            <a:r>
              <a:rPr lang="ar-SA" noProof="0" dirty="0"/>
              <a:t>المستوى الثالث</a:t>
            </a:r>
          </a:p>
          <a:p>
            <a:pPr lvl="3" rtl="1" eaLnBrk="1" latinLnBrk="0" hangingPunct="1"/>
            <a:r>
              <a:rPr lang="ar-SA" noProof="0" dirty="0"/>
              <a:t>المستوى الرابع</a:t>
            </a:r>
          </a:p>
          <a:p>
            <a:pPr lvl="4" rtl="1" eaLnBrk="1" latinLnBrk="0" hangingPunct="1"/>
            <a:r>
              <a:rPr lang="ar-SA" noProof="0" dirty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 flipH="1">
            <a:off x="8737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1" anchor="b"/>
          <a:lstStyle>
            <a:lvl1pPr algn="r" rtl="1" eaLnBrk="1" latinLnBrk="0" hangingPunct="1">
              <a:defRPr kumimoji="0" sz="11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1pPr>
          </a:lstStyle>
          <a:p>
            <a:fld id="{0EC5793D-B895-4682-8126-69F4DBA33ADC}" type="datetime1">
              <a:rPr lang="ar-SA" smtClean="0"/>
              <a:pPr/>
              <a:t>18/02/42</a:t>
            </a:fld>
            <a:endParaRPr lang="ar-SA" dirty="0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 flipH="1">
            <a:off x="4165600" y="6356351"/>
            <a:ext cx="4470400" cy="365125"/>
          </a:xfrm>
          <a:prstGeom prst="rect">
            <a:avLst/>
          </a:prstGeom>
        </p:spPr>
        <p:txBody>
          <a:bodyPr vert="horz" lIns="0" tIns="0" rIns="0" bIns="0" rtlCol="1" anchor="b"/>
          <a:lstStyle>
            <a:lvl1pPr algn="r" rtl="1" eaLnBrk="1" latinLnBrk="0" hangingPunct="1">
              <a:defRPr kumimoji="0" sz="11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1pPr>
          </a:lstStyle>
          <a:p>
            <a:r>
              <a:rPr lang="ar-SA"/>
              <a:t>إضافة تذييل</a:t>
            </a:r>
            <a:endParaRPr lang="ar-SA" dirty="0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 flipH="1">
            <a:off x="609600" y="6356351"/>
            <a:ext cx="1016000" cy="365125"/>
          </a:xfrm>
          <a:prstGeom prst="rect">
            <a:avLst/>
          </a:prstGeom>
        </p:spPr>
        <p:txBody>
          <a:bodyPr vert="horz" lIns="0" tIns="0" rIns="0" bIns="0" rtlCol="1" anchor="b"/>
          <a:lstStyle>
            <a:lvl1pPr algn="l" rtl="1" eaLnBrk="1" latinLnBrk="0" hangingPunct="1">
              <a:defRPr kumimoji="0" sz="11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1pPr>
          </a:lstStyle>
          <a:p>
            <a:fld id="{401CF334-2D5C-4859-84A6-CA7E6E43FAE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r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Tahoma" panose="020B0604030504040204" pitchFamily="34" charset="0"/>
          <a:ea typeface="Tahoma" panose="020B0604030504040204" pitchFamily="34" charset="0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+mj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+mj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+mj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+mj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+mj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r" rtl="1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74A99F-CBB6-4B31-9737-8F603E102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861568" y="815925"/>
            <a:ext cx="10468864" cy="893298"/>
          </a:xfrm>
        </p:spPr>
        <p:txBody>
          <a:bodyPr/>
          <a:lstStyle/>
          <a:p>
            <a:pPr algn="ctr"/>
            <a:r>
              <a:rPr lang="en-US" dirty="0"/>
              <a:t>Course improvement plan</a:t>
            </a: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FFC3528-6EF1-43BA-AB92-347255098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2663327" y="2395024"/>
            <a:ext cx="7334893" cy="1012874"/>
          </a:xfrm>
        </p:spPr>
        <p:txBody>
          <a:bodyPr>
            <a:noAutofit/>
          </a:bodyPr>
          <a:lstStyle/>
          <a:p>
            <a:pPr algn="ctr"/>
            <a:r>
              <a:rPr lang="ar-SA" sz="7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خطة التحسين المقرر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A19276B-2F12-4593-8B66-58BB23B4D7CC}"/>
              </a:ext>
            </a:extLst>
          </p:cNvPr>
          <p:cNvSpPr/>
          <p:nvPr/>
        </p:nvSpPr>
        <p:spPr>
          <a:xfrm>
            <a:off x="4964246" y="4093699"/>
            <a:ext cx="30897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Ayman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Algohary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 professor 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Chemistry department</a:t>
            </a:r>
          </a:p>
          <a:p>
            <a:pPr algn="ctr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 of science  </a:t>
            </a:r>
          </a:p>
        </p:txBody>
      </p:sp>
    </p:spTree>
    <p:extLst>
      <p:ext uri="{BB962C8B-B14F-4D97-AF65-F5344CB8AC3E}">
        <p14:creationId xmlns:p14="http://schemas.microsoft.com/office/powerpoint/2010/main" val="299053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875090-794B-457C-BD25-222FAE8D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0" y="0"/>
            <a:ext cx="10972800" cy="660478"/>
          </a:xfrm>
        </p:spPr>
        <p:txBody>
          <a:bodyPr>
            <a:normAutofit fontScale="90000"/>
          </a:bodyPr>
          <a:lstStyle/>
          <a:p>
            <a:pPr algn="l" rtl="0"/>
            <a:r>
              <a:rPr lang="en-AU" b="1" dirty="0"/>
              <a:t>COURSE REVIEW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B85CE7A-E53D-48CA-AC4B-F0A913D9600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42029" y="847022"/>
            <a:ext cx="10972800" cy="5835132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AU" b="1" dirty="0"/>
              <a:t>4- What data were collected?</a:t>
            </a:r>
          </a:p>
          <a:p>
            <a:pPr marL="0" indent="0" algn="l" rtl="0">
              <a:buNone/>
            </a:pPr>
            <a:r>
              <a:rPr lang="en-AU" dirty="0"/>
              <a:t>Indicate the types or sources of data that were considered in evaluating this course offering</a:t>
            </a:r>
          </a:p>
          <a:p>
            <a:pPr marL="0" indent="0" algn="l" rtl="0">
              <a:buNone/>
            </a:pPr>
            <a:r>
              <a:rPr lang="en-AU" b="1" dirty="0"/>
              <a:t> </a:t>
            </a:r>
          </a:p>
          <a:p>
            <a:pPr marL="0" indent="0" algn="l" rtl="0">
              <a:buNone/>
            </a:pPr>
            <a:r>
              <a:rPr lang="en-AU" b="1" dirty="0"/>
              <a:t>A- </a:t>
            </a:r>
          </a:p>
          <a:p>
            <a:pPr marL="0" indent="0" algn="l" rtl="0">
              <a:buNone/>
            </a:pPr>
            <a:endParaRPr lang="en-AU" b="1" dirty="0"/>
          </a:p>
          <a:p>
            <a:pPr marL="0" indent="0" algn="l" rtl="0">
              <a:buNone/>
            </a:pPr>
            <a:r>
              <a:rPr lang="en-AU" b="1" dirty="0"/>
              <a:t>B-</a:t>
            </a:r>
          </a:p>
          <a:p>
            <a:pPr marL="0" indent="0" algn="l" rtl="0">
              <a:buNone/>
            </a:pPr>
            <a:endParaRPr lang="en-AU" b="1" dirty="0"/>
          </a:p>
          <a:p>
            <a:pPr marL="0" indent="0" algn="l" rtl="0">
              <a:buNone/>
            </a:pPr>
            <a:r>
              <a:rPr lang="en-AU" b="1" dirty="0"/>
              <a:t>C-</a:t>
            </a:r>
          </a:p>
          <a:p>
            <a:pPr marL="0" indent="0" algn="l" rtl="0">
              <a:buNone/>
            </a:pPr>
            <a:endParaRPr lang="en-AU" b="1" dirty="0"/>
          </a:p>
          <a:p>
            <a:pPr marL="0" indent="0" algn="l" rtl="0">
              <a:buNone/>
            </a:pPr>
            <a:r>
              <a:rPr lang="en-AU" b="1" dirty="0"/>
              <a:t>D-</a:t>
            </a:r>
          </a:p>
          <a:p>
            <a:pPr marL="0" indent="0" algn="l" rtl="0">
              <a:buNone/>
            </a:pPr>
            <a:endParaRPr lang="en-AU" b="1" dirty="0"/>
          </a:p>
          <a:p>
            <a:pPr marL="0" indent="0" algn="l" rtl="0">
              <a:buNone/>
            </a:pPr>
            <a:r>
              <a:rPr lang="en-AU" b="1" dirty="0"/>
              <a:t>E-</a:t>
            </a:r>
          </a:p>
        </p:txBody>
      </p:sp>
    </p:spTree>
    <p:extLst>
      <p:ext uri="{BB962C8B-B14F-4D97-AF65-F5344CB8AC3E}">
        <p14:creationId xmlns:p14="http://schemas.microsoft.com/office/powerpoint/2010/main" val="228731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875090-794B-457C-BD25-222FAE8D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0" y="0"/>
            <a:ext cx="10972800" cy="660478"/>
          </a:xfrm>
        </p:spPr>
        <p:txBody>
          <a:bodyPr>
            <a:normAutofit fontScale="90000"/>
          </a:bodyPr>
          <a:lstStyle/>
          <a:p>
            <a:pPr algn="l" rtl="0"/>
            <a:r>
              <a:rPr lang="en-AU" b="1" dirty="0"/>
              <a:t>COURSE REVIEW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B85CE7A-E53D-48CA-AC4B-F0A913D9600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42029" y="847022"/>
            <a:ext cx="10972800" cy="5764793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AU" b="1" dirty="0"/>
              <a:t>4- What data were collected?</a:t>
            </a:r>
          </a:p>
          <a:p>
            <a:pPr marL="0" indent="0" algn="l" rtl="0">
              <a:buNone/>
            </a:pPr>
            <a:r>
              <a:rPr lang="en-AU" dirty="0"/>
              <a:t>Indicate the types or sources of data that were considered in evaluating this course offering</a:t>
            </a:r>
          </a:p>
          <a:p>
            <a:pPr marL="0" indent="0" algn="l" rtl="0">
              <a:buNone/>
            </a:pPr>
            <a:r>
              <a:rPr lang="en-AU" b="1" dirty="0"/>
              <a:t> </a:t>
            </a:r>
            <a:endParaRPr lang="en-AU" sz="1300" b="1" dirty="0"/>
          </a:p>
          <a:p>
            <a:pPr marL="514350" indent="-514350" algn="l" rtl="0">
              <a:lnSpc>
                <a:spcPct val="200000"/>
              </a:lnSpc>
              <a:buFont typeface="+mj-lt"/>
              <a:buAutoNum type="alphaUcPeriod"/>
            </a:pPr>
            <a:r>
              <a:rPr lang="en-AU" b="1" dirty="0"/>
              <a:t>Student Perceptions (</a:t>
            </a:r>
            <a:r>
              <a:rPr lang="en-AU" dirty="0"/>
              <a:t>student survey and exam quality survey</a:t>
            </a:r>
            <a:r>
              <a:rPr lang="en-AU" b="1" dirty="0"/>
              <a:t>)</a:t>
            </a:r>
          </a:p>
          <a:p>
            <a:pPr marL="514350" indent="-514350" algn="l" rtl="0">
              <a:lnSpc>
                <a:spcPct val="200000"/>
              </a:lnSpc>
              <a:buFont typeface="+mj-lt"/>
              <a:buAutoNum type="alphaUcPeriod"/>
            </a:pPr>
            <a:r>
              <a:rPr lang="en-AU" b="1" dirty="0"/>
              <a:t>Staff Perceptions (</a:t>
            </a:r>
            <a:r>
              <a:rPr lang="en-US" dirty="0"/>
              <a:t>Peer review </a:t>
            </a:r>
            <a:r>
              <a:rPr lang="en-AU" b="1" dirty="0"/>
              <a:t>)</a:t>
            </a:r>
            <a:endParaRPr lang="en-US" dirty="0"/>
          </a:p>
          <a:p>
            <a:pPr marL="514350" indent="-514350" algn="l" rtl="0">
              <a:lnSpc>
                <a:spcPct val="200000"/>
              </a:lnSpc>
              <a:buFont typeface="+mj-lt"/>
              <a:buAutoNum type="alphaUcPeriod"/>
            </a:pPr>
            <a:r>
              <a:rPr lang="en-AU" b="1" dirty="0"/>
              <a:t>Evaluation Student Engagement (</a:t>
            </a:r>
            <a:r>
              <a:rPr lang="en-AU" dirty="0"/>
              <a:t>behaviour, attendance and </a:t>
            </a:r>
            <a:r>
              <a:rPr lang="en-US" dirty="0"/>
              <a:t>online participation, assignment, Homework's</a:t>
            </a:r>
            <a:r>
              <a:rPr lang="en-AU" b="1" dirty="0"/>
              <a:t>)</a:t>
            </a:r>
          </a:p>
          <a:p>
            <a:pPr marL="514350" indent="-514350" algn="l" rtl="0">
              <a:lnSpc>
                <a:spcPct val="200000"/>
              </a:lnSpc>
              <a:buFont typeface="+mj-lt"/>
              <a:buAutoNum type="alphaUcPeriod"/>
            </a:pPr>
            <a:r>
              <a:rPr lang="en-AU" b="1" dirty="0"/>
              <a:t>Analysis of learning Outcomes (</a:t>
            </a:r>
            <a:r>
              <a:rPr lang="en-AU" dirty="0"/>
              <a:t>direct assessment sheet</a:t>
            </a:r>
            <a:r>
              <a:rPr lang="en-AU" b="1" dirty="0"/>
              <a:t>)</a:t>
            </a:r>
          </a:p>
          <a:p>
            <a:pPr marL="514350" indent="-514350" algn="l" rtl="0">
              <a:lnSpc>
                <a:spcPct val="200000"/>
              </a:lnSpc>
              <a:buFont typeface="+mj-lt"/>
              <a:buAutoNum type="alphaUcPeriod"/>
            </a:pPr>
            <a:r>
              <a:rPr lang="en-AU" b="1" dirty="0"/>
              <a:t>Benchmarks and Standards </a:t>
            </a:r>
            <a:r>
              <a:rPr lang="en-AU" dirty="0"/>
              <a:t>(</a:t>
            </a:r>
            <a:r>
              <a:rPr lang="en-US" dirty="0"/>
              <a:t>Comparisons with internal and external</a:t>
            </a:r>
            <a:r>
              <a:rPr lang="en-AU" dirty="0"/>
              <a:t>)</a:t>
            </a:r>
            <a:endParaRPr lang="en-US" dirty="0"/>
          </a:p>
          <a:p>
            <a:pPr marL="514350" indent="-514350" algn="l" rtl="0">
              <a:lnSpc>
                <a:spcPct val="200000"/>
              </a:lnSpc>
              <a:buFont typeface="+mj-lt"/>
              <a:buAutoNum type="alphaUcPeriod"/>
            </a:pPr>
            <a:endParaRPr lang="en-AU" b="1" dirty="0"/>
          </a:p>
          <a:p>
            <a:pPr marL="514350" indent="-514350" algn="l" rtl="0">
              <a:lnSpc>
                <a:spcPct val="200000"/>
              </a:lnSpc>
              <a:buFont typeface="+mj-lt"/>
              <a:buAutoNum type="alphaUcPeriod"/>
            </a:pPr>
            <a:endParaRPr lang="en-US" dirty="0"/>
          </a:p>
          <a:p>
            <a:pPr marL="0" indent="0" algn="l" rtl="0">
              <a:buNone/>
            </a:pP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03717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86B615-87A9-4B11-A1B9-D099EA5E6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86043" y="106387"/>
            <a:ext cx="10377268" cy="854026"/>
          </a:xfrm>
        </p:spPr>
        <p:txBody>
          <a:bodyPr>
            <a:normAutofit/>
          </a:bodyPr>
          <a:lstStyle/>
          <a:p>
            <a:pPr algn="l" rtl="0"/>
            <a:r>
              <a:rPr lang="en-AU" sz="4400" b="1" dirty="0"/>
              <a:t>COURSE IMPROVEMENT PLANS</a:t>
            </a:r>
            <a:endParaRPr lang="ar-SA" sz="44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9656628-8AE7-4BCD-BF51-B3502F63C1E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286043" y="1053318"/>
            <a:ext cx="10208455" cy="648874"/>
          </a:xfrm>
        </p:spPr>
        <p:txBody>
          <a:bodyPr>
            <a:normAutofit fontScale="92500"/>
          </a:bodyPr>
          <a:lstStyle/>
          <a:p>
            <a:pPr algn="l" rtl="0"/>
            <a:r>
              <a:rPr lang="en-AU" dirty="0"/>
              <a:t>Try to describe the improvements you plan for the next offering course.</a:t>
            </a:r>
          </a:p>
        </p:txBody>
      </p:sp>
      <p:sp>
        <p:nvSpPr>
          <p:cNvPr id="4" name="عنصر نائب للمحتوى 2">
            <a:extLst>
              <a:ext uri="{FF2B5EF4-FFF2-40B4-BE49-F238E27FC236}">
                <a16:creationId xmlns:a16="http://schemas.microsoft.com/office/drawing/2014/main" id="{1FD2A9EB-55F0-4227-B2BB-78F78DA752C6}"/>
              </a:ext>
            </a:extLst>
          </p:cNvPr>
          <p:cNvSpPr txBox="1">
            <a:spLocks/>
          </p:cNvSpPr>
          <p:nvPr/>
        </p:nvSpPr>
        <p:spPr>
          <a:xfrm flipH="1">
            <a:off x="286042" y="1795097"/>
            <a:ext cx="10208455" cy="648874"/>
          </a:xfrm>
          <a:prstGeom prst="rect">
            <a:avLst/>
          </a:prstGeom>
        </p:spPr>
        <p:txBody>
          <a:bodyPr vert="horz" rtlCol="1"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AU" dirty="0"/>
              <a:t>What are the items of improvement plan?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2843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86B615-87A9-4B11-A1B9-D099EA5E6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86043" y="106387"/>
            <a:ext cx="10377268" cy="854026"/>
          </a:xfrm>
        </p:spPr>
        <p:txBody>
          <a:bodyPr>
            <a:normAutofit/>
          </a:bodyPr>
          <a:lstStyle/>
          <a:p>
            <a:pPr algn="l" rtl="0"/>
            <a:r>
              <a:rPr lang="en-AU" sz="4400" b="1" dirty="0"/>
              <a:t>COURSE IMPROVEMENT PLANS</a:t>
            </a:r>
            <a:endParaRPr lang="ar-SA" sz="4400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9656628-8AE7-4BCD-BF51-B3502F63C1E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286043" y="1053318"/>
            <a:ext cx="10208455" cy="648874"/>
          </a:xfrm>
        </p:spPr>
        <p:txBody>
          <a:bodyPr>
            <a:normAutofit fontScale="92500"/>
          </a:bodyPr>
          <a:lstStyle/>
          <a:p>
            <a:pPr algn="l" rtl="0"/>
            <a:r>
              <a:rPr lang="en-AU" dirty="0"/>
              <a:t>Try to describe the improvements you plan for the next offering course.</a:t>
            </a:r>
          </a:p>
        </p:txBody>
      </p:sp>
      <p:sp>
        <p:nvSpPr>
          <p:cNvPr id="4" name="عنصر نائب للمحتوى 2">
            <a:extLst>
              <a:ext uri="{FF2B5EF4-FFF2-40B4-BE49-F238E27FC236}">
                <a16:creationId xmlns:a16="http://schemas.microsoft.com/office/drawing/2014/main" id="{1FD2A9EB-55F0-4227-B2BB-78F78DA752C6}"/>
              </a:ext>
            </a:extLst>
          </p:cNvPr>
          <p:cNvSpPr txBox="1">
            <a:spLocks/>
          </p:cNvSpPr>
          <p:nvPr/>
        </p:nvSpPr>
        <p:spPr>
          <a:xfrm flipH="1">
            <a:off x="286042" y="1795097"/>
            <a:ext cx="10208455" cy="648874"/>
          </a:xfrm>
          <a:prstGeom prst="rect">
            <a:avLst/>
          </a:prstGeom>
        </p:spPr>
        <p:txBody>
          <a:bodyPr vert="horz" rtlCol="1"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AU" dirty="0"/>
              <a:t>What is the items of improvement plan?</a:t>
            </a:r>
            <a:endParaRPr lang="ar-SA" dirty="0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E87BD174-23DC-44EE-BE65-E349D08DA000}"/>
              </a:ext>
            </a:extLst>
          </p:cNvPr>
          <p:cNvSpPr/>
          <p:nvPr/>
        </p:nvSpPr>
        <p:spPr>
          <a:xfrm>
            <a:off x="390001" y="2278439"/>
            <a:ext cx="10835938" cy="371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AU" sz="3200" dirty="0"/>
              <a:t>Design </a:t>
            </a:r>
          </a:p>
          <a:p>
            <a:pPr marL="34290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AU" sz="3200" dirty="0"/>
              <a:t>Content </a:t>
            </a:r>
          </a:p>
          <a:p>
            <a:pPr marL="34290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AU" sz="3200" dirty="0"/>
              <a:t>Delivery</a:t>
            </a:r>
          </a:p>
          <a:p>
            <a:pPr marL="34290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AU" sz="3200" dirty="0"/>
              <a:t>Assessment</a:t>
            </a:r>
          </a:p>
          <a:p>
            <a:pPr marL="34290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AU" sz="3200" dirty="0"/>
              <a:t>Student outcomes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308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2138D7-F44C-4C17-9EDE-2660CE770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42314" y="0"/>
            <a:ext cx="10972800" cy="773723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/>
              <a:t>Improvement of course design </a:t>
            </a:r>
            <a:endParaRPr lang="ar-SA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F6140AD-8509-46E2-BA6E-D2B7D1215A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1133265"/>
              </p:ext>
            </p:extLst>
          </p:nvPr>
        </p:nvGraphicFramePr>
        <p:xfrm>
          <a:off x="342314" y="2062810"/>
          <a:ext cx="11183814" cy="316901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798276">
                  <a:extLst>
                    <a:ext uri="{9D8B030D-6E8A-4147-A177-3AD203B41FA5}">
                      <a16:colId xmlns:a16="http://schemas.microsoft.com/office/drawing/2014/main" val="1857115997"/>
                    </a:ext>
                  </a:extLst>
                </a:gridCol>
                <a:gridCol w="2110153">
                  <a:extLst>
                    <a:ext uri="{9D8B030D-6E8A-4147-A177-3AD203B41FA5}">
                      <a16:colId xmlns:a16="http://schemas.microsoft.com/office/drawing/2014/main" val="3556789206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559401519"/>
                    </a:ext>
                  </a:extLst>
                </a:gridCol>
                <a:gridCol w="2940148">
                  <a:extLst>
                    <a:ext uri="{9D8B030D-6E8A-4147-A177-3AD203B41FA5}">
                      <a16:colId xmlns:a16="http://schemas.microsoft.com/office/drawing/2014/main" val="1900214340"/>
                    </a:ext>
                  </a:extLst>
                </a:gridCol>
              </a:tblGrid>
              <a:tr h="838525">
                <a:tc>
                  <a:txBody>
                    <a:bodyPr/>
                    <a:lstStyle/>
                    <a:p>
                      <a:pPr marL="0" marR="0" algn="ctr" rtl="1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u="none" strike="noStrike" kern="1200" dirty="0">
                          <a:effectLst/>
                        </a:rPr>
                        <a:t>Review course</a:t>
                      </a:r>
                      <a:endParaRPr lang="en-GB" sz="3600" u="none" strike="noStrike" dirty="0">
                        <a:effectLst/>
                      </a:endParaRPr>
                    </a:p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u="none" strike="noStrike" dirty="0">
                          <a:effectLst/>
                        </a:rPr>
                        <a:t> </a:t>
                      </a:r>
                      <a:endParaRPr lang="en-GB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10" marR="38410" marT="5335" marB="0"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en-AU" sz="2000" u="none" strike="noStrike" dirty="0">
                          <a:effectLst/>
                        </a:rPr>
                        <a:t>Data sources </a:t>
                      </a:r>
                      <a:endParaRPr lang="ar-SA" sz="1600" dirty="0"/>
                    </a:p>
                  </a:txBody>
                  <a:tcPr marL="38410" marR="38410" marT="5335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Worked well/</a:t>
                      </a:r>
                    </a:p>
                    <a:p>
                      <a:pPr algn="ctr"/>
                      <a:r>
                        <a:rPr kumimoji="0" lang="en-A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 to improvement</a:t>
                      </a:r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10" marR="38410" marT="533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kern="1200">
                          <a:effectLst/>
                        </a:rPr>
                        <a:t>comments</a:t>
                      </a:r>
                      <a:endParaRPr lang="en-AU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10" marR="38410" marT="5335" marB="0" anchor="ctr"/>
                </a:tc>
                <a:extLst>
                  <a:ext uri="{0D108BD9-81ED-4DB2-BD59-A6C34878D82A}">
                    <a16:rowId xmlns:a16="http://schemas.microsoft.com/office/drawing/2014/main" val="427504071"/>
                  </a:ext>
                </a:extLst>
              </a:tr>
              <a:tr h="774398"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US" sz="2000" u="none" strike="noStrike" kern="1200" dirty="0">
                          <a:effectLst/>
                        </a:rPr>
                        <a:t>Completion and updating  of course specification.  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10" marR="38410" marT="5335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u="none" strike="noStrike" dirty="0">
                          <a:effectLst/>
                        </a:rPr>
                        <a:t>Instructor </a:t>
                      </a:r>
                    </a:p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u="none" strike="noStrike" dirty="0">
                          <a:effectLst/>
                        </a:rPr>
                        <a:t> </a:t>
                      </a:r>
                      <a:endParaRPr lang="en-AU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10" marR="38410" marT="5335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AU" sz="2400" u="none" strike="noStrike" dirty="0">
                          <a:effectLst/>
                        </a:rPr>
                        <a:t> </a:t>
                      </a:r>
                      <a:endParaRPr lang="ar-SA" sz="1600" dirty="0"/>
                    </a:p>
                  </a:txBody>
                  <a:tcPr marL="38410" marR="38410" marT="5335" marB="0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ar-SA" sz="1600"/>
                    </a:p>
                  </a:txBody>
                  <a:tcPr marL="5335" marR="5335" marT="5335" marB="0" anchor="ctr"/>
                </a:tc>
                <a:extLst>
                  <a:ext uri="{0D108BD9-81ED-4DB2-BD59-A6C34878D82A}">
                    <a16:rowId xmlns:a16="http://schemas.microsoft.com/office/drawing/2014/main" val="1647866587"/>
                  </a:ext>
                </a:extLst>
              </a:tr>
              <a:tr h="389639"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GB" sz="2000" u="none" strike="noStrike" kern="1200" dirty="0">
                          <a:effectLst/>
                        </a:rPr>
                        <a:t>Formulated of Outcomes </a:t>
                      </a:r>
                      <a:endParaRPr lang="en-GB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10" marR="38410" marT="5335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u="none" strike="noStrike" dirty="0">
                          <a:effectLst/>
                        </a:rPr>
                        <a:t>Instructor </a:t>
                      </a:r>
                    </a:p>
                  </a:txBody>
                  <a:tcPr marL="38410" marR="38410" marT="5335" marB="0"/>
                </a:tc>
                <a:tc>
                  <a:txBody>
                    <a:bodyPr/>
                    <a:lstStyle/>
                    <a:p>
                      <a:pPr rtl="1"/>
                      <a:r>
                        <a:rPr lang="en-AU" sz="2400" u="none" strike="noStrike">
                          <a:effectLst/>
                        </a:rPr>
                        <a:t> </a:t>
                      </a:r>
                      <a:endParaRPr lang="ar-SA" sz="1600"/>
                    </a:p>
                  </a:txBody>
                  <a:tcPr marL="38410" marR="38410" marT="5335" marB="0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ar-SA" sz="1600"/>
                    </a:p>
                  </a:txBody>
                  <a:tcPr marL="5335" marR="5335" marT="5335" marB="0" anchor="ctr"/>
                </a:tc>
                <a:extLst>
                  <a:ext uri="{0D108BD9-81ED-4DB2-BD59-A6C34878D82A}">
                    <a16:rowId xmlns:a16="http://schemas.microsoft.com/office/drawing/2014/main" val="2268116130"/>
                  </a:ext>
                </a:extLst>
              </a:tr>
              <a:tr h="979787"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US" sz="2000" u="none" strike="noStrike" kern="1200" dirty="0">
                          <a:effectLst/>
                        </a:rPr>
                        <a:t>Improvement plan of last semester was available 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410" marR="38410" marT="5335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u="none" strike="noStrike" dirty="0">
                          <a:effectLst/>
                        </a:rPr>
                        <a:t>Instructor </a:t>
                      </a:r>
                    </a:p>
                  </a:txBody>
                  <a:tcPr marL="38410" marR="38410" marT="5335" marB="0"/>
                </a:tc>
                <a:tc>
                  <a:txBody>
                    <a:bodyPr/>
                    <a:lstStyle/>
                    <a:p>
                      <a:pPr rtl="1"/>
                      <a:r>
                        <a:rPr lang="en-AU" sz="2400" u="none" strike="noStrike" dirty="0">
                          <a:effectLst/>
                        </a:rPr>
                        <a:t> </a:t>
                      </a:r>
                      <a:endParaRPr lang="ar-SA" sz="1600" dirty="0"/>
                    </a:p>
                  </a:txBody>
                  <a:tcPr marL="38410" marR="38410" marT="5335" marB="0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ar-SA" sz="1600" dirty="0"/>
                    </a:p>
                  </a:txBody>
                  <a:tcPr marL="5335" marR="5335" marT="5335" marB="0" anchor="ctr"/>
                </a:tc>
                <a:extLst>
                  <a:ext uri="{0D108BD9-81ED-4DB2-BD59-A6C34878D82A}">
                    <a16:rowId xmlns:a16="http://schemas.microsoft.com/office/drawing/2014/main" val="2066343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53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8DB92C-B6F9-440D-9A7D-B475AF5F4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454855" y="0"/>
            <a:ext cx="10972800" cy="815926"/>
          </a:xfrm>
        </p:spPr>
        <p:txBody>
          <a:bodyPr>
            <a:normAutofit/>
          </a:bodyPr>
          <a:lstStyle/>
          <a:p>
            <a:pPr algn="l" rtl="0"/>
            <a:r>
              <a:rPr lang="en-US" sz="4800" dirty="0"/>
              <a:t>Improvement of course </a:t>
            </a:r>
            <a:r>
              <a:rPr lang="en-AU" sz="4800" dirty="0"/>
              <a:t>content</a:t>
            </a:r>
            <a:endParaRPr lang="ar-SA" sz="4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796A4F-2429-4AE5-914E-4E805F3E21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9126590"/>
              </p:ext>
            </p:extLst>
          </p:nvPr>
        </p:nvGraphicFramePr>
        <p:xfrm>
          <a:off x="323557" y="1083212"/>
          <a:ext cx="11591778" cy="4329011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041009">
                  <a:extLst>
                    <a:ext uri="{9D8B030D-6E8A-4147-A177-3AD203B41FA5}">
                      <a16:colId xmlns:a16="http://schemas.microsoft.com/office/drawing/2014/main" val="1746988384"/>
                    </a:ext>
                  </a:extLst>
                </a:gridCol>
                <a:gridCol w="4158735">
                  <a:extLst>
                    <a:ext uri="{9D8B030D-6E8A-4147-A177-3AD203B41FA5}">
                      <a16:colId xmlns:a16="http://schemas.microsoft.com/office/drawing/2014/main" val="4292015783"/>
                    </a:ext>
                  </a:extLst>
                </a:gridCol>
                <a:gridCol w="2119638">
                  <a:extLst>
                    <a:ext uri="{9D8B030D-6E8A-4147-A177-3AD203B41FA5}">
                      <a16:colId xmlns:a16="http://schemas.microsoft.com/office/drawing/2014/main" val="1386508022"/>
                    </a:ext>
                  </a:extLst>
                </a:gridCol>
                <a:gridCol w="2136198">
                  <a:extLst>
                    <a:ext uri="{9D8B030D-6E8A-4147-A177-3AD203B41FA5}">
                      <a16:colId xmlns:a16="http://schemas.microsoft.com/office/drawing/2014/main" val="2621848454"/>
                    </a:ext>
                  </a:extLst>
                </a:gridCol>
                <a:gridCol w="2136198">
                  <a:extLst>
                    <a:ext uri="{9D8B030D-6E8A-4147-A177-3AD203B41FA5}">
                      <a16:colId xmlns:a16="http://schemas.microsoft.com/office/drawing/2014/main" val="708497958"/>
                    </a:ext>
                  </a:extLst>
                </a:gridCol>
              </a:tblGrid>
              <a:tr h="524989">
                <a:tc gridSpan="2">
                  <a:txBody>
                    <a:bodyPr/>
                    <a:lstStyle/>
                    <a:p>
                      <a:pPr marL="0" marR="0" algn="ctr" rtl="1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u="none" strike="noStrike" kern="1200">
                          <a:effectLst/>
                        </a:rPr>
                        <a:t>Review course</a:t>
                      </a:r>
                      <a:endParaRPr lang="en-GB" sz="3600" u="none" strike="noStrike">
                        <a:effectLst/>
                      </a:endParaRPr>
                    </a:p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3200" u="none" strike="noStrike">
                          <a:effectLst/>
                        </a:rPr>
                        <a:t> </a:t>
                      </a:r>
                      <a:endParaRPr lang="en-GB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>
                          <a:effectLst/>
                        </a:rPr>
                        <a:t>Data sources </a:t>
                      </a:r>
                      <a:endParaRPr lang="en-AU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 anchor="ctr"/>
                </a:tc>
                <a:tc>
                  <a:txBody>
                    <a:bodyPr/>
                    <a:lstStyle/>
                    <a:p>
                      <a:pPr marL="0" marR="0" algn="ctr" rtl="1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>
                          <a:effectLst/>
                        </a:rPr>
                        <a:t>Worked well/</a:t>
                      </a:r>
                      <a:endParaRPr lang="en-US" sz="3600" u="none" strike="noStrike">
                        <a:effectLst/>
                      </a:endParaRPr>
                    </a:p>
                    <a:p>
                      <a:pPr marL="0" marR="0" algn="ctr" rtl="1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>
                          <a:effectLst/>
                        </a:rPr>
                        <a:t>Need to improvement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kern="1200">
                          <a:effectLst/>
                        </a:rPr>
                        <a:t>comments</a:t>
                      </a:r>
                      <a:endParaRPr lang="en-AU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 anchor="ctr"/>
                </a:tc>
                <a:extLst>
                  <a:ext uri="{0D108BD9-81ED-4DB2-BD59-A6C34878D82A}">
                    <a16:rowId xmlns:a16="http://schemas.microsoft.com/office/drawing/2014/main" val="1087152610"/>
                  </a:ext>
                </a:extLst>
              </a:tr>
              <a:tr h="524989">
                <a:tc rowSpan="5"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Content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US" sz="1800" u="none" strike="noStrike" kern="1200" dirty="0">
                          <a:effectLst/>
                        </a:rPr>
                        <a:t>All Course content was covered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Student survey Q5</a:t>
                      </a:r>
                      <a:endParaRPr lang="en-AU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>
                          <a:effectLst/>
                        </a:rPr>
                        <a:t> </a:t>
                      </a:r>
                      <a:endParaRPr lang="en-AU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extLst>
                  <a:ext uri="{0D108BD9-81ED-4DB2-BD59-A6C34878D82A}">
                    <a16:rowId xmlns:a16="http://schemas.microsoft.com/office/drawing/2014/main" val="24845122"/>
                  </a:ext>
                </a:extLst>
              </a:tr>
              <a:tr h="86931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US" sz="1800" u="none" strike="noStrike" kern="1200" dirty="0">
                          <a:effectLst/>
                        </a:rPr>
                        <a:t>Course content match with what has already been taught.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Peer reviewer </a:t>
                      </a:r>
                      <a:endParaRPr lang="en-AU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>
                          <a:effectLst/>
                        </a:rPr>
                        <a:t> </a:t>
                      </a:r>
                      <a:endParaRPr lang="en-AU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>
                          <a:effectLst/>
                        </a:rPr>
                        <a:t> </a:t>
                      </a:r>
                      <a:endParaRPr lang="en-AU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extLst>
                  <a:ext uri="{0D108BD9-81ED-4DB2-BD59-A6C34878D82A}">
                    <a16:rowId xmlns:a16="http://schemas.microsoft.com/office/drawing/2014/main" val="3104260262"/>
                  </a:ext>
                </a:extLst>
              </a:tr>
              <a:tr h="524989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AU" sz="1800" u="none" strike="noStrike" kern="1200" dirty="0">
                          <a:effectLst/>
                        </a:rPr>
                        <a:t>Reference materials are updated </a:t>
                      </a:r>
                      <a:endParaRPr lang="en-A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Student survey Q10 </a:t>
                      </a:r>
                      <a:endParaRPr lang="en-AU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>
                          <a:effectLst/>
                        </a:rPr>
                        <a:t> </a:t>
                      </a:r>
                      <a:endParaRPr lang="en-AU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extLst>
                  <a:ext uri="{0D108BD9-81ED-4DB2-BD59-A6C34878D82A}">
                    <a16:rowId xmlns:a16="http://schemas.microsoft.com/office/drawing/2014/main" val="2753572700"/>
                  </a:ext>
                </a:extLst>
              </a:tr>
              <a:tr h="69715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US" sz="1800" u="none" strike="noStrike" kern="1200" dirty="0">
                          <a:effectLst/>
                        </a:rPr>
                        <a:t>Lab manual was available for practical courses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Instructor </a:t>
                      </a:r>
                      <a:endParaRPr lang="en-AU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>
                          <a:effectLst/>
                        </a:rPr>
                        <a:t> </a:t>
                      </a:r>
                      <a:endParaRPr lang="en-AU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>
                          <a:effectLst/>
                        </a:rPr>
                        <a:t> </a:t>
                      </a:r>
                      <a:endParaRPr lang="en-AU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extLst>
                  <a:ext uri="{0D108BD9-81ED-4DB2-BD59-A6C34878D82A}">
                    <a16:rowId xmlns:a16="http://schemas.microsoft.com/office/drawing/2014/main" val="3855192387"/>
                  </a:ext>
                </a:extLst>
              </a:tr>
              <a:tr h="352828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AU" sz="1800" u="none" strike="noStrike" kern="1200" dirty="0">
                          <a:effectLst/>
                        </a:rPr>
                        <a:t>Question bank was available </a:t>
                      </a:r>
                      <a:endParaRPr lang="en-AU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instructor</a:t>
                      </a:r>
                      <a:endParaRPr lang="en-AU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>
                          <a:effectLst/>
                        </a:rPr>
                        <a:t> </a:t>
                      </a:r>
                      <a:endParaRPr lang="en-AU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288" marR="51288" marT="7123" marB="0"/>
                </a:tc>
                <a:extLst>
                  <a:ext uri="{0D108BD9-81ED-4DB2-BD59-A6C34878D82A}">
                    <a16:rowId xmlns:a16="http://schemas.microsoft.com/office/drawing/2014/main" val="1517547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69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8DB92C-B6F9-440D-9A7D-B475AF5F4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454855" y="0"/>
            <a:ext cx="10972800" cy="815926"/>
          </a:xfrm>
        </p:spPr>
        <p:txBody>
          <a:bodyPr>
            <a:normAutofit/>
          </a:bodyPr>
          <a:lstStyle/>
          <a:p>
            <a:pPr algn="l" rtl="0"/>
            <a:r>
              <a:rPr lang="en-US" sz="4800" dirty="0"/>
              <a:t>Improvement of course </a:t>
            </a:r>
            <a:r>
              <a:rPr lang="en-AU" sz="4800" dirty="0"/>
              <a:t>delivery</a:t>
            </a:r>
            <a:endParaRPr lang="ar-SA" sz="4800" dirty="0"/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793B28A-F78A-4FCA-B6C6-C7ADF612410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454855" y="1119554"/>
            <a:ext cx="10972800" cy="889550"/>
          </a:xfrm>
        </p:spPr>
        <p:txBody>
          <a:bodyPr/>
          <a:lstStyle/>
          <a:p>
            <a:pPr algn="l" rtl="0"/>
            <a:r>
              <a:rPr lang="en-US" dirty="0"/>
              <a:t>We can take it from course evaluation form</a:t>
            </a:r>
          </a:p>
          <a:p>
            <a:pPr algn="l" rtl="0"/>
            <a:endParaRPr lang="ar-SA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4F7874-5100-4094-A3AA-F98DA7E5B9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5985788"/>
              </p:ext>
            </p:extLst>
          </p:nvPr>
        </p:nvGraphicFramePr>
        <p:xfrm>
          <a:off x="764345" y="1564329"/>
          <a:ext cx="10869637" cy="437685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366558">
                  <a:extLst>
                    <a:ext uri="{9D8B030D-6E8A-4147-A177-3AD203B41FA5}">
                      <a16:colId xmlns:a16="http://schemas.microsoft.com/office/drawing/2014/main" val="1701332180"/>
                    </a:ext>
                  </a:extLst>
                </a:gridCol>
                <a:gridCol w="3858826">
                  <a:extLst>
                    <a:ext uri="{9D8B030D-6E8A-4147-A177-3AD203B41FA5}">
                      <a16:colId xmlns:a16="http://schemas.microsoft.com/office/drawing/2014/main" val="2561245235"/>
                    </a:ext>
                  </a:extLst>
                </a:gridCol>
                <a:gridCol w="2094343">
                  <a:extLst>
                    <a:ext uri="{9D8B030D-6E8A-4147-A177-3AD203B41FA5}">
                      <a16:colId xmlns:a16="http://schemas.microsoft.com/office/drawing/2014/main" val="2685994985"/>
                    </a:ext>
                  </a:extLst>
                </a:gridCol>
                <a:gridCol w="1869200">
                  <a:extLst>
                    <a:ext uri="{9D8B030D-6E8A-4147-A177-3AD203B41FA5}">
                      <a16:colId xmlns:a16="http://schemas.microsoft.com/office/drawing/2014/main" val="2290258146"/>
                    </a:ext>
                  </a:extLst>
                </a:gridCol>
                <a:gridCol w="1680710">
                  <a:extLst>
                    <a:ext uri="{9D8B030D-6E8A-4147-A177-3AD203B41FA5}">
                      <a16:colId xmlns:a16="http://schemas.microsoft.com/office/drawing/2014/main" val="2344930119"/>
                    </a:ext>
                  </a:extLst>
                </a:gridCol>
              </a:tblGrid>
              <a:tr h="268117">
                <a:tc gridSpan="2">
                  <a:txBody>
                    <a:bodyPr/>
                    <a:lstStyle/>
                    <a:p>
                      <a:pPr marL="0" marR="0" algn="ctr" rtl="1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u="none" strike="noStrike" kern="1200">
                          <a:effectLst/>
                        </a:rPr>
                        <a:t>Review course</a:t>
                      </a:r>
                      <a:endParaRPr lang="en-GB" sz="2400" u="none" strike="noStrike">
                        <a:effectLst/>
                      </a:endParaRPr>
                    </a:p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dirty="0">
                          <a:effectLst/>
                        </a:rPr>
                        <a:t>Data sources </a:t>
                      </a:r>
                      <a:endParaRPr lang="en-A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 anchor="ctr"/>
                </a:tc>
                <a:tc>
                  <a:txBody>
                    <a:bodyPr/>
                    <a:lstStyle/>
                    <a:p>
                      <a:pPr marL="0" marR="0" algn="ctr" rtl="1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>
                          <a:effectLst/>
                        </a:rPr>
                        <a:t>Worked well/</a:t>
                      </a:r>
                      <a:endParaRPr lang="en-US" sz="2400" u="none" strike="noStrike">
                        <a:effectLst/>
                      </a:endParaRPr>
                    </a:p>
                    <a:p>
                      <a:pPr marL="0" marR="0" algn="ctr" rtl="1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kern="1200">
                          <a:effectLst/>
                        </a:rPr>
                        <a:t>Need to improvement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comments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 anchor="ctr"/>
                </a:tc>
                <a:extLst>
                  <a:ext uri="{0D108BD9-81ED-4DB2-BD59-A6C34878D82A}">
                    <a16:rowId xmlns:a16="http://schemas.microsoft.com/office/drawing/2014/main" val="2725466215"/>
                  </a:ext>
                </a:extLst>
              </a:tr>
              <a:tr h="443965">
                <a:tc rowSpan="6"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dirty="0">
                          <a:effectLst/>
                        </a:rPr>
                        <a:t>Delivery </a:t>
                      </a:r>
                      <a:endParaRPr lang="en-A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US" sz="2000" u="none" strike="noStrike" dirty="0">
                          <a:effectLst/>
                        </a:rPr>
                        <a:t>Using of Effective technology in delivery of content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Student survey Q12 </a:t>
                      </a:r>
                      <a:endParaRPr lang="en-A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dirty="0">
                          <a:effectLst/>
                        </a:rPr>
                        <a:t> </a:t>
                      </a:r>
                      <a:endParaRPr lang="en-A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extLst>
                  <a:ext uri="{0D108BD9-81ED-4DB2-BD59-A6C34878D82A}">
                    <a16:rowId xmlns:a16="http://schemas.microsoft.com/office/drawing/2014/main" val="638101159"/>
                  </a:ext>
                </a:extLst>
              </a:tr>
              <a:tr h="18019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AU" sz="2000" u="none" strike="noStrike" dirty="0">
                          <a:effectLst/>
                        </a:rPr>
                        <a:t>Teaching strategy</a:t>
                      </a:r>
                      <a:endParaRPr lang="en-A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Instructor </a:t>
                      </a:r>
                      <a:endParaRPr lang="en-A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extLst>
                  <a:ext uri="{0D108BD9-81ED-4DB2-BD59-A6C34878D82A}">
                    <a16:rowId xmlns:a16="http://schemas.microsoft.com/office/drawing/2014/main" val="2793213180"/>
                  </a:ext>
                </a:extLst>
              </a:tr>
              <a:tr h="196179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AU" sz="2000" u="none" strike="noStrike" dirty="0">
                          <a:effectLst/>
                        </a:rPr>
                        <a:t>Assessment method</a:t>
                      </a:r>
                      <a:endParaRPr lang="en-A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Students results</a:t>
                      </a:r>
                      <a:endParaRPr lang="en-A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extLst>
                  <a:ext uri="{0D108BD9-81ED-4DB2-BD59-A6C34878D82A}">
                    <a16:rowId xmlns:a16="http://schemas.microsoft.com/office/drawing/2014/main" val="1545538305"/>
                  </a:ext>
                </a:extLst>
              </a:tr>
              <a:tr h="35604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US" sz="2000" u="none" strike="noStrike" dirty="0">
                          <a:effectLst/>
                        </a:rPr>
                        <a:t>Verification of Credibility of Students’ Results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Instructor </a:t>
                      </a:r>
                      <a:endParaRPr lang="en-A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extLst>
                  <a:ext uri="{0D108BD9-81ED-4DB2-BD59-A6C34878D82A}">
                    <a16:rowId xmlns:a16="http://schemas.microsoft.com/office/drawing/2014/main" val="937772006"/>
                  </a:ext>
                </a:extLst>
              </a:tr>
              <a:tr h="443965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US" sz="2000" u="none" strike="noStrike" dirty="0">
                          <a:effectLst/>
                        </a:rPr>
                        <a:t>Verification of sufficiency of exercises, homework's, and assignments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Students results </a:t>
                      </a:r>
                      <a:endParaRPr lang="en-A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extLst>
                  <a:ext uri="{0D108BD9-81ED-4DB2-BD59-A6C34878D82A}">
                    <a16:rowId xmlns:a16="http://schemas.microsoft.com/office/drawing/2014/main" val="1197541969"/>
                  </a:ext>
                </a:extLst>
              </a:tr>
              <a:tr h="18019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AU" sz="2000" u="none" strike="noStrike" dirty="0">
                          <a:effectLst/>
                        </a:rPr>
                        <a:t>Facilities management</a:t>
                      </a:r>
                      <a:endParaRPr lang="en-A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Instructor</a:t>
                      </a:r>
                      <a:endParaRPr lang="en-AU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dirty="0">
                          <a:effectLst/>
                        </a:rPr>
                        <a:t> </a:t>
                      </a:r>
                      <a:endParaRPr lang="en-A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277" marR="31277" marT="4344" marB="0"/>
                </a:tc>
                <a:extLst>
                  <a:ext uri="{0D108BD9-81ED-4DB2-BD59-A6C34878D82A}">
                    <a16:rowId xmlns:a16="http://schemas.microsoft.com/office/drawing/2014/main" val="3706224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51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8DB92C-B6F9-440D-9A7D-B475AF5F4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51692" y="0"/>
            <a:ext cx="10311619" cy="73152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800" dirty="0"/>
              <a:t>Improvement of course </a:t>
            </a:r>
            <a:r>
              <a:rPr lang="en-AU" sz="4800" dirty="0"/>
              <a:t>assessment</a:t>
            </a:r>
            <a:endParaRPr lang="ar-SA" sz="4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71AB5A-D58A-40FA-BA76-4F27D7785E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4869151"/>
              </p:ext>
            </p:extLst>
          </p:nvPr>
        </p:nvGraphicFramePr>
        <p:xfrm>
          <a:off x="611944" y="1520388"/>
          <a:ext cx="10968111" cy="380335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709225">
                  <a:extLst>
                    <a:ext uri="{9D8B030D-6E8A-4147-A177-3AD203B41FA5}">
                      <a16:colId xmlns:a16="http://schemas.microsoft.com/office/drawing/2014/main" val="3546603632"/>
                    </a:ext>
                  </a:extLst>
                </a:gridCol>
                <a:gridCol w="3502856">
                  <a:extLst>
                    <a:ext uri="{9D8B030D-6E8A-4147-A177-3AD203B41FA5}">
                      <a16:colId xmlns:a16="http://schemas.microsoft.com/office/drawing/2014/main" val="345836249"/>
                    </a:ext>
                  </a:extLst>
                </a:gridCol>
                <a:gridCol w="1825354">
                  <a:extLst>
                    <a:ext uri="{9D8B030D-6E8A-4147-A177-3AD203B41FA5}">
                      <a16:colId xmlns:a16="http://schemas.microsoft.com/office/drawing/2014/main" val="374729889"/>
                    </a:ext>
                  </a:extLst>
                </a:gridCol>
                <a:gridCol w="1999449">
                  <a:extLst>
                    <a:ext uri="{9D8B030D-6E8A-4147-A177-3AD203B41FA5}">
                      <a16:colId xmlns:a16="http://schemas.microsoft.com/office/drawing/2014/main" val="3175854981"/>
                    </a:ext>
                  </a:extLst>
                </a:gridCol>
                <a:gridCol w="1931227">
                  <a:extLst>
                    <a:ext uri="{9D8B030D-6E8A-4147-A177-3AD203B41FA5}">
                      <a16:colId xmlns:a16="http://schemas.microsoft.com/office/drawing/2014/main" val="3470878025"/>
                    </a:ext>
                  </a:extLst>
                </a:gridCol>
              </a:tblGrid>
              <a:tr h="173121">
                <a:tc gridSpan="2">
                  <a:txBody>
                    <a:bodyPr/>
                    <a:lstStyle/>
                    <a:p>
                      <a:pPr marL="0" marR="0" algn="ctr" rtl="1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u="none" strike="noStrike" kern="1200" dirty="0">
                          <a:effectLst/>
                        </a:rPr>
                        <a:t>Review course</a:t>
                      </a:r>
                      <a:endParaRPr lang="en-GB" sz="3200" u="none" strike="noStrike" dirty="0">
                        <a:effectLst/>
                      </a:endParaRPr>
                    </a:p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u="none" strike="noStrike" dirty="0">
                          <a:effectLst/>
                        </a:rPr>
                        <a:t> </a:t>
                      </a:r>
                      <a:endParaRPr lang="en-GB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Data sources 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 anchor="ctr"/>
                </a:tc>
                <a:tc>
                  <a:txBody>
                    <a:bodyPr/>
                    <a:lstStyle/>
                    <a:p>
                      <a:pPr marL="0" marR="0" algn="ctr" rtl="1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kern="1200">
                          <a:effectLst/>
                        </a:rPr>
                        <a:t>Worked well/</a:t>
                      </a:r>
                      <a:endParaRPr lang="en-US" sz="3200" u="none" strike="noStrike">
                        <a:effectLst/>
                      </a:endParaRPr>
                    </a:p>
                    <a:p>
                      <a:pPr marL="0" marR="0" algn="ctr" rtl="1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kern="1200">
                          <a:effectLst/>
                        </a:rPr>
                        <a:t>Need to improvement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kern="1200">
                          <a:effectLst/>
                        </a:rPr>
                        <a:t>comments</a:t>
                      </a:r>
                      <a:endParaRPr lang="en-AU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 anchor="ctr"/>
                </a:tc>
                <a:extLst>
                  <a:ext uri="{0D108BD9-81ED-4DB2-BD59-A6C34878D82A}">
                    <a16:rowId xmlns:a16="http://schemas.microsoft.com/office/drawing/2014/main" val="56742514"/>
                  </a:ext>
                </a:extLst>
              </a:tr>
              <a:tr h="147180">
                <a:tc rowSpan="4"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Assessment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AU" sz="2000" u="none" strike="noStrike" kern="1200" dirty="0">
                          <a:effectLst/>
                        </a:rPr>
                        <a:t>Grading system was established </a:t>
                      </a:r>
                      <a:endParaRPr lang="en-A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Instructor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extLst>
                  <a:ext uri="{0D108BD9-81ED-4DB2-BD59-A6C34878D82A}">
                    <a16:rowId xmlns:a16="http://schemas.microsoft.com/office/drawing/2014/main" val="4215098377"/>
                  </a:ext>
                </a:extLst>
              </a:tr>
              <a:tr h="29081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US" sz="2000" u="none" strike="noStrike" kern="1200" dirty="0">
                          <a:effectLst/>
                        </a:rPr>
                        <a:t>Assessment tools are suitable for each outcome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Peer reviewer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>
                          <a:effectLst/>
                        </a:rPr>
                        <a:t> </a:t>
                      </a:r>
                      <a:endParaRPr lang="en-AU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extLst>
                  <a:ext uri="{0D108BD9-81ED-4DB2-BD59-A6C34878D82A}">
                    <a16:rowId xmlns:a16="http://schemas.microsoft.com/office/drawing/2014/main" val="3932750507"/>
                  </a:ext>
                </a:extLst>
              </a:tr>
              <a:tr h="21899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US" sz="2000" u="none" strike="noStrike" kern="1200" dirty="0">
                          <a:effectLst/>
                        </a:rPr>
                        <a:t>variety assessment has been used  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Peer reviewer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extLst>
                  <a:ext uri="{0D108BD9-81ED-4DB2-BD59-A6C34878D82A}">
                    <a16:rowId xmlns:a16="http://schemas.microsoft.com/office/drawing/2014/main" val="3048323568"/>
                  </a:ext>
                </a:extLst>
              </a:tr>
              <a:tr h="147180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Arial" panose="020B0604020202020204" pitchFamily="34" charset="0"/>
                        <a:buNone/>
                      </a:pPr>
                      <a:r>
                        <a:rPr lang="en-AU" sz="2000" u="none" strike="noStrike" dirty="0">
                          <a:effectLst/>
                        </a:rPr>
                        <a:t>Fairness of assessment</a:t>
                      </a:r>
                      <a:endParaRPr lang="en-A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Student survey 18 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u="none" strike="noStrike" dirty="0">
                          <a:effectLst/>
                        </a:rPr>
                        <a:t> </a:t>
                      </a:r>
                      <a:endParaRPr lang="en-AU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547" marR="25547" marT="3548" marB="0"/>
                </a:tc>
                <a:extLst>
                  <a:ext uri="{0D108BD9-81ED-4DB2-BD59-A6C34878D82A}">
                    <a16:rowId xmlns:a16="http://schemas.microsoft.com/office/drawing/2014/main" val="987393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47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8DB92C-B6F9-440D-9A7D-B475AF5F4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454855" y="0"/>
            <a:ext cx="11573022" cy="815926"/>
          </a:xfrm>
        </p:spPr>
        <p:txBody>
          <a:bodyPr>
            <a:normAutofit/>
          </a:bodyPr>
          <a:lstStyle/>
          <a:p>
            <a:pPr algn="l" rtl="0"/>
            <a:r>
              <a:rPr lang="en-US" sz="4800" dirty="0"/>
              <a:t>Improvement of course </a:t>
            </a:r>
            <a:r>
              <a:rPr lang="en-AU" sz="4800" dirty="0"/>
              <a:t>student outcomes</a:t>
            </a:r>
            <a:endParaRPr lang="ar-SA" sz="4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2FD81A-6814-4953-AA54-3084D21CF6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3706853"/>
              </p:ext>
            </p:extLst>
          </p:nvPr>
        </p:nvGraphicFramePr>
        <p:xfrm>
          <a:off x="454855" y="988333"/>
          <a:ext cx="11160368" cy="2261538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324853">
                  <a:extLst>
                    <a:ext uri="{9D8B030D-6E8A-4147-A177-3AD203B41FA5}">
                      <a16:colId xmlns:a16="http://schemas.microsoft.com/office/drawing/2014/main" val="2509562121"/>
                    </a:ext>
                  </a:extLst>
                </a:gridCol>
                <a:gridCol w="2324853">
                  <a:extLst>
                    <a:ext uri="{9D8B030D-6E8A-4147-A177-3AD203B41FA5}">
                      <a16:colId xmlns:a16="http://schemas.microsoft.com/office/drawing/2014/main" val="2430096493"/>
                    </a:ext>
                  </a:extLst>
                </a:gridCol>
                <a:gridCol w="1183757">
                  <a:extLst>
                    <a:ext uri="{9D8B030D-6E8A-4147-A177-3AD203B41FA5}">
                      <a16:colId xmlns:a16="http://schemas.microsoft.com/office/drawing/2014/main" val="3080956662"/>
                    </a:ext>
                  </a:extLst>
                </a:gridCol>
                <a:gridCol w="1775635">
                  <a:extLst>
                    <a:ext uri="{9D8B030D-6E8A-4147-A177-3AD203B41FA5}">
                      <a16:colId xmlns:a16="http://schemas.microsoft.com/office/drawing/2014/main" val="2515730240"/>
                    </a:ext>
                  </a:extLst>
                </a:gridCol>
                <a:gridCol w="1775635">
                  <a:extLst>
                    <a:ext uri="{9D8B030D-6E8A-4147-A177-3AD203B41FA5}">
                      <a16:colId xmlns:a16="http://schemas.microsoft.com/office/drawing/2014/main" val="1800354458"/>
                    </a:ext>
                  </a:extLst>
                </a:gridCol>
                <a:gridCol w="1775635">
                  <a:extLst>
                    <a:ext uri="{9D8B030D-6E8A-4147-A177-3AD203B41FA5}">
                      <a16:colId xmlns:a16="http://schemas.microsoft.com/office/drawing/2014/main" val="4011608868"/>
                    </a:ext>
                  </a:extLst>
                </a:gridCol>
              </a:tblGrid>
              <a:tr h="345803">
                <a:tc gridSpan="2">
                  <a:txBody>
                    <a:bodyPr/>
                    <a:lstStyle/>
                    <a:p>
                      <a:pPr marL="0" marR="0" algn="ctr" rtl="1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u="none" strike="noStrike" kern="1200">
                          <a:effectLst/>
                        </a:rPr>
                        <a:t>Review course</a:t>
                      </a:r>
                      <a:endParaRPr lang="en-GB" sz="2400" u="none" strike="noStrike">
                        <a:effectLst/>
                      </a:endParaRPr>
                    </a:p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u="none" strike="noStrike">
                          <a:effectLst/>
                        </a:rPr>
                        <a:t> </a:t>
                      </a:r>
                      <a:endParaRPr lang="en-GB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>
                          <a:effectLst/>
                        </a:rPr>
                        <a:t>Data sources 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tc gridSpan="2">
                  <a:txBody>
                    <a:bodyPr/>
                    <a:lstStyle/>
                    <a:p>
                      <a:pPr marL="0" marR="0" algn="ctr" rtl="1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>
                          <a:effectLst/>
                        </a:rPr>
                        <a:t>Worked well/</a:t>
                      </a:r>
                      <a:endParaRPr lang="en-US" sz="2400" u="none" strike="noStrike">
                        <a:effectLst/>
                      </a:endParaRPr>
                    </a:p>
                    <a:p>
                      <a:pPr marL="0" marR="0" algn="ctr" rtl="1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kern="1200">
                          <a:effectLst/>
                        </a:rPr>
                        <a:t>Need to improvement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kern="1200">
                          <a:effectLst/>
                        </a:rPr>
                        <a:t>comments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extLst>
                  <a:ext uri="{0D108BD9-81ED-4DB2-BD59-A6C34878D82A}">
                    <a16:rowId xmlns:a16="http://schemas.microsoft.com/office/drawing/2014/main" val="4027961848"/>
                  </a:ext>
                </a:extLst>
              </a:tr>
              <a:tr h="157317">
                <a:tc rowSpan="5"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Outcomes </a:t>
                      </a:r>
                      <a:endParaRPr lang="en-A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>
                          <a:effectLst/>
                        </a:rPr>
                        <a:t>K.1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 rowSpan="5"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Direct assessment sheet</a:t>
                      </a:r>
                      <a:endParaRPr lang="en-A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Achievement %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>
                  <a:txBody>
                    <a:bodyPr/>
                    <a:lstStyle/>
                    <a:p>
                      <a:pPr marL="0" marR="0" algn="just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Target %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tc>
                  <a:txBody>
                    <a:bodyPr/>
                    <a:lstStyle/>
                    <a:p>
                      <a:pPr marL="0" marR="0" algn="just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 </a:t>
                      </a:r>
                      <a:endParaRPr lang="en-A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extLst>
                  <a:ext uri="{0D108BD9-81ED-4DB2-BD59-A6C34878D82A}">
                    <a16:rowId xmlns:a16="http://schemas.microsoft.com/office/drawing/2014/main" val="2038650704"/>
                  </a:ext>
                </a:extLst>
              </a:tr>
              <a:tr h="157317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>
                          <a:effectLst/>
                        </a:rPr>
                        <a:t>K.2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Achievement %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>
                  <a:txBody>
                    <a:bodyPr/>
                    <a:lstStyle/>
                    <a:p>
                      <a:pPr marL="0" marR="0" algn="just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Target %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tc>
                  <a:txBody>
                    <a:bodyPr/>
                    <a:lstStyle/>
                    <a:p>
                      <a:pPr marL="0" marR="0" algn="just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extLst>
                  <a:ext uri="{0D108BD9-81ED-4DB2-BD59-A6C34878D82A}">
                    <a16:rowId xmlns:a16="http://schemas.microsoft.com/office/drawing/2014/main" val="3325868743"/>
                  </a:ext>
                </a:extLst>
              </a:tr>
              <a:tr h="157317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>
                          <a:effectLst/>
                        </a:rPr>
                        <a:t>S.1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Achievement %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>
                  <a:txBody>
                    <a:bodyPr/>
                    <a:lstStyle/>
                    <a:p>
                      <a:pPr marL="0" marR="0" algn="just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Target %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tc>
                  <a:txBody>
                    <a:bodyPr/>
                    <a:lstStyle/>
                    <a:p>
                      <a:pPr marL="0" marR="0" algn="just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extLst>
                  <a:ext uri="{0D108BD9-81ED-4DB2-BD59-A6C34878D82A}">
                    <a16:rowId xmlns:a16="http://schemas.microsoft.com/office/drawing/2014/main" val="2857646773"/>
                  </a:ext>
                </a:extLst>
              </a:tr>
              <a:tr h="157317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>
                          <a:effectLst/>
                        </a:rPr>
                        <a:t>C.2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Achievement %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>
                  <a:txBody>
                    <a:bodyPr/>
                    <a:lstStyle/>
                    <a:p>
                      <a:pPr marL="0" marR="0" algn="just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Target %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tc>
                  <a:txBody>
                    <a:bodyPr/>
                    <a:lstStyle/>
                    <a:p>
                      <a:pPr marL="0" marR="0" algn="just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extLst>
                  <a:ext uri="{0D108BD9-81ED-4DB2-BD59-A6C34878D82A}">
                    <a16:rowId xmlns:a16="http://schemas.microsoft.com/office/drawing/2014/main" val="1156360981"/>
                  </a:ext>
                </a:extLst>
              </a:tr>
              <a:tr h="157317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>
                          <a:effectLst/>
                        </a:rPr>
                        <a:t> 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Achievement %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tc>
                  <a:txBody>
                    <a:bodyPr/>
                    <a:lstStyle/>
                    <a:p>
                      <a:pPr marL="0" marR="0" algn="just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u="none" strike="noStrike" kern="1200">
                          <a:effectLst/>
                        </a:rPr>
                        <a:t>Target %</a:t>
                      </a:r>
                      <a:endParaRPr lang="en-AU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 anchor="ctr"/>
                </a:tc>
                <a:tc>
                  <a:txBody>
                    <a:bodyPr/>
                    <a:lstStyle/>
                    <a:p>
                      <a:pPr marL="0" marR="0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 </a:t>
                      </a:r>
                      <a:endParaRPr lang="en-AU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851" marR="21851" marT="3035" marB="0"/>
                </a:tc>
                <a:extLst>
                  <a:ext uri="{0D108BD9-81ED-4DB2-BD59-A6C34878D82A}">
                    <a16:rowId xmlns:a16="http://schemas.microsoft.com/office/drawing/2014/main" val="2742331814"/>
                  </a:ext>
                </a:extLst>
              </a:tr>
            </a:tbl>
          </a:graphicData>
        </a:graphic>
      </p:graphicFrame>
      <p:graphicFrame>
        <p:nvGraphicFramePr>
          <p:cNvPr id="5" name="عنصر نائب للمحتوى 3">
            <a:extLst>
              <a:ext uri="{FF2B5EF4-FFF2-40B4-BE49-F238E27FC236}">
                <a16:creationId xmlns:a16="http://schemas.microsoft.com/office/drawing/2014/main" id="{487F27C3-D5B5-48B9-9214-EEC47D3A56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135264"/>
              </p:ext>
            </p:extLst>
          </p:nvPr>
        </p:nvGraphicFramePr>
        <p:xfrm>
          <a:off x="5675085" y="3411414"/>
          <a:ext cx="6146465" cy="3076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B39DC9E4-32B9-47A7-A446-520629595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714" y="3608130"/>
            <a:ext cx="5181599" cy="291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4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07783-3A4B-402F-A691-2F559FC6B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0" y="608834"/>
            <a:ext cx="11483926" cy="547937"/>
          </a:xfrm>
        </p:spPr>
        <p:txBody>
          <a:bodyPr>
            <a:normAutofit fontScale="90000"/>
          </a:bodyPr>
          <a:lstStyle/>
          <a:p>
            <a:r>
              <a:rPr lang="en-US" dirty="0"/>
              <a:t>Filling the improvement plan in course report</a:t>
            </a:r>
            <a:endParaRPr lang="ar-SA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91D16B0-2D64-45A8-B214-E8759DD154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389420"/>
              </p:ext>
            </p:extLst>
          </p:nvPr>
        </p:nvGraphicFramePr>
        <p:xfrm flipH="1">
          <a:off x="482991" y="2191838"/>
          <a:ext cx="10972799" cy="35093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{8799B23B-EC83-4686-B30A-512413B5E67A}</a:tableStyleId>
              </a:tblPr>
              <a:tblGrid>
                <a:gridCol w="2643341">
                  <a:extLst>
                    <a:ext uri="{9D8B030D-6E8A-4147-A177-3AD203B41FA5}">
                      <a16:colId xmlns:a16="http://schemas.microsoft.com/office/drawing/2014/main" val="2978977036"/>
                    </a:ext>
                  </a:extLst>
                </a:gridCol>
                <a:gridCol w="2232153">
                  <a:extLst>
                    <a:ext uri="{9D8B030D-6E8A-4147-A177-3AD203B41FA5}">
                      <a16:colId xmlns:a16="http://schemas.microsoft.com/office/drawing/2014/main" val="661330403"/>
                    </a:ext>
                  </a:extLst>
                </a:gridCol>
                <a:gridCol w="3453964">
                  <a:extLst>
                    <a:ext uri="{9D8B030D-6E8A-4147-A177-3AD203B41FA5}">
                      <a16:colId xmlns:a16="http://schemas.microsoft.com/office/drawing/2014/main" val="2249953378"/>
                    </a:ext>
                  </a:extLst>
                </a:gridCol>
                <a:gridCol w="2643341">
                  <a:extLst>
                    <a:ext uri="{9D8B030D-6E8A-4147-A177-3AD203B41FA5}">
                      <a16:colId xmlns:a16="http://schemas.microsoft.com/office/drawing/2014/main" val="200087580"/>
                    </a:ext>
                  </a:extLst>
                </a:gridCol>
              </a:tblGrid>
              <a:tr h="34861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Recommended Actions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Actions Taken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>
                          <a:effectLst/>
                        </a:rPr>
                        <a:t>Results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strike="noStrike" dirty="0">
                          <a:effectLst/>
                        </a:rPr>
                        <a:t>Comments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639829040"/>
                  </a:ext>
                </a:extLst>
              </a:tr>
              <a:tr h="202565">
                <a:tc gridSpan="4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a. </a:t>
                      </a:r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Previous course Report Recommendations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980175"/>
                  </a:ext>
                </a:extLst>
              </a:tr>
              <a:tr h="20256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35102883"/>
                  </a:ext>
                </a:extLst>
              </a:tr>
              <a:tr h="178435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--- Not applicable ----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--- Not applicable ----</a:t>
                      </a:r>
                      <a:endParaRPr lang="en-US" sz="4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590798782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860436273"/>
                  </a:ext>
                </a:extLst>
              </a:tr>
              <a:tr h="172085">
                <a:tc gridSpan="4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b. Other Improvement Actions*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294417"/>
                  </a:ext>
                </a:extLst>
              </a:tr>
              <a:tr h="172085">
                <a:tc gridSpan="2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-Nil-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--- Not applicable ----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631032720"/>
                  </a:ext>
                </a:extLst>
              </a:tr>
              <a:tr h="172085">
                <a:tc gridSpan="2">
                  <a:txBody>
                    <a:bodyPr/>
                    <a:lstStyle/>
                    <a:p>
                      <a:pPr marL="0" marR="0" lvl="0" indent="0" algn="l" defTabSz="914400" rtl="1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--- Not applicable ----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--- Not applicable ----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851630276"/>
                  </a:ext>
                </a:extLst>
              </a:tr>
              <a:tr h="172085">
                <a:tc gridSpan="2"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800604696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57B4F579-3581-49C3-9A9E-797DFEE94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624" y="1469532"/>
            <a:ext cx="31230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SA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G. Course Improvement Plan</a:t>
            </a:r>
            <a:endParaRPr kumimoji="0" lang="en-US" altLang="ar-SA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S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Course Improvement Actions 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482D820-EA12-47B9-AE6F-42015C57C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55" y="6146175"/>
            <a:ext cx="99036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S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* </a:t>
            </a:r>
            <a:r>
              <a:rPr kumimoji="0" lang="en-US" altLang="ar-SA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(The developmental measures taken during teaching the course and not included in the development plan of it)</a:t>
            </a:r>
            <a:endParaRPr kumimoji="0" lang="en-US" alt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0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 flipH="1">
            <a:off x="287432" y="1382860"/>
            <a:ext cx="11617135" cy="4763412"/>
          </a:xfrm>
        </p:spPr>
        <p:txBody>
          <a:bodyPr rtlCol="1">
            <a:normAutofit fontScale="92500"/>
          </a:bodyPr>
          <a:lstStyle/>
          <a:p>
            <a:pPr algn="l" rtl="0">
              <a:lnSpc>
                <a:spcPct val="170000"/>
              </a:lnSpc>
            </a:pPr>
            <a:r>
              <a:rPr lang="en-US" dirty="0"/>
              <a:t>1- </a:t>
            </a:r>
            <a:r>
              <a:rPr lang="en-AU" dirty="0"/>
              <a:t>List the positive features of the current course</a:t>
            </a:r>
          </a:p>
          <a:p>
            <a:pPr algn="l" rtl="0">
              <a:lnSpc>
                <a:spcPct val="170000"/>
              </a:lnSpc>
            </a:pPr>
            <a:r>
              <a:rPr lang="en-US" dirty="0"/>
              <a:t>2- </a:t>
            </a:r>
            <a:r>
              <a:rPr lang="en-AU" dirty="0"/>
              <a:t>List any features needing improvement, </a:t>
            </a:r>
            <a:r>
              <a:rPr lang="en-US" dirty="0"/>
              <a:t> </a:t>
            </a:r>
          </a:p>
          <a:p>
            <a:pPr algn="l" rtl="0">
              <a:lnSpc>
                <a:spcPct val="170000"/>
              </a:lnSpc>
            </a:pPr>
            <a:r>
              <a:rPr lang="en-US" dirty="0"/>
              <a:t>3- List the </a:t>
            </a:r>
            <a:r>
              <a:rPr lang="en-AU" dirty="0"/>
              <a:t>factors which you consider may have influenced student learning outcomes or student feedback</a:t>
            </a:r>
            <a:endParaRPr lang="en-US" dirty="0"/>
          </a:p>
          <a:p>
            <a:pPr algn="l" rtl="0">
              <a:lnSpc>
                <a:spcPct val="170000"/>
              </a:lnSpc>
            </a:pPr>
            <a:r>
              <a:rPr lang="en-US" dirty="0"/>
              <a:t>4- </a:t>
            </a:r>
            <a:r>
              <a:rPr lang="en-AU" dirty="0"/>
              <a:t>Indicate the types or sources of data that were considered in evaluating this course offering</a:t>
            </a:r>
            <a:endParaRPr lang="en-US" dirty="0"/>
          </a:p>
          <a:p>
            <a:pPr algn="l" rtl="0">
              <a:lnSpc>
                <a:spcPct val="170000"/>
              </a:lnSpc>
            </a:pPr>
            <a:r>
              <a:rPr lang="en-US" dirty="0"/>
              <a:t>5- </a:t>
            </a:r>
            <a:r>
              <a:rPr lang="en-AU" dirty="0"/>
              <a:t>Describe the improvements you plan for the next offering</a:t>
            </a:r>
            <a:r>
              <a:rPr lang="en-US" dirty="0"/>
              <a:t> </a:t>
            </a:r>
            <a:endParaRPr lang="ar-SA" dirty="0"/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3A603DEB-BA38-4AC8-9D44-15FF35CD5553}"/>
              </a:ext>
            </a:extLst>
          </p:cNvPr>
          <p:cNvSpPr/>
          <p:nvPr/>
        </p:nvSpPr>
        <p:spPr>
          <a:xfrm>
            <a:off x="0" y="291193"/>
            <a:ext cx="9988062" cy="866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210000"/>
              </a:lnSpc>
            </a:pPr>
            <a:r>
              <a:rPr lang="en-US" sz="2800" b="1" dirty="0"/>
              <a:t>After finish this lecture the participant will be able to:</a:t>
            </a: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6228-4CA2-4DB2-93D5-CF98DCFD3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ar-SA" sz="5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Action Plan for Next Semester/Year</a:t>
            </a:r>
            <a:endParaRPr lang="ar-SA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B359D74-C39E-40E9-8E27-BF38C1691C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344991"/>
              </p:ext>
            </p:extLst>
          </p:nvPr>
        </p:nvGraphicFramePr>
        <p:xfrm>
          <a:off x="342314" y="2237508"/>
          <a:ext cx="11507372" cy="30374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{8799B23B-EC83-4686-B30A-512413B5E67A}</a:tableStyleId>
              </a:tblPr>
              <a:tblGrid>
                <a:gridCol w="3825524">
                  <a:extLst>
                    <a:ext uri="{9D8B030D-6E8A-4147-A177-3AD203B41FA5}">
                      <a16:colId xmlns:a16="http://schemas.microsoft.com/office/drawing/2014/main" val="505538264"/>
                    </a:ext>
                  </a:extLst>
                </a:gridCol>
                <a:gridCol w="2125292">
                  <a:extLst>
                    <a:ext uri="{9D8B030D-6E8A-4147-A177-3AD203B41FA5}">
                      <a16:colId xmlns:a16="http://schemas.microsoft.com/office/drawing/2014/main" val="4111604463"/>
                    </a:ext>
                  </a:extLst>
                </a:gridCol>
                <a:gridCol w="2365540">
                  <a:extLst>
                    <a:ext uri="{9D8B030D-6E8A-4147-A177-3AD203B41FA5}">
                      <a16:colId xmlns:a16="http://schemas.microsoft.com/office/drawing/2014/main" val="3363174636"/>
                    </a:ext>
                  </a:extLst>
                </a:gridCol>
                <a:gridCol w="794674">
                  <a:extLst>
                    <a:ext uri="{9D8B030D-6E8A-4147-A177-3AD203B41FA5}">
                      <a16:colId xmlns:a16="http://schemas.microsoft.com/office/drawing/2014/main" val="502518181"/>
                    </a:ext>
                  </a:extLst>
                </a:gridCol>
                <a:gridCol w="794674">
                  <a:extLst>
                    <a:ext uri="{9D8B030D-6E8A-4147-A177-3AD203B41FA5}">
                      <a16:colId xmlns:a16="http://schemas.microsoft.com/office/drawing/2014/main" val="109928939"/>
                    </a:ext>
                  </a:extLst>
                </a:gridCol>
                <a:gridCol w="1601668">
                  <a:extLst>
                    <a:ext uri="{9D8B030D-6E8A-4147-A177-3AD203B41FA5}">
                      <a16:colId xmlns:a16="http://schemas.microsoft.com/office/drawing/2014/main" val="3206762721"/>
                    </a:ext>
                  </a:extLst>
                </a:gridCol>
              </a:tblGrid>
              <a:tr h="454230"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Recommendations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 dirty="0">
                          <a:effectLst/>
                        </a:rPr>
                        <a:t>Actions 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Responsibility</a:t>
                      </a:r>
                      <a:endParaRPr lang="en-US" sz="3600" u="none" strike="noStrike" dirty="0">
                        <a:effectLst/>
                      </a:endParaRP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For Implementation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 grid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Time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effectLst/>
                        </a:rPr>
                        <a:t>Needed</a:t>
                      </a:r>
                      <a:endParaRPr lang="en-US" sz="3600" u="none" strike="noStrike">
                        <a:effectLst/>
                      </a:endParaRP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none" strike="noStrike">
                          <a:effectLst/>
                        </a:rPr>
                        <a:t>Support</a:t>
                      </a:r>
                      <a:endParaRPr lang="en-US" sz="3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037989022"/>
                  </a:ext>
                </a:extLst>
              </a:tr>
              <a:tr h="724751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Start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End </a:t>
                      </a:r>
                      <a:endParaRPr lang="en-US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26655"/>
                  </a:ext>
                </a:extLst>
              </a:tr>
              <a:tr h="677209">
                <a:tc>
                  <a:txBody>
                    <a:bodyPr/>
                    <a:lstStyle/>
                    <a:p>
                      <a:pPr marL="347472" marR="0" indent="-347472" algn="l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Arial" panose="020B0604020202020204" pitchFamily="34" charset="0"/>
                        <a:buAutoNum type="arabicPeriod"/>
                      </a:pP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7432" marR="0"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528048741"/>
                  </a:ext>
                </a:extLst>
              </a:tr>
              <a:tr h="660993">
                <a:tc>
                  <a:txBody>
                    <a:bodyPr/>
                    <a:lstStyle/>
                    <a:p>
                      <a:pPr marL="347472" marR="0" indent="-347472" algn="l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Arial" panose="020B0604020202020204" pitchFamily="34" charset="0"/>
                        <a:buAutoNum type="arabicPeriod"/>
                      </a:pP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344188265"/>
                  </a:ext>
                </a:extLst>
              </a:tr>
              <a:tr h="520299">
                <a:tc>
                  <a:txBody>
                    <a:bodyPr/>
                    <a:lstStyle/>
                    <a:p>
                      <a:pPr marL="347472" marR="0" indent="-347472" algn="l" rtl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Arial" panose="020B0604020202020204" pitchFamily="34" charset="0"/>
                        <a:buAutoNum type="arabicPeriod"/>
                      </a:pPr>
                      <a:endParaRPr lang="en-US" sz="2000" b="0" i="0" u="none" strike="noStrik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3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113612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99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C1484-E754-436D-AD3C-B6DDEFF86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00110" y="533400"/>
            <a:ext cx="10972800" cy="716749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/>
              <a:t>Example of current improvement plan</a:t>
            </a:r>
            <a:endParaRPr lang="ar-S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DAD1B9-9320-4B65-964D-1C5BAF944C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110" y="1420837"/>
            <a:ext cx="11891890" cy="6236385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9D437310-495B-4476-A125-CC897D8AA56E}"/>
              </a:ext>
            </a:extLst>
          </p:cNvPr>
          <p:cNvSpPr/>
          <p:nvPr/>
        </p:nvSpPr>
        <p:spPr>
          <a:xfrm>
            <a:off x="2743200" y="3305908"/>
            <a:ext cx="2391508" cy="576775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48B6A0A-DEBA-4D07-A995-8C4C275F23F2}"/>
              </a:ext>
            </a:extLst>
          </p:cNvPr>
          <p:cNvSpPr/>
          <p:nvPr/>
        </p:nvSpPr>
        <p:spPr>
          <a:xfrm>
            <a:off x="2743200" y="4027680"/>
            <a:ext cx="2391508" cy="576775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353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134AE-DDF9-4F0F-B147-B1DFA124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674769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current improvement plan</a:t>
            </a:r>
            <a:endParaRPr lang="ar-S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250951-F6AA-4E11-BA03-6BBB92AD8A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000" y="1509485"/>
            <a:ext cx="11684000" cy="5479143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21D12EC-4CAA-45A7-A15B-4D659EF0A726}"/>
              </a:ext>
            </a:extLst>
          </p:cNvPr>
          <p:cNvSpPr/>
          <p:nvPr/>
        </p:nvSpPr>
        <p:spPr>
          <a:xfrm>
            <a:off x="4455885" y="4018725"/>
            <a:ext cx="1291771" cy="576775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5859987-48FD-4168-8B81-CF0B418B62E5}"/>
              </a:ext>
            </a:extLst>
          </p:cNvPr>
          <p:cNvSpPr/>
          <p:nvPr/>
        </p:nvSpPr>
        <p:spPr>
          <a:xfrm>
            <a:off x="4455884" y="4726128"/>
            <a:ext cx="1291771" cy="576775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E7CBF33-9CF6-4CAA-999A-3CF5B09B0BA2}"/>
              </a:ext>
            </a:extLst>
          </p:cNvPr>
          <p:cNvSpPr/>
          <p:nvPr/>
        </p:nvSpPr>
        <p:spPr>
          <a:xfrm>
            <a:off x="8084456" y="4056738"/>
            <a:ext cx="1291771" cy="576775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CAEC6E9-B861-4803-9030-9B9F9900F6FB}"/>
              </a:ext>
            </a:extLst>
          </p:cNvPr>
          <p:cNvSpPr/>
          <p:nvPr/>
        </p:nvSpPr>
        <p:spPr>
          <a:xfrm>
            <a:off x="8084455" y="4726127"/>
            <a:ext cx="1291771" cy="576775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32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4A6D1-75F1-4D67-ACF2-63B412A3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37885" y="533400"/>
            <a:ext cx="11459029" cy="849444"/>
          </a:xfrm>
        </p:spPr>
        <p:txBody>
          <a:bodyPr>
            <a:normAutofit fontScale="90000"/>
          </a:bodyPr>
          <a:lstStyle/>
          <a:p>
            <a:pPr algn="l" rtl="0"/>
            <a:r>
              <a:rPr kumimoji="0" lang="en-US" altLang="ar-SA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 od Action Plan for Next Semester/Year</a:t>
            </a:r>
            <a:endParaRPr lang="ar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F9857-72C8-49AF-9A75-DEB5D0280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71AA1E-A069-4CB1-AD92-B82871FB3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4" y="1538514"/>
            <a:ext cx="12177486" cy="531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2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0CBAA-5B52-449F-AF43-6E6478CD5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86D15-A41B-4648-B9E1-078B5A09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BBEB8F-447D-4142-991B-86034166C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4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76F7-0D89-4EC4-BD79-91A869DD2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689283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/>
              <a:t>Recommendations </a:t>
            </a:r>
            <a:endParaRPr lang="ar-S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5A7D9-A74A-4D33-90F7-FF35382DE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6924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25DAED-D078-4A36-8D08-71241D008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5542670" y="3126896"/>
            <a:ext cx="2307099" cy="60420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tencil" panose="040409050D0802020404" pitchFamily="82" charset="0"/>
              </a:rPr>
              <a:t>Thanks</a:t>
            </a:r>
            <a:endParaRPr lang="ar-SA" dirty="0">
              <a:latin typeface="Stencil" panose="040409050D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40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Statistic for improvement plan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 flipH="1">
            <a:off x="1134036" y="2365784"/>
            <a:ext cx="10188388" cy="355092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50 % of course report miss improvement plan</a:t>
            </a:r>
          </a:p>
          <a:p>
            <a:pPr algn="l">
              <a:lnSpc>
                <a:spcPct val="260000"/>
              </a:lnSpc>
            </a:pPr>
            <a:r>
              <a:rPr lang="en-US" dirty="0" smtClean="0"/>
              <a:t>20 % of improved plans is not clear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7757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E12E18-4159-408B-9E30-4ADC30D3A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71719" y="472268"/>
            <a:ext cx="10972800" cy="712588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/>
              <a:t>Content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D171B50-FDBE-42AE-ADBD-F1D7ABE12F5E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2129308" y="1275008"/>
            <a:ext cx="6241960" cy="4389120"/>
          </a:xfrm>
        </p:spPr>
        <p:txBody>
          <a:bodyPr/>
          <a:lstStyle/>
          <a:p>
            <a:pPr marL="514350" indent="-514350" algn="l" rtl="0">
              <a:lnSpc>
                <a:spcPct val="250000"/>
              </a:lnSpc>
              <a:buFont typeface="+mj-lt"/>
              <a:buAutoNum type="arabicPeriod"/>
            </a:pPr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 review</a:t>
            </a:r>
          </a:p>
          <a:p>
            <a:pPr marL="514350" indent="-514350" algn="l" rtl="0">
              <a:lnSpc>
                <a:spcPct val="250000"/>
              </a:lnSpc>
              <a:buFont typeface="+mj-lt"/>
              <a:buAutoNum type="arabicPeriod"/>
            </a:pPr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improvement plans</a:t>
            </a:r>
            <a:endParaRPr lang="ar-S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 rtl="0">
              <a:lnSpc>
                <a:spcPct val="250000"/>
              </a:lnSpc>
              <a:buFont typeface="+mj-lt"/>
              <a:buAutoNum type="arabi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Appling in course report</a:t>
            </a:r>
            <a:endParaRPr lang="en-A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1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875090-794B-457C-BD25-222FAE8D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609600" y="704088"/>
            <a:ext cx="10972800" cy="660478"/>
          </a:xfrm>
        </p:spPr>
        <p:txBody>
          <a:bodyPr>
            <a:normAutofit fontScale="90000"/>
          </a:bodyPr>
          <a:lstStyle/>
          <a:p>
            <a:pPr algn="l" rtl="0"/>
            <a:r>
              <a:rPr lang="en-AU" b="1" dirty="0"/>
              <a:t>COURSE REVIEW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B85CE7A-E53D-48CA-AC4B-F0A913D9600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482991" y="1513449"/>
            <a:ext cx="10972800" cy="4389120"/>
          </a:xfrm>
        </p:spPr>
        <p:txBody>
          <a:bodyPr/>
          <a:lstStyle/>
          <a:p>
            <a:pPr marL="514350" indent="-514350" algn="l" rtl="0">
              <a:lnSpc>
                <a:spcPct val="200000"/>
              </a:lnSpc>
              <a:buFont typeface="+mj-lt"/>
              <a:buAutoNum type="arabicPeriod"/>
            </a:pPr>
            <a:r>
              <a:rPr lang="en-AU" b="1" dirty="0"/>
              <a:t>What worked well? (strength points) </a:t>
            </a:r>
          </a:p>
          <a:p>
            <a:pPr marL="514350" indent="-514350" algn="l" rtl="0">
              <a:lnSpc>
                <a:spcPct val="200000"/>
              </a:lnSpc>
              <a:buFont typeface="+mj-lt"/>
              <a:buAutoNum type="arabicPeriod"/>
            </a:pPr>
            <a:r>
              <a:rPr lang="en-AU" b="1" dirty="0"/>
              <a:t>What areas need improvement? (Weakness points) </a:t>
            </a:r>
          </a:p>
          <a:p>
            <a:pPr marL="514350" indent="-514350" algn="l" rtl="0">
              <a:lnSpc>
                <a:spcPct val="200000"/>
              </a:lnSpc>
              <a:buFont typeface="+mj-lt"/>
              <a:buAutoNum type="arabicPeriod"/>
            </a:pPr>
            <a:r>
              <a:rPr lang="en-AU" b="1" dirty="0"/>
              <a:t>What comments, if any, would you like to make about the above summary? </a:t>
            </a:r>
          </a:p>
          <a:p>
            <a:pPr marL="514350" indent="-514350" algn="l" rtl="0">
              <a:lnSpc>
                <a:spcPct val="200000"/>
              </a:lnSpc>
              <a:buFont typeface="+mj-lt"/>
              <a:buAutoNum type="arabicPeriod"/>
            </a:pPr>
            <a:r>
              <a:rPr lang="en-AU" b="1" dirty="0"/>
              <a:t>What data were collected?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746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C173C0D-4B74-4AF0-B55F-D18D6AAAB6BF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84517" y="922606"/>
            <a:ext cx="10972800" cy="723314"/>
          </a:xfrm>
        </p:spPr>
        <p:txBody>
          <a:bodyPr/>
          <a:lstStyle/>
          <a:p>
            <a:pPr algn="l" rtl="0"/>
            <a:r>
              <a:rPr lang="en-US" dirty="0"/>
              <a:t>What is the improvement plan?</a:t>
            </a:r>
          </a:p>
          <a:p>
            <a:pPr algn="l" rtl="0"/>
            <a:endParaRPr lang="ar-SA" dirty="0"/>
          </a:p>
        </p:txBody>
      </p:sp>
      <p:sp>
        <p:nvSpPr>
          <p:cNvPr id="4" name="عنصر نائب للمحتوى 2">
            <a:extLst>
              <a:ext uri="{FF2B5EF4-FFF2-40B4-BE49-F238E27FC236}">
                <a16:creationId xmlns:a16="http://schemas.microsoft.com/office/drawing/2014/main" id="{4CD5E25C-29D3-4C15-802A-022E8FDF28D9}"/>
              </a:ext>
            </a:extLst>
          </p:cNvPr>
          <p:cNvSpPr txBox="1">
            <a:spLocks/>
          </p:cNvSpPr>
          <p:nvPr/>
        </p:nvSpPr>
        <p:spPr>
          <a:xfrm flipH="1">
            <a:off x="384517" y="3736145"/>
            <a:ext cx="8492197" cy="723314"/>
          </a:xfrm>
          <a:prstGeom prst="rect">
            <a:avLst/>
          </a:prstGeom>
        </p:spPr>
        <p:txBody>
          <a:bodyPr vert="horz" rtlCol="1"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/>
              <a:t>How can you select the items of improvement plan?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1085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875090-794B-457C-BD25-222FAE8D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53139" y="130651"/>
            <a:ext cx="10972800" cy="660478"/>
          </a:xfrm>
        </p:spPr>
        <p:txBody>
          <a:bodyPr>
            <a:normAutofit fontScale="90000"/>
          </a:bodyPr>
          <a:lstStyle/>
          <a:p>
            <a:pPr algn="l" rtl="0"/>
            <a:r>
              <a:rPr lang="en-AU" b="1" dirty="0"/>
              <a:t>COURSE REVIEW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B85CE7A-E53D-48CA-AC4B-F0A913D9600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90001" y="1079496"/>
            <a:ext cx="10972800" cy="660479"/>
          </a:xfrm>
        </p:spPr>
        <p:txBody>
          <a:bodyPr/>
          <a:lstStyle/>
          <a:p>
            <a:pPr marL="0" indent="0" algn="l" rtl="0">
              <a:buNone/>
            </a:pPr>
            <a:r>
              <a:rPr lang="en-AU" b="1" dirty="0"/>
              <a:t>What worked well?</a:t>
            </a:r>
          </a:p>
        </p:txBody>
      </p:sp>
      <p:sp>
        <p:nvSpPr>
          <p:cNvPr id="5" name="عنصر نائب للمحتوى 2">
            <a:extLst>
              <a:ext uri="{FF2B5EF4-FFF2-40B4-BE49-F238E27FC236}">
                <a16:creationId xmlns:a16="http://schemas.microsoft.com/office/drawing/2014/main" id="{03B18639-1C24-4D71-A2CD-80DD736B150C}"/>
              </a:ext>
            </a:extLst>
          </p:cNvPr>
          <p:cNvSpPr txBox="1">
            <a:spLocks/>
          </p:cNvSpPr>
          <p:nvPr/>
        </p:nvSpPr>
        <p:spPr>
          <a:xfrm flipH="1">
            <a:off x="390001" y="2323235"/>
            <a:ext cx="10972800" cy="4108562"/>
          </a:xfrm>
          <a:prstGeom prst="rect">
            <a:avLst/>
          </a:prstGeom>
        </p:spPr>
        <p:txBody>
          <a:bodyPr vert="horz" rtlCol="1"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AU" b="1" dirty="0"/>
              <a:t>What are </a:t>
            </a:r>
            <a:r>
              <a:rPr lang="en-AU" dirty="0"/>
              <a:t>positive features aspects of your current course</a:t>
            </a:r>
            <a:r>
              <a:rPr lang="en-AU" b="1" dirty="0"/>
              <a:t>?</a:t>
            </a:r>
          </a:p>
          <a:p>
            <a:pPr marL="0" indent="0" algn="l" rtl="0">
              <a:buNone/>
            </a:pPr>
            <a:r>
              <a:rPr lang="en-AU" b="1" dirty="0"/>
              <a:t>1- </a:t>
            </a:r>
          </a:p>
          <a:p>
            <a:pPr marL="0" indent="0" algn="l" rtl="0">
              <a:buNone/>
            </a:pPr>
            <a:r>
              <a:rPr lang="en-AU" b="1" dirty="0"/>
              <a:t>2-</a:t>
            </a:r>
          </a:p>
          <a:p>
            <a:pPr marL="0" indent="0" algn="l" rtl="0">
              <a:buNone/>
            </a:pPr>
            <a:r>
              <a:rPr lang="en-AU" b="1" dirty="0"/>
              <a:t>3-</a:t>
            </a:r>
          </a:p>
          <a:p>
            <a:pPr marL="0" indent="0" algn="l" rtl="0">
              <a:buNone/>
            </a:pPr>
            <a:r>
              <a:rPr lang="en-AU" b="1" dirty="0"/>
              <a:t>4-</a:t>
            </a:r>
          </a:p>
          <a:p>
            <a:pPr marL="0" indent="0" algn="l" rtl="0">
              <a:buNone/>
            </a:pPr>
            <a:r>
              <a:rPr lang="en-AU" b="1" dirty="0"/>
              <a:t>5-</a:t>
            </a:r>
          </a:p>
        </p:txBody>
      </p:sp>
    </p:spTree>
    <p:extLst>
      <p:ext uri="{BB962C8B-B14F-4D97-AF65-F5344CB8AC3E}">
        <p14:creationId xmlns:p14="http://schemas.microsoft.com/office/powerpoint/2010/main" val="286662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875090-794B-457C-BD25-222FAE8D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253139" y="130651"/>
            <a:ext cx="10972800" cy="660478"/>
          </a:xfrm>
        </p:spPr>
        <p:txBody>
          <a:bodyPr>
            <a:normAutofit fontScale="90000"/>
          </a:bodyPr>
          <a:lstStyle/>
          <a:p>
            <a:pPr algn="l" rtl="0"/>
            <a:r>
              <a:rPr lang="en-AU" b="1" dirty="0"/>
              <a:t>COURSE REVIEW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B85CE7A-E53D-48CA-AC4B-F0A913D9600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253139" y="886515"/>
            <a:ext cx="5600132" cy="660478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AU" b="1" dirty="0"/>
              <a:t>1- What worked well?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190CC8E1-A53D-42B3-943C-99950DC89F0E}"/>
              </a:ext>
            </a:extLst>
          </p:cNvPr>
          <p:cNvSpPr/>
          <p:nvPr/>
        </p:nvSpPr>
        <p:spPr>
          <a:xfrm>
            <a:off x="1467729" y="3209022"/>
            <a:ext cx="4083525" cy="755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AU" sz="3200" dirty="0"/>
              <a:t>Content</a:t>
            </a:r>
            <a:endParaRPr lang="en-US" sz="3200" dirty="0"/>
          </a:p>
        </p:txBody>
      </p:sp>
      <p:sp>
        <p:nvSpPr>
          <p:cNvPr id="5" name="عنصر نائب للمحتوى 2">
            <a:extLst>
              <a:ext uri="{FF2B5EF4-FFF2-40B4-BE49-F238E27FC236}">
                <a16:creationId xmlns:a16="http://schemas.microsoft.com/office/drawing/2014/main" id="{7E6F36FB-368F-4A45-AA32-F8E8C3FDAC4C}"/>
              </a:ext>
            </a:extLst>
          </p:cNvPr>
          <p:cNvSpPr txBox="1">
            <a:spLocks/>
          </p:cNvSpPr>
          <p:nvPr/>
        </p:nvSpPr>
        <p:spPr>
          <a:xfrm flipH="1">
            <a:off x="6123026" y="872698"/>
            <a:ext cx="6068974" cy="660478"/>
          </a:xfrm>
          <a:prstGeom prst="rect">
            <a:avLst/>
          </a:prstGeom>
        </p:spPr>
        <p:txBody>
          <a:bodyPr vert="horz" rtlCol="1"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+mj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AU" b="1" dirty="0"/>
              <a:t>2- What areas need improvement?</a:t>
            </a:r>
          </a:p>
        </p:txBody>
      </p:sp>
      <p:sp>
        <p:nvSpPr>
          <p:cNvPr id="6" name="مستطيل 3">
            <a:extLst>
              <a:ext uri="{FF2B5EF4-FFF2-40B4-BE49-F238E27FC236}">
                <a16:creationId xmlns:a16="http://schemas.microsoft.com/office/drawing/2014/main" id="{4DC5AA6C-2A70-4A31-840F-441006ED3CAC}"/>
              </a:ext>
            </a:extLst>
          </p:cNvPr>
          <p:cNvSpPr/>
          <p:nvPr/>
        </p:nvSpPr>
        <p:spPr>
          <a:xfrm>
            <a:off x="253139" y="1316920"/>
            <a:ext cx="10058400" cy="83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AU" sz="3600" dirty="0"/>
              <a:t>May be all or some of the following </a:t>
            </a:r>
            <a:endParaRPr lang="en-AU" sz="3600" b="1" dirty="0"/>
          </a:p>
        </p:txBody>
      </p:sp>
      <p:sp>
        <p:nvSpPr>
          <p:cNvPr id="7" name="مستطيل 3">
            <a:extLst>
              <a:ext uri="{FF2B5EF4-FFF2-40B4-BE49-F238E27FC236}">
                <a16:creationId xmlns:a16="http://schemas.microsoft.com/office/drawing/2014/main" id="{60863FFD-3682-4C8F-A0EC-C24B47346F49}"/>
              </a:ext>
            </a:extLst>
          </p:cNvPr>
          <p:cNvSpPr/>
          <p:nvPr/>
        </p:nvSpPr>
        <p:spPr>
          <a:xfrm>
            <a:off x="1467730" y="2262585"/>
            <a:ext cx="4083525" cy="755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AU" sz="3200" dirty="0"/>
              <a:t>Design </a:t>
            </a:r>
          </a:p>
        </p:txBody>
      </p:sp>
      <p:sp>
        <p:nvSpPr>
          <p:cNvPr id="8" name="مستطيل 3">
            <a:extLst>
              <a:ext uri="{FF2B5EF4-FFF2-40B4-BE49-F238E27FC236}">
                <a16:creationId xmlns:a16="http://schemas.microsoft.com/office/drawing/2014/main" id="{55598D88-E88F-4A78-ACE9-520FFDC8F6EE}"/>
              </a:ext>
            </a:extLst>
          </p:cNvPr>
          <p:cNvSpPr/>
          <p:nvPr/>
        </p:nvSpPr>
        <p:spPr>
          <a:xfrm>
            <a:off x="1467728" y="4070581"/>
            <a:ext cx="4083525" cy="755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AU" sz="3200" dirty="0"/>
              <a:t>Delivery</a:t>
            </a:r>
          </a:p>
        </p:txBody>
      </p:sp>
      <p:sp>
        <p:nvSpPr>
          <p:cNvPr id="9" name="مستطيل 3">
            <a:extLst>
              <a:ext uri="{FF2B5EF4-FFF2-40B4-BE49-F238E27FC236}">
                <a16:creationId xmlns:a16="http://schemas.microsoft.com/office/drawing/2014/main" id="{A9CEF0AE-D83B-4F73-8396-7CBBC96FBA96}"/>
              </a:ext>
            </a:extLst>
          </p:cNvPr>
          <p:cNvSpPr/>
          <p:nvPr/>
        </p:nvSpPr>
        <p:spPr>
          <a:xfrm>
            <a:off x="1467726" y="5971485"/>
            <a:ext cx="4083525" cy="755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AU" sz="3200" dirty="0"/>
              <a:t>Student outcomes</a:t>
            </a:r>
            <a:endParaRPr lang="en-US" sz="3200" dirty="0"/>
          </a:p>
        </p:txBody>
      </p:sp>
      <p:sp>
        <p:nvSpPr>
          <p:cNvPr id="10" name="مستطيل 3">
            <a:extLst>
              <a:ext uri="{FF2B5EF4-FFF2-40B4-BE49-F238E27FC236}">
                <a16:creationId xmlns:a16="http://schemas.microsoft.com/office/drawing/2014/main" id="{88603C63-5C70-49F7-8EA0-6245D0A3F362}"/>
              </a:ext>
            </a:extLst>
          </p:cNvPr>
          <p:cNvSpPr/>
          <p:nvPr/>
        </p:nvSpPr>
        <p:spPr>
          <a:xfrm>
            <a:off x="1467727" y="5017018"/>
            <a:ext cx="4083525" cy="755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AU" sz="3200" dirty="0"/>
              <a:t>Assessment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9D9EAD2D-3F06-40CC-8AB4-3F5FFC7EB967}"/>
              </a:ext>
            </a:extLst>
          </p:cNvPr>
          <p:cNvSpPr/>
          <p:nvPr/>
        </p:nvSpPr>
        <p:spPr>
          <a:xfrm>
            <a:off x="253139" y="2179767"/>
            <a:ext cx="886344" cy="838499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1</a:t>
            </a:r>
            <a:endParaRPr lang="ar-SA" sz="2800" dirty="0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68DC7DD-A486-4CA9-ABB7-8EAFA7E755CE}"/>
              </a:ext>
            </a:extLst>
          </p:cNvPr>
          <p:cNvSpPr/>
          <p:nvPr/>
        </p:nvSpPr>
        <p:spPr>
          <a:xfrm>
            <a:off x="253139" y="3209022"/>
            <a:ext cx="886344" cy="838499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  <a:endParaRPr lang="ar-SA" sz="28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F29C82C2-8BF8-4740-99B9-5DECF126D301}"/>
              </a:ext>
            </a:extLst>
          </p:cNvPr>
          <p:cNvSpPr/>
          <p:nvPr/>
        </p:nvSpPr>
        <p:spPr>
          <a:xfrm>
            <a:off x="253139" y="4169190"/>
            <a:ext cx="886344" cy="838499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3</a:t>
            </a:r>
            <a:endParaRPr lang="ar-SA" sz="2800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AFD104BB-9A98-4B7B-9221-DC0386FE0B2C}"/>
              </a:ext>
            </a:extLst>
          </p:cNvPr>
          <p:cNvSpPr/>
          <p:nvPr/>
        </p:nvSpPr>
        <p:spPr>
          <a:xfrm>
            <a:off x="253139" y="5017018"/>
            <a:ext cx="886344" cy="838499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4</a:t>
            </a:r>
            <a:endParaRPr lang="ar-SA" sz="2800" dirty="0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14A0D1C2-6647-4F92-A0A6-E140825E789C}"/>
              </a:ext>
            </a:extLst>
          </p:cNvPr>
          <p:cNvSpPr/>
          <p:nvPr/>
        </p:nvSpPr>
        <p:spPr>
          <a:xfrm>
            <a:off x="253139" y="5855517"/>
            <a:ext cx="886344" cy="838499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5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427591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875090-794B-457C-BD25-222FAE8D4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29152" y="0"/>
            <a:ext cx="10972800" cy="660478"/>
          </a:xfrm>
        </p:spPr>
        <p:txBody>
          <a:bodyPr>
            <a:normAutofit fontScale="90000"/>
          </a:bodyPr>
          <a:lstStyle/>
          <a:p>
            <a:pPr algn="l" rtl="0"/>
            <a:r>
              <a:rPr lang="en-AU" b="1" dirty="0"/>
              <a:t>COURSE REVIEW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B85CE7A-E53D-48CA-AC4B-F0A913D9600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247972" y="862520"/>
            <a:ext cx="11944027" cy="4389120"/>
          </a:xfrm>
        </p:spPr>
        <p:txBody>
          <a:bodyPr/>
          <a:lstStyle/>
          <a:p>
            <a:pPr marL="0" indent="0" algn="l" rtl="0">
              <a:buNone/>
            </a:pPr>
            <a:r>
              <a:rPr lang="en-AU" b="1" dirty="0"/>
              <a:t>3- What comments, if any, would you like to make about the above summary?</a:t>
            </a:r>
          </a:p>
          <a:p>
            <a:pPr marL="0" indent="0" algn="l" rtl="0">
              <a:buNone/>
            </a:pPr>
            <a:r>
              <a:rPr lang="en-AU" dirty="0"/>
              <a:t>comment on any factors which you consider may have influenced student learning outcomes or student feedback</a:t>
            </a:r>
            <a:r>
              <a:rPr lang="en-AU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250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عرض تقديمي حول وضع الأفكار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107_TF03460637" id="{D55A4B6A-B7B0-4B50-8E0D-AB9A288D10C6}" vid="{C8214CC9-70E7-4F7E-B2BF-1334761A02E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عرض تقديمي لوضع أفكار الأعمال</Template>
  <TotalTime>1309</TotalTime>
  <Words>854</Words>
  <Application>Microsoft Office PowerPoint</Application>
  <PresentationFormat>شاشة عريضة</PresentationFormat>
  <Paragraphs>277</Paragraphs>
  <Slides>26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36" baseType="lpstr">
      <vt:lpstr>Arabic Typesetting</vt:lpstr>
      <vt:lpstr>Arial</vt:lpstr>
      <vt:lpstr>Calibri</vt:lpstr>
      <vt:lpstr>Century Gothic</vt:lpstr>
      <vt:lpstr>Palatino Linotype</vt:lpstr>
      <vt:lpstr>Stencil</vt:lpstr>
      <vt:lpstr>Tahoma</vt:lpstr>
      <vt:lpstr>Times New Roman</vt:lpstr>
      <vt:lpstr>Wingdings 2</vt:lpstr>
      <vt:lpstr>عرض تقديمي حول وضع الأفكار</vt:lpstr>
      <vt:lpstr>Course improvement plan</vt:lpstr>
      <vt:lpstr>عرض تقديمي في PowerPoint</vt:lpstr>
      <vt:lpstr>Statistic for improvement plan</vt:lpstr>
      <vt:lpstr>Content</vt:lpstr>
      <vt:lpstr>COURSE REVIEW</vt:lpstr>
      <vt:lpstr>عرض تقديمي في PowerPoint</vt:lpstr>
      <vt:lpstr>COURSE REVIEW</vt:lpstr>
      <vt:lpstr>COURSE REVIEW</vt:lpstr>
      <vt:lpstr>COURSE REVIEW</vt:lpstr>
      <vt:lpstr>COURSE REVIEW</vt:lpstr>
      <vt:lpstr>COURSE REVIEW</vt:lpstr>
      <vt:lpstr>COURSE IMPROVEMENT PLANS</vt:lpstr>
      <vt:lpstr>COURSE IMPROVEMENT PLANS</vt:lpstr>
      <vt:lpstr>Improvement of course design </vt:lpstr>
      <vt:lpstr>Improvement of course content</vt:lpstr>
      <vt:lpstr>Improvement of course delivery</vt:lpstr>
      <vt:lpstr>Improvement of course assessment</vt:lpstr>
      <vt:lpstr>Improvement of course student outcomes</vt:lpstr>
      <vt:lpstr>Filling the improvement plan in course report</vt:lpstr>
      <vt:lpstr>Action Plan for Next Semester/Year</vt:lpstr>
      <vt:lpstr>Example of current improvement plan</vt:lpstr>
      <vt:lpstr>Example of current improvement plan</vt:lpstr>
      <vt:lpstr>Example od Action Plan for Next Semester/Year</vt:lpstr>
      <vt:lpstr>عرض تقديمي في PowerPoint</vt:lpstr>
      <vt:lpstr>Recommendations 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LIPIDS</dc:title>
  <dc:creator>ايمن محمد الجوهري</dc:creator>
  <cp:lastModifiedBy>ايمن محمد الجوهري</cp:lastModifiedBy>
  <cp:revision>54</cp:revision>
  <dcterms:created xsi:type="dcterms:W3CDTF">2019-02-15T20:11:05Z</dcterms:created>
  <dcterms:modified xsi:type="dcterms:W3CDTF">2020-10-05T07:37:59Z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