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65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5" d="100"/>
          <a:sy n="45" d="100"/>
        </p:scale>
        <p:origin x="2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01C7A7-AE29-4F5C-A9FF-906FE705B79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3A6BFC-338A-43C0-BE5A-11F34627B7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88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3130-E8F2-4B52-9B10-9E96DB700097}" type="slidenum">
              <a:rPr lang="ar-SA" smtClean="0"/>
              <a:t>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ورشة عمل قياس مخرجات التعلم - مركز الجودة- اقسام الطالبات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644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84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93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64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8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474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2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84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54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4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15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1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29A0-880F-488C-83BF-9B0BF1CEA6A8}" type="datetimeFigureOut">
              <a:rPr lang="ar-SA" smtClean="0"/>
              <a:t>16/02/42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3208-0A5C-4709-AA8A-CCC29B5764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00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0725" y="4136741"/>
            <a:ext cx="6700509" cy="12772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ts val="600"/>
              </a:spcBef>
              <a:defRPr/>
            </a:pPr>
            <a:r>
              <a:rPr lang="ar-SA" sz="3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 East" pitchFamily="18" charset="-78"/>
                <a:cs typeface="GE East" pitchFamily="18" charset="-78"/>
              </a:rPr>
              <a:t>إعـــداد و تقـديــم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ar-SA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 East" pitchFamily="18" charset="-78"/>
                <a:cs typeface="GE East" pitchFamily="18" charset="-78"/>
              </a:rPr>
              <a:t>د/ مناهل بابكر الأمين                                                       </a:t>
            </a:r>
            <a:endParaRPr lang="en-US" sz="400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 East" pitchFamily="18" charset="-78"/>
              <a:cs typeface="GE East" pitchFamily="18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1342" y="1221361"/>
            <a:ext cx="8818536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SA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 East" pitchFamily="18" charset="-78"/>
                <a:cs typeface="GE East" pitchFamily="18" charset="-78"/>
              </a:rPr>
              <a:t>ورشة </a:t>
            </a:r>
            <a:r>
              <a:rPr lang="ar-SA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 East" pitchFamily="18" charset="-78"/>
                <a:cs typeface="GE East" pitchFamily="18" charset="-78"/>
              </a:rPr>
              <a:t>عمل</a:t>
            </a:r>
            <a:endParaRPr lang="ar-SA" sz="540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 East" pitchFamily="18" charset="-78"/>
              <a:cs typeface="GE East" pitchFamily="18" charset="-78"/>
            </a:endParaRPr>
          </a:p>
          <a:p>
            <a:pPr algn="ctr" eaLnBrk="1" hangingPunct="1">
              <a:defRPr/>
            </a:pPr>
            <a:r>
              <a:rPr lang="ar-SA" sz="5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 East" pitchFamily="18" charset="-78"/>
                <a:cs typeface="GE East" pitchFamily="18" charset="-78"/>
              </a:rPr>
              <a:t>كيفية استخدام المكتبة الرقمية</a:t>
            </a:r>
            <a:endParaRPr lang="ar-SA" sz="540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 East" pitchFamily="18" charset="-78"/>
              <a:cs typeface="GE East" pitchFamily="18" charset="-78"/>
            </a:endParaRPr>
          </a:p>
        </p:txBody>
      </p:sp>
      <p:pic>
        <p:nvPicPr>
          <p:cNvPr id="10" name="Picture 2" descr="20120429001036_303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883588" y="151825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1" y="844551"/>
            <a:ext cx="7858125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722" y="2624667"/>
            <a:ext cx="7658100" cy="39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1531" y="666428"/>
            <a:ext cx="128913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u="sng" dirty="0" smtClean="0">
                <a:solidFill>
                  <a:srgbClr val="0070C0"/>
                </a:solidFill>
              </a:rPr>
              <a:t>الاقتباس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69" y="3399639"/>
            <a:ext cx="7916126" cy="2018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128" y="1786812"/>
            <a:ext cx="1098973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dirty="0" smtClean="0"/>
              <a:t>يتم الاقتباس من صفحة الباحث العلمي بفتح علامة الاقتباس واختيار النمط المرغوب به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79767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67" y="1771649"/>
            <a:ext cx="6502400" cy="455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4787" y="957758"/>
            <a:ext cx="488948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6. يمكن تصدير المرجع </a:t>
            </a:r>
            <a:r>
              <a:rPr lang="ar-SA" sz="3200" dirty="0" err="1" smtClean="0"/>
              <a:t>للريفوركس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21703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9065" y="707477"/>
            <a:ext cx="509626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7. يتم استيراد المرجع في </a:t>
            </a:r>
            <a:r>
              <a:rPr lang="ar-SA" sz="3200" dirty="0" err="1" smtClean="0"/>
              <a:t>الريفوركس</a:t>
            </a:r>
            <a:endParaRPr lang="ar-S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58" y="1542533"/>
            <a:ext cx="7620000" cy="1972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1879"/>
            <a:ext cx="6905625" cy="300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520" y="3840709"/>
            <a:ext cx="43148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542533"/>
            <a:ext cx="11108267" cy="49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7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7" y="1746778"/>
            <a:ext cx="10067925" cy="414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8010" y="707477"/>
            <a:ext cx="39998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</a:rPr>
              <a:t>معرفة تصنيف المجلة العلمية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4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8010" y="707477"/>
            <a:ext cx="39998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</a:rPr>
              <a:t>معرفة تصنيف المجلة العلمية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698" y="1534866"/>
            <a:ext cx="8186857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buAutoNum type="arabicPeriod"/>
            </a:pPr>
            <a:r>
              <a:rPr lang="ar-SA" sz="3200" dirty="0" smtClean="0"/>
              <a:t>اختيار  </a:t>
            </a:r>
            <a:r>
              <a:rPr lang="en-US" sz="3200" dirty="0" smtClean="0"/>
              <a:t>web of Science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  </a:t>
            </a:r>
            <a:r>
              <a:rPr lang="ar-SA" sz="3200" dirty="0" smtClean="0"/>
              <a:t>كتابة اسم المجلة واختيار   </a:t>
            </a:r>
            <a:r>
              <a:rPr lang="en-US" sz="3200" dirty="0" smtClean="0"/>
              <a:t>journal Citation Reports</a:t>
            </a:r>
            <a:endParaRPr lang="ar-S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98" y="2906018"/>
            <a:ext cx="9098636" cy="33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8010" y="707477"/>
            <a:ext cx="39998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</a:rPr>
              <a:t>معرفة تصنيف المجلة العلمية</a:t>
            </a:r>
            <a:endParaRPr lang="ar-SA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646" y="1275317"/>
            <a:ext cx="76485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3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1467" y="2319867"/>
            <a:ext cx="4961466" cy="19728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نهاية الورشة </a:t>
            </a:r>
          </a:p>
          <a:p>
            <a:pPr algn="ctr"/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S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شكرا لكم</a:t>
            </a:r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30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4000" y="2234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صورة 22" descr="jz4alcna7z4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3"/>
          <a:stretch>
            <a:fillRect/>
          </a:stretch>
        </p:blipFill>
        <p:spPr bwMode="auto">
          <a:xfrm>
            <a:off x="0" y="48894"/>
            <a:ext cx="2440829" cy="1901945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58080" y="1950839"/>
            <a:ext cx="988446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hammad bold art 1"/>
                <a:ea typeface="Times New Roman" panose="02020603050405020304" pitchFamily="18" charset="0"/>
                <a:cs typeface="Simplified Arabic" panose="02020603050405020304" pitchFamily="18" charset="-78"/>
              </a:rPr>
              <a:t>الهــــدف العـــــام: </a:t>
            </a:r>
            <a:endParaRPr kumimoji="0" lang="en-US" alt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hammad bold art 1"/>
                <a:ea typeface="Times New Roman" panose="02020603050405020304" pitchFamily="18" charset="0"/>
                <a:cs typeface="Arial" panose="020B0604020202020204" pitchFamily="34" charset="0"/>
              </a:rPr>
              <a:t>في نهاية الورشة -بإذن الله تعالي -سوف يتمكن المتدربين من </a:t>
            </a:r>
            <a:endParaRPr lang="ar-SA" altLang="ar-SA" sz="3600" dirty="0">
              <a:latin typeface="mohammad bold art 1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hammad bold art 1"/>
                <a:ea typeface="Times New Roman" panose="02020603050405020304" pitchFamily="18" charset="0"/>
                <a:cs typeface="Arial" panose="020B0604020202020204" pitchFamily="34" charset="0"/>
              </a:rPr>
              <a:t>استخدام</a:t>
            </a:r>
            <a:r>
              <a:rPr kumimoji="0" lang="ar-SA" altLang="ar-SA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hammad bold art 1"/>
                <a:ea typeface="Times New Roman" panose="02020603050405020304" pitchFamily="18" charset="0"/>
                <a:cs typeface="Arial" panose="020B0604020202020204" pitchFamily="34" charset="0"/>
              </a:rPr>
              <a:t> المكتبة الرقمية السعودية والاستفادة من الخدمات التي تقدمها</a:t>
            </a:r>
            <a:endParaRPr kumimoji="0" lang="ar-SA" alt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hammad bold art 1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hammad bold art 1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ar-SA" alt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331" y="799455"/>
            <a:ext cx="876228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ar-SA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mohammad bold art 1"/>
              </a:rPr>
              <a:t>الأهـــداف التفصيلية </a:t>
            </a:r>
            <a:r>
              <a:rPr lang="ar-SA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ohammad bold art 1"/>
              </a:rPr>
              <a:t>للورشة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"/>
            </a:pPr>
            <a:r>
              <a:rPr lang="ar-S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استخدام الباحث العلمي في تحديد المجلة العلمية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"/>
            </a:pPr>
            <a:r>
              <a:rPr lang="ar-S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ohammad bold art 1"/>
              </a:rPr>
              <a:t>استخدام المكتبة الرقمية في تنزيل المجلة بحسب الناشر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"/>
            </a:pPr>
            <a:r>
              <a:rPr lang="ar-S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ohammad bold art 1"/>
              </a:rPr>
              <a:t>الاقتباس.</a:t>
            </a: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"/>
            </a:pPr>
            <a:r>
              <a:rPr lang="ar-S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ohammad bold art 1"/>
              </a:rPr>
              <a:t>إضافة المرجع لصفحة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mohammad bold art 1"/>
              </a:rPr>
              <a:t>refworks</a:t>
            </a:r>
            <a:endParaRPr lang="ar-SA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mohammad bold art 1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"/>
            </a:pPr>
            <a:r>
              <a:rPr lang="ar-S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معرفة تصنيف المجلة ورقم التأثير</a:t>
            </a:r>
          </a:p>
          <a:p>
            <a:pPr lvl="0" algn="justLow">
              <a:lnSpc>
                <a:spcPct val="115000"/>
              </a:lnSpc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</a:pPr>
            <a:endParaRPr lang="ar-SA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mohammad bold art 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748" y="5249904"/>
            <a:ext cx="66607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3600" b="1" dirty="0" smtClean="0">
                <a:solidFill>
                  <a:srgbClr val="FF0000"/>
                </a:solidFill>
              </a:rPr>
              <a:t>الفئة المستهدفة : أعضاء هيئة التدريس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310613" y="389465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767" y="2655887"/>
            <a:ext cx="6172200" cy="3171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4205" y="1811867"/>
            <a:ext cx="884569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بداية يتم البحث في الباحث العلمي لاختيار اسم موضوع البحث </a:t>
            </a:r>
            <a:endParaRPr lang="ar-S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45367" y="707477"/>
            <a:ext cx="429476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u="sng" dirty="0" smtClean="0">
                <a:solidFill>
                  <a:srgbClr val="0070C0"/>
                </a:solidFill>
              </a:rPr>
              <a:t>كيفية البحث في المكتبة الرقمية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8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156" y="707477"/>
            <a:ext cx="666079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2. اختيار المجلة التي تناسب البحث وتحديد الناشر</a:t>
            </a:r>
            <a:endParaRPr lang="ar-S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81" y="1542533"/>
            <a:ext cx="8864352" cy="54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19" y="1811868"/>
            <a:ext cx="9367147" cy="25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0877" y="1250145"/>
            <a:ext cx="81307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3. الدخول للمكتبة الرقمية واختيار قواعد المعلومات الاجنبية  </a:t>
            </a:r>
            <a:endParaRPr lang="ar-S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2505074"/>
            <a:ext cx="6524096" cy="23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1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9494" y="707477"/>
            <a:ext cx="479009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4. اختيار اول حرف في اسم الناشر</a:t>
            </a:r>
            <a:endParaRPr lang="ar-S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3" y="1498371"/>
            <a:ext cx="9211733" cy="49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1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20429001036_3038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305" r="2233" b="6579"/>
          <a:stretch/>
        </p:blipFill>
        <p:spPr bwMode="auto">
          <a:xfrm>
            <a:off x="9491629" y="457198"/>
            <a:ext cx="2250920" cy="10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15595"/>
            <a:ext cx="12001500" cy="448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934" y="999865"/>
            <a:ext cx="80692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5. نسخ عنوان ابحث ولصقة ووضعه على أداة بحث الناشر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89831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192</Words>
  <Application>Microsoft Office PowerPoint</Application>
  <PresentationFormat>Widescreen</PresentationFormat>
  <Paragraphs>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Andalus</vt:lpstr>
      <vt:lpstr>Arial</vt:lpstr>
      <vt:lpstr>Calibri</vt:lpstr>
      <vt:lpstr>Calibri Light</vt:lpstr>
      <vt:lpstr>GE East</vt:lpstr>
      <vt:lpstr>mohammad bold art 1</vt:lpstr>
      <vt:lpstr>Simplified Arabic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</cp:revision>
  <dcterms:created xsi:type="dcterms:W3CDTF">2020-10-03T15:46:03Z</dcterms:created>
  <dcterms:modified xsi:type="dcterms:W3CDTF">2020-10-03T18:52:20Z</dcterms:modified>
</cp:coreProperties>
</file>