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12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73" r:id="rId10"/>
    <p:sldId id="263" r:id="rId11"/>
    <p:sldId id="270" r:id="rId12"/>
    <p:sldId id="271" r:id="rId13"/>
    <p:sldId id="272" r:id="rId14"/>
    <p:sldId id="269" r:id="rId15"/>
    <p:sldId id="264" r:id="rId16"/>
    <p:sldId id="265" r:id="rId17"/>
    <p:sldId id="266" r:id="rId18"/>
    <p:sldId id="267" r:id="rId19"/>
    <p:sldId id="274" r:id="rId20"/>
    <p:sldId id="276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Times New Roman" pitchFamily="18" charset="0"/>
      </a:defRPr>
    </a:lvl5pPr>
    <a:lvl6pPr marL="2286000" algn="r" defTabSz="914400" rtl="1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Times New Roman" pitchFamily="18" charset="0"/>
      </a:defRPr>
    </a:lvl6pPr>
    <a:lvl7pPr marL="2743200" algn="r" defTabSz="914400" rtl="1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Times New Roman" pitchFamily="18" charset="0"/>
      </a:defRPr>
    </a:lvl7pPr>
    <a:lvl8pPr marL="3200400" algn="r" defTabSz="914400" rtl="1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Times New Roman" pitchFamily="18" charset="0"/>
      </a:defRPr>
    </a:lvl8pPr>
    <a:lvl9pPr marL="3657600" algn="r" defTabSz="914400" rtl="1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CCFF99"/>
    <a:srgbClr val="FF99FF"/>
    <a:srgbClr val="66CCFF"/>
    <a:srgbClr val="FFFF99"/>
    <a:srgbClr val="FF99CC"/>
    <a:srgbClr val="66FFFF"/>
    <a:srgbClr val="FFCCFF"/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aximized" horzBarState="maximized">
    <p:restoredLeft sz="84380"/>
    <p:restoredTop sz="94660"/>
  </p:normalViewPr>
  <p:slideViewPr>
    <p:cSldViewPr>
      <p:cViewPr>
        <p:scale>
          <a:sx n="75" d="100"/>
          <a:sy n="75" d="100"/>
        </p:scale>
        <p:origin x="-965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584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584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584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fld id="{94D6615C-70F3-42E2-BC39-61B781AB5E4C}" type="slidenum">
              <a:rPr lang="ar-EG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586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5867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86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text styles</a:t>
            </a:r>
          </a:p>
          <a:p>
            <a:pPr lvl="1"/>
            <a:r>
              <a:rPr lang="en-US" altLang="ar-SA" smtClean="0"/>
              <a:t>Second level</a:t>
            </a:r>
          </a:p>
          <a:p>
            <a:pPr lvl="2"/>
            <a:r>
              <a:rPr lang="en-US" altLang="ar-SA" smtClean="0"/>
              <a:t>Third level</a:t>
            </a:r>
          </a:p>
          <a:p>
            <a:pPr lvl="3"/>
            <a:r>
              <a:rPr lang="en-US" altLang="ar-SA" smtClean="0"/>
              <a:t>Fourth level</a:t>
            </a:r>
          </a:p>
          <a:p>
            <a:pPr lvl="4"/>
            <a:r>
              <a:rPr lang="en-US" altLang="ar-SA" smtClean="0"/>
              <a:t>Fifth level</a:t>
            </a:r>
          </a:p>
        </p:txBody>
      </p:sp>
      <p:sp>
        <p:nvSpPr>
          <p:cNvPr id="586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586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fld id="{8AA65D9E-E409-4A76-835B-28E403B00262}" type="slidenum">
              <a:rPr lang="ar-EG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Times New Roman" pitchFamily="18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4" name="Freeform 4"/>
          <p:cNvSpPr>
            <a:spLocks/>
          </p:cNvSpPr>
          <p:nvPr/>
        </p:nvSpPr>
        <p:spPr bwMode="hidden">
          <a:xfrm>
            <a:off x="-11113" y="1836738"/>
            <a:ext cx="2268538" cy="2709862"/>
          </a:xfrm>
          <a:custGeom>
            <a:avLst/>
            <a:gdLst/>
            <a:ahLst/>
            <a:cxnLst>
              <a:cxn ang="0">
                <a:pos x="808" y="283"/>
              </a:cxn>
              <a:cxn ang="0">
                <a:pos x="673" y="252"/>
              </a:cxn>
              <a:cxn ang="0">
                <a:pos x="654" y="0"/>
              </a:cxn>
              <a:cxn ang="0">
                <a:pos x="488" y="13"/>
              </a:cxn>
              <a:cxn ang="0">
                <a:pos x="476" y="252"/>
              </a:cxn>
              <a:cxn ang="0">
                <a:pos x="365" y="290"/>
              </a:cxn>
              <a:cxn ang="0">
                <a:pos x="206" y="86"/>
              </a:cxn>
              <a:cxn ang="0">
                <a:pos x="95" y="148"/>
              </a:cxn>
              <a:cxn ang="0">
                <a:pos x="200" y="376"/>
              </a:cxn>
              <a:cxn ang="0">
                <a:pos x="126" y="450"/>
              </a:cxn>
              <a:cxn ang="0">
                <a:pos x="0" y="423"/>
              </a:cxn>
              <a:cxn ang="0">
                <a:pos x="0" y="1273"/>
              </a:cxn>
              <a:cxn ang="0">
                <a:pos x="101" y="1226"/>
              </a:cxn>
              <a:cxn ang="0">
                <a:pos x="181" y="1306"/>
              </a:cxn>
              <a:cxn ang="0">
                <a:pos x="70" y="1509"/>
              </a:cxn>
              <a:cxn ang="0">
                <a:pos x="175" y="1596"/>
              </a:cxn>
              <a:cxn ang="0">
                <a:pos x="365" y="1411"/>
              </a:cxn>
              <a:cxn ang="0">
                <a:pos x="476" y="1448"/>
              </a:cxn>
              <a:cxn ang="0">
                <a:pos x="501" y="1700"/>
              </a:cxn>
              <a:cxn ang="0">
                <a:pos x="667" y="1707"/>
              </a:cxn>
              <a:cxn ang="0">
                <a:pos x="685" y="1442"/>
              </a:cxn>
              <a:cxn ang="0">
                <a:pos x="826" y="1405"/>
              </a:cxn>
              <a:cxn ang="0">
                <a:pos x="993" y="1590"/>
              </a:cxn>
              <a:cxn ang="0">
                <a:pos x="1103" y="1522"/>
              </a:cxn>
              <a:cxn ang="0">
                <a:pos x="993" y="1300"/>
              </a:cxn>
              <a:cxn ang="0">
                <a:pos x="1067" y="1207"/>
              </a:cxn>
              <a:cxn ang="0">
                <a:pos x="1288" y="1312"/>
              </a:cxn>
              <a:cxn ang="0">
                <a:pos x="1355" y="1196"/>
              </a:cxn>
              <a:cxn ang="0">
                <a:pos x="1153" y="1047"/>
              </a:cxn>
              <a:cxn ang="0">
                <a:pos x="1177" y="918"/>
              </a:cxn>
              <a:cxn ang="0">
                <a:pos x="1429" y="894"/>
              </a:cxn>
              <a:cxn ang="0">
                <a:pos x="1423" y="764"/>
              </a:cxn>
              <a:cxn ang="0">
                <a:pos x="1171" y="727"/>
              </a:cxn>
              <a:cxn ang="0">
                <a:pos x="1146" y="629"/>
              </a:cxn>
              <a:cxn ang="0">
                <a:pos x="1349" y="487"/>
              </a:cxn>
              <a:cxn ang="0">
                <a:pos x="1282" y="370"/>
              </a:cxn>
              <a:cxn ang="0">
                <a:pos x="1054" y="462"/>
              </a:cxn>
              <a:cxn ang="0">
                <a:pos x="980" y="388"/>
              </a:cxn>
              <a:cxn ang="0">
                <a:pos x="1097" y="173"/>
              </a:cxn>
              <a:cxn ang="0">
                <a:pos x="986" y="105"/>
              </a:cxn>
              <a:cxn ang="0">
                <a:pos x="808" y="283"/>
              </a:cxn>
            </a:cxnLst>
            <a:rect l="0" t="0" r="r" b="b"/>
            <a:pathLst>
              <a:path w="1429" h="1707">
                <a:moveTo>
                  <a:pt x="808" y="283"/>
                </a:moveTo>
                <a:lnTo>
                  <a:pt x="673" y="252"/>
                </a:lnTo>
                <a:lnTo>
                  <a:pt x="654" y="0"/>
                </a:lnTo>
                <a:lnTo>
                  <a:pt x="488" y="13"/>
                </a:lnTo>
                <a:lnTo>
                  <a:pt x="476" y="252"/>
                </a:lnTo>
                <a:lnTo>
                  <a:pt x="365" y="290"/>
                </a:lnTo>
                <a:lnTo>
                  <a:pt x="206" y="86"/>
                </a:lnTo>
                <a:lnTo>
                  <a:pt x="95" y="148"/>
                </a:lnTo>
                <a:lnTo>
                  <a:pt x="200" y="376"/>
                </a:lnTo>
                <a:lnTo>
                  <a:pt x="126" y="450"/>
                </a:lnTo>
                <a:lnTo>
                  <a:pt x="0" y="423"/>
                </a:lnTo>
                <a:lnTo>
                  <a:pt x="0" y="1273"/>
                </a:lnTo>
                <a:lnTo>
                  <a:pt x="101" y="1226"/>
                </a:lnTo>
                <a:lnTo>
                  <a:pt x="181" y="1306"/>
                </a:lnTo>
                <a:lnTo>
                  <a:pt x="70" y="1509"/>
                </a:lnTo>
                <a:lnTo>
                  <a:pt x="175" y="1596"/>
                </a:lnTo>
                <a:lnTo>
                  <a:pt x="365" y="1411"/>
                </a:lnTo>
                <a:lnTo>
                  <a:pt x="476" y="1448"/>
                </a:lnTo>
                <a:lnTo>
                  <a:pt x="501" y="1700"/>
                </a:lnTo>
                <a:lnTo>
                  <a:pt x="667" y="1707"/>
                </a:lnTo>
                <a:lnTo>
                  <a:pt x="685" y="1442"/>
                </a:lnTo>
                <a:lnTo>
                  <a:pt x="826" y="1405"/>
                </a:lnTo>
                <a:lnTo>
                  <a:pt x="993" y="1590"/>
                </a:lnTo>
                <a:lnTo>
                  <a:pt x="1103" y="1522"/>
                </a:lnTo>
                <a:lnTo>
                  <a:pt x="993" y="1300"/>
                </a:lnTo>
                <a:lnTo>
                  <a:pt x="1067" y="1207"/>
                </a:lnTo>
                <a:lnTo>
                  <a:pt x="1288" y="1312"/>
                </a:lnTo>
                <a:lnTo>
                  <a:pt x="1355" y="1196"/>
                </a:lnTo>
                <a:lnTo>
                  <a:pt x="1153" y="1047"/>
                </a:lnTo>
                <a:lnTo>
                  <a:pt x="1177" y="918"/>
                </a:lnTo>
                <a:lnTo>
                  <a:pt x="1429" y="894"/>
                </a:lnTo>
                <a:lnTo>
                  <a:pt x="1423" y="764"/>
                </a:lnTo>
                <a:lnTo>
                  <a:pt x="1171" y="727"/>
                </a:lnTo>
                <a:lnTo>
                  <a:pt x="1146" y="629"/>
                </a:lnTo>
                <a:lnTo>
                  <a:pt x="1349" y="487"/>
                </a:lnTo>
                <a:lnTo>
                  <a:pt x="1282" y="370"/>
                </a:lnTo>
                <a:lnTo>
                  <a:pt x="1054" y="462"/>
                </a:lnTo>
                <a:lnTo>
                  <a:pt x="980" y="388"/>
                </a:lnTo>
                <a:lnTo>
                  <a:pt x="1097" y="173"/>
                </a:lnTo>
                <a:lnTo>
                  <a:pt x="986" y="105"/>
                </a:lnTo>
                <a:lnTo>
                  <a:pt x="808" y="283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537605" name="Freeform 5"/>
          <p:cNvSpPr>
            <a:spLocks/>
          </p:cNvSpPr>
          <p:nvPr/>
        </p:nvSpPr>
        <p:spPr bwMode="hidden">
          <a:xfrm>
            <a:off x="107950" y="15875"/>
            <a:ext cx="838200" cy="787400"/>
          </a:xfrm>
          <a:custGeom>
            <a:avLst/>
            <a:gdLst/>
            <a:ahLst/>
            <a:cxnLst>
              <a:cxn ang="0">
                <a:pos x="335" y="56"/>
              </a:cxn>
              <a:cxn ang="0">
                <a:pos x="293" y="46"/>
              </a:cxn>
              <a:cxn ang="0">
                <a:pos x="288" y="0"/>
              </a:cxn>
              <a:cxn ang="0">
                <a:pos x="238" y="0"/>
              </a:cxn>
              <a:cxn ang="0">
                <a:pos x="232" y="46"/>
              </a:cxn>
              <a:cxn ang="0">
                <a:pos x="198" y="58"/>
              </a:cxn>
              <a:cxn ang="0">
                <a:pos x="146" y="0"/>
              </a:cxn>
              <a:cxn ang="0">
                <a:pos x="114" y="14"/>
              </a:cxn>
              <a:cxn ang="0">
                <a:pos x="147" y="84"/>
              </a:cxn>
              <a:cxn ang="0">
                <a:pos x="124" y="107"/>
              </a:cxn>
              <a:cxn ang="0">
                <a:pos x="50" y="81"/>
              </a:cxn>
              <a:cxn ang="0">
                <a:pos x="32" y="109"/>
              </a:cxn>
              <a:cxn ang="0">
                <a:pos x="90" y="159"/>
              </a:cxn>
              <a:cxn ang="0">
                <a:pos x="80" y="197"/>
              </a:cxn>
              <a:cxn ang="0">
                <a:pos x="2" y="202"/>
              </a:cxn>
              <a:cxn ang="0">
                <a:pos x="0" y="244"/>
              </a:cxn>
              <a:cxn ang="0">
                <a:pos x="80" y="256"/>
              </a:cxn>
              <a:cxn ang="0">
                <a:pos x="88" y="292"/>
              </a:cxn>
              <a:cxn ang="0">
                <a:pos x="29" y="345"/>
              </a:cxn>
              <a:cxn ang="0">
                <a:pos x="50" y="378"/>
              </a:cxn>
              <a:cxn ang="0">
                <a:pos x="116" y="347"/>
              </a:cxn>
              <a:cxn ang="0">
                <a:pos x="141" y="372"/>
              </a:cxn>
              <a:cxn ang="0">
                <a:pos x="107" y="435"/>
              </a:cxn>
              <a:cxn ang="0">
                <a:pos x="139" y="462"/>
              </a:cxn>
              <a:cxn ang="0">
                <a:pos x="198" y="404"/>
              </a:cxn>
              <a:cxn ang="0">
                <a:pos x="232" y="416"/>
              </a:cxn>
              <a:cxn ang="0">
                <a:pos x="240" y="494"/>
              </a:cxn>
              <a:cxn ang="0">
                <a:pos x="292" y="496"/>
              </a:cxn>
              <a:cxn ang="0">
                <a:pos x="297" y="414"/>
              </a:cxn>
              <a:cxn ang="0">
                <a:pos x="341" y="403"/>
              </a:cxn>
              <a:cxn ang="0">
                <a:pos x="393" y="460"/>
              </a:cxn>
              <a:cxn ang="0">
                <a:pos x="427" y="439"/>
              </a:cxn>
              <a:cxn ang="0">
                <a:pos x="393" y="370"/>
              </a:cxn>
              <a:cxn ang="0">
                <a:pos x="416" y="341"/>
              </a:cxn>
              <a:cxn ang="0">
                <a:pos x="484" y="374"/>
              </a:cxn>
              <a:cxn ang="0">
                <a:pos x="505" y="338"/>
              </a:cxn>
              <a:cxn ang="0">
                <a:pos x="442" y="292"/>
              </a:cxn>
              <a:cxn ang="0">
                <a:pos x="450" y="252"/>
              </a:cxn>
              <a:cxn ang="0">
                <a:pos x="528" y="244"/>
              </a:cxn>
              <a:cxn ang="0">
                <a:pos x="526" y="204"/>
              </a:cxn>
              <a:cxn ang="0">
                <a:pos x="448" y="193"/>
              </a:cxn>
              <a:cxn ang="0">
                <a:pos x="440" y="162"/>
              </a:cxn>
              <a:cxn ang="0">
                <a:pos x="503" y="119"/>
              </a:cxn>
              <a:cxn ang="0">
                <a:pos x="482" y="82"/>
              </a:cxn>
              <a:cxn ang="0">
                <a:pos x="412" y="111"/>
              </a:cxn>
              <a:cxn ang="0">
                <a:pos x="389" y="88"/>
              </a:cxn>
              <a:cxn ang="0">
                <a:pos x="425" y="21"/>
              </a:cxn>
              <a:cxn ang="0">
                <a:pos x="391" y="0"/>
              </a:cxn>
              <a:cxn ang="0">
                <a:pos x="335" y="56"/>
              </a:cxn>
            </a:cxnLst>
            <a:rect l="0" t="0" r="r" b="b"/>
            <a:pathLst>
              <a:path w="528" h="496">
                <a:moveTo>
                  <a:pt x="335" y="56"/>
                </a:moveTo>
                <a:lnTo>
                  <a:pt x="293" y="46"/>
                </a:lnTo>
                <a:lnTo>
                  <a:pt x="288" y="0"/>
                </a:lnTo>
                <a:lnTo>
                  <a:pt x="238" y="0"/>
                </a:lnTo>
                <a:lnTo>
                  <a:pt x="232" y="46"/>
                </a:lnTo>
                <a:lnTo>
                  <a:pt x="198" y="58"/>
                </a:lnTo>
                <a:lnTo>
                  <a:pt x="146" y="0"/>
                </a:lnTo>
                <a:lnTo>
                  <a:pt x="114" y="14"/>
                </a:lnTo>
                <a:lnTo>
                  <a:pt x="147" y="84"/>
                </a:lnTo>
                <a:lnTo>
                  <a:pt x="124" y="107"/>
                </a:lnTo>
                <a:lnTo>
                  <a:pt x="50" y="81"/>
                </a:lnTo>
                <a:lnTo>
                  <a:pt x="32" y="109"/>
                </a:lnTo>
                <a:lnTo>
                  <a:pt x="90" y="159"/>
                </a:lnTo>
                <a:lnTo>
                  <a:pt x="80" y="197"/>
                </a:lnTo>
                <a:lnTo>
                  <a:pt x="2" y="202"/>
                </a:lnTo>
                <a:lnTo>
                  <a:pt x="0" y="244"/>
                </a:lnTo>
                <a:lnTo>
                  <a:pt x="80" y="256"/>
                </a:lnTo>
                <a:lnTo>
                  <a:pt x="88" y="292"/>
                </a:lnTo>
                <a:lnTo>
                  <a:pt x="29" y="345"/>
                </a:lnTo>
                <a:lnTo>
                  <a:pt x="50" y="378"/>
                </a:lnTo>
                <a:lnTo>
                  <a:pt x="116" y="347"/>
                </a:lnTo>
                <a:lnTo>
                  <a:pt x="141" y="372"/>
                </a:lnTo>
                <a:lnTo>
                  <a:pt x="107" y="435"/>
                </a:lnTo>
                <a:lnTo>
                  <a:pt x="139" y="462"/>
                </a:lnTo>
                <a:lnTo>
                  <a:pt x="198" y="404"/>
                </a:lnTo>
                <a:lnTo>
                  <a:pt x="232" y="416"/>
                </a:lnTo>
                <a:lnTo>
                  <a:pt x="240" y="494"/>
                </a:lnTo>
                <a:lnTo>
                  <a:pt x="292" y="496"/>
                </a:lnTo>
                <a:lnTo>
                  <a:pt x="297" y="414"/>
                </a:lnTo>
                <a:lnTo>
                  <a:pt x="341" y="403"/>
                </a:lnTo>
                <a:lnTo>
                  <a:pt x="393" y="460"/>
                </a:lnTo>
                <a:lnTo>
                  <a:pt x="427" y="439"/>
                </a:lnTo>
                <a:lnTo>
                  <a:pt x="393" y="370"/>
                </a:lnTo>
                <a:lnTo>
                  <a:pt x="416" y="341"/>
                </a:lnTo>
                <a:lnTo>
                  <a:pt x="484" y="374"/>
                </a:lnTo>
                <a:lnTo>
                  <a:pt x="505" y="338"/>
                </a:lnTo>
                <a:lnTo>
                  <a:pt x="442" y="292"/>
                </a:lnTo>
                <a:lnTo>
                  <a:pt x="450" y="252"/>
                </a:lnTo>
                <a:lnTo>
                  <a:pt x="528" y="244"/>
                </a:lnTo>
                <a:lnTo>
                  <a:pt x="526" y="204"/>
                </a:lnTo>
                <a:lnTo>
                  <a:pt x="448" y="193"/>
                </a:lnTo>
                <a:lnTo>
                  <a:pt x="440" y="162"/>
                </a:lnTo>
                <a:lnTo>
                  <a:pt x="503" y="119"/>
                </a:lnTo>
                <a:lnTo>
                  <a:pt x="482" y="82"/>
                </a:lnTo>
                <a:lnTo>
                  <a:pt x="412" y="111"/>
                </a:lnTo>
                <a:lnTo>
                  <a:pt x="389" y="88"/>
                </a:lnTo>
                <a:lnTo>
                  <a:pt x="425" y="21"/>
                </a:lnTo>
                <a:lnTo>
                  <a:pt x="391" y="0"/>
                </a:lnTo>
                <a:lnTo>
                  <a:pt x="335" y="56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537606" name="Freeform 6"/>
          <p:cNvSpPr>
            <a:spLocks/>
          </p:cNvSpPr>
          <p:nvPr/>
        </p:nvSpPr>
        <p:spPr bwMode="hidden">
          <a:xfrm>
            <a:off x="1192213" y="354013"/>
            <a:ext cx="2266950" cy="22701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537607" name="Freeform 7"/>
          <p:cNvSpPr>
            <a:spLocks/>
          </p:cNvSpPr>
          <p:nvPr/>
        </p:nvSpPr>
        <p:spPr bwMode="hidden">
          <a:xfrm>
            <a:off x="2532063" y="1270000"/>
            <a:ext cx="3670300" cy="3671888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537608" name="Freeform 8"/>
          <p:cNvSpPr>
            <a:spLocks/>
          </p:cNvSpPr>
          <p:nvPr/>
        </p:nvSpPr>
        <p:spPr bwMode="hidden">
          <a:xfrm>
            <a:off x="3175" y="4797425"/>
            <a:ext cx="3417888" cy="2097088"/>
          </a:xfrm>
          <a:custGeom>
            <a:avLst/>
            <a:gdLst/>
            <a:ahLst/>
            <a:cxnLst>
              <a:cxn ang="0">
                <a:pos x="1368" y="358"/>
              </a:cxn>
              <a:cxn ang="0">
                <a:pos x="1197" y="318"/>
              </a:cxn>
              <a:cxn ang="0">
                <a:pos x="1173" y="0"/>
              </a:cxn>
              <a:cxn ang="0">
                <a:pos x="964" y="16"/>
              </a:cxn>
              <a:cxn ang="0">
                <a:pos x="948" y="318"/>
              </a:cxn>
              <a:cxn ang="0">
                <a:pos x="808" y="366"/>
              </a:cxn>
              <a:cxn ang="0">
                <a:pos x="606" y="109"/>
              </a:cxn>
              <a:cxn ang="0">
                <a:pos x="467" y="187"/>
              </a:cxn>
              <a:cxn ang="0">
                <a:pos x="599" y="474"/>
              </a:cxn>
              <a:cxn ang="0">
                <a:pos x="506" y="568"/>
              </a:cxn>
              <a:cxn ang="0">
                <a:pos x="202" y="459"/>
              </a:cxn>
              <a:cxn ang="0">
                <a:pos x="132" y="576"/>
              </a:cxn>
              <a:cxn ang="0">
                <a:pos x="365" y="778"/>
              </a:cxn>
              <a:cxn ang="0">
                <a:pos x="327" y="933"/>
              </a:cxn>
              <a:cxn ang="0">
                <a:pos x="7" y="956"/>
              </a:cxn>
              <a:cxn ang="0">
                <a:pos x="0" y="1128"/>
              </a:cxn>
              <a:cxn ang="0">
                <a:pos x="327" y="1174"/>
              </a:cxn>
              <a:cxn ang="0">
                <a:pos x="358" y="1321"/>
              </a:cxn>
              <a:cxn ang="0">
                <a:pos x="1804" y="1321"/>
              </a:cxn>
              <a:cxn ang="0">
                <a:pos x="1835" y="1158"/>
              </a:cxn>
              <a:cxn ang="0">
                <a:pos x="2153" y="1128"/>
              </a:cxn>
              <a:cxn ang="0">
                <a:pos x="2146" y="964"/>
              </a:cxn>
              <a:cxn ang="0">
                <a:pos x="1827" y="917"/>
              </a:cxn>
              <a:cxn ang="0">
                <a:pos x="1795" y="793"/>
              </a:cxn>
              <a:cxn ang="0">
                <a:pos x="2052" y="615"/>
              </a:cxn>
              <a:cxn ang="0">
                <a:pos x="1967" y="467"/>
              </a:cxn>
              <a:cxn ang="0">
                <a:pos x="1679" y="583"/>
              </a:cxn>
              <a:cxn ang="0">
                <a:pos x="1586" y="490"/>
              </a:cxn>
              <a:cxn ang="0">
                <a:pos x="1733" y="218"/>
              </a:cxn>
              <a:cxn ang="0">
                <a:pos x="1593" y="132"/>
              </a:cxn>
              <a:cxn ang="0">
                <a:pos x="1368" y="358"/>
              </a:cxn>
            </a:cxnLst>
            <a:rect l="0" t="0" r="r" b="b"/>
            <a:pathLst>
              <a:path w="2153" h="1321">
                <a:moveTo>
                  <a:pt x="1368" y="358"/>
                </a:moveTo>
                <a:lnTo>
                  <a:pt x="1197" y="318"/>
                </a:lnTo>
                <a:lnTo>
                  <a:pt x="1173" y="0"/>
                </a:lnTo>
                <a:lnTo>
                  <a:pt x="964" y="16"/>
                </a:lnTo>
                <a:lnTo>
                  <a:pt x="948" y="318"/>
                </a:lnTo>
                <a:lnTo>
                  <a:pt x="808" y="366"/>
                </a:lnTo>
                <a:lnTo>
                  <a:pt x="606" y="109"/>
                </a:lnTo>
                <a:lnTo>
                  <a:pt x="467" y="187"/>
                </a:lnTo>
                <a:lnTo>
                  <a:pt x="599" y="474"/>
                </a:lnTo>
                <a:lnTo>
                  <a:pt x="506" y="568"/>
                </a:lnTo>
                <a:lnTo>
                  <a:pt x="202" y="459"/>
                </a:lnTo>
                <a:lnTo>
                  <a:pt x="132" y="576"/>
                </a:lnTo>
                <a:lnTo>
                  <a:pt x="365" y="778"/>
                </a:lnTo>
                <a:lnTo>
                  <a:pt x="327" y="933"/>
                </a:lnTo>
                <a:lnTo>
                  <a:pt x="7" y="956"/>
                </a:lnTo>
                <a:lnTo>
                  <a:pt x="0" y="1128"/>
                </a:lnTo>
                <a:lnTo>
                  <a:pt x="327" y="1174"/>
                </a:lnTo>
                <a:lnTo>
                  <a:pt x="358" y="1321"/>
                </a:lnTo>
                <a:lnTo>
                  <a:pt x="1804" y="1321"/>
                </a:lnTo>
                <a:lnTo>
                  <a:pt x="1835" y="1158"/>
                </a:lnTo>
                <a:lnTo>
                  <a:pt x="2153" y="1128"/>
                </a:lnTo>
                <a:lnTo>
                  <a:pt x="2146" y="964"/>
                </a:lnTo>
                <a:lnTo>
                  <a:pt x="1827" y="917"/>
                </a:lnTo>
                <a:lnTo>
                  <a:pt x="1795" y="793"/>
                </a:lnTo>
                <a:lnTo>
                  <a:pt x="2052" y="615"/>
                </a:lnTo>
                <a:lnTo>
                  <a:pt x="1967" y="467"/>
                </a:lnTo>
                <a:lnTo>
                  <a:pt x="1679" y="583"/>
                </a:lnTo>
                <a:lnTo>
                  <a:pt x="1586" y="490"/>
                </a:lnTo>
                <a:lnTo>
                  <a:pt x="1733" y="218"/>
                </a:lnTo>
                <a:lnTo>
                  <a:pt x="1593" y="132"/>
                </a:lnTo>
                <a:lnTo>
                  <a:pt x="1368" y="35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537609" name="Freeform 9"/>
          <p:cNvSpPr>
            <a:spLocks/>
          </p:cNvSpPr>
          <p:nvPr/>
        </p:nvSpPr>
        <p:spPr bwMode="hidden">
          <a:xfrm>
            <a:off x="4494213" y="4425950"/>
            <a:ext cx="2263775" cy="226377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537610" name="Freeform 10"/>
          <p:cNvSpPr>
            <a:spLocks/>
          </p:cNvSpPr>
          <p:nvPr/>
        </p:nvSpPr>
        <p:spPr bwMode="hidden">
          <a:xfrm>
            <a:off x="5646738" y="487363"/>
            <a:ext cx="2928937" cy="29305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537611" name="Freeform 11"/>
          <p:cNvSpPr>
            <a:spLocks/>
          </p:cNvSpPr>
          <p:nvPr/>
        </p:nvSpPr>
        <p:spPr bwMode="hidden">
          <a:xfrm>
            <a:off x="7146925" y="2555875"/>
            <a:ext cx="2008188" cy="3997325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537612" name="Freeform 12"/>
          <p:cNvSpPr>
            <a:spLocks/>
          </p:cNvSpPr>
          <p:nvPr/>
        </p:nvSpPr>
        <p:spPr bwMode="hidden">
          <a:xfrm rot="-5400000">
            <a:off x="3977481" y="-853281"/>
            <a:ext cx="1722438" cy="3429000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pic>
        <p:nvPicPr>
          <p:cNvPr id="537613" name="Picture 13" descr="Facban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invGray">
          <a:xfrm>
            <a:off x="3175" y="-3175"/>
            <a:ext cx="803275" cy="6858000"/>
          </a:xfrm>
          <a:prstGeom prst="rect">
            <a:avLst/>
          </a:prstGeom>
          <a:noFill/>
        </p:spPr>
      </p:pic>
      <p:sp>
        <p:nvSpPr>
          <p:cNvPr id="53761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altLang="en-US"/>
              <a:t>انقر لتحرير نمط العنوان الرئيسي</a:t>
            </a:r>
            <a:endParaRPr lang="en-US" altLang="en-US"/>
          </a:p>
        </p:txBody>
      </p:sp>
      <p:sp>
        <p:nvSpPr>
          <p:cNvPr id="53761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148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ar-SA" altLang="en-US"/>
              <a:t>انقر لتحرير نمط العنوان الثانوي الرئيسي</a:t>
            </a:r>
            <a:endParaRPr lang="en-US" altLang="en-US"/>
          </a:p>
        </p:txBody>
      </p:sp>
      <p:sp>
        <p:nvSpPr>
          <p:cNvPr id="537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37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37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56839B0-99B3-4721-B8C4-CDB2AB1375A9}" type="slidenum">
              <a:rPr lang="ar-EG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BCFAAB-3810-4BFD-8AEE-42B745A086B3}" type="slidenum">
              <a:rPr lang="ar-EG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048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F45B53-7B8F-4772-A4B3-0AC74E4D8D32}" type="slidenum">
              <a:rPr lang="ar-EG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6A424-E54C-4C44-8B7C-084C106B34DC}" type="slidenum">
              <a:rPr lang="ar-EG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C53D3-F393-4741-B207-AA18AD909247}" type="slidenum">
              <a:rPr lang="ar-EG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5B6D8-70B2-45CB-B8B8-DA979EB4CC95}" type="slidenum">
              <a:rPr lang="ar-EG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A3E4C-9DF8-4AE8-95B9-C63BA2B7C5B8}" type="slidenum">
              <a:rPr lang="ar-EG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27BA4-B9A8-43B2-A283-31096316B83B}" type="slidenum">
              <a:rPr lang="ar-EG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7DE75-5984-4799-A364-31D51F90C677}" type="slidenum">
              <a:rPr lang="ar-EG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C2B96C-6125-4552-A0A9-DDC5A7A74B92}" type="slidenum">
              <a:rPr lang="ar-EG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8C2511-6D34-4AB7-B4C5-2EA0A8E537A9}" type="slidenum">
              <a:rPr lang="ar-EG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80" name="Freeform 4"/>
          <p:cNvSpPr>
            <a:spLocks/>
          </p:cNvSpPr>
          <p:nvPr/>
        </p:nvSpPr>
        <p:spPr bwMode="hidden">
          <a:xfrm>
            <a:off x="-11113" y="1836738"/>
            <a:ext cx="2268538" cy="2709862"/>
          </a:xfrm>
          <a:custGeom>
            <a:avLst/>
            <a:gdLst/>
            <a:ahLst/>
            <a:cxnLst>
              <a:cxn ang="0">
                <a:pos x="808" y="283"/>
              </a:cxn>
              <a:cxn ang="0">
                <a:pos x="673" y="252"/>
              </a:cxn>
              <a:cxn ang="0">
                <a:pos x="654" y="0"/>
              </a:cxn>
              <a:cxn ang="0">
                <a:pos x="488" y="13"/>
              </a:cxn>
              <a:cxn ang="0">
                <a:pos x="476" y="252"/>
              </a:cxn>
              <a:cxn ang="0">
                <a:pos x="365" y="290"/>
              </a:cxn>
              <a:cxn ang="0">
                <a:pos x="206" y="86"/>
              </a:cxn>
              <a:cxn ang="0">
                <a:pos x="95" y="148"/>
              </a:cxn>
              <a:cxn ang="0">
                <a:pos x="200" y="376"/>
              </a:cxn>
              <a:cxn ang="0">
                <a:pos x="126" y="450"/>
              </a:cxn>
              <a:cxn ang="0">
                <a:pos x="0" y="423"/>
              </a:cxn>
              <a:cxn ang="0">
                <a:pos x="0" y="1273"/>
              </a:cxn>
              <a:cxn ang="0">
                <a:pos x="101" y="1226"/>
              </a:cxn>
              <a:cxn ang="0">
                <a:pos x="181" y="1306"/>
              </a:cxn>
              <a:cxn ang="0">
                <a:pos x="70" y="1509"/>
              </a:cxn>
              <a:cxn ang="0">
                <a:pos x="175" y="1596"/>
              </a:cxn>
              <a:cxn ang="0">
                <a:pos x="365" y="1411"/>
              </a:cxn>
              <a:cxn ang="0">
                <a:pos x="476" y="1448"/>
              </a:cxn>
              <a:cxn ang="0">
                <a:pos x="501" y="1700"/>
              </a:cxn>
              <a:cxn ang="0">
                <a:pos x="667" y="1707"/>
              </a:cxn>
              <a:cxn ang="0">
                <a:pos x="685" y="1442"/>
              </a:cxn>
              <a:cxn ang="0">
                <a:pos x="826" y="1405"/>
              </a:cxn>
              <a:cxn ang="0">
                <a:pos x="993" y="1590"/>
              </a:cxn>
              <a:cxn ang="0">
                <a:pos x="1103" y="1522"/>
              </a:cxn>
              <a:cxn ang="0">
                <a:pos x="993" y="1300"/>
              </a:cxn>
              <a:cxn ang="0">
                <a:pos x="1067" y="1207"/>
              </a:cxn>
              <a:cxn ang="0">
                <a:pos x="1288" y="1312"/>
              </a:cxn>
              <a:cxn ang="0">
                <a:pos x="1355" y="1196"/>
              </a:cxn>
              <a:cxn ang="0">
                <a:pos x="1153" y="1047"/>
              </a:cxn>
              <a:cxn ang="0">
                <a:pos x="1177" y="918"/>
              </a:cxn>
              <a:cxn ang="0">
                <a:pos x="1429" y="894"/>
              </a:cxn>
              <a:cxn ang="0">
                <a:pos x="1423" y="764"/>
              </a:cxn>
              <a:cxn ang="0">
                <a:pos x="1171" y="727"/>
              </a:cxn>
              <a:cxn ang="0">
                <a:pos x="1146" y="629"/>
              </a:cxn>
              <a:cxn ang="0">
                <a:pos x="1349" y="487"/>
              </a:cxn>
              <a:cxn ang="0">
                <a:pos x="1282" y="370"/>
              </a:cxn>
              <a:cxn ang="0">
                <a:pos x="1054" y="462"/>
              </a:cxn>
              <a:cxn ang="0">
                <a:pos x="980" y="388"/>
              </a:cxn>
              <a:cxn ang="0">
                <a:pos x="1097" y="173"/>
              </a:cxn>
              <a:cxn ang="0">
                <a:pos x="986" y="105"/>
              </a:cxn>
              <a:cxn ang="0">
                <a:pos x="808" y="283"/>
              </a:cxn>
            </a:cxnLst>
            <a:rect l="0" t="0" r="r" b="b"/>
            <a:pathLst>
              <a:path w="1429" h="1707">
                <a:moveTo>
                  <a:pt x="808" y="283"/>
                </a:moveTo>
                <a:lnTo>
                  <a:pt x="673" y="252"/>
                </a:lnTo>
                <a:lnTo>
                  <a:pt x="654" y="0"/>
                </a:lnTo>
                <a:lnTo>
                  <a:pt x="488" y="13"/>
                </a:lnTo>
                <a:lnTo>
                  <a:pt x="476" y="252"/>
                </a:lnTo>
                <a:lnTo>
                  <a:pt x="365" y="290"/>
                </a:lnTo>
                <a:lnTo>
                  <a:pt x="206" y="86"/>
                </a:lnTo>
                <a:lnTo>
                  <a:pt x="95" y="148"/>
                </a:lnTo>
                <a:lnTo>
                  <a:pt x="200" y="376"/>
                </a:lnTo>
                <a:lnTo>
                  <a:pt x="126" y="450"/>
                </a:lnTo>
                <a:lnTo>
                  <a:pt x="0" y="423"/>
                </a:lnTo>
                <a:lnTo>
                  <a:pt x="0" y="1273"/>
                </a:lnTo>
                <a:lnTo>
                  <a:pt x="101" y="1226"/>
                </a:lnTo>
                <a:lnTo>
                  <a:pt x="181" y="1306"/>
                </a:lnTo>
                <a:lnTo>
                  <a:pt x="70" y="1509"/>
                </a:lnTo>
                <a:lnTo>
                  <a:pt x="175" y="1596"/>
                </a:lnTo>
                <a:lnTo>
                  <a:pt x="365" y="1411"/>
                </a:lnTo>
                <a:lnTo>
                  <a:pt x="476" y="1448"/>
                </a:lnTo>
                <a:lnTo>
                  <a:pt x="501" y="1700"/>
                </a:lnTo>
                <a:lnTo>
                  <a:pt x="667" y="1707"/>
                </a:lnTo>
                <a:lnTo>
                  <a:pt x="685" y="1442"/>
                </a:lnTo>
                <a:lnTo>
                  <a:pt x="826" y="1405"/>
                </a:lnTo>
                <a:lnTo>
                  <a:pt x="993" y="1590"/>
                </a:lnTo>
                <a:lnTo>
                  <a:pt x="1103" y="1522"/>
                </a:lnTo>
                <a:lnTo>
                  <a:pt x="993" y="1300"/>
                </a:lnTo>
                <a:lnTo>
                  <a:pt x="1067" y="1207"/>
                </a:lnTo>
                <a:lnTo>
                  <a:pt x="1288" y="1312"/>
                </a:lnTo>
                <a:lnTo>
                  <a:pt x="1355" y="1196"/>
                </a:lnTo>
                <a:lnTo>
                  <a:pt x="1153" y="1047"/>
                </a:lnTo>
                <a:lnTo>
                  <a:pt x="1177" y="918"/>
                </a:lnTo>
                <a:lnTo>
                  <a:pt x="1429" y="894"/>
                </a:lnTo>
                <a:lnTo>
                  <a:pt x="1423" y="764"/>
                </a:lnTo>
                <a:lnTo>
                  <a:pt x="1171" y="727"/>
                </a:lnTo>
                <a:lnTo>
                  <a:pt x="1146" y="629"/>
                </a:lnTo>
                <a:lnTo>
                  <a:pt x="1349" y="487"/>
                </a:lnTo>
                <a:lnTo>
                  <a:pt x="1282" y="370"/>
                </a:lnTo>
                <a:lnTo>
                  <a:pt x="1054" y="462"/>
                </a:lnTo>
                <a:lnTo>
                  <a:pt x="980" y="388"/>
                </a:lnTo>
                <a:lnTo>
                  <a:pt x="1097" y="173"/>
                </a:lnTo>
                <a:lnTo>
                  <a:pt x="986" y="105"/>
                </a:lnTo>
                <a:lnTo>
                  <a:pt x="808" y="283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536581" name="Freeform 5"/>
          <p:cNvSpPr>
            <a:spLocks/>
          </p:cNvSpPr>
          <p:nvPr/>
        </p:nvSpPr>
        <p:spPr bwMode="hidden">
          <a:xfrm>
            <a:off x="107950" y="15875"/>
            <a:ext cx="838200" cy="787400"/>
          </a:xfrm>
          <a:custGeom>
            <a:avLst/>
            <a:gdLst/>
            <a:ahLst/>
            <a:cxnLst>
              <a:cxn ang="0">
                <a:pos x="335" y="56"/>
              </a:cxn>
              <a:cxn ang="0">
                <a:pos x="293" y="46"/>
              </a:cxn>
              <a:cxn ang="0">
                <a:pos x="288" y="0"/>
              </a:cxn>
              <a:cxn ang="0">
                <a:pos x="238" y="0"/>
              </a:cxn>
              <a:cxn ang="0">
                <a:pos x="232" y="46"/>
              </a:cxn>
              <a:cxn ang="0">
                <a:pos x="198" y="58"/>
              </a:cxn>
              <a:cxn ang="0">
                <a:pos x="146" y="0"/>
              </a:cxn>
              <a:cxn ang="0">
                <a:pos x="114" y="14"/>
              </a:cxn>
              <a:cxn ang="0">
                <a:pos x="147" y="84"/>
              </a:cxn>
              <a:cxn ang="0">
                <a:pos x="124" y="107"/>
              </a:cxn>
              <a:cxn ang="0">
                <a:pos x="50" y="81"/>
              </a:cxn>
              <a:cxn ang="0">
                <a:pos x="32" y="109"/>
              </a:cxn>
              <a:cxn ang="0">
                <a:pos x="90" y="159"/>
              </a:cxn>
              <a:cxn ang="0">
                <a:pos x="80" y="197"/>
              </a:cxn>
              <a:cxn ang="0">
                <a:pos x="2" y="202"/>
              </a:cxn>
              <a:cxn ang="0">
                <a:pos x="0" y="244"/>
              </a:cxn>
              <a:cxn ang="0">
                <a:pos x="80" y="256"/>
              </a:cxn>
              <a:cxn ang="0">
                <a:pos x="88" y="292"/>
              </a:cxn>
              <a:cxn ang="0">
                <a:pos x="29" y="345"/>
              </a:cxn>
              <a:cxn ang="0">
                <a:pos x="50" y="378"/>
              </a:cxn>
              <a:cxn ang="0">
                <a:pos x="116" y="347"/>
              </a:cxn>
              <a:cxn ang="0">
                <a:pos x="141" y="372"/>
              </a:cxn>
              <a:cxn ang="0">
                <a:pos x="107" y="435"/>
              </a:cxn>
              <a:cxn ang="0">
                <a:pos x="139" y="462"/>
              </a:cxn>
              <a:cxn ang="0">
                <a:pos x="198" y="404"/>
              </a:cxn>
              <a:cxn ang="0">
                <a:pos x="232" y="416"/>
              </a:cxn>
              <a:cxn ang="0">
                <a:pos x="240" y="494"/>
              </a:cxn>
              <a:cxn ang="0">
                <a:pos x="292" y="496"/>
              </a:cxn>
              <a:cxn ang="0">
                <a:pos x="297" y="414"/>
              </a:cxn>
              <a:cxn ang="0">
                <a:pos x="341" y="403"/>
              </a:cxn>
              <a:cxn ang="0">
                <a:pos x="393" y="460"/>
              </a:cxn>
              <a:cxn ang="0">
                <a:pos x="427" y="439"/>
              </a:cxn>
              <a:cxn ang="0">
                <a:pos x="393" y="370"/>
              </a:cxn>
              <a:cxn ang="0">
                <a:pos x="416" y="341"/>
              </a:cxn>
              <a:cxn ang="0">
                <a:pos x="484" y="374"/>
              </a:cxn>
              <a:cxn ang="0">
                <a:pos x="505" y="338"/>
              </a:cxn>
              <a:cxn ang="0">
                <a:pos x="442" y="292"/>
              </a:cxn>
              <a:cxn ang="0">
                <a:pos x="450" y="252"/>
              </a:cxn>
              <a:cxn ang="0">
                <a:pos x="528" y="244"/>
              </a:cxn>
              <a:cxn ang="0">
                <a:pos x="526" y="204"/>
              </a:cxn>
              <a:cxn ang="0">
                <a:pos x="448" y="193"/>
              </a:cxn>
              <a:cxn ang="0">
                <a:pos x="440" y="162"/>
              </a:cxn>
              <a:cxn ang="0">
                <a:pos x="503" y="119"/>
              </a:cxn>
              <a:cxn ang="0">
                <a:pos x="482" y="82"/>
              </a:cxn>
              <a:cxn ang="0">
                <a:pos x="412" y="111"/>
              </a:cxn>
              <a:cxn ang="0">
                <a:pos x="389" y="88"/>
              </a:cxn>
              <a:cxn ang="0">
                <a:pos x="425" y="21"/>
              </a:cxn>
              <a:cxn ang="0">
                <a:pos x="391" y="0"/>
              </a:cxn>
              <a:cxn ang="0">
                <a:pos x="335" y="56"/>
              </a:cxn>
            </a:cxnLst>
            <a:rect l="0" t="0" r="r" b="b"/>
            <a:pathLst>
              <a:path w="528" h="496">
                <a:moveTo>
                  <a:pt x="335" y="56"/>
                </a:moveTo>
                <a:lnTo>
                  <a:pt x="293" y="46"/>
                </a:lnTo>
                <a:lnTo>
                  <a:pt x="288" y="0"/>
                </a:lnTo>
                <a:lnTo>
                  <a:pt x="238" y="0"/>
                </a:lnTo>
                <a:lnTo>
                  <a:pt x="232" y="46"/>
                </a:lnTo>
                <a:lnTo>
                  <a:pt x="198" y="58"/>
                </a:lnTo>
                <a:lnTo>
                  <a:pt x="146" y="0"/>
                </a:lnTo>
                <a:lnTo>
                  <a:pt x="114" y="14"/>
                </a:lnTo>
                <a:lnTo>
                  <a:pt x="147" y="84"/>
                </a:lnTo>
                <a:lnTo>
                  <a:pt x="124" y="107"/>
                </a:lnTo>
                <a:lnTo>
                  <a:pt x="50" y="81"/>
                </a:lnTo>
                <a:lnTo>
                  <a:pt x="32" y="109"/>
                </a:lnTo>
                <a:lnTo>
                  <a:pt x="90" y="159"/>
                </a:lnTo>
                <a:lnTo>
                  <a:pt x="80" y="197"/>
                </a:lnTo>
                <a:lnTo>
                  <a:pt x="2" y="202"/>
                </a:lnTo>
                <a:lnTo>
                  <a:pt x="0" y="244"/>
                </a:lnTo>
                <a:lnTo>
                  <a:pt x="80" y="256"/>
                </a:lnTo>
                <a:lnTo>
                  <a:pt x="88" y="292"/>
                </a:lnTo>
                <a:lnTo>
                  <a:pt x="29" y="345"/>
                </a:lnTo>
                <a:lnTo>
                  <a:pt x="50" y="378"/>
                </a:lnTo>
                <a:lnTo>
                  <a:pt x="116" y="347"/>
                </a:lnTo>
                <a:lnTo>
                  <a:pt x="141" y="372"/>
                </a:lnTo>
                <a:lnTo>
                  <a:pt x="107" y="435"/>
                </a:lnTo>
                <a:lnTo>
                  <a:pt x="139" y="462"/>
                </a:lnTo>
                <a:lnTo>
                  <a:pt x="198" y="404"/>
                </a:lnTo>
                <a:lnTo>
                  <a:pt x="232" y="416"/>
                </a:lnTo>
                <a:lnTo>
                  <a:pt x="240" y="494"/>
                </a:lnTo>
                <a:lnTo>
                  <a:pt x="292" y="496"/>
                </a:lnTo>
                <a:lnTo>
                  <a:pt x="297" y="414"/>
                </a:lnTo>
                <a:lnTo>
                  <a:pt x="341" y="403"/>
                </a:lnTo>
                <a:lnTo>
                  <a:pt x="393" y="460"/>
                </a:lnTo>
                <a:lnTo>
                  <a:pt x="427" y="439"/>
                </a:lnTo>
                <a:lnTo>
                  <a:pt x="393" y="370"/>
                </a:lnTo>
                <a:lnTo>
                  <a:pt x="416" y="341"/>
                </a:lnTo>
                <a:lnTo>
                  <a:pt x="484" y="374"/>
                </a:lnTo>
                <a:lnTo>
                  <a:pt x="505" y="338"/>
                </a:lnTo>
                <a:lnTo>
                  <a:pt x="442" y="292"/>
                </a:lnTo>
                <a:lnTo>
                  <a:pt x="450" y="252"/>
                </a:lnTo>
                <a:lnTo>
                  <a:pt x="528" y="244"/>
                </a:lnTo>
                <a:lnTo>
                  <a:pt x="526" y="204"/>
                </a:lnTo>
                <a:lnTo>
                  <a:pt x="448" y="193"/>
                </a:lnTo>
                <a:lnTo>
                  <a:pt x="440" y="162"/>
                </a:lnTo>
                <a:lnTo>
                  <a:pt x="503" y="119"/>
                </a:lnTo>
                <a:lnTo>
                  <a:pt x="482" y="82"/>
                </a:lnTo>
                <a:lnTo>
                  <a:pt x="412" y="111"/>
                </a:lnTo>
                <a:lnTo>
                  <a:pt x="389" y="88"/>
                </a:lnTo>
                <a:lnTo>
                  <a:pt x="425" y="21"/>
                </a:lnTo>
                <a:lnTo>
                  <a:pt x="391" y="0"/>
                </a:lnTo>
                <a:lnTo>
                  <a:pt x="335" y="56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536582" name="Freeform 6"/>
          <p:cNvSpPr>
            <a:spLocks/>
          </p:cNvSpPr>
          <p:nvPr/>
        </p:nvSpPr>
        <p:spPr bwMode="hidden">
          <a:xfrm>
            <a:off x="1192213" y="354013"/>
            <a:ext cx="2266950" cy="22701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536583" name="Freeform 7"/>
          <p:cNvSpPr>
            <a:spLocks/>
          </p:cNvSpPr>
          <p:nvPr/>
        </p:nvSpPr>
        <p:spPr bwMode="hidden">
          <a:xfrm>
            <a:off x="2532063" y="1270000"/>
            <a:ext cx="3670300" cy="3671888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536584" name="Freeform 8"/>
          <p:cNvSpPr>
            <a:spLocks/>
          </p:cNvSpPr>
          <p:nvPr/>
        </p:nvSpPr>
        <p:spPr bwMode="hidden">
          <a:xfrm>
            <a:off x="3175" y="4797425"/>
            <a:ext cx="3417888" cy="2097088"/>
          </a:xfrm>
          <a:custGeom>
            <a:avLst/>
            <a:gdLst/>
            <a:ahLst/>
            <a:cxnLst>
              <a:cxn ang="0">
                <a:pos x="1368" y="358"/>
              </a:cxn>
              <a:cxn ang="0">
                <a:pos x="1197" y="318"/>
              </a:cxn>
              <a:cxn ang="0">
                <a:pos x="1173" y="0"/>
              </a:cxn>
              <a:cxn ang="0">
                <a:pos x="964" y="16"/>
              </a:cxn>
              <a:cxn ang="0">
                <a:pos x="948" y="318"/>
              </a:cxn>
              <a:cxn ang="0">
                <a:pos x="808" y="366"/>
              </a:cxn>
              <a:cxn ang="0">
                <a:pos x="606" y="109"/>
              </a:cxn>
              <a:cxn ang="0">
                <a:pos x="467" y="187"/>
              </a:cxn>
              <a:cxn ang="0">
                <a:pos x="599" y="474"/>
              </a:cxn>
              <a:cxn ang="0">
                <a:pos x="506" y="568"/>
              </a:cxn>
              <a:cxn ang="0">
                <a:pos x="202" y="459"/>
              </a:cxn>
              <a:cxn ang="0">
                <a:pos x="132" y="576"/>
              </a:cxn>
              <a:cxn ang="0">
                <a:pos x="365" y="778"/>
              </a:cxn>
              <a:cxn ang="0">
                <a:pos x="327" y="933"/>
              </a:cxn>
              <a:cxn ang="0">
                <a:pos x="7" y="956"/>
              </a:cxn>
              <a:cxn ang="0">
                <a:pos x="0" y="1128"/>
              </a:cxn>
              <a:cxn ang="0">
                <a:pos x="327" y="1174"/>
              </a:cxn>
              <a:cxn ang="0">
                <a:pos x="358" y="1321"/>
              </a:cxn>
              <a:cxn ang="0">
                <a:pos x="1804" y="1321"/>
              </a:cxn>
              <a:cxn ang="0">
                <a:pos x="1835" y="1158"/>
              </a:cxn>
              <a:cxn ang="0">
                <a:pos x="2153" y="1128"/>
              </a:cxn>
              <a:cxn ang="0">
                <a:pos x="2146" y="964"/>
              </a:cxn>
              <a:cxn ang="0">
                <a:pos x="1827" y="917"/>
              </a:cxn>
              <a:cxn ang="0">
                <a:pos x="1795" y="793"/>
              </a:cxn>
              <a:cxn ang="0">
                <a:pos x="2052" y="615"/>
              </a:cxn>
              <a:cxn ang="0">
                <a:pos x="1967" y="467"/>
              </a:cxn>
              <a:cxn ang="0">
                <a:pos x="1679" y="583"/>
              </a:cxn>
              <a:cxn ang="0">
                <a:pos x="1586" y="490"/>
              </a:cxn>
              <a:cxn ang="0">
                <a:pos x="1733" y="218"/>
              </a:cxn>
              <a:cxn ang="0">
                <a:pos x="1593" y="132"/>
              </a:cxn>
              <a:cxn ang="0">
                <a:pos x="1368" y="358"/>
              </a:cxn>
            </a:cxnLst>
            <a:rect l="0" t="0" r="r" b="b"/>
            <a:pathLst>
              <a:path w="2153" h="1321">
                <a:moveTo>
                  <a:pt x="1368" y="358"/>
                </a:moveTo>
                <a:lnTo>
                  <a:pt x="1197" y="318"/>
                </a:lnTo>
                <a:lnTo>
                  <a:pt x="1173" y="0"/>
                </a:lnTo>
                <a:lnTo>
                  <a:pt x="964" y="16"/>
                </a:lnTo>
                <a:lnTo>
                  <a:pt x="948" y="318"/>
                </a:lnTo>
                <a:lnTo>
                  <a:pt x="808" y="366"/>
                </a:lnTo>
                <a:lnTo>
                  <a:pt x="606" y="109"/>
                </a:lnTo>
                <a:lnTo>
                  <a:pt x="467" y="187"/>
                </a:lnTo>
                <a:lnTo>
                  <a:pt x="599" y="474"/>
                </a:lnTo>
                <a:lnTo>
                  <a:pt x="506" y="568"/>
                </a:lnTo>
                <a:lnTo>
                  <a:pt x="202" y="459"/>
                </a:lnTo>
                <a:lnTo>
                  <a:pt x="132" y="576"/>
                </a:lnTo>
                <a:lnTo>
                  <a:pt x="365" y="778"/>
                </a:lnTo>
                <a:lnTo>
                  <a:pt x="327" y="933"/>
                </a:lnTo>
                <a:lnTo>
                  <a:pt x="7" y="956"/>
                </a:lnTo>
                <a:lnTo>
                  <a:pt x="0" y="1128"/>
                </a:lnTo>
                <a:lnTo>
                  <a:pt x="327" y="1174"/>
                </a:lnTo>
                <a:lnTo>
                  <a:pt x="358" y="1321"/>
                </a:lnTo>
                <a:lnTo>
                  <a:pt x="1804" y="1321"/>
                </a:lnTo>
                <a:lnTo>
                  <a:pt x="1835" y="1158"/>
                </a:lnTo>
                <a:lnTo>
                  <a:pt x="2153" y="1128"/>
                </a:lnTo>
                <a:lnTo>
                  <a:pt x="2146" y="964"/>
                </a:lnTo>
                <a:lnTo>
                  <a:pt x="1827" y="917"/>
                </a:lnTo>
                <a:lnTo>
                  <a:pt x="1795" y="793"/>
                </a:lnTo>
                <a:lnTo>
                  <a:pt x="2052" y="615"/>
                </a:lnTo>
                <a:lnTo>
                  <a:pt x="1967" y="467"/>
                </a:lnTo>
                <a:lnTo>
                  <a:pt x="1679" y="583"/>
                </a:lnTo>
                <a:lnTo>
                  <a:pt x="1586" y="490"/>
                </a:lnTo>
                <a:lnTo>
                  <a:pt x="1733" y="218"/>
                </a:lnTo>
                <a:lnTo>
                  <a:pt x="1593" y="132"/>
                </a:lnTo>
                <a:lnTo>
                  <a:pt x="1368" y="35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536585" name="Freeform 9"/>
          <p:cNvSpPr>
            <a:spLocks/>
          </p:cNvSpPr>
          <p:nvPr/>
        </p:nvSpPr>
        <p:spPr bwMode="hidden">
          <a:xfrm>
            <a:off x="4494213" y="4425950"/>
            <a:ext cx="2263775" cy="226377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536586" name="Freeform 10"/>
          <p:cNvSpPr>
            <a:spLocks/>
          </p:cNvSpPr>
          <p:nvPr/>
        </p:nvSpPr>
        <p:spPr bwMode="hidden">
          <a:xfrm>
            <a:off x="5646738" y="487363"/>
            <a:ext cx="2928937" cy="29305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536587" name="Freeform 11"/>
          <p:cNvSpPr>
            <a:spLocks/>
          </p:cNvSpPr>
          <p:nvPr/>
        </p:nvSpPr>
        <p:spPr bwMode="hidden">
          <a:xfrm>
            <a:off x="7146925" y="2555875"/>
            <a:ext cx="2008188" cy="3997325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pic>
        <p:nvPicPr>
          <p:cNvPr id="536588" name="Picture 12" descr="Facbann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invGray">
          <a:xfrm>
            <a:off x="3175" y="-3175"/>
            <a:ext cx="803275" cy="6858000"/>
          </a:xfrm>
          <a:prstGeom prst="rect">
            <a:avLst/>
          </a:prstGeom>
          <a:noFill/>
        </p:spPr>
      </p:pic>
      <p:sp>
        <p:nvSpPr>
          <p:cNvPr id="53658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 smtClean="0"/>
              <a:t>انقر لتحرير نمط العنوان الرئيسي</a:t>
            </a:r>
            <a:endParaRPr lang="en-US" altLang="en-US" smtClean="0"/>
          </a:p>
        </p:txBody>
      </p:sp>
      <p:sp>
        <p:nvSpPr>
          <p:cNvPr id="536590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 smtClean="0"/>
              <a:t>انقر لتحرير أنماط النص الرئيسي</a:t>
            </a:r>
            <a:endParaRPr lang="en-US" altLang="en-US" smtClean="0"/>
          </a:p>
          <a:p>
            <a:pPr lvl="1"/>
            <a:r>
              <a:rPr lang="ar-SA" altLang="en-US" smtClean="0"/>
              <a:t>المستوى الثاني</a:t>
            </a:r>
            <a:endParaRPr lang="en-US" altLang="en-US" smtClean="0"/>
          </a:p>
          <a:p>
            <a:pPr lvl="2"/>
            <a:r>
              <a:rPr lang="ar-SA" altLang="en-US" smtClean="0"/>
              <a:t>المستوى الثالث</a:t>
            </a:r>
            <a:endParaRPr lang="en-US" altLang="en-US" smtClean="0"/>
          </a:p>
          <a:p>
            <a:pPr lvl="3"/>
            <a:r>
              <a:rPr lang="ar-SA" altLang="en-US" smtClean="0"/>
              <a:t>المستوى الرابع</a:t>
            </a:r>
            <a:endParaRPr lang="en-US" altLang="en-US" smtClean="0"/>
          </a:p>
          <a:p>
            <a:pPr lvl="4"/>
            <a:r>
              <a:rPr lang="ar-SA" altLang="en-US" smtClean="0"/>
              <a:t>المستوى الخامس</a:t>
            </a:r>
            <a:endParaRPr lang="en-US" altLang="en-US" smtClean="0"/>
          </a:p>
        </p:txBody>
      </p:sp>
      <p:sp>
        <p:nvSpPr>
          <p:cNvPr id="536591" name="Rectangle 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536592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536593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fld id="{E91CBA4E-750B-4A77-AF76-2E15813C2159}" type="slidenum">
              <a:rPr lang="ar-EG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FF00"/>
        </a:buClr>
        <a:buSzPct val="80000"/>
        <a:buFont typeface="Wingdings" pitchFamily="2" charset="2"/>
        <a:buChar char="®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CC0000"/>
        </a:buClr>
        <a:buSzPct val="70000"/>
        <a:buFont typeface="Wingdings" pitchFamily="2" charset="2"/>
        <a:buChar char="®"/>
        <a:defRPr sz="2800">
          <a:solidFill>
            <a:schemeClr val="tx1"/>
          </a:solidFill>
          <a:latin typeface="+mn-lt"/>
          <a:cs typeface="Times New Roman" pitchFamily="18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SzPct val="60000"/>
        <a:buFont typeface="Wingdings" pitchFamily="2" charset="2"/>
        <a:buChar char="®"/>
        <a:defRPr sz="2400">
          <a:solidFill>
            <a:schemeClr val="tx1"/>
          </a:solidFill>
          <a:latin typeface="+mn-lt"/>
          <a:cs typeface="Times New Roman" pitchFamily="18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Times New Roman" pitchFamily="18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Times New Roman" pitchFamily="18" charset="0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audio" Target="../media/audio12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wmf"/><Relationship Id="rId4" Type="http://schemas.openxmlformats.org/officeDocument/2006/relationships/image" Target="../media/image2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audio" Target="../media/audio13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audio" Target="../media/audio14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My%20Documents\ANETHEND.AVI" TargetMode="External"/><Relationship Id="rId4" Type="http://schemas.openxmlformats.org/officeDocument/2006/relationships/image" Target="../media/image3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70C87D"/>
            </a:gs>
            <a:gs pos="50000">
              <a:srgbClr val="FFFFFF"/>
            </a:gs>
            <a:gs pos="100000">
              <a:srgbClr val="70C87D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1" name="Text Box 3"/>
          <p:cNvSpPr txBox="1">
            <a:spLocks noChangeArrowheads="1"/>
          </p:cNvSpPr>
          <p:nvPr/>
        </p:nvSpPr>
        <p:spPr bwMode="auto">
          <a:xfrm>
            <a:off x="1347788" y="244475"/>
            <a:ext cx="6248400" cy="368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altLang="en-US" sz="32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دورة  تدريب</a:t>
            </a:r>
            <a:r>
              <a:rPr lang="ar-AE" altLang="en-US" sz="32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ي</a:t>
            </a:r>
            <a:r>
              <a:rPr lang="ar-SA" altLang="en-US" sz="32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ة  </a:t>
            </a:r>
          </a:p>
          <a:p>
            <a:pPr algn="ctr">
              <a:spcBef>
                <a:spcPct val="50000"/>
              </a:spcBef>
            </a:pPr>
            <a:r>
              <a:rPr lang="ar-SA" altLang="en-US" sz="44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كيف  نفجر  الابداع  في  ابنائنا</a:t>
            </a:r>
          </a:p>
          <a:p>
            <a:pPr algn="ctr">
              <a:spcBef>
                <a:spcPct val="50000"/>
              </a:spcBef>
            </a:pPr>
            <a:endParaRPr lang="ar-SA" altLang="en-US" sz="36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50000"/>
              </a:spcBef>
            </a:pPr>
            <a:endParaRPr lang="ar-SA" altLang="en-US" sz="20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50000"/>
              </a:spcBef>
            </a:pPr>
            <a:endParaRPr lang="en-US" altLang="en-US" sz="36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5252" name="Text Box 4"/>
          <p:cNvSpPr txBox="1">
            <a:spLocks noChangeArrowheads="1"/>
          </p:cNvSpPr>
          <p:nvPr/>
        </p:nvSpPr>
        <p:spPr bwMode="auto">
          <a:xfrm>
            <a:off x="628650" y="4724400"/>
            <a:ext cx="7543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تحت  شعار  </a:t>
            </a:r>
          </a:p>
          <a:p>
            <a:pPr>
              <a:spcBef>
                <a:spcPct val="50000"/>
              </a:spcBef>
            </a:pPr>
            <a:r>
              <a:rPr lang="ar-SA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الابناء  المبدعون  ينظرون  للحياة  نظرة  مختلفة  عن  الآخرين </a:t>
            </a:r>
            <a:endParaRPr lang="en-US" altLang="en-US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5253" name="Text Box 5"/>
          <p:cNvSpPr txBox="1">
            <a:spLocks noChangeArrowheads="1"/>
          </p:cNvSpPr>
          <p:nvPr/>
        </p:nvSpPr>
        <p:spPr bwMode="auto">
          <a:xfrm>
            <a:off x="2243138" y="41783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ar-SA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قصة  ماري  مع  مادة  التاريخ</a:t>
            </a:r>
            <a:endParaRPr lang="en-US" altLang="en-US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565255" name="Picture 7" descr="PE0325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0450" y="2146300"/>
            <a:ext cx="1600200" cy="1570038"/>
          </a:xfrm>
          <a:prstGeom prst="rect">
            <a:avLst/>
          </a:prstGeom>
          <a:noFill/>
        </p:spPr>
      </p:pic>
      <p:pic>
        <p:nvPicPr>
          <p:cNvPr id="565256" name="Picture 8" descr="IN00357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7575" y="1989138"/>
            <a:ext cx="1709738" cy="1800225"/>
          </a:xfrm>
          <a:prstGeom prst="rect">
            <a:avLst/>
          </a:prstGeom>
          <a:noFill/>
        </p:spPr>
      </p:pic>
      <p:sp>
        <p:nvSpPr>
          <p:cNvPr id="565258" name="Rectangle 10"/>
          <p:cNvSpPr>
            <a:spLocks noChangeArrowheads="1"/>
          </p:cNvSpPr>
          <p:nvPr/>
        </p:nvSpPr>
        <p:spPr bwMode="auto">
          <a:xfrm>
            <a:off x="7885113" y="0"/>
            <a:ext cx="1258887" cy="6858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>
              <a:solidFill>
                <a:srgbClr val="DDDDDD"/>
              </a:solidFill>
            </a:endParaRPr>
          </a:p>
        </p:txBody>
      </p:sp>
    </p:spTree>
  </p:cSld>
  <p:clrMapOvr>
    <a:masterClrMapping/>
  </p:clrMapOvr>
  <p:transition>
    <p:wheel spokes="8"/>
    <p:sndAc>
      <p:stSnd>
        <p:snd r:embed="rId2" name="O_LIFEUP2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FFFF"/>
            </a:gs>
            <a:gs pos="50000">
              <a:srgbClr val="CCFF99"/>
            </a:gs>
            <a:gs pos="100000">
              <a:srgbClr val="FF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Text Box 2"/>
          <p:cNvSpPr txBox="1">
            <a:spLocks noChangeArrowheads="1"/>
          </p:cNvSpPr>
          <p:nvPr/>
        </p:nvSpPr>
        <p:spPr bwMode="auto">
          <a:xfrm>
            <a:off x="762000" y="0"/>
            <a:ext cx="3124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alt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الابداع  شرارة  كامنة  في  نفوس  ابنائنا  تحتاج  فقط  الى  من  يقدحها  ؟ </a:t>
            </a:r>
            <a:endParaRPr lang="en-US" altLang="en-US" sz="18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72419" name="Text Box 3"/>
          <p:cNvSpPr txBox="1">
            <a:spLocks noChangeArrowheads="1"/>
          </p:cNvSpPr>
          <p:nvPr/>
        </p:nvSpPr>
        <p:spPr bwMode="auto">
          <a:xfrm>
            <a:off x="2362200" y="1447800"/>
            <a:ext cx="49530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نظرية  </a:t>
            </a:r>
            <a:endParaRPr lang="ar-SA" altLang="en-US" sz="44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rtl="1">
              <a:spcBef>
                <a:spcPct val="50000"/>
              </a:spcBef>
            </a:pPr>
            <a:r>
              <a:rPr lang="ar-SA" altLang="en-US" sz="44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الأسطوانة  المشروخة  </a:t>
            </a:r>
            <a:endParaRPr lang="en-US" altLang="en-US" sz="44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72420" name="Text Box 4"/>
          <p:cNvSpPr txBox="1">
            <a:spLocks noChangeArrowheads="1"/>
          </p:cNvSpPr>
          <p:nvPr/>
        </p:nvSpPr>
        <p:spPr bwMode="auto">
          <a:xfrm>
            <a:off x="1752600" y="6088063"/>
            <a:ext cx="6400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altLang="en-US" sz="1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طريق  الابداع  يبدأ  من  معرفتك  بمهارة  ابنك في  الحباة  </a:t>
            </a:r>
            <a:endParaRPr lang="en-US" altLang="en-US" sz="16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572421" name="Picture 5" descr="SY00451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762000"/>
            <a:ext cx="1411288" cy="1676400"/>
          </a:xfrm>
          <a:prstGeom prst="rect">
            <a:avLst/>
          </a:prstGeom>
          <a:noFill/>
        </p:spPr>
      </p:pic>
      <p:pic>
        <p:nvPicPr>
          <p:cNvPr id="572423" name="Picture 7" descr="BD00028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3006725"/>
            <a:ext cx="2971800" cy="2911475"/>
          </a:xfrm>
          <a:prstGeom prst="rect">
            <a:avLst/>
          </a:prstGeom>
          <a:noFill/>
        </p:spPr>
      </p:pic>
      <p:sp>
        <p:nvSpPr>
          <p:cNvPr id="572425" name="Rectangle 9"/>
          <p:cNvSpPr>
            <a:spLocks noChangeArrowheads="1"/>
          </p:cNvSpPr>
          <p:nvPr/>
        </p:nvSpPr>
        <p:spPr bwMode="auto">
          <a:xfrm>
            <a:off x="7885113" y="0"/>
            <a:ext cx="1258887" cy="6858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>
              <a:solidFill>
                <a:srgbClr val="DDDDDD"/>
              </a:solidFill>
            </a:endParaRPr>
          </a:p>
        </p:txBody>
      </p:sp>
    </p:spTree>
  </p:cSld>
  <p:clrMapOvr>
    <a:masterClrMapping/>
  </p:clrMapOvr>
  <p:transition>
    <p:randomBar/>
    <p:sndAc>
      <p:stSnd>
        <p:snd r:embed="rId2" name="45_2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FFFF"/>
            </a:gs>
            <a:gs pos="50000">
              <a:srgbClr val="FFCCFF"/>
            </a:gs>
            <a:gs pos="100000">
              <a:srgbClr val="FF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00113" y="304800"/>
            <a:ext cx="6518275" cy="1143000"/>
          </a:xfrm>
        </p:spPr>
        <p:txBody>
          <a:bodyPr/>
          <a:lstStyle/>
          <a:p>
            <a:pPr algn="r" rtl="1"/>
            <a:r>
              <a:rPr lang="ar-SA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كيف  نوفر  البيئة  الابداعية  </a:t>
            </a:r>
            <a:endParaRPr lang="en-US" altLang="en-US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79587" name="Text Box 3"/>
          <p:cNvSpPr txBox="1">
            <a:spLocks noChangeArrowheads="1"/>
          </p:cNvSpPr>
          <p:nvPr/>
        </p:nvSpPr>
        <p:spPr bwMode="auto">
          <a:xfrm>
            <a:off x="2846388" y="1828800"/>
            <a:ext cx="434340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1-  </a:t>
            </a:r>
            <a:r>
              <a:rPr lang="ar-SA" alt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توفر  البيئة  الآمنة  . 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2-  تشجيع  التفكير  الجمعي  . 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3-  التدريب  على  التساؤل  والتخيل  . 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4-  تنويع  المهارات  والانشطة  .</a:t>
            </a:r>
            <a:r>
              <a:rPr lang="ar-SA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altLang="en-US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579588" name="Picture 4" descr="BD05299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836613"/>
            <a:ext cx="1676400" cy="2879725"/>
          </a:xfrm>
          <a:prstGeom prst="rect">
            <a:avLst/>
          </a:prstGeom>
          <a:noFill/>
        </p:spPr>
      </p:pic>
      <p:pic>
        <p:nvPicPr>
          <p:cNvPr id="579589" name="Picture 5" descr="PE01496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9338" y="4797425"/>
            <a:ext cx="1347787" cy="1600200"/>
          </a:xfrm>
          <a:prstGeom prst="rect">
            <a:avLst/>
          </a:prstGeom>
          <a:noFill/>
        </p:spPr>
      </p:pic>
      <p:pic>
        <p:nvPicPr>
          <p:cNvPr id="579590" name="Picture 6" descr="HM00361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76375" y="4868863"/>
            <a:ext cx="1693863" cy="1528762"/>
          </a:xfrm>
          <a:prstGeom prst="rect">
            <a:avLst/>
          </a:prstGeom>
          <a:noFill/>
        </p:spPr>
      </p:pic>
      <p:sp>
        <p:nvSpPr>
          <p:cNvPr id="579592" name="Rectangle 8"/>
          <p:cNvSpPr>
            <a:spLocks noChangeArrowheads="1"/>
          </p:cNvSpPr>
          <p:nvPr/>
        </p:nvSpPr>
        <p:spPr bwMode="auto">
          <a:xfrm>
            <a:off x="7885113" y="0"/>
            <a:ext cx="1258887" cy="6858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>
              <a:solidFill>
                <a:srgbClr val="DDDDDD"/>
              </a:solidFill>
            </a:endParaRPr>
          </a:p>
        </p:txBody>
      </p:sp>
    </p:spTree>
  </p:cSld>
  <p:clrMapOvr>
    <a:masterClrMapping/>
  </p:clrMapOvr>
  <p:transition>
    <p:comb dir="vert"/>
    <p:sndAc>
      <p:stSnd>
        <p:snd r:embed="rId2" name="harp2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FF99"/>
            </a:gs>
            <a:gs pos="50000">
              <a:srgbClr val="FFFFFF"/>
            </a:gs>
            <a:gs pos="100000">
              <a:srgbClr val="FFFF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Text Box 2"/>
          <p:cNvSpPr txBox="1">
            <a:spLocks noChangeArrowheads="1"/>
          </p:cNvSpPr>
          <p:nvPr/>
        </p:nvSpPr>
        <p:spPr bwMode="auto">
          <a:xfrm>
            <a:off x="34925" y="457200"/>
            <a:ext cx="7467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ar-SA" altLang="en-US" sz="44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كيف  نسحق  الابداع  ونحطمه</a:t>
            </a:r>
            <a:endParaRPr lang="en-US" altLang="en-US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80611" name="Text Box 3"/>
          <p:cNvSpPr txBox="1">
            <a:spLocks noChangeArrowheads="1"/>
          </p:cNvSpPr>
          <p:nvPr/>
        </p:nvSpPr>
        <p:spPr bwMode="auto">
          <a:xfrm>
            <a:off x="2473325" y="1676400"/>
            <a:ext cx="51054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alt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1-  اهمال  الوالدين  وخاصة  الأب  . 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2- سرعة  النقد  لحظة  ميلاد  الفكرة  . 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3-  الاستهزاء  لجميع  عمليات  التفكير  الابداعي . 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4-  النظرة  الجذرية  من  جانب  واحد  . 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5-  عدم  التفريق  في  المعاملة  بينهم  لأي  سبب</a:t>
            </a:r>
            <a:r>
              <a:rPr lang="ar-SA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.  </a:t>
            </a:r>
            <a:endParaRPr lang="en-US" altLang="en-US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580612" name="Picture 4" descr="BS0028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511300"/>
            <a:ext cx="2438400" cy="2133600"/>
          </a:xfrm>
          <a:prstGeom prst="rect">
            <a:avLst/>
          </a:prstGeom>
          <a:noFill/>
        </p:spPr>
      </p:pic>
      <p:pic>
        <p:nvPicPr>
          <p:cNvPr id="580613" name="Picture 5" descr="BD04972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4300" y="4221163"/>
            <a:ext cx="2924175" cy="2192337"/>
          </a:xfrm>
          <a:prstGeom prst="rect">
            <a:avLst/>
          </a:prstGeom>
          <a:noFill/>
        </p:spPr>
      </p:pic>
      <p:pic>
        <p:nvPicPr>
          <p:cNvPr id="580616" name="Picture 8" descr="PE01023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550" y="4105275"/>
            <a:ext cx="1666875" cy="2708275"/>
          </a:xfrm>
          <a:prstGeom prst="rect">
            <a:avLst/>
          </a:prstGeom>
          <a:noFill/>
        </p:spPr>
      </p:pic>
      <p:sp>
        <p:nvSpPr>
          <p:cNvPr id="580619" name="Rectangle 11"/>
          <p:cNvSpPr>
            <a:spLocks noChangeArrowheads="1"/>
          </p:cNvSpPr>
          <p:nvPr/>
        </p:nvSpPr>
        <p:spPr bwMode="auto">
          <a:xfrm>
            <a:off x="7885113" y="0"/>
            <a:ext cx="1258887" cy="6858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>
              <a:solidFill>
                <a:srgbClr val="DDDDDD"/>
              </a:solidFill>
            </a:endParaRPr>
          </a:p>
        </p:txBody>
      </p:sp>
    </p:spTree>
  </p:cSld>
  <p:clrMapOvr>
    <a:masterClrMapping/>
  </p:clrMapOvr>
  <p:transition>
    <p:comb/>
    <p:sndAc>
      <p:stSnd>
        <p:snd r:embed="rId2" name="B106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CCFF99"/>
            </a:gs>
            <a:gs pos="50000">
              <a:srgbClr val="FFFFFF"/>
            </a:gs>
            <a:gs pos="100000">
              <a:srgbClr val="CCFF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Text Box 2"/>
          <p:cNvSpPr txBox="1">
            <a:spLocks noChangeArrowheads="1"/>
          </p:cNvSpPr>
          <p:nvPr/>
        </p:nvSpPr>
        <p:spPr bwMode="auto">
          <a:xfrm>
            <a:off x="1446213" y="981075"/>
            <a:ext cx="472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altLang="en-US"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نظرية  الدوائر  الاربعة</a:t>
            </a:r>
            <a:r>
              <a:rPr lang="ar-SA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endParaRPr lang="en-US" altLang="en-US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81635" name="Text Box 3"/>
          <p:cNvSpPr txBox="1">
            <a:spLocks noChangeArrowheads="1"/>
          </p:cNvSpPr>
          <p:nvPr/>
        </p:nvSpPr>
        <p:spPr bwMode="auto">
          <a:xfrm>
            <a:off x="533400" y="1743075"/>
            <a:ext cx="6551613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1-  نظرية  التحدي  :  </a:t>
            </a:r>
            <a:r>
              <a:rPr lang="ar-SA" altLang="en-US" sz="1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بوضع  مشكلة  امامي  لحلها .</a:t>
            </a:r>
            <a:r>
              <a:rPr lang="ar-SA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algn="r" rtl="1">
              <a:spcBef>
                <a:spcPct val="50000"/>
              </a:spcBef>
            </a:pPr>
            <a:r>
              <a:rPr lang="ar-SA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2-  نظرية  التعلم  الذاتي  :  </a:t>
            </a:r>
            <a:r>
              <a:rPr lang="ar-SA" altLang="en-US" sz="1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التعليم  المبرمج  او  بالفيديو  او  الحاسوب  .</a:t>
            </a:r>
            <a:r>
              <a:rPr lang="ar-SA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algn="r" rtl="1">
              <a:spcBef>
                <a:spcPct val="50000"/>
              </a:spcBef>
            </a:pPr>
            <a:r>
              <a:rPr lang="ar-SA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3- نظرية  حل  المشكلة  :  </a:t>
            </a:r>
            <a:r>
              <a:rPr lang="ar-SA" altLang="en-US" sz="1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طرح  مشكلة  ومن  ثم  العمل  على  علاجها .</a:t>
            </a:r>
            <a:r>
              <a:rPr lang="ar-SA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algn="r" rtl="1">
              <a:spcBef>
                <a:spcPct val="50000"/>
              </a:spcBef>
            </a:pPr>
            <a:r>
              <a:rPr lang="ar-SA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4- نظرية  العصف  الذهنى  :  </a:t>
            </a:r>
            <a:r>
              <a:rPr lang="ar-SA" altLang="en-US" sz="1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طرح  أفكار  كثيرة  ثم  غربلتها واختيار  افضلها . </a:t>
            </a:r>
            <a:endParaRPr lang="en-US" altLang="en-US" sz="16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581636" name="Picture 4" descr="PE0146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4325938"/>
            <a:ext cx="1981200" cy="1839912"/>
          </a:xfrm>
          <a:prstGeom prst="rect">
            <a:avLst/>
          </a:prstGeom>
          <a:noFill/>
        </p:spPr>
      </p:pic>
      <p:pic>
        <p:nvPicPr>
          <p:cNvPr id="581638" name="Picture 6" descr="BD06152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1863" y="4365625"/>
            <a:ext cx="1387475" cy="1828800"/>
          </a:xfrm>
          <a:prstGeom prst="rect">
            <a:avLst/>
          </a:prstGeom>
          <a:noFill/>
        </p:spPr>
      </p:pic>
      <p:pic>
        <p:nvPicPr>
          <p:cNvPr id="581640" name="Picture 8" descr="IN00357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475" y="4578350"/>
            <a:ext cx="1301750" cy="1371600"/>
          </a:xfrm>
          <a:prstGeom prst="rect">
            <a:avLst/>
          </a:prstGeom>
          <a:noFill/>
        </p:spPr>
      </p:pic>
      <p:sp>
        <p:nvSpPr>
          <p:cNvPr id="581641" name="Rectangle 9"/>
          <p:cNvSpPr>
            <a:spLocks noChangeArrowheads="1"/>
          </p:cNvSpPr>
          <p:nvPr/>
        </p:nvSpPr>
        <p:spPr bwMode="auto">
          <a:xfrm>
            <a:off x="7885113" y="0"/>
            <a:ext cx="1258887" cy="6858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>
              <a:solidFill>
                <a:srgbClr val="DDDDDD"/>
              </a:solidFill>
            </a:endParaRPr>
          </a:p>
        </p:txBody>
      </p:sp>
    </p:spTree>
  </p:cSld>
  <p:clrMapOvr>
    <a:masterClrMapping/>
  </p:clrMapOvr>
  <p:transition>
    <p:blinds dir="vert"/>
    <p:sndAc>
      <p:stSnd>
        <p:snd r:embed="rId2" name="SPKGLIS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99FF"/>
            </a:gs>
            <a:gs pos="50000">
              <a:srgbClr val="FFFFFF"/>
            </a:gs>
            <a:gs pos="100000">
              <a:srgbClr val="FF99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Text Box 2"/>
          <p:cNvSpPr txBox="1">
            <a:spLocks noChangeArrowheads="1"/>
          </p:cNvSpPr>
          <p:nvPr/>
        </p:nvSpPr>
        <p:spPr bwMode="auto">
          <a:xfrm>
            <a:off x="809625" y="685800"/>
            <a:ext cx="556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ar-SA" altLang="en-US"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كيف  احترم  الابداع  في  ابني</a:t>
            </a:r>
            <a:r>
              <a:rPr lang="ar-SA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endParaRPr lang="en-US" altLang="en-US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78563" name="Text Box 3"/>
          <p:cNvSpPr txBox="1">
            <a:spLocks noChangeArrowheads="1"/>
          </p:cNvSpPr>
          <p:nvPr/>
        </p:nvSpPr>
        <p:spPr bwMode="auto">
          <a:xfrm>
            <a:off x="2355850" y="1981200"/>
            <a:ext cx="4953000" cy="325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alt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1-  احترام  اسئلته  الغريبة  . 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2- تقدير  خياله  وأحلامه  . 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3- بناء  الثقة  بانفسهم  . 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4-  الاصغاء  التام  عندما  يتحدث  . 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5-  تنويع  الانشطة  والهوايات  . 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6-  قدوة  لهم  في  الانتاج  والابداع  . 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7-  عدم  الزامه  بطريقتك في  التفكير  .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8-  اعطائه  الوقت  الكافي  للتفكير  .  </a:t>
            </a:r>
            <a:endParaRPr lang="en-US" altLang="en-US" sz="18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578564" name="Picture 4" descr="IN00483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2263" y="5230813"/>
            <a:ext cx="1447800" cy="1438275"/>
          </a:xfrm>
          <a:prstGeom prst="rect">
            <a:avLst/>
          </a:prstGeom>
          <a:noFill/>
        </p:spPr>
      </p:pic>
      <p:pic>
        <p:nvPicPr>
          <p:cNvPr id="578566" name="Picture 6" descr="NA01607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088" y="1828800"/>
            <a:ext cx="3124200" cy="2882900"/>
          </a:xfrm>
          <a:prstGeom prst="rect">
            <a:avLst/>
          </a:prstGeom>
          <a:noFill/>
        </p:spPr>
      </p:pic>
      <p:sp>
        <p:nvSpPr>
          <p:cNvPr id="578569" name="Rectangle 9"/>
          <p:cNvSpPr>
            <a:spLocks noChangeArrowheads="1"/>
          </p:cNvSpPr>
          <p:nvPr/>
        </p:nvSpPr>
        <p:spPr bwMode="auto">
          <a:xfrm>
            <a:off x="7885113" y="0"/>
            <a:ext cx="1258887" cy="6858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>
              <a:solidFill>
                <a:srgbClr val="DDDDDD"/>
              </a:solidFill>
            </a:endParaRPr>
          </a:p>
        </p:txBody>
      </p:sp>
    </p:spTree>
  </p:cSld>
  <p:clrMapOvr>
    <a:masterClrMapping/>
  </p:clrMapOvr>
  <p:transition>
    <p:wheel spokes="8"/>
    <p:sndAc>
      <p:stSnd>
        <p:snd r:embed="rId2" name="B154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66FFFF"/>
            </a:gs>
            <a:gs pos="50000">
              <a:srgbClr val="FFFFFF"/>
            </a:gs>
            <a:gs pos="100000">
              <a:srgbClr val="66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Text Box 2"/>
          <p:cNvSpPr txBox="1">
            <a:spLocks noChangeArrowheads="1"/>
          </p:cNvSpPr>
          <p:nvPr/>
        </p:nvSpPr>
        <p:spPr bwMode="auto">
          <a:xfrm>
            <a:off x="730250" y="685800"/>
            <a:ext cx="5181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altLang="en-US" sz="32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كيف  نشجع  الابداع  في  أبنائنا</a:t>
            </a:r>
            <a:r>
              <a:rPr lang="ar-SA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endParaRPr lang="en-US" altLang="en-US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73443" name="Text Box 3"/>
          <p:cNvSpPr txBox="1">
            <a:spLocks noChangeArrowheads="1"/>
          </p:cNvSpPr>
          <p:nvPr/>
        </p:nvSpPr>
        <p:spPr bwMode="auto">
          <a:xfrm>
            <a:off x="-107950" y="1676400"/>
            <a:ext cx="7696200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alt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1-  اتيحي  له  وقتا  حرا  لممارسة  اللعب  وراقبيه  بلا  مقاطعة  . 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2-  وفري  له  مكانا  لممارسة  نشاطاته  . 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3- شجعي  طفلك  على  استخدام  العابا  بسيطة  يحرك  لها  افكاره  .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4- شجعي  طفلك  على  اللعب  خارج  المنزل  أمام أقرانه  . 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5-  قدمي  لطفلك  امثلة  من  عمل  حقيقي  حتى  يستطيع  تقليده  . 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6-  اتيحي  له  ممارسة  بعض  الحركات  التي  تعبر  عن  عواطفه</a:t>
            </a:r>
            <a:r>
              <a:rPr lang="ar-SA" altLang="en-US" sz="1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endParaRPr lang="en-US" altLang="en-US" sz="16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73444" name="Text Box 4"/>
          <p:cNvSpPr txBox="1">
            <a:spLocks noChangeArrowheads="1"/>
          </p:cNvSpPr>
          <p:nvPr/>
        </p:nvSpPr>
        <p:spPr bwMode="auto">
          <a:xfrm>
            <a:off x="2124075" y="4797425"/>
            <a:ext cx="5410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SA" altLang="en-US" sz="1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يقول  الدكتور  جن جس :  هل  تعلم  بأن  قوة  العقل  الباطن  لأبنك  تعادل  قوته  15  مليون  جهاز  حاسوب .</a:t>
            </a:r>
            <a:r>
              <a:rPr lang="ar-SA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altLang="en-US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573446" name="Picture 6" descr="BD05297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1625" y="2133600"/>
            <a:ext cx="2105025" cy="2397125"/>
          </a:xfrm>
          <a:prstGeom prst="rect">
            <a:avLst/>
          </a:prstGeom>
          <a:noFill/>
        </p:spPr>
      </p:pic>
      <p:pic>
        <p:nvPicPr>
          <p:cNvPr id="573448" name="Picture 8" descr="NA00864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425" y="312738"/>
            <a:ext cx="1525588" cy="1316037"/>
          </a:xfrm>
          <a:prstGeom prst="rect">
            <a:avLst/>
          </a:prstGeom>
          <a:noFill/>
        </p:spPr>
      </p:pic>
      <p:sp>
        <p:nvSpPr>
          <p:cNvPr id="573449" name="Rectangle 9"/>
          <p:cNvSpPr>
            <a:spLocks noChangeArrowheads="1"/>
          </p:cNvSpPr>
          <p:nvPr/>
        </p:nvSpPr>
        <p:spPr bwMode="auto">
          <a:xfrm>
            <a:off x="7885113" y="0"/>
            <a:ext cx="1258887" cy="6858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>
              <a:solidFill>
                <a:srgbClr val="DDDDDD"/>
              </a:solidFill>
            </a:endParaRPr>
          </a:p>
        </p:txBody>
      </p:sp>
    </p:spTree>
  </p:cSld>
  <p:clrMapOvr>
    <a:masterClrMapping/>
  </p:clrMapOvr>
  <p:transition>
    <p:comb/>
    <p:sndAc>
      <p:stSnd>
        <p:snd r:embed="rId2" name="Quest1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99CC"/>
            </a:gs>
            <a:gs pos="50000">
              <a:srgbClr val="FFFFFF"/>
            </a:gs>
            <a:gs pos="100000">
              <a:srgbClr val="FF99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Text Box 2"/>
          <p:cNvSpPr txBox="1">
            <a:spLocks noChangeArrowheads="1"/>
          </p:cNvSpPr>
          <p:nvPr/>
        </p:nvSpPr>
        <p:spPr bwMode="auto">
          <a:xfrm>
            <a:off x="327025" y="627063"/>
            <a:ext cx="6477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altLang="en-US"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هذا  الشي  يطمس  الإبداع  عند  الابناء</a:t>
            </a:r>
            <a:r>
              <a:rPr lang="ar-SA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endParaRPr lang="en-US" altLang="en-US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74467" name="Text Box 3"/>
          <p:cNvSpPr txBox="1">
            <a:spLocks noChangeArrowheads="1"/>
          </p:cNvSpPr>
          <p:nvPr/>
        </p:nvSpPr>
        <p:spPr bwMode="auto">
          <a:xfrm>
            <a:off x="2366963" y="1447800"/>
            <a:ext cx="342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altLang="en-US" sz="32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التلفاز</a:t>
            </a:r>
            <a:endParaRPr lang="en-US" altLang="en-US" sz="32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74468" name="Text Box 4"/>
          <p:cNvSpPr txBox="1">
            <a:spLocks noChangeArrowheads="1"/>
          </p:cNvSpPr>
          <p:nvPr/>
        </p:nvSpPr>
        <p:spPr bwMode="auto">
          <a:xfrm>
            <a:off x="1220788" y="2057400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ar-SA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الآثار  القاتلة  للجلوس  امام  التلفاز  لفترات  طويلة . </a:t>
            </a:r>
            <a:endParaRPr lang="en-US" altLang="en-US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74469" name="Text Box 5"/>
          <p:cNvSpPr txBox="1">
            <a:spLocks noChangeArrowheads="1"/>
          </p:cNvSpPr>
          <p:nvPr/>
        </p:nvSpPr>
        <p:spPr bwMode="auto">
          <a:xfrm>
            <a:off x="44450" y="2566988"/>
            <a:ext cx="7696200" cy="325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alt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1-  ضعف  القراءة  والتكاسل  عن  اداء  الواجبات  المنزلية  . 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2- انخفاض  التحصيل  الدراسي  والعلمي  . 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3- التأخر  عن  النوم  ،  وانخفاض  قدرته  على  تقبل  المعلومات  . 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4-  انخفاض  نشاطاته  المدرسية  والمنزلية  . 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5- الميل  الى  العنف  والمشاكسة  . 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6- ضعف  العلاقات  الاسرية  والاجتماعية  .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7- الانعزالية  عن  جميـع  افراد  الاسرة  . 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8- تلقي  العديد  من  الافكار  والمعتقدات  الزائفة  والمرتكسة  .</a:t>
            </a:r>
            <a:r>
              <a:rPr lang="ar-SA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altLang="en-US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574470" name="Picture 6" descr="BD04897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3621088"/>
            <a:ext cx="2713037" cy="2255837"/>
          </a:xfrm>
          <a:prstGeom prst="rect">
            <a:avLst/>
          </a:prstGeom>
          <a:noFill/>
        </p:spPr>
      </p:pic>
      <p:sp>
        <p:nvSpPr>
          <p:cNvPr id="574474" name="Rectangle 10"/>
          <p:cNvSpPr>
            <a:spLocks noChangeArrowheads="1"/>
          </p:cNvSpPr>
          <p:nvPr/>
        </p:nvSpPr>
        <p:spPr bwMode="auto">
          <a:xfrm>
            <a:off x="7885113" y="0"/>
            <a:ext cx="1258887" cy="6858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>
              <a:solidFill>
                <a:srgbClr val="DDDDDD"/>
              </a:solidFill>
            </a:endParaRPr>
          </a:p>
        </p:txBody>
      </p:sp>
    </p:spTree>
  </p:cSld>
  <p:clrMapOvr>
    <a:masterClrMapping/>
  </p:clrMapOvr>
  <p:transition>
    <p:diamond/>
    <p:sndAc>
      <p:stSnd>
        <p:snd r:embed="rId2" name="harp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CCFF99"/>
            </a:gs>
            <a:gs pos="100000">
              <a:srgbClr val="FF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Text Box 2"/>
          <p:cNvSpPr txBox="1">
            <a:spLocks noChangeArrowheads="1"/>
          </p:cNvSpPr>
          <p:nvPr/>
        </p:nvSpPr>
        <p:spPr bwMode="auto">
          <a:xfrm>
            <a:off x="966788" y="685800"/>
            <a:ext cx="6400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altLang="en-US"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كيف  تكون  من  ابنك  في  خندق  واحد  عند  المواجهة  . </a:t>
            </a:r>
            <a:endParaRPr lang="en-US" altLang="en-US" sz="36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75491" name="Text Box 3"/>
          <p:cNvSpPr txBox="1">
            <a:spLocks noChangeArrowheads="1"/>
          </p:cNvSpPr>
          <p:nvPr/>
        </p:nvSpPr>
        <p:spPr bwMode="auto">
          <a:xfrm>
            <a:off x="280988" y="2057400"/>
            <a:ext cx="7315200" cy="297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alt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1-  احترم  غضبه  اثناء  النقاش  . 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2-  استمتع  بنكاته  وقصصه  . 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3-  امتنع  عن  تصحيح  المخالفات  البسيطة  ،  واعتمد على  التوجيه .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4-  تحدث  بهدوء  اثناء  ثورته  ولا  تجعله  يسبب  غضبك . 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5-  توقع  الامتياز  من  عمله  . 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6- شجع  اهتمامه  وهواياته  . 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7-  دعه  يتحمل  نتائج  أعماله</a:t>
            </a:r>
            <a:r>
              <a:rPr lang="ar-SA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. </a:t>
            </a:r>
            <a:endParaRPr lang="en-US" altLang="en-US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575492" name="Picture 4" descr="BD04924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4800" y="3716338"/>
            <a:ext cx="1582738" cy="2133600"/>
          </a:xfrm>
          <a:prstGeom prst="rect">
            <a:avLst/>
          </a:prstGeom>
          <a:noFill/>
        </p:spPr>
      </p:pic>
      <p:pic>
        <p:nvPicPr>
          <p:cNvPr id="575493" name="Picture 5" descr="MP00640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1435100"/>
            <a:ext cx="1600200" cy="1593850"/>
          </a:xfrm>
          <a:prstGeom prst="rect">
            <a:avLst/>
          </a:prstGeom>
          <a:noFill/>
        </p:spPr>
      </p:pic>
      <p:sp>
        <p:nvSpPr>
          <p:cNvPr id="575496" name="Rectangle 8"/>
          <p:cNvSpPr>
            <a:spLocks noChangeArrowheads="1"/>
          </p:cNvSpPr>
          <p:nvPr/>
        </p:nvSpPr>
        <p:spPr bwMode="auto">
          <a:xfrm>
            <a:off x="7885113" y="0"/>
            <a:ext cx="1258887" cy="6858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>
              <a:solidFill>
                <a:srgbClr val="DDDDDD"/>
              </a:solidFill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Space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FFFF"/>
            </a:gs>
            <a:gs pos="100000">
              <a:srgbClr val="FFFF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Text Box 2"/>
          <p:cNvSpPr txBox="1">
            <a:spLocks noChangeArrowheads="1"/>
          </p:cNvSpPr>
          <p:nvPr/>
        </p:nvSpPr>
        <p:spPr bwMode="auto">
          <a:xfrm>
            <a:off x="611188" y="685800"/>
            <a:ext cx="533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altLang="en-US" sz="4400" b="1">
                <a:solidFill>
                  <a:schemeClr val="bg2"/>
                </a:solidFill>
              </a:rPr>
              <a:t>طريقك  الى  صناعة  الحياة  </a:t>
            </a:r>
            <a:endParaRPr lang="en-US" altLang="en-US" sz="4400" b="1">
              <a:solidFill>
                <a:schemeClr val="bg2"/>
              </a:solidFill>
            </a:endParaRPr>
          </a:p>
        </p:txBody>
      </p:sp>
      <p:sp>
        <p:nvSpPr>
          <p:cNvPr id="576515" name="Text Box 3"/>
          <p:cNvSpPr txBox="1">
            <a:spLocks noChangeArrowheads="1"/>
          </p:cNvSpPr>
          <p:nvPr/>
        </p:nvSpPr>
        <p:spPr bwMode="auto">
          <a:xfrm>
            <a:off x="1382713" y="1828800"/>
            <a:ext cx="6248400" cy="28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altLang="en-US" sz="1800" b="1">
                <a:solidFill>
                  <a:schemeClr val="bg2"/>
                </a:solidFill>
              </a:rPr>
              <a:t>1-  وضع  هدف  معين  تريده  في  ابنك  . 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1800" b="1">
                <a:solidFill>
                  <a:schemeClr val="bg2"/>
                </a:solidFill>
              </a:rPr>
              <a:t>2-  تحديد  المدة  الزمنية  للتنفيذ  . 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1800" b="1">
                <a:solidFill>
                  <a:schemeClr val="bg2"/>
                </a:solidFill>
              </a:rPr>
              <a:t>3- البحث  عن  البديل  . 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1800" b="1">
                <a:solidFill>
                  <a:schemeClr val="bg2"/>
                </a:solidFill>
              </a:rPr>
              <a:t>4- تحويل  الاهداف  الى  وسائل  .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1800" b="1">
                <a:solidFill>
                  <a:schemeClr val="bg2"/>
                </a:solidFill>
              </a:rPr>
              <a:t>5- تحويل  الوسائل  الى  ممارسة  يومية  . 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1800" b="1">
                <a:solidFill>
                  <a:schemeClr val="bg2"/>
                </a:solidFill>
              </a:rPr>
              <a:t>6- استخدام  سياسة  الكثافة  الحسية  والتكرار  . 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1800" b="1">
                <a:solidFill>
                  <a:schemeClr val="bg2"/>
                </a:solidFill>
              </a:rPr>
              <a:t>7-  الوصول  الى  مرحلة  الادمان  .</a:t>
            </a:r>
            <a:r>
              <a:rPr lang="ar-SA" altLang="en-US" b="1">
                <a:solidFill>
                  <a:schemeClr val="bg2"/>
                </a:solidFill>
              </a:rPr>
              <a:t> </a:t>
            </a:r>
            <a:endParaRPr lang="en-US" altLang="en-US" b="1">
              <a:solidFill>
                <a:schemeClr val="bg2"/>
              </a:solidFill>
            </a:endParaRPr>
          </a:p>
        </p:txBody>
      </p:sp>
      <p:pic>
        <p:nvPicPr>
          <p:cNvPr id="576516" name="Picture 4" descr="BD05296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2205038"/>
            <a:ext cx="3522663" cy="4038600"/>
          </a:xfrm>
          <a:prstGeom prst="rect">
            <a:avLst/>
          </a:prstGeom>
          <a:noFill/>
        </p:spPr>
      </p:pic>
      <p:pic>
        <p:nvPicPr>
          <p:cNvPr id="576518" name="Picture 6" descr="SO01038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1863" y="203200"/>
            <a:ext cx="1620837" cy="1630363"/>
          </a:xfrm>
          <a:prstGeom prst="rect">
            <a:avLst/>
          </a:prstGeom>
          <a:noFill/>
        </p:spPr>
      </p:pic>
      <p:sp>
        <p:nvSpPr>
          <p:cNvPr id="576519" name="Rectangle 7"/>
          <p:cNvSpPr>
            <a:spLocks noChangeArrowheads="1"/>
          </p:cNvSpPr>
          <p:nvPr/>
        </p:nvSpPr>
        <p:spPr bwMode="auto">
          <a:xfrm>
            <a:off x="7885113" y="0"/>
            <a:ext cx="1258887" cy="6858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>
              <a:solidFill>
                <a:srgbClr val="DDDDDD"/>
              </a:solidFill>
            </a:endParaRPr>
          </a:p>
        </p:txBody>
      </p:sp>
    </p:spTree>
  </p:cSld>
  <p:clrMapOvr>
    <a:masterClrMapping/>
  </p:clrMapOvr>
  <p:transition>
    <p:circle/>
    <p:sndAc>
      <p:stSnd>
        <p:snd r:embed="rId2" name="45_2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66CCFF"/>
            </a:gs>
            <a:gs pos="100000">
              <a:srgbClr val="FF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Text Box 2"/>
          <p:cNvSpPr txBox="1">
            <a:spLocks noChangeArrowheads="1"/>
          </p:cNvSpPr>
          <p:nvPr/>
        </p:nvSpPr>
        <p:spPr bwMode="auto">
          <a:xfrm>
            <a:off x="1162050" y="765175"/>
            <a:ext cx="5715000" cy="273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على  أمل  ان نلتقي  معا  بإذن  الله  تعالى  </a:t>
            </a:r>
          </a:p>
          <a:p>
            <a:pPr algn="ctr">
              <a:spcBef>
                <a:spcPct val="50000"/>
              </a:spcBef>
            </a:pPr>
            <a:r>
              <a:rPr lang="ar-SA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الى  ذلك  الوقت  </a:t>
            </a:r>
          </a:p>
          <a:p>
            <a:pPr algn="ctr">
              <a:spcBef>
                <a:spcPct val="50000"/>
              </a:spcBef>
            </a:pPr>
            <a:r>
              <a:rPr lang="ar-SA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تقبلوا  تحياتي  واحترامي  لكم  </a:t>
            </a:r>
          </a:p>
          <a:p>
            <a:pPr algn="ctr">
              <a:spcBef>
                <a:spcPct val="50000"/>
              </a:spcBef>
            </a:pPr>
            <a:endParaRPr lang="ar-SA" altLang="en-US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50000"/>
              </a:spcBef>
            </a:pPr>
            <a:endParaRPr lang="en-US" altLang="ar-SA" sz="14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50000"/>
              </a:spcBef>
            </a:pPr>
            <a:endParaRPr lang="en-US" altLang="ar-SA" sz="14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8368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ar-SA" altLang="en-US"/>
              <a:t> </a:t>
            </a:r>
            <a:endParaRPr lang="en-US" altLang="en-US"/>
          </a:p>
        </p:txBody>
      </p:sp>
      <p:pic>
        <p:nvPicPr>
          <p:cNvPr id="583684" name="Picture 4" descr="PE0325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786313"/>
            <a:ext cx="2438400" cy="1550987"/>
          </a:xfrm>
          <a:prstGeom prst="rect">
            <a:avLst/>
          </a:prstGeom>
          <a:noFill/>
        </p:spPr>
      </p:pic>
      <p:pic>
        <p:nvPicPr>
          <p:cNvPr id="583685" name="Picture 5" descr="IN00357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4800600"/>
            <a:ext cx="1519238" cy="1600200"/>
          </a:xfrm>
          <a:prstGeom prst="rect">
            <a:avLst/>
          </a:prstGeom>
          <a:noFill/>
        </p:spPr>
      </p:pic>
      <p:sp>
        <p:nvSpPr>
          <p:cNvPr id="583687" name="Rectangle 7"/>
          <p:cNvSpPr>
            <a:spLocks noChangeArrowheads="1"/>
          </p:cNvSpPr>
          <p:nvPr/>
        </p:nvSpPr>
        <p:spPr bwMode="auto">
          <a:xfrm>
            <a:off x="7885113" y="0"/>
            <a:ext cx="1258887" cy="6858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>
              <a:solidFill>
                <a:srgbClr val="DDDDDD"/>
              </a:solidFill>
            </a:endParaRPr>
          </a:p>
        </p:txBody>
      </p:sp>
    </p:spTree>
  </p:cSld>
  <p:clrMapOvr>
    <a:masterClrMapping/>
  </p:clrMapOvr>
  <p:transition>
    <p:comb dir="vert"/>
    <p:sndAc>
      <p:stSnd>
        <p:snd r:embed="rId2" name="titl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accent1"/>
            </a:gs>
            <a:gs pos="100000">
              <a:srgbClr val="FF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Text Box 2"/>
          <p:cNvSpPr txBox="1">
            <a:spLocks noChangeArrowheads="1"/>
          </p:cNvSpPr>
          <p:nvPr/>
        </p:nvSpPr>
        <p:spPr bwMode="auto">
          <a:xfrm>
            <a:off x="2940050" y="1600200"/>
            <a:ext cx="4648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ar-SA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ماذا  نقصد  بالابداع                 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1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الجواب  هو  ........................</a:t>
            </a:r>
            <a:endParaRPr lang="en-US" altLang="en-US" sz="16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6275" name="Text Box 3"/>
          <p:cNvSpPr txBox="1">
            <a:spLocks noChangeArrowheads="1"/>
          </p:cNvSpPr>
          <p:nvPr/>
        </p:nvSpPr>
        <p:spPr bwMode="auto">
          <a:xfrm>
            <a:off x="2559050" y="4419600"/>
            <a:ext cx="487680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alt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هل  ترى  في  ابنك  سمات  الابداع  ؟؟  أذكرها</a:t>
            </a:r>
            <a:r>
              <a:rPr lang="ar-SA" altLang="en-US" sz="1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1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1- ...........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1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2- ............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1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3- ...........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1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4-............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1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5-...........</a:t>
            </a:r>
            <a:endParaRPr lang="en-US" altLang="en-US" sz="16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627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ar-SA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alt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6277" name="Text Box 5"/>
          <p:cNvSpPr txBox="1">
            <a:spLocks noChangeArrowheads="1"/>
          </p:cNvSpPr>
          <p:nvPr/>
        </p:nvSpPr>
        <p:spPr bwMode="auto">
          <a:xfrm>
            <a:off x="2482850" y="2590800"/>
            <a:ext cx="5257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ar-SA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ماذا  نقصد  بالتفكير  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1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الجواب  هو  ..............................</a:t>
            </a:r>
            <a:endParaRPr lang="en-US" altLang="en-US" sz="16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6278" name="Text Box 6"/>
          <p:cNvSpPr txBox="1">
            <a:spLocks noChangeArrowheads="1"/>
          </p:cNvSpPr>
          <p:nvPr/>
        </p:nvSpPr>
        <p:spPr bwMode="auto">
          <a:xfrm>
            <a:off x="3625850" y="3581400"/>
            <a:ext cx="4038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ar-SA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ماذا  نقصد  بالمهارة  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1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الجواب  هو  ............................</a:t>
            </a:r>
            <a:endParaRPr lang="en-US" altLang="en-US" sz="16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6279" name="Text Box 7"/>
          <p:cNvSpPr txBox="1">
            <a:spLocks noChangeArrowheads="1"/>
          </p:cNvSpPr>
          <p:nvPr/>
        </p:nvSpPr>
        <p:spPr bwMode="auto">
          <a:xfrm>
            <a:off x="323850" y="457200"/>
            <a:ext cx="71882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ar-SA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الابداع  لغة  :  </a:t>
            </a:r>
            <a:r>
              <a:rPr lang="ar-SA" alt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بدع  الشىء  ابتدعه  وانشأه وبدأه . </a:t>
            </a:r>
          </a:p>
          <a:p>
            <a:pPr algn="r">
              <a:spcBef>
                <a:spcPct val="50000"/>
              </a:spcBef>
            </a:pPr>
            <a:r>
              <a:rPr lang="ar-SA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الابداع اصطلاحا  :  </a:t>
            </a:r>
            <a:r>
              <a:rPr lang="ar-SA" alt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عمليه  عقلية  تعتد  على  القدرات  العقلية  وسمات  الشخصية </a:t>
            </a:r>
            <a:endParaRPr lang="en-US" altLang="en-US" sz="18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566280" name="Picture 8" descr="BD04914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0338" y="1844675"/>
            <a:ext cx="2062162" cy="2281238"/>
          </a:xfrm>
          <a:prstGeom prst="rect">
            <a:avLst/>
          </a:prstGeom>
          <a:noFill/>
        </p:spPr>
      </p:pic>
      <p:pic>
        <p:nvPicPr>
          <p:cNvPr id="566281" name="Picture 9" descr="PE01476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33475" y="4508500"/>
            <a:ext cx="1925638" cy="2160588"/>
          </a:xfrm>
          <a:prstGeom prst="rect">
            <a:avLst/>
          </a:prstGeom>
          <a:noFill/>
        </p:spPr>
      </p:pic>
      <p:sp>
        <p:nvSpPr>
          <p:cNvPr id="566284" name="Rectangle 12"/>
          <p:cNvSpPr>
            <a:spLocks noChangeArrowheads="1"/>
          </p:cNvSpPr>
          <p:nvPr/>
        </p:nvSpPr>
        <p:spPr bwMode="auto">
          <a:xfrm>
            <a:off x="7885113" y="0"/>
            <a:ext cx="1258887" cy="6858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>
              <a:solidFill>
                <a:srgbClr val="DDDDDD"/>
              </a:solidFill>
            </a:endParaRPr>
          </a:p>
        </p:txBody>
      </p:sp>
    </p:spTree>
  </p:cSld>
  <p:clrMapOvr>
    <a:masterClrMapping/>
  </p:clrMapOvr>
  <p:transition>
    <p:newsflash/>
    <p:sndAc>
      <p:stSnd>
        <p:snd r:embed="rId2" name="Quest1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 shadeToTitle="1"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9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ar-SA" altLang="en-US"/>
              <a:t> </a:t>
            </a:r>
            <a:endParaRPr lang="en-US" altLang="en-US"/>
          </a:p>
        </p:txBody>
      </p:sp>
      <p:pic>
        <p:nvPicPr>
          <p:cNvPr id="592903" name="ANETHEND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50" y="998538"/>
            <a:ext cx="7704138" cy="48164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  <p:sndAc>
      <p:stSnd>
        <p:snd r:embed="rId3" name="titl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29" fill="hold"/>
                                        <p:tgtEl>
                                          <p:spTgt spid="59290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9290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929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9290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290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66FF"/>
            </a:gs>
            <a:gs pos="50000">
              <a:srgbClr val="FCF5E8"/>
            </a:gs>
            <a:gs pos="100000">
              <a:srgbClr val="FF66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Text Box 2"/>
          <p:cNvSpPr txBox="1">
            <a:spLocks noChangeArrowheads="1"/>
          </p:cNvSpPr>
          <p:nvPr/>
        </p:nvSpPr>
        <p:spPr bwMode="auto">
          <a:xfrm>
            <a:off x="2268538" y="793750"/>
            <a:ext cx="55626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altLang="en-US" sz="44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الابداع  في  الحياة  هو</a:t>
            </a:r>
            <a:r>
              <a:rPr lang="ar-SA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 </a:t>
            </a:r>
          </a:p>
          <a:p>
            <a:pPr algn="r" rtl="1">
              <a:spcBef>
                <a:spcPct val="50000"/>
              </a:spcBef>
            </a:pPr>
            <a:r>
              <a:rPr lang="ar-SA" altLang="en-US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1-  عملية  عقلية  ينتج  عنها  عدة  نتائج  ؟؟؟</a:t>
            </a:r>
          </a:p>
          <a:p>
            <a:pPr algn="r" rtl="1">
              <a:spcBef>
                <a:spcPct val="50000"/>
              </a:spcBef>
            </a:pPr>
            <a:r>
              <a:rPr lang="ar-SA" altLang="en-US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@-  التعامل  مع  مجريات  الحياة  بطرق  جديدة  . </a:t>
            </a:r>
          </a:p>
          <a:p>
            <a:pPr algn="r" rtl="1">
              <a:spcBef>
                <a:spcPct val="50000"/>
              </a:spcBef>
            </a:pPr>
            <a:r>
              <a:rPr lang="ar-SA" altLang="en-US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@- تطوير  طرق  قائمة  .  </a:t>
            </a:r>
          </a:p>
          <a:p>
            <a:pPr algn="r" rtl="1">
              <a:spcBef>
                <a:spcPct val="50000"/>
              </a:spcBef>
            </a:pPr>
            <a:r>
              <a:rPr lang="ar-SA" altLang="en-US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@- عدم  الالتزام  بطرق  تقليديه  واحدة .  </a:t>
            </a:r>
          </a:p>
          <a:p>
            <a:pPr algn="r" rtl="1">
              <a:spcBef>
                <a:spcPct val="50000"/>
              </a:spcBef>
            </a:pPr>
            <a:r>
              <a:rPr lang="ar-SA" altLang="en-US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@-السماح  بالأفكار  الغريبة  . </a:t>
            </a:r>
          </a:p>
          <a:p>
            <a:pPr algn="r" rtl="1">
              <a:spcBef>
                <a:spcPct val="50000"/>
              </a:spcBef>
            </a:pPr>
            <a:r>
              <a:rPr lang="ar-SA" altLang="en-US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@- </a:t>
            </a:r>
          </a:p>
          <a:p>
            <a:pPr algn="r" rtl="1">
              <a:spcBef>
                <a:spcPct val="50000"/>
              </a:spcBef>
            </a:pPr>
            <a:r>
              <a:rPr lang="ar-SA" altLang="en-US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@- </a:t>
            </a:r>
          </a:p>
          <a:p>
            <a:pPr algn="r" rtl="1">
              <a:spcBef>
                <a:spcPct val="50000"/>
              </a:spcBef>
            </a:pPr>
            <a:r>
              <a:rPr lang="ar-SA" altLang="en-US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@ -</a:t>
            </a:r>
            <a:endParaRPr lang="en-US" altLang="en-US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77540" name="Picture 4" descr="PE0183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404813"/>
            <a:ext cx="2720975" cy="3155950"/>
          </a:xfrm>
          <a:prstGeom prst="rect">
            <a:avLst/>
          </a:prstGeom>
          <a:noFill/>
        </p:spPr>
      </p:pic>
      <p:pic>
        <p:nvPicPr>
          <p:cNvPr id="577542" name="Picture 6" descr="PE01682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16100" y="3721100"/>
            <a:ext cx="2808288" cy="2746375"/>
          </a:xfrm>
          <a:prstGeom prst="rect">
            <a:avLst/>
          </a:prstGeom>
          <a:noFill/>
        </p:spPr>
      </p:pic>
      <p:sp>
        <p:nvSpPr>
          <p:cNvPr id="577544" name="Rectangle 8"/>
          <p:cNvSpPr>
            <a:spLocks noChangeArrowheads="1"/>
          </p:cNvSpPr>
          <p:nvPr/>
        </p:nvSpPr>
        <p:spPr bwMode="auto">
          <a:xfrm>
            <a:off x="7885113" y="0"/>
            <a:ext cx="1258887" cy="6858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>
              <a:solidFill>
                <a:srgbClr val="DDDDDD"/>
              </a:solidFill>
            </a:endParaRPr>
          </a:p>
        </p:txBody>
      </p:sp>
    </p:spTree>
  </p:cSld>
  <p:clrMapOvr>
    <a:masterClrMapping/>
  </p:clrMapOvr>
  <p:transition>
    <p:wheel spokes="1"/>
    <p:sndAc>
      <p:stSnd>
        <p:snd r:embed="rId2" name="titl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FFFF"/>
            </a:gs>
            <a:gs pos="50000">
              <a:srgbClr val="CCFFCC"/>
            </a:gs>
            <a:gs pos="100000">
              <a:srgbClr val="FF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8" name="Text Box 2"/>
          <p:cNvSpPr txBox="1">
            <a:spLocks noChangeArrowheads="1"/>
          </p:cNvSpPr>
          <p:nvPr/>
        </p:nvSpPr>
        <p:spPr bwMode="auto">
          <a:xfrm>
            <a:off x="5334000" y="2524125"/>
            <a:ext cx="2405063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ar-SA" altLang="en-US" sz="14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شعار  كل  مبدع  </a:t>
            </a:r>
          </a:p>
          <a:p>
            <a:pPr algn="r">
              <a:spcBef>
                <a:spcPct val="50000"/>
              </a:spcBef>
            </a:pPr>
            <a:r>
              <a:rPr lang="ar-SA" altLang="en-US" sz="14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الدقيقة  لا  تمر  عليك  سوى  مرة  واحدة  فإذا  ذهبت  فإنها  لا  ترجع  ابدا</a:t>
            </a:r>
            <a:r>
              <a:rPr lang="ar-SA" altLang="en-US" sz="20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altLang="en-US" sz="20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7299" name="Text Box 3"/>
          <p:cNvSpPr txBox="1">
            <a:spLocks noChangeArrowheads="1"/>
          </p:cNvSpPr>
          <p:nvPr/>
        </p:nvSpPr>
        <p:spPr bwMode="auto">
          <a:xfrm>
            <a:off x="4725988" y="5819775"/>
            <a:ext cx="2971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ar-SA" altLang="en-US" sz="14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كل  واحد  من  ابنائنا  لديه  ملكة  الابداع  ..  والمطلوب  منا  فقط  معرفة  بعض  الوسائل  والطرق  لتفجير  تلك  الطاقات  المكبوتة</a:t>
            </a:r>
            <a:r>
              <a:rPr lang="ar-SA" altLang="en-US" sz="20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endParaRPr lang="en-US" altLang="en-US" sz="20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7300" name="Text Box 4"/>
          <p:cNvSpPr txBox="1">
            <a:spLocks noChangeArrowheads="1"/>
          </p:cNvSpPr>
          <p:nvPr/>
        </p:nvSpPr>
        <p:spPr bwMode="auto">
          <a:xfrm>
            <a:off x="-198438" y="762000"/>
            <a:ext cx="5562601" cy="326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altLang="en-US" sz="2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علامات  الابداع  ......  كيف  تصقلها  ؟؟</a:t>
            </a:r>
            <a:r>
              <a:rPr lang="ar-SA" altLang="en-US" sz="20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20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 الابداع  في التعامل  . 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20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 استخدام  مخيلته  .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20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مستقل  بأفكاره  ولا  ينقاد . 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20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يحب  الانجاز  والنجاح  . 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20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 محب  للتساؤل .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20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يخاطر  ببعض  الحركات  .</a:t>
            </a:r>
            <a:endParaRPr lang="en-US" altLang="en-US" sz="20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567301" name="Picture 5" descr="BD07311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5525" y="1341438"/>
            <a:ext cx="1585913" cy="2519362"/>
          </a:xfrm>
          <a:prstGeom prst="rect">
            <a:avLst/>
          </a:prstGeom>
          <a:noFill/>
        </p:spPr>
      </p:pic>
      <p:pic>
        <p:nvPicPr>
          <p:cNvPr id="567302" name="Picture 6" descr="EN00500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9438" y="3644900"/>
            <a:ext cx="1943100" cy="2089150"/>
          </a:xfrm>
          <a:prstGeom prst="rect">
            <a:avLst/>
          </a:prstGeom>
          <a:noFill/>
        </p:spPr>
      </p:pic>
      <p:pic>
        <p:nvPicPr>
          <p:cNvPr id="567303" name="Picture 7" descr="HM00363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68413" y="4292600"/>
            <a:ext cx="2366962" cy="2374900"/>
          </a:xfrm>
          <a:prstGeom prst="rect">
            <a:avLst/>
          </a:prstGeom>
          <a:noFill/>
        </p:spPr>
      </p:pic>
      <p:sp>
        <p:nvSpPr>
          <p:cNvPr id="567306" name="Rectangle 10"/>
          <p:cNvSpPr>
            <a:spLocks noChangeArrowheads="1"/>
          </p:cNvSpPr>
          <p:nvPr/>
        </p:nvSpPr>
        <p:spPr bwMode="auto">
          <a:xfrm>
            <a:off x="7885113" y="0"/>
            <a:ext cx="1258887" cy="6858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>
              <a:solidFill>
                <a:srgbClr val="DDDDDD"/>
              </a:solidFill>
            </a:endParaRPr>
          </a:p>
        </p:txBody>
      </p:sp>
      <p:sp>
        <p:nvSpPr>
          <p:cNvPr id="567307" name="Line 11"/>
          <p:cNvSpPr>
            <a:spLocks noChangeShapeType="1"/>
          </p:cNvSpPr>
          <p:nvPr/>
        </p:nvSpPr>
        <p:spPr bwMode="auto">
          <a:xfrm>
            <a:off x="5364163" y="836613"/>
            <a:ext cx="0" cy="30241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ar-SA"/>
          </a:p>
        </p:txBody>
      </p:sp>
    </p:spTree>
  </p:cSld>
  <p:clrMapOvr>
    <a:masterClrMapping/>
  </p:clrMapOvr>
  <p:transition>
    <p:wheel spokes="3"/>
    <p:sndAc>
      <p:stSnd>
        <p:snd r:embed="rId2" name="Drumc0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FF99"/>
            </a:gs>
            <a:gs pos="50000">
              <a:srgbClr val="FFFFFF"/>
            </a:gs>
            <a:gs pos="100000">
              <a:srgbClr val="FFFF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Text Box 2"/>
          <p:cNvSpPr txBox="1">
            <a:spLocks noChangeArrowheads="1"/>
          </p:cNvSpPr>
          <p:nvPr/>
        </p:nvSpPr>
        <p:spPr bwMode="auto">
          <a:xfrm>
            <a:off x="928688" y="1516063"/>
            <a:ext cx="6019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altLang="en-US" sz="40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كيف  تعرف  الابن  المبدع</a:t>
            </a:r>
            <a:r>
              <a:rPr lang="en-US" altLang="en-US" sz="40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568323" name="Text Box 3"/>
          <p:cNvSpPr txBox="1">
            <a:spLocks noChangeArrowheads="1"/>
          </p:cNvSpPr>
          <p:nvPr/>
        </p:nvSpPr>
        <p:spPr bwMode="auto">
          <a:xfrm>
            <a:off x="5508625" y="981075"/>
            <a:ext cx="2971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altLang="en-US" sz="25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انواع  المبدعون</a:t>
            </a:r>
            <a:r>
              <a:rPr lang="en-US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568324" name="Text Box 4"/>
          <p:cNvSpPr txBox="1">
            <a:spLocks noChangeArrowheads="1"/>
          </p:cNvSpPr>
          <p:nvPr/>
        </p:nvSpPr>
        <p:spPr bwMode="auto">
          <a:xfrm>
            <a:off x="-180975" y="2887663"/>
            <a:ext cx="7696200" cy="349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1-  </a:t>
            </a:r>
            <a:r>
              <a:rPr lang="ar-SA" altLang="en-US" sz="25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الطفل  المحرك  :</a:t>
            </a:r>
            <a:r>
              <a:rPr lang="ar-SA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ar-SA" alt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دائما  في  حركة  ولديه  نزعة  دائمة  للشقاوة  والتمرد  ويهوى  السرعة  والقوة .</a:t>
            </a:r>
            <a:r>
              <a:rPr lang="ar-SA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algn="r" rtl="1">
              <a:spcBef>
                <a:spcPct val="50000"/>
              </a:spcBef>
            </a:pPr>
            <a:r>
              <a:rPr lang="ar-SA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 </a:t>
            </a:r>
            <a:r>
              <a:rPr lang="ar-SA" altLang="en-US" sz="1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ينقصه  الذوق  العام  في  الملبس  والقوة  . 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1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 لديه  طاقة  يمكن  ان  توزع  على  4  اطفال  آخرين  بمثل  سنة  . 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1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 دائم  القفز  ويحب  التسلق  والركض  . </a:t>
            </a:r>
          </a:p>
          <a:p>
            <a:pPr algn="r" rtl="1">
              <a:spcBef>
                <a:spcPct val="50000"/>
              </a:spcBef>
              <a:buFontTx/>
              <a:buChar char="-"/>
            </a:pPr>
            <a:r>
              <a:rPr lang="ar-SA" altLang="en-US" sz="1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 دائما  يحرك  اجزاء  من  جسمه  ،  فهو  مشغول  ومندمج .     </a:t>
            </a:r>
            <a:r>
              <a:rPr lang="ar-AE" altLang="en-US" sz="1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endParaRPr lang="ar-SA" altLang="en-US" sz="16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rtl="1">
              <a:spcBef>
                <a:spcPct val="50000"/>
              </a:spcBef>
              <a:buFontTx/>
              <a:buChar char="-"/>
            </a:pPr>
            <a:r>
              <a:rPr lang="ar-SA" altLang="en-US" sz="1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 يثور  ويغدو  عدوانيا  اذا  انتقد  احد  افكاره  الخاصة</a:t>
            </a:r>
            <a:r>
              <a:rPr lang="ar-SA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. </a:t>
            </a:r>
          </a:p>
          <a:p>
            <a:pPr algn="r" rtl="1">
              <a:spcBef>
                <a:spcPct val="50000"/>
              </a:spcBef>
            </a:pPr>
            <a:r>
              <a:rPr lang="ar-SA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altLang="en-US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8325" name="Text Box 5"/>
          <p:cNvSpPr txBox="1">
            <a:spLocks noChangeArrowheads="1"/>
          </p:cNvSpPr>
          <p:nvPr/>
        </p:nvSpPr>
        <p:spPr bwMode="auto">
          <a:xfrm>
            <a:off x="609600" y="677863"/>
            <a:ext cx="4343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altLang="en-US" sz="32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المرحلة  الذهبية</a:t>
            </a:r>
            <a:r>
              <a:rPr lang="ar-SA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endParaRPr lang="en-US" altLang="en-US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568326" name="Picture 6" descr="BD06716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3502025"/>
            <a:ext cx="2014537" cy="2303463"/>
          </a:xfrm>
          <a:prstGeom prst="rect">
            <a:avLst/>
          </a:prstGeom>
          <a:noFill/>
        </p:spPr>
      </p:pic>
      <p:sp>
        <p:nvSpPr>
          <p:cNvPr id="568328" name="Rectangle 8"/>
          <p:cNvSpPr>
            <a:spLocks noChangeArrowheads="1"/>
          </p:cNvSpPr>
          <p:nvPr/>
        </p:nvSpPr>
        <p:spPr bwMode="auto">
          <a:xfrm>
            <a:off x="7885113" y="0"/>
            <a:ext cx="1258887" cy="6858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>
              <a:solidFill>
                <a:srgbClr val="DDDDDD"/>
              </a:solidFill>
            </a:endParaRPr>
          </a:p>
        </p:txBody>
      </p:sp>
    </p:spTree>
  </p:cSld>
  <p:clrMapOvr>
    <a:masterClrMapping/>
  </p:clrMapOvr>
  <p:transition>
    <p:split dir="in"/>
    <p:sndAc>
      <p:stSnd>
        <p:snd r:embed="rId2" name="Spac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99FF"/>
            </a:gs>
            <a:gs pos="50000">
              <a:srgbClr val="FFFFFF"/>
            </a:gs>
            <a:gs pos="100000">
              <a:srgbClr val="FF99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Text Box 2"/>
          <p:cNvSpPr txBox="1">
            <a:spLocks noChangeArrowheads="1"/>
          </p:cNvSpPr>
          <p:nvPr/>
        </p:nvSpPr>
        <p:spPr bwMode="auto">
          <a:xfrm>
            <a:off x="2711450" y="13716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النوع  الثاني  :  الابن  المبدع  الحساس  .</a:t>
            </a:r>
            <a:r>
              <a:rPr lang="ar-SA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PT Bold Dusky" pitchFamily="2" charset="-78"/>
              </a:rPr>
              <a:t> </a:t>
            </a:r>
            <a:endParaRPr lang="en-US" altLang="en-US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cs typeface="PT Bold Dusky" pitchFamily="2" charset="-78"/>
            </a:endParaRPr>
          </a:p>
        </p:txBody>
      </p:sp>
      <p:sp>
        <p:nvSpPr>
          <p:cNvPr id="569347" name="Text Box 3"/>
          <p:cNvSpPr txBox="1">
            <a:spLocks noChangeArrowheads="1"/>
          </p:cNvSpPr>
          <p:nvPr/>
        </p:nvSpPr>
        <p:spPr bwMode="auto">
          <a:xfrm>
            <a:off x="-260350" y="2057400"/>
            <a:ext cx="7467600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  <a:buFontTx/>
              <a:buChar char="-"/>
            </a:pPr>
            <a:r>
              <a:rPr lang="ar-SA" alt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 كثير  الطلبات  والاوامر </a:t>
            </a:r>
          </a:p>
          <a:p>
            <a:pPr algn="r" rtl="1">
              <a:spcBef>
                <a:spcPct val="50000"/>
              </a:spcBef>
              <a:buFontTx/>
              <a:buChar char="-"/>
            </a:pPr>
            <a:r>
              <a:rPr lang="ar-SA" alt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 يغضب  اذا  لم  ينل  ما  يريده  ويرتطم  بالارض  . </a:t>
            </a:r>
          </a:p>
          <a:p>
            <a:pPr algn="r" rtl="1">
              <a:spcBef>
                <a:spcPct val="50000"/>
              </a:spcBef>
              <a:buFontTx/>
              <a:buChar char="-"/>
            </a:pPr>
            <a:r>
              <a:rPr lang="ar-SA" alt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 تراه  دائما  متقلب  الادوار  والاطوار  </a:t>
            </a:r>
          </a:p>
          <a:p>
            <a:pPr algn="r" rtl="1">
              <a:spcBef>
                <a:spcPct val="50000"/>
              </a:spcBef>
              <a:buFontTx/>
              <a:buChar char="-"/>
            </a:pPr>
            <a:r>
              <a:rPr lang="ar-SA" alt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 سريع  الانفعال  والاستثارة  من  قبل  الاطفال  الآخرين . </a:t>
            </a:r>
          </a:p>
          <a:p>
            <a:pPr algn="r" rtl="1">
              <a:spcBef>
                <a:spcPct val="50000"/>
              </a:spcBef>
              <a:buFontTx/>
              <a:buChar char="-"/>
            </a:pPr>
            <a:r>
              <a:rPr lang="ar-SA" alt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دقيق  في معظم  تصرفاته   ،  ويشعر  بالقلق  كلما  قابل  موقفا  جديدا  لم  يتعرض  له  مسبقا  . </a:t>
            </a:r>
          </a:p>
          <a:p>
            <a:pPr algn="r" rtl="1">
              <a:spcBef>
                <a:spcPct val="50000"/>
              </a:spcBef>
              <a:buFontTx/>
              <a:buChar char="-"/>
            </a:pPr>
            <a:r>
              <a:rPr lang="ar-SA" alt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 يغلب  عليه  الخوف  في  معظم  المواقف  ،  ولا  يحبذ  المواجهة  . </a:t>
            </a:r>
            <a:endParaRPr lang="en-US" altLang="en-US" sz="1800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69349" name="Picture 5" descr="EN00349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0200" y="765175"/>
            <a:ext cx="2657475" cy="1501775"/>
          </a:xfrm>
          <a:prstGeom prst="rect">
            <a:avLst/>
          </a:prstGeom>
          <a:noFill/>
        </p:spPr>
      </p:pic>
      <p:pic>
        <p:nvPicPr>
          <p:cNvPr id="569350" name="Picture 6" descr="BD05015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175" y="4638675"/>
            <a:ext cx="2016125" cy="1885950"/>
          </a:xfrm>
          <a:prstGeom prst="rect">
            <a:avLst/>
          </a:prstGeom>
          <a:noFill/>
        </p:spPr>
      </p:pic>
      <p:pic>
        <p:nvPicPr>
          <p:cNvPr id="569352" name="Picture 8" descr="BD06639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6175" y="4581525"/>
            <a:ext cx="1841500" cy="1841500"/>
          </a:xfrm>
          <a:prstGeom prst="rect">
            <a:avLst/>
          </a:prstGeom>
          <a:noFill/>
        </p:spPr>
      </p:pic>
      <p:sp>
        <p:nvSpPr>
          <p:cNvPr id="569354" name="Rectangle 10"/>
          <p:cNvSpPr>
            <a:spLocks noChangeArrowheads="1"/>
          </p:cNvSpPr>
          <p:nvPr/>
        </p:nvSpPr>
        <p:spPr bwMode="auto">
          <a:xfrm>
            <a:off x="7885113" y="0"/>
            <a:ext cx="1258887" cy="6858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>
              <a:solidFill>
                <a:srgbClr val="DDDDDD"/>
              </a:solidFill>
            </a:endParaRPr>
          </a:p>
        </p:txBody>
      </p:sp>
    </p:spTree>
  </p:cSld>
  <p:clrMapOvr>
    <a:masterClrMapping/>
  </p:clrMapOvr>
  <p:transition>
    <p:wheel spokes="8"/>
    <p:sndAc>
      <p:stSnd>
        <p:snd r:embed="rId2" name="Codeok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CCFF99"/>
            </a:gs>
            <a:gs pos="50000">
              <a:srgbClr val="FFFFFF"/>
            </a:gs>
            <a:gs pos="100000">
              <a:srgbClr val="CC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Text Box 2"/>
          <p:cNvSpPr txBox="1">
            <a:spLocks noChangeArrowheads="1"/>
          </p:cNvSpPr>
          <p:nvPr/>
        </p:nvSpPr>
        <p:spPr bwMode="auto">
          <a:xfrm>
            <a:off x="1568450" y="1066800"/>
            <a:ext cx="43434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ar-SA" altLang="en-US" sz="32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طفلك  الصعب  شخصية  مبدعة</a:t>
            </a:r>
            <a:r>
              <a:rPr lang="ar-SA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endParaRPr lang="en-US" altLang="en-US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70371" name="Text Box 3"/>
          <p:cNvSpPr txBox="1">
            <a:spLocks noChangeArrowheads="1"/>
          </p:cNvSpPr>
          <p:nvPr/>
        </p:nvSpPr>
        <p:spPr bwMode="auto">
          <a:xfrm>
            <a:off x="-31750" y="1600200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altLang="en-US" sz="20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دراسة  قام  بها  الدكتور  ستانلي  جرين  في  كتابه  (  الطفل  الصعب  ..  طفل  واعد  )  عن  سمات  الطفل  المبدع  .</a:t>
            </a:r>
            <a:r>
              <a:rPr lang="ar-SA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altLang="en-US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70372" name="Text Box 4"/>
          <p:cNvSpPr txBox="1">
            <a:spLocks noChangeArrowheads="1"/>
          </p:cNvSpPr>
          <p:nvPr/>
        </p:nvSpPr>
        <p:spPr bwMode="auto">
          <a:xfrm>
            <a:off x="501650" y="2971800"/>
            <a:ext cx="6934200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altLang="en-US" sz="16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1-  يحب  ان  يقوم  بأي  شئ  على  طريقته  هو  .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16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2-  يرفض  الطعام  باستمرار  . 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16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3-  يرفض  الاذعان  للأوامر  والتوجيهات  . 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16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4- كثير  ما  يخرجنا  عن  هدوئنا  ويثير  الضغط  والاعصاب  . 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16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5- يعد  اكثر  حساسية  من  الاطفال  الآخرين  . 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16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6- يتحول  أي  نشاط  له  الى  مظاهر  القوة  والعنف  . 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16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7- يحب  السيطرة  ويشعر  دائما  بأنه  على  حق  بتبرير  التصرفات  .  </a:t>
            </a:r>
            <a:endParaRPr lang="en-US" altLang="en-US" sz="1600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70373" name="Picture 5" descr="EN0037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800" y="2349500"/>
            <a:ext cx="2357438" cy="2825750"/>
          </a:xfrm>
          <a:prstGeom prst="rect">
            <a:avLst/>
          </a:prstGeom>
          <a:noFill/>
        </p:spPr>
      </p:pic>
      <p:sp>
        <p:nvSpPr>
          <p:cNvPr id="570375" name="Rectangle 7"/>
          <p:cNvSpPr>
            <a:spLocks noChangeArrowheads="1"/>
          </p:cNvSpPr>
          <p:nvPr/>
        </p:nvSpPr>
        <p:spPr bwMode="auto">
          <a:xfrm>
            <a:off x="7885113" y="0"/>
            <a:ext cx="1258887" cy="6858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>
              <a:solidFill>
                <a:srgbClr val="DDDDDD"/>
              </a:solidFill>
            </a:endParaRPr>
          </a:p>
        </p:txBody>
      </p:sp>
    </p:spTree>
  </p:cSld>
  <p:clrMapOvr>
    <a:masterClrMapping/>
  </p:clrMapOvr>
  <p:transition>
    <p:randomBar dir="vert"/>
    <p:sndAc>
      <p:stSnd>
        <p:snd r:embed="rId2" name="Jetsons1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FFFF"/>
            </a:gs>
            <a:gs pos="50000">
              <a:srgbClr val="FFFF99"/>
            </a:gs>
            <a:gs pos="100000">
              <a:srgbClr val="FF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Text Box 2"/>
          <p:cNvSpPr txBox="1">
            <a:spLocks noChangeArrowheads="1"/>
          </p:cNvSpPr>
          <p:nvPr/>
        </p:nvSpPr>
        <p:spPr bwMode="auto">
          <a:xfrm>
            <a:off x="152400" y="685800"/>
            <a:ext cx="7146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altLang="en-US" sz="32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بعض  الوسائل  التي  تغرس  جذور  الابداع</a:t>
            </a:r>
            <a:r>
              <a:rPr lang="ar-SA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endParaRPr lang="en-US" altLang="en-US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71395" name="Text Box 3"/>
          <p:cNvSpPr txBox="1">
            <a:spLocks noChangeArrowheads="1"/>
          </p:cNvSpPr>
          <p:nvPr/>
        </p:nvSpPr>
        <p:spPr bwMode="auto">
          <a:xfrm>
            <a:off x="-15875" y="1828800"/>
            <a:ext cx="7543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لعبة  الارقام  المتسلسلة 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16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رتب  الاعداد  من  1  الى  16  بحيث  لا  يكون  على  يمين  العدد  التي  تختاره  أو  أسفله  رقم  أكبر  منه</a:t>
            </a:r>
            <a:r>
              <a:rPr lang="ar-SA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endParaRPr lang="en-US" altLang="en-US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71396" name="Text Box 4"/>
          <p:cNvSpPr txBox="1">
            <a:spLocks noChangeArrowheads="1"/>
          </p:cNvSpPr>
          <p:nvPr/>
        </p:nvSpPr>
        <p:spPr bwMode="auto">
          <a:xfrm>
            <a:off x="-15875" y="3098800"/>
            <a:ext cx="7696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لعبة  الارقام  المتناثرة  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16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رتب  الاعداد  من  1  الى  16  بحيث  اذا  جمعت  الاعداد  سواء  عموديا  أو  أفقيا  بحيث  يكون  الناتج  34</a:t>
            </a:r>
            <a:endParaRPr lang="en-US" altLang="en-US" sz="1600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71397" name="Picture 5" descr="PE02043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4076700"/>
            <a:ext cx="2281238" cy="2781300"/>
          </a:xfrm>
          <a:prstGeom prst="rect">
            <a:avLst/>
          </a:prstGeom>
          <a:noFill/>
        </p:spPr>
      </p:pic>
      <p:pic>
        <p:nvPicPr>
          <p:cNvPr id="571398" name="Picture 6" descr="PE02622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538" y="4267200"/>
            <a:ext cx="2508250" cy="2590800"/>
          </a:xfrm>
          <a:prstGeom prst="rect">
            <a:avLst/>
          </a:prstGeom>
          <a:noFill/>
        </p:spPr>
      </p:pic>
      <p:sp>
        <p:nvSpPr>
          <p:cNvPr id="571400" name="Rectangle 8"/>
          <p:cNvSpPr>
            <a:spLocks noChangeArrowheads="1"/>
          </p:cNvSpPr>
          <p:nvPr/>
        </p:nvSpPr>
        <p:spPr bwMode="auto">
          <a:xfrm>
            <a:off x="7885113" y="0"/>
            <a:ext cx="1258887" cy="6858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>
              <a:solidFill>
                <a:srgbClr val="DDDDDD"/>
              </a:solidFill>
            </a:endParaRPr>
          </a:p>
        </p:txBody>
      </p:sp>
    </p:spTree>
  </p:cSld>
  <p:clrMapOvr>
    <a:masterClrMapping/>
  </p:clrMapOvr>
  <p:transition>
    <p:zoom dir="in"/>
    <p:sndAc>
      <p:stSnd>
        <p:snd r:embed="rId2" name="B106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CCCC"/>
            </a:gs>
            <a:gs pos="50000">
              <a:srgbClr val="FFFFFF"/>
            </a:gs>
            <a:gs pos="100000">
              <a:srgbClr val="FFCC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Text Box 2"/>
          <p:cNvSpPr txBox="1">
            <a:spLocks noChangeArrowheads="1"/>
          </p:cNvSpPr>
          <p:nvPr/>
        </p:nvSpPr>
        <p:spPr bwMode="auto">
          <a:xfrm>
            <a:off x="323850" y="762000"/>
            <a:ext cx="586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altLang="en-US" sz="32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طرق  تنمية  الابداع  المتسلسل</a:t>
            </a:r>
            <a:endParaRPr lang="en-US" altLang="en-US" sz="32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82659" name="Text Box 3"/>
          <p:cNvSpPr txBox="1">
            <a:spLocks noChangeArrowheads="1"/>
          </p:cNvSpPr>
          <p:nvPr/>
        </p:nvSpPr>
        <p:spPr bwMode="auto">
          <a:xfrm>
            <a:off x="3143250" y="18288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نظرية  التشكيل  البنائي  :  قصة  قبل  النوم  </a:t>
            </a:r>
            <a:endParaRPr lang="en-US" altLang="en-US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82660" name="Text Box 4"/>
          <p:cNvSpPr txBox="1">
            <a:spLocks noChangeArrowheads="1"/>
          </p:cNvSpPr>
          <p:nvPr/>
        </p:nvSpPr>
        <p:spPr bwMode="auto">
          <a:xfrm>
            <a:off x="1924050" y="2590800"/>
            <a:ext cx="5334000" cy="196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 </a:t>
            </a:r>
            <a:r>
              <a:rPr lang="ar-SA" alt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سرد  بعض  القصص  والطلب  منه  طرح  أكبر  عدد  من  العناوين  لهذه  القصص  . </a:t>
            </a:r>
          </a:p>
          <a:p>
            <a:pPr algn="r" rtl="1">
              <a:spcBef>
                <a:spcPct val="50000"/>
              </a:spcBef>
            </a:pPr>
            <a:r>
              <a:rPr lang="ar-SA" alt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طرح  بعض  المواقف  ذات  الاحتمالات  القادمة  والطلب  منه  طرح   أكبر  عدد  من  الاحتمالات  الممكن  حدوثها .</a:t>
            </a:r>
            <a:r>
              <a:rPr lang="ar-SA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algn="r" rtl="1">
              <a:spcBef>
                <a:spcPct val="50000"/>
              </a:spcBef>
            </a:pPr>
            <a:r>
              <a:rPr lang="ar-SA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قاعدة  الحب  -  الاحرف  الاربعة </a:t>
            </a:r>
            <a:endParaRPr lang="en-US" altLang="en-US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582661" name="Picture 5" descr="BS00554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6738" y="4121150"/>
            <a:ext cx="2590800" cy="2260600"/>
          </a:xfrm>
          <a:prstGeom prst="rect">
            <a:avLst/>
          </a:prstGeom>
          <a:noFill/>
        </p:spPr>
      </p:pic>
      <p:pic>
        <p:nvPicPr>
          <p:cNvPr id="582662" name="Picture 6" descr="BS02064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213" y="1500188"/>
            <a:ext cx="1720850" cy="1712912"/>
          </a:xfrm>
          <a:prstGeom prst="rect">
            <a:avLst/>
          </a:prstGeom>
          <a:noFill/>
        </p:spPr>
      </p:pic>
      <p:sp>
        <p:nvSpPr>
          <p:cNvPr id="582664" name="Rectangle 8"/>
          <p:cNvSpPr>
            <a:spLocks noChangeArrowheads="1"/>
          </p:cNvSpPr>
          <p:nvPr/>
        </p:nvSpPr>
        <p:spPr bwMode="auto">
          <a:xfrm>
            <a:off x="7885113" y="0"/>
            <a:ext cx="1258887" cy="6858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>
              <a:solidFill>
                <a:srgbClr val="DDDDDD"/>
              </a:solidFill>
            </a:endParaRPr>
          </a:p>
        </p:txBody>
      </p:sp>
    </p:spTree>
  </p:cSld>
  <p:clrMapOvr>
    <a:masterClrMapping/>
  </p:clrMapOvr>
  <p:transition>
    <p:wheel spokes="8"/>
    <p:sndAc>
      <p:stSnd>
        <p:snd r:embed="rId2" name="zing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tory">
  <a:themeElements>
    <a:clrScheme name="Factory 1">
      <a:dk1>
        <a:srgbClr val="000054"/>
      </a:dk1>
      <a:lt1>
        <a:srgbClr val="EAEAEA"/>
      </a:lt1>
      <a:dk2>
        <a:srgbClr val="00007A"/>
      </a:dk2>
      <a:lt2>
        <a:srgbClr val="EBD189"/>
      </a:lt2>
      <a:accent1>
        <a:srgbClr val="FCAB40"/>
      </a:accent1>
      <a:accent2>
        <a:srgbClr val="555BAD"/>
      </a:accent2>
      <a:accent3>
        <a:srgbClr val="AAAABE"/>
      </a:accent3>
      <a:accent4>
        <a:srgbClr val="C8C8C8"/>
      </a:accent4>
      <a:accent5>
        <a:srgbClr val="FDD2AF"/>
      </a:accent5>
      <a:accent6>
        <a:srgbClr val="4C529C"/>
      </a:accent6>
      <a:hlink>
        <a:srgbClr val="B97C01"/>
      </a:hlink>
      <a:folHlink>
        <a:srgbClr val="CCFF33"/>
      </a:folHlink>
    </a:clrScheme>
    <a:fontScheme name="Factory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Factory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555BAD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4C529C"/>
        </a:accent6>
        <a:hlink>
          <a:srgbClr val="B97C01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660033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FFFF99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99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FFCC66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Designs\Factory.pot</Template>
  <TotalTime>806</TotalTime>
  <Words>989</Words>
  <Application>Microsoft Office PowerPoint</Application>
  <PresentationFormat>On-screen Show (4:3)</PresentationFormat>
  <Paragraphs>146</Paragraphs>
  <Slides>20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Times New Roman</vt:lpstr>
      <vt:lpstr>Arial</vt:lpstr>
      <vt:lpstr>Arial Narrow</vt:lpstr>
      <vt:lpstr>Wingdings</vt:lpstr>
      <vt:lpstr>PT Bold Dusky</vt:lpstr>
      <vt:lpstr>Factory</vt:lpstr>
      <vt:lpstr>Slide 1</vt:lpstr>
      <vt:lpstr>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كيف  نوفر  البيئة  الابداعية  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من PowerPoint</dc:title>
  <dc:creator>Dr. Yosry</dc:creator>
  <cp:lastModifiedBy>TOSHIBA</cp:lastModifiedBy>
  <cp:revision>87</cp:revision>
  <cp:lastPrinted>2002-06-04T06:32:10Z</cp:lastPrinted>
  <dcterms:created xsi:type="dcterms:W3CDTF">2002-06-02T09:16:35Z</dcterms:created>
  <dcterms:modified xsi:type="dcterms:W3CDTF">2012-05-28T21:29:19Z</dcterms:modified>
</cp:coreProperties>
</file>