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60" r:id="rId6"/>
    <p:sldId id="269" r:id="rId7"/>
    <p:sldId id="270" r:id="rId8"/>
    <p:sldId id="261" r:id="rId9"/>
    <p:sldId id="262" r:id="rId10"/>
    <p:sldId id="263" r:id="rId11"/>
    <p:sldId id="266" r:id="rId12"/>
    <p:sldId id="268"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97628"/>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ELL\Desktop\&#1575;&#1604;&#1575;&#1593;&#1578;&#1605;&#1575;&#1583;%20&#1575;&#1604;&#1575;&#1603;&#1575;&#1583;&#1610;&#1605;&#1610;%20100134\&#1601;&#1608;&#1586;&#1610;%20&#1606;&#1605;&#1575;&#1584;&#1580;%20&#1575;&#1604;&#1576;&#1585;&#1575;&#1605;&#1580;%20&#1575;&#1604;&#1571;&#1603;&#1579;&#1585;%20&#1580;&#1575;&#1607;&#1586;&#1610;&#1577;\&#1575;&#1604;&#1605;&#1591;&#1604;&#1608;&#1576;%20&#1605;&#1606;%20&#1593;&#1576;&#1583;&#1575;&#1604;&#1604;&#1607;%20&#1604;&#1576;&#1585;&#1606;&#1575;&#1605;&#1580;%20&#1575;&#1604;&#1575;&#1593;&#1578;&#1605;&#1575;&#1583;%20&#1575;&#1604;&#1575;&#1603;&#1575;&#1583;&#1610;&#1605;&#1610;\&#1602;&#1575;&#1574;&#1605;&#1577;%20&#1575;&#1604;&#1591;&#1604;&#1575;&#1576;%20&#1575;&#1604;&#1582;&#1585;&#1610;&#1580;&#1610;&#160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a:pPr>
            <a:r>
              <a:rPr lang="ar-SA" dirty="0"/>
              <a:t>نسبة توظيف الخريجين للكلية </a:t>
            </a:r>
          </a:p>
          <a:p>
            <a:pPr>
              <a:defRPr/>
            </a:pPr>
            <a:r>
              <a:rPr lang="ar-SA" dirty="0"/>
              <a:t>وفق سنة التخرج</a:t>
            </a:r>
          </a:p>
        </c:rich>
      </c:tx>
      <c:layout>
        <c:manualLayout>
          <c:xMode val="edge"/>
          <c:yMode val="edge"/>
          <c:x val="0.28297911198600173"/>
          <c:y val="0.15555555555555556"/>
        </c:manualLayout>
      </c:layout>
      <c:overlay val="0"/>
    </c:title>
    <c:autoTitleDeleted val="0"/>
    <c:plotArea>
      <c:layout>
        <c:manualLayout>
          <c:layoutTarget val="inner"/>
          <c:xMode val="edge"/>
          <c:yMode val="edge"/>
          <c:x val="5.7560367454068243E-2"/>
          <c:y val="0.3124397783610382"/>
          <c:w val="0.7057339238845145"/>
          <c:h val="0.4831097987751532"/>
        </c:manualLayout>
      </c:layout>
      <c:barChart>
        <c:barDir val="col"/>
        <c:grouping val="stacked"/>
        <c:varyColors val="0"/>
        <c:ser>
          <c:idx val="0"/>
          <c:order val="0"/>
          <c:tx>
            <c:strRef>
              <c:f>النسب!$A$23</c:f>
              <c:strCache>
                <c:ptCount val="1"/>
                <c:pt idx="0">
                  <c:v>نسبة توظيف الخريجين للكلية وفق سنة التخرج</c:v>
                </c:pt>
              </c:strCache>
            </c:strRef>
          </c:tx>
          <c:invertIfNegative val="0"/>
          <c:dPt>
            <c:idx val="0"/>
            <c:invertIfNegative val="0"/>
            <c:bubble3D val="0"/>
          </c:dPt>
          <c:dPt>
            <c:idx val="1"/>
            <c:invertIfNegative val="0"/>
            <c:bubble3D val="0"/>
          </c:dPt>
          <c:dPt>
            <c:idx val="2"/>
            <c:invertIfNegative val="0"/>
            <c:bubble3D val="0"/>
          </c:dPt>
          <c:dPt>
            <c:idx val="3"/>
            <c:invertIfNegative val="0"/>
            <c:bubble3D val="0"/>
          </c:dPt>
          <c:cat>
            <c:strRef>
              <c:f>النسب!$B$22:$E$22</c:f>
              <c:strCache>
                <c:ptCount val="4"/>
                <c:pt idx="0">
                  <c:v>الفصل الاول 32/31</c:v>
                </c:pt>
                <c:pt idx="1">
                  <c:v>الفصل الثاني 32/31</c:v>
                </c:pt>
                <c:pt idx="2">
                  <c:v>الفصل الاول 33/32</c:v>
                </c:pt>
                <c:pt idx="3">
                  <c:v>الفصل الثاني 33/32</c:v>
                </c:pt>
              </c:strCache>
            </c:strRef>
          </c:cat>
          <c:val>
            <c:numRef>
              <c:f>النسب!$B$23:$E$23</c:f>
              <c:numCache>
                <c:formatCode>0%</c:formatCode>
                <c:ptCount val="4"/>
                <c:pt idx="0">
                  <c:v>0.89</c:v>
                </c:pt>
                <c:pt idx="1">
                  <c:v>0.92</c:v>
                </c:pt>
                <c:pt idx="2">
                  <c:v>0.67000000000000115</c:v>
                </c:pt>
                <c:pt idx="3">
                  <c:v>0.4</c:v>
                </c:pt>
              </c:numCache>
            </c:numRef>
          </c:val>
        </c:ser>
        <c:dLbls>
          <c:showLegendKey val="0"/>
          <c:showVal val="0"/>
          <c:showCatName val="0"/>
          <c:showSerName val="0"/>
          <c:showPercent val="0"/>
          <c:showBubbleSize val="0"/>
        </c:dLbls>
        <c:gapWidth val="150"/>
        <c:overlap val="100"/>
        <c:axId val="80890112"/>
        <c:axId val="80928768"/>
      </c:barChart>
      <c:catAx>
        <c:axId val="80890112"/>
        <c:scaling>
          <c:orientation val="maxMin"/>
        </c:scaling>
        <c:delete val="0"/>
        <c:axPos val="b"/>
        <c:majorTickMark val="out"/>
        <c:minorTickMark val="none"/>
        <c:tickLblPos val="nextTo"/>
        <c:crossAx val="80928768"/>
        <c:crosses val="autoZero"/>
        <c:auto val="1"/>
        <c:lblAlgn val="ctr"/>
        <c:lblOffset val="100"/>
        <c:noMultiLvlLbl val="0"/>
      </c:catAx>
      <c:valAx>
        <c:axId val="80928768"/>
        <c:scaling>
          <c:orientation val="minMax"/>
        </c:scaling>
        <c:delete val="0"/>
        <c:axPos val="r"/>
        <c:majorGridlines/>
        <c:numFmt formatCode="0%" sourceLinked="1"/>
        <c:majorTickMark val="out"/>
        <c:minorTickMark val="none"/>
        <c:tickLblPos val="nextTo"/>
        <c:crossAx val="80890112"/>
        <c:crosses val="autoZero"/>
        <c:crossBetween val="between"/>
      </c:valAx>
    </c:plotArea>
    <c:plotVisOnly val="1"/>
    <c:dispBlanksAs val="gap"/>
    <c:showDLblsOverMax val="0"/>
  </c:chart>
  <c:txPr>
    <a:bodyPr/>
    <a:lstStyle/>
    <a:p>
      <a:pPr>
        <a:defRPr sz="1800"/>
      </a:pPr>
      <a:endParaRPr lang="ar-SA"/>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6EDE19-6B37-4777-8046-209B7222A98F}" type="datetimeFigureOut">
              <a:rPr lang="en-US" smtClean="0"/>
              <a:pPr/>
              <a:t>12/15/2012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E0B8F2-055F-40D6-AF3A-1152F20DD818}" type="slidenum">
              <a:rPr lang="en-US" smtClean="0"/>
              <a:pPr/>
              <a:t>‹#›</a:t>
            </a:fld>
            <a:endParaRPr lang="en-US"/>
          </a:p>
        </p:txBody>
      </p:sp>
    </p:spTree>
    <p:extLst>
      <p:ext uri="{BB962C8B-B14F-4D97-AF65-F5344CB8AC3E}">
        <p14:creationId xmlns:p14="http://schemas.microsoft.com/office/powerpoint/2010/main" val="962142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صر نائب لصورة الشريحة 1"/>
          <p:cNvSpPr>
            <a:spLocks noGrp="1" noRot="1" noChangeAspect="1" noTextEdit="1"/>
          </p:cNvSpPr>
          <p:nvPr>
            <p:ph type="sldImg"/>
          </p:nvPr>
        </p:nvSpPr>
        <p:spPr>
          <a:ln/>
        </p:spPr>
      </p:sp>
      <p:sp>
        <p:nvSpPr>
          <p:cNvPr id="11267" name="عنصر نائب للملاحظات 2"/>
          <p:cNvSpPr>
            <a:spLocks noGrp="1"/>
          </p:cNvSpPr>
          <p:nvPr>
            <p:ph type="body" idx="1"/>
          </p:nvPr>
        </p:nvSpPr>
        <p:spPr>
          <a:noFill/>
          <a:ln/>
        </p:spPr>
        <p:txBody>
          <a:bodyPr/>
          <a:lstStyle/>
          <a:p>
            <a:endParaRPr lang="ar-SA" smtClean="0"/>
          </a:p>
        </p:txBody>
      </p:sp>
      <p:sp>
        <p:nvSpPr>
          <p:cNvPr id="11268" name="عنصر نائب لرقم الشريحة 3"/>
          <p:cNvSpPr>
            <a:spLocks noGrp="1"/>
          </p:cNvSpPr>
          <p:nvPr>
            <p:ph type="sldNum" sz="quarter" idx="5"/>
          </p:nvPr>
        </p:nvSpPr>
        <p:spPr>
          <a:noFill/>
        </p:spPr>
        <p:txBody>
          <a:bodyPr/>
          <a:lstStyle/>
          <a:p>
            <a:fld id="{54E39459-A003-4C30-90FE-7AB268646646}" type="slidenum">
              <a:rPr lang="fr-FR" smtClean="0"/>
              <a:pPr/>
              <a:t>6</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E0B8F2-055F-40D6-AF3A-1152F20DD818}"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06B7381-6964-4A01-A247-6DDB1DDB50A7}" type="datetimeFigureOut">
              <a:rPr lang="en-US" smtClean="0"/>
              <a:pPr/>
              <a:t>12/15/2012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ACB438D-5CB0-4A38-B4B6-C59D30D220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6B7381-6964-4A01-A247-6DDB1DDB50A7}" type="datetimeFigureOut">
              <a:rPr lang="en-US" smtClean="0"/>
              <a:pPr/>
              <a:t>12/15/2012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438D-5CB0-4A38-B4B6-C59D30D220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6B7381-6964-4A01-A247-6DDB1DDB50A7}" type="datetimeFigureOut">
              <a:rPr lang="en-US" smtClean="0"/>
              <a:pPr/>
              <a:t>12/15/2012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438D-5CB0-4A38-B4B6-C59D30D220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6B7381-6964-4A01-A247-6DDB1DDB50A7}" type="datetimeFigureOut">
              <a:rPr lang="en-US" smtClean="0"/>
              <a:pPr/>
              <a:t>12/15/2012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438D-5CB0-4A38-B4B6-C59D30D220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6B7381-6964-4A01-A247-6DDB1DDB50A7}" type="datetimeFigureOut">
              <a:rPr lang="en-US" smtClean="0"/>
              <a:pPr/>
              <a:t>12/15/2012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B438D-5CB0-4A38-B4B6-C59D30D220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6B7381-6964-4A01-A247-6DDB1DDB50A7}" type="datetimeFigureOut">
              <a:rPr lang="en-US" smtClean="0"/>
              <a:pPr/>
              <a:t>12/15/2012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B438D-5CB0-4A38-B4B6-C59D30D220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06B7381-6964-4A01-A247-6DDB1DDB50A7}" type="datetimeFigureOut">
              <a:rPr lang="en-US" smtClean="0"/>
              <a:pPr/>
              <a:t>12/15/2012</a:t>
            </a:fld>
            <a:endParaRPr lang="en-US"/>
          </a:p>
        </p:txBody>
      </p:sp>
      <p:sp>
        <p:nvSpPr>
          <p:cNvPr id="27" name="Slide Number Placeholder 26"/>
          <p:cNvSpPr>
            <a:spLocks noGrp="1"/>
          </p:cNvSpPr>
          <p:nvPr>
            <p:ph type="sldNum" sz="quarter" idx="11"/>
          </p:nvPr>
        </p:nvSpPr>
        <p:spPr/>
        <p:txBody>
          <a:bodyPr rtlCol="0"/>
          <a:lstStyle/>
          <a:p>
            <a:fld id="{7ACB438D-5CB0-4A38-B4B6-C59D30D2203C}"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06B7381-6964-4A01-A247-6DDB1DDB50A7}" type="datetimeFigureOut">
              <a:rPr lang="en-US" smtClean="0"/>
              <a:pPr/>
              <a:t>12/15/2012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7ACB438D-5CB0-4A38-B4B6-C59D30D220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6B7381-6964-4A01-A247-6DDB1DDB50A7}" type="datetimeFigureOut">
              <a:rPr lang="en-US" smtClean="0"/>
              <a:pPr/>
              <a:t>12/15/2012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CB438D-5CB0-4A38-B4B6-C59D30D220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6B7381-6964-4A01-A247-6DDB1DDB50A7}" type="datetimeFigureOut">
              <a:rPr lang="en-US" smtClean="0"/>
              <a:pPr/>
              <a:t>12/15/2012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B438D-5CB0-4A38-B4B6-C59D30D220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06B7381-6964-4A01-A247-6DDB1DDB50A7}" type="datetimeFigureOut">
              <a:rPr lang="en-US" smtClean="0"/>
              <a:pPr/>
              <a:t>12/15/2012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B438D-5CB0-4A38-B4B6-C59D30D220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06B7381-6964-4A01-A247-6DDB1DDB50A7}" type="datetimeFigureOut">
              <a:rPr lang="en-US" smtClean="0"/>
              <a:pPr/>
              <a:t>12/15/2012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ACB438D-5CB0-4A38-B4B6-C59D30D220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447800"/>
            <a:ext cx="7543800" cy="2057400"/>
          </a:xfrm>
        </p:spPr>
        <p:txBody>
          <a:bodyPr>
            <a:normAutofit/>
          </a:bodyPr>
          <a:lstStyle/>
          <a:p>
            <a:pPr algn="r"/>
            <a:r>
              <a:rPr lang="ar-SA" sz="5400" dirty="0" smtClean="0">
                <a:latin typeface="Andalus" pitchFamily="18" charset="-78"/>
                <a:cs typeface="Andalus" pitchFamily="18" charset="-78"/>
              </a:rPr>
              <a:t>مبادرات... نحو التميز</a:t>
            </a:r>
            <a:br>
              <a:rPr lang="ar-SA" sz="5400" dirty="0" smtClean="0">
                <a:latin typeface="Andalus" pitchFamily="18" charset="-78"/>
                <a:cs typeface="Andalus" pitchFamily="18" charset="-78"/>
              </a:rPr>
            </a:br>
            <a:r>
              <a:rPr lang="ar-SA" sz="7200" dirty="0" smtClean="0">
                <a:latin typeface="Andalus" pitchFamily="18" charset="-78"/>
                <a:cs typeface="Andalus" pitchFamily="18" charset="-78"/>
              </a:rPr>
              <a:t>كلية إدارة الأعمال</a:t>
            </a:r>
            <a:endParaRPr lang="en-US" sz="7200" dirty="0">
              <a:latin typeface="Andalus" pitchFamily="18" charset="-78"/>
              <a:cs typeface="Andalus" pitchFamily="18" charset="-78"/>
            </a:endParaRPr>
          </a:p>
        </p:txBody>
      </p:sp>
      <p:sp>
        <p:nvSpPr>
          <p:cNvPr id="3" name="Subtitle 2"/>
          <p:cNvSpPr>
            <a:spLocks noGrp="1"/>
          </p:cNvSpPr>
          <p:nvPr>
            <p:ph type="subTitle" idx="1"/>
          </p:nvPr>
        </p:nvSpPr>
        <p:spPr/>
        <p:txBody>
          <a:bodyPr>
            <a:normAutofit fontScale="40000" lnSpcReduction="20000"/>
          </a:bodyPr>
          <a:lstStyle/>
          <a:p>
            <a:endParaRPr lang="ar-SA" dirty="0" smtClean="0"/>
          </a:p>
          <a:p>
            <a:endParaRPr lang="ar-SA" dirty="0" smtClean="0"/>
          </a:p>
          <a:p>
            <a:endParaRPr lang="ar-SA" sz="6500" dirty="0" smtClean="0"/>
          </a:p>
          <a:p>
            <a:r>
              <a:rPr lang="ar-SA" sz="6500" dirty="0" smtClean="0"/>
              <a:t>إعداد: وكالة الكلية للدراسات والتطوير</a:t>
            </a:r>
          </a:p>
          <a:p>
            <a:r>
              <a:rPr lang="ar-SA" dirty="0" smtClean="0"/>
              <a:t> </a:t>
            </a:r>
            <a:endParaRPr lang="en-US" dirty="0"/>
          </a:p>
        </p:txBody>
      </p:sp>
      <p:sp>
        <p:nvSpPr>
          <p:cNvPr id="13314" name="AutoShape 2" descr="data:image/jpeg;base64,/9j/4AAQSkZJRgABAQAAAQABAAD/2wCEAAkGBhQPERQQERQWEBQWGRkQGRcWFBQZHRQaFRsXFBUdFRYXGyYeHRkjGhgYHy8gIzMpLi0sFx84NTAqNSYrLCkBCQoKDgwOGg8PGiklHx8pKSkwKSkpKTQsNSwyLDUvKSkpLCksLDUpLCksLCkpKSwtKSkpLCwpKSkpLCkpKSwsLP/AABEIAKAAoAMBIgACEQEDEQH/xAAbAAEAAwEBAQEAAAAAAAAAAAAABAUGAwIBB//EAD4QAAEEAQIDBgMGAwUJAAAAAAEAAgMRBBIhBRMxBiJBUWFxMoGRFCNSYqGxBzPBFXKCwuEWJCVCQ0RTk6L/xAAZAQEBAQEBAQAAAAAAAAAAAAAAAQIDBAX/xAAiEQEBAAICAwACAwEAAAAAAAAAAQIREjEDIUFRYRMi8QT/2gAMAwEAAhEDEQA/AP3FERAREQEREBERAREQEREBERAREQEREBERAREQEREBERAREQEREBERAREQEREBERAREQEREBERAREQEREBF8tU3E+1MULtA1SydNEYsg+p6BZyzmPurra6tLVK3Ny3CxBGwfnmN/MNYaX13Fp495cZ2n8UTxJX+Gg76Ws/yT6aXKKJgcSjnbqicHjofMHycDuD7qWtyy9IIiKgiIgIiICIiAiIgIiICLxI8NBJIAG5J2r3Ky/Ee30bHaYmmb816R8tiT7rnn5McJ/atTG5dHbPtCYQIIjT3C3OHVrT0rycfPwUTh2S3hsTWujcZ5Lc4CnFrR0O1d38vvuq/J7TwzOLpcRjiepD9/LrpV5wPtJiEaKMTjTTzN9XkDJZseABpeGZzPycuU/TtxsmtIc/aJuUWDRM4C9oSQHOBFWT0aB3geoN2tXLkCNgdTnDYd0Fxrz23Pv6rtDE1o7oDQd9gBf0VbkxyQa3RlnLIvS92lsZ8XavwdSW/TqvXjjlh7t242y9KLjnF4YpjJEXRZDPiBY4NlHXS/zNdD+q1XDc5s8bZWdHC/bzB9QdvkvzyXjOMJHGNknFckmzpaeWD7AGwPY9Ff8AZmfPml15EbcSBo7sbWtBeTsL3JoDfw3pc/FcuV39+QyuPUa5F4LwNzsjJQ4WCCOmxB/Zetl7REQEREBERAREQFC4lxHktsMfK7waxpJPz6AepU0qLNklvSN7/bT/AFcFnLr0MDxzIzMk/eRSMZ4Max1D3/EfU/RUD2Fpogg+RBB+hX6m/i7h/wBtOfYRn/Oo2TxaJ40zY81fnxnPH/yHL5+f/Jy98vf7d8fNr1p+ZotRncIw5ifs07IpP/HI4tv2D6cP1WczsZ0Di2Ucsj8W3tR6EeoXh8nhy8d9u+PkxyXXZztU/HIhLXTtd3WMbu7V4Bt/8vnew67KfxOFr3NPE5DI895mFBqcB5ag3vSO/Maaqzs6drgt8zxRfGGvdGw0QyIHutcdi6R9NbYHeIoXMPDHRWHZEXDw7dwY5r5pPMyZEu5d7D5r6fhmUwktePyWXL07QvzS3Ti40PD4vAzEF3/rj2B97UWbs9kTfz+KEfliDWD9HArs3s3gSG5ZJMp3nJNK/wDQbfRT4ew/D3Du40Z+Tv6lduNv+sKZv8K4nkOfkyzC7Nlp1DxF7ndbXDwmQsbHG0MY0UGtFAL5gcOjx2COFjYmjwa0Afp4+qkrpjjMel0IiLYIiIBXnUkjwASdgNyfIeK/PsjirG/8TGPK6Iy62O+0kanEclrjDVCM/PfeljLLQ/Q0VZxTtBFi02RxL3fBGxpe9/8AdY3evXoosXa+HW1krZcVztm8+MsDvQP3bfoSrygvV8pQOJcajx9IkLi55IaxjHPc6hZprQSaHUr1h8Ximi58bw6OidXStPxar6EUbvoruCbSUqKLtdGXRh0csTJTpjlewBkhPwjrqbq8NQFq04hxFmPGZZXaGihdE2SaAAG5JOwAUlg95OGyVumRrZG+Tmhw+hCzXGP4dY2Q0BuuAi9OhxLW31+7dbQD6UrvhnGosnWIydTCGvY9rmOZe41NcARY6FYLDP3eMbdtxN8fxO+G3bHfcbDr5Lnnx+xK0PBP4c4+N3iZJX1RJeWg/wCFhG3obWixMGKP+WxjP7rWj9lE7S8UZjQOc9pk1VC1jTRkdJ3Q0Hwu+vgqDgP+55bMU4zYnSx3rZPJI3RCDpFPaDqBO/hvavrH1INpS+qNm5zIGGSVwjY3cucaAVN/trFWsxZIi6837O/TXn+KvWlvcitEi4YWaydgkicJGO3DmmwVB4n2ijx3iNwfI/SZNEbHPIYNi5wHQfv4K7gsnPrrsvQKxfbSWLIxsXJj0yXPDofW4a941AeXTcei12VlNiY6R5DWtBcSfADcqTL2O6Kgi7V9+NssMuOyY6Y3v0U5x3a1wDiWOI6B3+ivgrLL0OWXAJGOYejmlh9nAg/usLkcGy3YA4cIATGR97zGBkjY3a26BerU6gKIAHmt+VSQdoS7Q3RTzJynCzTRvTrrcEVXufIrnnx+1dbU/FMTnv5wwsuGeqE0b4WvFbD/AK1Eeh2UKHh2TM4O4ljz5WmtMbDCIht8T28wannxvYeq2uTxJsTmNcD3yGggbWTQs+/kvs2Zpkjjr49W++2kX5dVOONvaaZcZMjMwZU2LNHE2L7PGGtEjmGw5xcyIuIBFNFX8O9LjwaCaNmQJsN8kWTI+YRgx20P2LZGPcKsAHa+pWnyeNsjfyy15dt8LbBLgS0A31Ok/Rd3Z7REJRZaQHCh4Ooj269T0T1+ejTLdqMiXMxpMePEmbJ3XNLnQd0tIc0mpCR0TieRkTHGdJizCOB7Z5d43Oc5rSG6GMeS4Bx1Hx2FBX8LYQXZrGd6RjLcAdTmj4AR0FWuk3FB9ndkRjUA0vAO11fWr8k1PyaZvHlnOdJnR40roTG3Ho1HI8tOrWI5CNge7vR32XDH7OZDYcbVH3vtxzHtDmnlseXnc3RIsdPNbPCzBKCQCC0lhDhRBFH9iF54plmGJ0gAcRWxJA3IHUD1TjNb2aV3azhD8mFoirmxyMyGBxoOdGbonwsWFVZEOW/LhzTjU2Nr4eVzYy86xZdd6NN0Ku/FabGyS50gIA0ODRRO/dDv6rxgcWZOSGhwoB3eFWCS2x82n6K2Y2mlJxQuy2cufh0sjQdQBlg2PSxUmxolUzuG55+505H2W7LedBz6r4Obr/l343qW2xs7UJDR7jnMoXZ07+Nbm0w+JMmFsuqa6yPxDUB7gdR4WpqX6aUnDJH4rOXDw6SNt3Qkx9z0skybnbqVDw8ieDJnysjFlJmaxsYiqXQ2O6Y7SdnEnVfTf0WmwOKsnvRZqjuOoddEe9L1h54lsta4AEttzasglprzogq6l+mmPZ2WyBw2OLSOc2cZfL1CgOZzNAd0uvlau8jiU0jSx+BI9p6gyY5B8fx+dK0w+ItmYXsBoWNx1r9j4UdwuJ4qBjtnLSbDDpb+cgbaq8SpOM6ppnO0kuRn4roosR4JLXNfzccgOY67tsnXY9Fr8RzixpeNLiAXCwaNbixt1UOBsWHGyNjOUwu0gNGzS+z3t9rKm404kY14BAcLFijR6LWPf7NOhCht4PGNO3wkOBs3bdRbZ6kDUdj5qai3ZL2IeVwqOVwe4HUNgQ4iqIcOnqF6kw9UjJCfgDgB6u2JJ9vBSkTjBCm4RG9+sg6tjYc4fCCG9D5E/VencMYY2w0dDdNCztoNt367UPopaKcYu0T+y4+VyaOgVQs7UbFHrsa+iDhbOUYaOg2Ks9HbkX1pS0TjER8bCbHqLb7x1GyTZoDx9AF7ycdsjSx4tp2IXVFdTWhxgxGsBAvc2SSSSem59gFxxOFRxG2Ag6dHxE7WXePqT9VMROMHCDEazVpvvOLzuTuevX2THw2xghg0gkvPu42T9V3RNQRsTh7IhTLA8tRIHo0E7DfoF6xsNsbdLbqy7ck7uNnc+pK7onGCNjcPZGCG2NW5Nkk7Bo3O/QAfJfP7NZyhDR0ABoFnatxv1sGvopSKcYIWbw4SsEZPc21Ai9QHhZ6b1upjQvqK6+giIqCIiAiIgIiICIiAiIgIiICIiAiIgIiICIiAiIgIiICIiAiIgIiICIiAiIgIiICIiD//2Q=="/>
          <p:cNvSpPr>
            <a:spLocks noChangeAspect="1" noChangeArrowheads="1"/>
          </p:cNvSpPr>
          <p:nvPr/>
        </p:nvSpPr>
        <p:spPr bwMode="auto">
          <a:xfrm>
            <a:off x="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315" name="Picture 3" descr="C:\Users\AL\Desktop\untitled.bmp"/>
          <p:cNvPicPr>
            <a:picLocks noChangeAspect="1" noChangeArrowheads="1"/>
          </p:cNvPicPr>
          <p:nvPr/>
        </p:nvPicPr>
        <p:blipFill>
          <a:blip r:embed="rId2" cstate="print"/>
          <a:srcRect/>
          <a:stretch>
            <a:fillRect/>
          </a:stretch>
        </p:blipFill>
        <p:spPr bwMode="auto">
          <a:xfrm>
            <a:off x="152400" y="142558"/>
            <a:ext cx="2057400" cy="1524000"/>
          </a:xfrm>
          <a:prstGeom prst="rect">
            <a:avLst/>
          </a:prstGeom>
          <a:noFill/>
          <a:effectLst>
            <a:softEdge rad="63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914400"/>
          </a:xfrm>
        </p:spPr>
        <p:txBody>
          <a:bodyPr>
            <a:normAutofit/>
          </a:bodyPr>
          <a:lstStyle/>
          <a:p>
            <a:pPr algn="ctr" rtl="1"/>
            <a:r>
              <a:rPr lang="ar-SA" sz="4800" b="1" dirty="0" smtClean="0">
                <a:solidFill>
                  <a:schemeClr val="tx2">
                    <a:lumMod val="50000"/>
                  </a:schemeClr>
                </a:solidFill>
                <a:cs typeface="+mn-cs"/>
              </a:rPr>
              <a:t>مبادرات الخطة الإستراتيجية</a:t>
            </a:r>
          </a:p>
        </p:txBody>
      </p:sp>
      <p:sp>
        <p:nvSpPr>
          <p:cNvPr id="3" name="Content Placeholder 2"/>
          <p:cNvSpPr>
            <a:spLocks noGrp="1"/>
          </p:cNvSpPr>
          <p:nvPr>
            <p:ph idx="1"/>
          </p:nvPr>
        </p:nvSpPr>
        <p:spPr>
          <a:xfrm>
            <a:off x="533400" y="1524000"/>
            <a:ext cx="8229600" cy="4325112"/>
          </a:xfrm>
        </p:spPr>
        <p:txBody>
          <a:bodyPr>
            <a:normAutofit/>
          </a:bodyPr>
          <a:lstStyle/>
          <a:p>
            <a:pPr marL="0" indent="0" algn="r" rtl="1">
              <a:spcBef>
                <a:spcPts val="0"/>
              </a:spcBef>
              <a:buNone/>
            </a:pPr>
            <a:r>
              <a:rPr lang="ar-SA" sz="3200" dirty="0" smtClean="0">
                <a:solidFill>
                  <a:schemeClr val="accent1">
                    <a:lumMod val="10000"/>
                  </a:schemeClr>
                </a:solidFill>
              </a:rPr>
              <a:t>خطوات تنفيذ مبادرات الخطة الاستراتيجية:</a:t>
            </a:r>
          </a:p>
          <a:p>
            <a:pPr marL="0" indent="0" algn="r" rtl="1">
              <a:spcBef>
                <a:spcPts val="0"/>
              </a:spcBef>
              <a:buNone/>
            </a:pPr>
            <a:endParaRPr lang="ar-SA" sz="3200" dirty="0" smtClean="0">
              <a:solidFill>
                <a:schemeClr val="accent1">
                  <a:lumMod val="10000"/>
                </a:schemeClr>
              </a:solidFill>
            </a:endParaRPr>
          </a:p>
          <a:p>
            <a:pPr algn="r" rtl="1">
              <a:buClr>
                <a:schemeClr val="accent2">
                  <a:lumMod val="50000"/>
                </a:schemeClr>
              </a:buClr>
            </a:pPr>
            <a:r>
              <a:rPr lang="ar-SA" sz="2400" dirty="0" smtClean="0">
                <a:solidFill>
                  <a:schemeClr val="accent2">
                    <a:lumMod val="50000"/>
                  </a:schemeClr>
                </a:solidFill>
              </a:rPr>
              <a:t>تقسيم مبادرات الخطة الإستراتيجية على سنوات الخطة الثلاث.</a:t>
            </a:r>
          </a:p>
          <a:p>
            <a:pPr algn="r" rtl="1">
              <a:buClr>
                <a:schemeClr val="accent2">
                  <a:lumMod val="50000"/>
                </a:schemeClr>
              </a:buClr>
            </a:pPr>
            <a:r>
              <a:rPr lang="ar-SA" sz="2400" dirty="0" smtClean="0">
                <a:solidFill>
                  <a:schemeClr val="accent2">
                    <a:lumMod val="50000"/>
                  </a:schemeClr>
                </a:solidFill>
              </a:rPr>
              <a:t>توزيع المبادرات لكل سنة إلى ستة حقائب مشاريع يشرف عليها نخبة من أعضاء هيئة التدريس في الكلية.</a:t>
            </a:r>
          </a:p>
          <a:p>
            <a:pPr algn="r" rtl="1">
              <a:buClr>
                <a:schemeClr val="accent2">
                  <a:lumMod val="50000"/>
                </a:schemeClr>
              </a:buClr>
            </a:pPr>
            <a:r>
              <a:rPr lang="ar-SA" sz="2400" dirty="0" smtClean="0">
                <a:solidFill>
                  <a:schemeClr val="accent2">
                    <a:lumMod val="50000"/>
                  </a:schemeClr>
                </a:solidFill>
              </a:rPr>
              <a:t>قامت الكلية بإعداد خطط تنفيذية لجميع مبادرات السنة الأولى وتم الانتهاء من عدد منها وجاري العمل على استكمالها.</a:t>
            </a:r>
          </a:p>
          <a:p>
            <a:pPr algn="r" rtl="1">
              <a:buClr>
                <a:schemeClr val="accent2">
                  <a:lumMod val="50000"/>
                </a:schemeClr>
              </a:buClr>
            </a:pPr>
            <a:r>
              <a:rPr lang="ar-SA" sz="2400" dirty="0" smtClean="0">
                <a:solidFill>
                  <a:schemeClr val="accent2">
                    <a:lumMod val="50000"/>
                  </a:schemeClr>
                </a:solidFill>
              </a:rPr>
              <a:t>قامت الكلية بعمل دراسات قبلية لجميع المبادرات وذلك تمهيداً لعمل دراسات بعدية عند انتهاء فترة المبادرة لمعرف نسبة التحسن ومقارنتها بالمستهدف من الخطة الإستراتيجية.</a:t>
            </a:r>
          </a:p>
          <a:p>
            <a:pPr algn="r" rtl="1">
              <a:buClr>
                <a:schemeClr val="accent2">
                  <a:lumMod val="50000"/>
                </a:schemeClr>
              </a:buClr>
              <a:buNone/>
            </a:pPr>
            <a:endParaRPr lang="en-US"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87710720"/>
              </p:ext>
            </p:extLst>
          </p:nvPr>
        </p:nvGraphicFramePr>
        <p:xfrm>
          <a:off x="-2" y="1"/>
          <a:ext cx="9144002" cy="6782184"/>
        </p:xfrm>
        <a:graphic>
          <a:graphicData uri="http://schemas.openxmlformats.org/drawingml/2006/table">
            <a:tbl>
              <a:tblPr rtl="1"/>
              <a:tblGrid>
                <a:gridCol w="543950"/>
                <a:gridCol w="4342228"/>
                <a:gridCol w="1385668"/>
                <a:gridCol w="914249"/>
                <a:gridCol w="1957907"/>
              </a:tblGrid>
              <a:tr h="279703">
                <a:tc gridSpan="2">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حقيبة الأنشطة الطلابية</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c>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مشرف الحقيبة</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gridSpan="2">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أ. نقيان </a:t>
                      </a:r>
                      <a:r>
                        <a:rPr kumimoji="0" lang="ar-SA" sz="1000" b="1" kern="1200" dirty="0" err="1">
                          <a:solidFill>
                            <a:schemeClr val="tx1"/>
                          </a:solidFill>
                          <a:latin typeface="Calibri"/>
                          <a:ea typeface="Calibri"/>
                          <a:cs typeface="+mn-cs"/>
                        </a:rPr>
                        <a:t>السعدوني</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r>
              <a:tr h="333687">
                <a:tc>
                  <a:txBody>
                    <a:bodyPr/>
                    <a:lstStyle/>
                    <a:p>
                      <a:pPr marL="0" marR="0" algn="ctr" rtl="1">
                        <a:lnSpc>
                          <a:spcPct val="100000"/>
                        </a:lnSpc>
                        <a:spcBef>
                          <a:spcPts val="0"/>
                        </a:spcBef>
                        <a:spcAft>
                          <a:spcPts val="0"/>
                        </a:spcAft>
                      </a:pPr>
                      <a:r>
                        <a:rPr kumimoji="0" lang="ar-SA" sz="1000" b="1" kern="1200" dirty="0">
                          <a:solidFill>
                            <a:srgbClr val="397628"/>
                          </a:solidFill>
                          <a:latin typeface="Calibri"/>
                          <a:ea typeface="Calibri"/>
                          <a:cs typeface="+mn-cs"/>
                        </a:rPr>
                        <a:t>رقم المبادرة</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a:solidFill>
                            <a:srgbClr val="397628"/>
                          </a:solidFill>
                          <a:latin typeface="Calibri"/>
                          <a:ea typeface="Calibri"/>
                          <a:cs typeface="+mn-cs"/>
                        </a:rPr>
                        <a:t>المبادرة</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a:solidFill>
                            <a:srgbClr val="397628"/>
                          </a:solidFill>
                          <a:latin typeface="Calibri"/>
                          <a:ea typeface="Calibri"/>
                          <a:cs typeface="+mn-cs"/>
                        </a:rPr>
                        <a:t>المسئول</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a:solidFill>
                            <a:srgbClr val="397628"/>
                          </a:solidFill>
                          <a:latin typeface="Calibri"/>
                          <a:ea typeface="Calibri"/>
                          <a:cs typeface="+mn-cs"/>
                        </a:rPr>
                        <a:t>نسبة الانجاز</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a:solidFill>
                            <a:srgbClr val="397628"/>
                          </a:solidFill>
                          <a:latin typeface="Calibri"/>
                          <a:ea typeface="Calibri"/>
                          <a:cs typeface="+mn-cs"/>
                        </a:rPr>
                        <a:t>تاريخ الانتهاء المتوقع</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1</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وضع خطة لجميع برامج النشطة الطلابية في الكلية ووضع البرامج والجدول الزمني لها.</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أ. نقيان السعدون</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smtClean="0">
                          <a:solidFill>
                            <a:schemeClr val="tx1"/>
                          </a:solidFill>
                          <a:latin typeface="Calibri"/>
                          <a:ea typeface="Calibri"/>
                          <a:cs typeface="+mn-cs"/>
                        </a:rPr>
                        <a:t>100%</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15 / 11/ 1433 هـ  </a:t>
                      </a:r>
                      <a:endParaRPr kumimoji="0" lang="en-US" sz="1000" b="1" kern="1200" dirty="0" smtClean="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531">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2</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تنظيم مسابقة علمية وعملية في مجال الحاسب الآلي وإعداد دورات تدريبية في مجال اللغة الإنجليزية وغيرها.</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أ. نقيان السعدون</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smtClean="0">
                          <a:solidFill>
                            <a:schemeClr val="tx1"/>
                          </a:solidFill>
                          <a:latin typeface="Calibri"/>
                          <a:ea typeface="Calibri"/>
                          <a:cs typeface="+mn-cs"/>
                        </a:rPr>
                        <a:t>20%</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21/ 3/ 1434 هـ  </a:t>
                      </a:r>
                      <a:endParaRPr kumimoji="0" lang="en-US" sz="1000" b="1" kern="1200" dirty="0" smtClean="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3</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وضع دراسة مدى مشاركة الطلاب في الأنشطة (الواقع والطموح).</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أ. نقيان السعدون</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smtClean="0">
                          <a:solidFill>
                            <a:schemeClr val="tx1"/>
                          </a:solidFill>
                          <a:latin typeface="Calibri"/>
                          <a:ea typeface="Calibri"/>
                          <a:cs typeface="+mn-cs"/>
                        </a:rPr>
                        <a:t>10%</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 7/ 1434 هـ  </a:t>
                      </a:r>
                      <a:endParaRPr kumimoji="0" lang="en-US" sz="1000" b="1" kern="1200" dirty="0" smtClean="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4</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تنظيم مسابقة لتقديم جوائز مالية لأفضل الأبحاث الطلابية على مستوى الكلية.</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أ. نقيان </a:t>
                      </a:r>
                      <a:r>
                        <a:rPr kumimoji="0" lang="ar-SA" sz="1000" b="1" kern="1200" dirty="0" err="1">
                          <a:solidFill>
                            <a:schemeClr val="tx1"/>
                          </a:solidFill>
                          <a:latin typeface="Calibri"/>
                          <a:ea typeface="Calibri"/>
                          <a:cs typeface="+mn-cs"/>
                        </a:rPr>
                        <a:t>السعدون</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tab pos="542925" algn="l"/>
                        </a:tabLst>
                        <a:defRPr/>
                      </a:pPr>
                      <a:r>
                        <a:rPr kumimoji="0" lang="ar-SA" sz="1000" b="1" kern="1200" dirty="0" smtClean="0">
                          <a:solidFill>
                            <a:schemeClr val="tx1"/>
                          </a:solidFill>
                          <a:latin typeface="Calibri"/>
                          <a:ea typeface="Calibri"/>
                          <a:cs typeface="+mn-cs"/>
                        </a:rPr>
                        <a:t>0%</a:t>
                      </a:r>
                      <a:endParaRPr kumimoji="0" lang="en-US" sz="1000" b="1" kern="1200" dirty="0" smtClean="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6/ 4/ 1434 هـ  </a:t>
                      </a:r>
                      <a:endParaRPr kumimoji="0" lang="en-US" sz="1000" b="1" kern="1200" dirty="0" smtClean="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703">
                <a:tc gridSpan="2">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حقيبة الأنظمة واللوائح</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c>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مشرف الحقيبة</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gridSpan="2">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د. عاطف الشهاوي</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r>
              <a:tr h="424714">
                <a:tc>
                  <a:txBody>
                    <a:bodyPr/>
                    <a:lstStyle/>
                    <a:p>
                      <a:pPr marL="0" marR="0" algn="ctr" rtl="1" eaLnBrk="1" latinLnBrk="0" hangingPunct="1">
                        <a:lnSpc>
                          <a:spcPct val="100000"/>
                        </a:lnSpc>
                        <a:spcBef>
                          <a:spcPts val="0"/>
                        </a:spcBef>
                        <a:spcAft>
                          <a:spcPts val="0"/>
                        </a:spcAft>
                      </a:pPr>
                      <a:r>
                        <a:rPr kumimoji="0" lang="ar-SA" sz="1000" b="1" kern="1200" dirty="0">
                          <a:solidFill>
                            <a:srgbClr val="397628"/>
                          </a:solidFill>
                          <a:latin typeface="Calibri"/>
                          <a:ea typeface="Calibri"/>
                          <a:cs typeface="+mn-cs"/>
                        </a:rPr>
                        <a:t>رقم المبادرة</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eaLnBrk="1" latinLnBrk="0" hangingPunct="1">
                        <a:lnSpc>
                          <a:spcPct val="100000"/>
                        </a:lnSpc>
                        <a:spcBef>
                          <a:spcPts val="0"/>
                        </a:spcBef>
                        <a:spcAft>
                          <a:spcPts val="0"/>
                        </a:spcAft>
                      </a:pPr>
                      <a:r>
                        <a:rPr kumimoji="0" lang="ar-SA" sz="1000" b="1" kern="1200" dirty="0" smtClean="0">
                          <a:solidFill>
                            <a:srgbClr val="397628"/>
                          </a:solidFill>
                          <a:latin typeface="Calibri"/>
                          <a:ea typeface="Calibri"/>
                          <a:cs typeface="+mn-cs"/>
                        </a:rPr>
                        <a:t>المبادرة</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eaLnBrk="1" latinLnBrk="0" hangingPunct="1">
                        <a:lnSpc>
                          <a:spcPct val="100000"/>
                        </a:lnSpc>
                        <a:spcBef>
                          <a:spcPts val="0"/>
                        </a:spcBef>
                        <a:spcAft>
                          <a:spcPts val="0"/>
                        </a:spcAft>
                      </a:pPr>
                      <a:r>
                        <a:rPr kumimoji="0" lang="ar-SA" sz="1000" b="1" kern="1200" dirty="0">
                          <a:solidFill>
                            <a:srgbClr val="397628"/>
                          </a:solidFill>
                          <a:latin typeface="Calibri"/>
                          <a:ea typeface="Calibri"/>
                          <a:cs typeface="+mn-cs"/>
                        </a:rPr>
                        <a:t>المسئول</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eaLnBrk="1" latinLnBrk="0" hangingPunct="1">
                        <a:lnSpc>
                          <a:spcPct val="100000"/>
                        </a:lnSpc>
                        <a:spcBef>
                          <a:spcPts val="0"/>
                        </a:spcBef>
                        <a:spcAft>
                          <a:spcPts val="0"/>
                        </a:spcAft>
                      </a:pPr>
                      <a:r>
                        <a:rPr kumimoji="0" lang="ar-SA" sz="1000" b="1" kern="1200" dirty="0">
                          <a:solidFill>
                            <a:srgbClr val="397628"/>
                          </a:solidFill>
                          <a:latin typeface="Calibri"/>
                          <a:ea typeface="Calibri"/>
                          <a:cs typeface="+mn-cs"/>
                        </a:rPr>
                        <a:t>نسبة الانجاز</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eaLnBrk="1" latinLnBrk="0" hangingPunct="1">
                        <a:lnSpc>
                          <a:spcPct val="100000"/>
                        </a:lnSpc>
                        <a:spcBef>
                          <a:spcPts val="0"/>
                        </a:spcBef>
                        <a:spcAft>
                          <a:spcPts val="0"/>
                        </a:spcAft>
                      </a:pPr>
                      <a:r>
                        <a:rPr kumimoji="0" lang="ar-SA" sz="1000" b="1" kern="1200" dirty="0">
                          <a:solidFill>
                            <a:srgbClr val="397628"/>
                          </a:solidFill>
                          <a:latin typeface="Calibri"/>
                          <a:ea typeface="Calibri"/>
                          <a:cs typeface="+mn-cs"/>
                        </a:rPr>
                        <a:t>تاريخ الانتهاء المتوقع</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1</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دراسة عن اللوائح والأنظمة الإدارية في الكلية   </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رامي </a:t>
                      </a:r>
                      <a:r>
                        <a:rPr kumimoji="0" lang="ar-SA" sz="1000" b="1" kern="1200" dirty="0" err="1">
                          <a:solidFill>
                            <a:schemeClr val="tx1"/>
                          </a:solidFill>
                          <a:latin typeface="Calibri"/>
                          <a:ea typeface="Calibri"/>
                          <a:cs typeface="+mn-cs"/>
                        </a:rPr>
                        <a:t>شقير</a:t>
                      </a:r>
                      <a:endParaRPr kumimoji="0" lang="en-US" sz="1000" b="1" kern="1200" dirty="0">
                        <a:solidFill>
                          <a:schemeClr val="tx1"/>
                        </a:solidFill>
                        <a:latin typeface="Calibri"/>
                        <a:ea typeface="Calibri"/>
                        <a:cs typeface="+mn-cs"/>
                      </a:endParaRPr>
                    </a:p>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عاطف </a:t>
                      </a:r>
                      <a:r>
                        <a:rPr kumimoji="0" lang="ar-SA" sz="1000" b="1" kern="1200" dirty="0" err="1">
                          <a:solidFill>
                            <a:schemeClr val="tx1"/>
                          </a:solidFill>
                          <a:latin typeface="Calibri"/>
                          <a:ea typeface="Calibri"/>
                          <a:cs typeface="+mn-cs"/>
                        </a:rPr>
                        <a:t>الشهاوي</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smtClean="0">
                          <a:solidFill>
                            <a:schemeClr val="tx1"/>
                          </a:solidFill>
                          <a:latin typeface="Calibri"/>
                          <a:ea typeface="Calibri"/>
                          <a:cs typeface="+mn-cs"/>
                        </a:rPr>
                        <a:t>60%</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a:solidFill>
                            <a:schemeClr val="tx1"/>
                          </a:solidFill>
                          <a:latin typeface="Calibri"/>
                          <a:ea typeface="Calibri"/>
                          <a:cs typeface="+mn-cs"/>
                        </a:rPr>
                        <a:t>16 / 2 / 1434 هـ  </a:t>
                      </a:r>
                      <a:endParaRPr kumimoji="0" lang="en-US" sz="1000" b="1" kern="1200" dirty="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2</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دليل للأخلاقيات المهنية والمسئولية الاجتماعية      </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هاشم بني خلف</a:t>
                      </a:r>
                      <a:endParaRPr kumimoji="0" lang="en-US" sz="1000" b="1" kern="1200" dirty="0">
                        <a:solidFill>
                          <a:schemeClr val="tx1"/>
                        </a:solidFill>
                        <a:latin typeface="Calibri"/>
                        <a:ea typeface="Calibri"/>
                        <a:cs typeface="+mn-cs"/>
                      </a:endParaRPr>
                    </a:p>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عاطف </a:t>
                      </a:r>
                      <a:r>
                        <a:rPr kumimoji="0" lang="ar-SA" sz="1000" b="1" kern="1200" dirty="0" err="1">
                          <a:solidFill>
                            <a:schemeClr val="tx1"/>
                          </a:solidFill>
                          <a:latin typeface="Calibri"/>
                          <a:ea typeface="Calibri"/>
                          <a:cs typeface="+mn-cs"/>
                        </a:rPr>
                        <a:t>الشهاوي</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smtClean="0">
                          <a:solidFill>
                            <a:schemeClr val="tx1"/>
                          </a:solidFill>
                          <a:latin typeface="Calibri"/>
                          <a:ea typeface="Calibri"/>
                          <a:cs typeface="+mn-cs"/>
                        </a:rPr>
                        <a:t>50%</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a:solidFill>
                            <a:schemeClr val="tx1"/>
                          </a:solidFill>
                          <a:latin typeface="Calibri"/>
                          <a:ea typeface="Calibri"/>
                          <a:cs typeface="+mn-cs"/>
                        </a:rPr>
                        <a:t>23 / 2 / 1434 هـ  </a:t>
                      </a:r>
                      <a:endParaRPr kumimoji="0" lang="en-US" sz="1000" b="1" kern="1200" dirty="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3</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لائحة دعم مشاركة الطلاب في المؤتمرات المحلية والدولية ماليا ومعنوياً        </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سائد</a:t>
                      </a:r>
                      <a:endParaRPr kumimoji="0" lang="en-US" sz="1000" b="1" kern="1200" dirty="0">
                        <a:solidFill>
                          <a:schemeClr val="tx1"/>
                        </a:solidFill>
                        <a:latin typeface="Calibri"/>
                        <a:ea typeface="Calibri"/>
                        <a:cs typeface="+mn-cs"/>
                      </a:endParaRPr>
                    </a:p>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عاطف </a:t>
                      </a:r>
                      <a:r>
                        <a:rPr kumimoji="0" lang="ar-SA" sz="1000" b="1" kern="1200" dirty="0" err="1">
                          <a:solidFill>
                            <a:schemeClr val="tx1"/>
                          </a:solidFill>
                          <a:latin typeface="Calibri"/>
                          <a:ea typeface="Calibri"/>
                          <a:cs typeface="+mn-cs"/>
                        </a:rPr>
                        <a:t>الشهاوي</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smtClean="0">
                          <a:solidFill>
                            <a:schemeClr val="tx1"/>
                          </a:solidFill>
                          <a:latin typeface="Calibri"/>
                          <a:ea typeface="Calibri"/>
                          <a:cs typeface="+mn-cs"/>
                        </a:rPr>
                        <a:t>50%</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a:solidFill>
                            <a:schemeClr val="tx1"/>
                          </a:solidFill>
                          <a:latin typeface="Calibri"/>
                          <a:ea typeface="Calibri"/>
                          <a:cs typeface="+mn-cs"/>
                        </a:rPr>
                        <a:t>3 / 3 / 1434 هـ  </a:t>
                      </a:r>
                      <a:endParaRPr kumimoji="0" lang="en-US" sz="1000" b="1" kern="1200" dirty="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4</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لائحة توضح المعايير والضوابط الخاصة بالقبول بالكلية وفق كفا يات الطلاب          </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هاشم بني خلف</a:t>
                      </a:r>
                      <a:endParaRPr kumimoji="0" lang="en-US" sz="1000" b="1" kern="1200" dirty="0">
                        <a:solidFill>
                          <a:schemeClr val="tx1"/>
                        </a:solidFill>
                        <a:latin typeface="Calibri"/>
                        <a:ea typeface="Calibri"/>
                        <a:cs typeface="+mn-cs"/>
                      </a:endParaRPr>
                    </a:p>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عاطف الشهاوي</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smtClean="0">
                          <a:solidFill>
                            <a:schemeClr val="tx1"/>
                          </a:solidFill>
                          <a:latin typeface="Calibri"/>
                          <a:ea typeface="Calibri"/>
                          <a:cs typeface="+mn-cs"/>
                        </a:rPr>
                        <a:t>40% </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a:solidFill>
                            <a:schemeClr val="tx1"/>
                          </a:solidFill>
                          <a:latin typeface="Calibri"/>
                          <a:ea typeface="Calibri"/>
                          <a:cs typeface="+mn-cs"/>
                        </a:rPr>
                        <a:t>14 / 3 / 1434 هـ  </a:t>
                      </a:r>
                      <a:endParaRPr kumimoji="0" lang="en-US" sz="1000" b="1" kern="1200" dirty="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5</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لائحة لآلية تقديم جوائز مالية وعينية للمتميزين من الطلاب في مجال الأنشطة الطلابية         </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سائد</a:t>
                      </a:r>
                      <a:endParaRPr kumimoji="0" lang="en-US" sz="1000" b="1" kern="1200" dirty="0">
                        <a:solidFill>
                          <a:schemeClr val="tx1"/>
                        </a:solidFill>
                        <a:latin typeface="Calibri"/>
                        <a:ea typeface="Calibri"/>
                        <a:cs typeface="+mn-cs"/>
                      </a:endParaRPr>
                    </a:p>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عاطف </a:t>
                      </a:r>
                      <a:r>
                        <a:rPr kumimoji="0" lang="ar-SA" sz="1000" b="1" kern="1200" dirty="0" err="1">
                          <a:solidFill>
                            <a:schemeClr val="tx1"/>
                          </a:solidFill>
                          <a:latin typeface="Calibri"/>
                          <a:ea typeface="Calibri"/>
                          <a:cs typeface="+mn-cs"/>
                        </a:rPr>
                        <a:t>الشهاوي</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smtClean="0">
                          <a:solidFill>
                            <a:schemeClr val="tx1"/>
                          </a:solidFill>
                          <a:latin typeface="Calibri"/>
                          <a:ea typeface="Calibri"/>
                          <a:cs typeface="+mn-cs"/>
                        </a:rPr>
                        <a:t>30%</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a:solidFill>
                            <a:schemeClr val="tx1"/>
                          </a:solidFill>
                          <a:latin typeface="Calibri"/>
                          <a:ea typeface="Calibri"/>
                          <a:cs typeface="+mn-cs"/>
                        </a:rPr>
                        <a:t>1 / 4 / 1434 هـ  </a:t>
                      </a:r>
                      <a:endParaRPr kumimoji="0" lang="en-US" sz="1000" b="1" kern="1200" dirty="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228">
                <a:tc gridSpan="2">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حقيبة الارشاد الاكاديمي</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مشرف الحقيبة</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gridSpan="2">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د. نجيب عوينات</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r>
              <a:tr h="333687">
                <a:tc>
                  <a:txBody>
                    <a:bodyPr/>
                    <a:lstStyle/>
                    <a:p>
                      <a:pPr marL="0" marR="0" algn="ctr" rtl="1" eaLnBrk="1" latinLnBrk="0" hangingPunct="1">
                        <a:lnSpc>
                          <a:spcPct val="100000"/>
                        </a:lnSpc>
                        <a:spcBef>
                          <a:spcPts val="0"/>
                        </a:spcBef>
                        <a:spcAft>
                          <a:spcPts val="0"/>
                        </a:spcAft>
                      </a:pPr>
                      <a:r>
                        <a:rPr kumimoji="0" lang="ar-SA" sz="1000" b="1" kern="1200" dirty="0">
                          <a:solidFill>
                            <a:srgbClr val="397628"/>
                          </a:solidFill>
                          <a:latin typeface="Calibri"/>
                          <a:ea typeface="Calibri"/>
                          <a:cs typeface="+mn-cs"/>
                        </a:rPr>
                        <a:t>رقم المبادرة</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eaLnBrk="1" latinLnBrk="0" hangingPunct="1">
                        <a:lnSpc>
                          <a:spcPct val="100000"/>
                        </a:lnSpc>
                        <a:spcBef>
                          <a:spcPts val="0"/>
                        </a:spcBef>
                        <a:spcAft>
                          <a:spcPts val="0"/>
                        </a:spcAft>
                      </a:pPr>
                      <a:r>
                        <a:rPr kumimoji="0" lang="ar-SA" sz="1000" b="1" kern="1200" dirty="0" smtClean="0">
                          <a:solidFill>
                            <a:srgbClr val="397628"/>
                          </a:solidFill>
                          <a:latin typeface="Calibri"/>
                          <a:ea typeface="Calibri"/>
                          <a:cs typeface="+mn-cs"/>
                        </a:rPr>
                        <a:t>المبادرة</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eaLnBrk="1" latinLnBrk="0" hangingPunct="1">
                        <a:lnSpc>
                          <a:spcPct val="100000"/>
                        </a:lnSpc>
                        <a:spcBef>
                          <a:spcPts val="0"/>
                        </a:spcBef>
                        <a:spcAft>
                          <a:spcPts val="0"/>
                        </a:spcAft>
                      </a:pPr>
                      <a:r>
                        <a:rPr kumimoji="0" lang="ar-SA" sz="1000" b="1" kern="1200" dirty="0">
                          <a:solidFill>
                            <a:srgbClr val="397628"/>
                          </a:solidFill>
                          <a:latin typeface="Calibri"/>
                          <a:ea typeface="Calibri"/>
                          <a:cs typeface="+mn-cs"/>
                        </a:rPr>
                        <a:t>المسئول</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eaLnBrk="1" latinLnBrk="0" hangingPunct="1">
                        <a:lnSpc>
                          <a:spcPct val="100000"/>
                        </a:lnSpc>
                        <a:spcBef>
                          <a:spcPts val="0"/>
                        </a:spcBef>
                        <a:spcAft>
                          <a:spcPts val="0"/>
                        </a:spcAft>
                      </a:pPr>
                      <a:r>
                        <a:rPr kumimoji="0" lang="ar-SA" sz="1000" b="1" kern="1200" dirty="0">
                          <a:solidFill>
                            <a:srgbClr val="397628"/>
                          </a:solidFill>
                          <a:latin typeface="Calibri"/>
                          <a:ea typeface="Calibri"/>
                          <a:cs typeface="+mn-cs"/>
                        </a:rPr>
                        <a:t>نسبة الانجاز</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eaLnBrk="1" latinLnBrk="0" hangingPunct="1">
                        <a:lnSpc>
                          <a:spcPct val="100000"/>
                        </a:lnSpc>
                        <a:spcBef>
                          <a:spcPts val="0"/>
                        </a:spcBef>
                        <a:spcAft>
                          <a:spcPts val="0"/>
                        </a:spcAft>
                      </a:pPr>
                      <a:r>
                        <a:rPr kumimoji="0" lang="ar-SA" sz="1000" b="1" kern="1200" dirty="0">
                          <a:solidFill>
                            <a:srgbClr val="397628"/>
                          </a:solidFill>
                          <a:latin typeface="Calibri"/>
                          <a:ea typeface="Calibri"/>
                          <a:cs typeface="+mn-cs"/>
                        </a:rPr>
                        <a:t>تاريخ الانتهاء المتوقع</a:t>
                      </a:r>
                      <a:endParaRPr kumimoji="0" lang="en-US" sz="1000" b="1" kern="1200" dirty="0">
                        <a:solidFill>
                          <a:srgbClr val="397628"/>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1</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تصميم برنامج لاجتماعات دورية بين المشرفين الأكاديميين والطلاب .</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رامي شقير</a:t>
                      </a:r>
                      <a:endParaRPr kumimoji="0" lang="en-US" sz="1000" b="1" kern="1200" dirty="0">
                        <a:solidFill>
                          <a:schemeClr val="tx1"/>
                        </a:solidFill>
                        <a:latin typeface="Calibri"/>
                        <a:ea typeface="Calibri"/>
                        <a:cs typeface="+mn-cs"/>
                      </a:endParaRPr>
                    </a:p>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نجيب عوينات</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542925" algn="l"/>
                        </a:tabLst>
                      </a:pPr>
                      <a:r>
                        <a:rPr lang="ar-SA" sz="1200" b="1" dirty="0">
                          <a:effectLst/>
                          <a:latin typeface="Arial"/>
                          <a:ea typeface="Calibri"/>
                          <a:cs typeface="AL-Mohanad"/>
                        </a:rPr>
                        <a:t>90%</a:t>
                      </a:r>
                      <a:endParaRPr lang="en-US" sz="11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2/13/ </a:t>
                      </a:r>
                      <a:r>
                        <a:rPr kumimoji="0" lang="ar-SA" sz="1000" b="1" kern="1200" dirty="0">
                          <a:solidFill>
                            <a:schemeClr val="tx1"/>
                          </a:solidFill>
                          <a:latin typeface="Calibri"/>
                          <a:ea typeface="Calibri"/>
                          <a:cs typeface="+mn-cs"/>
                        </a:rPr>
                        <a:t>1434 هـ</a:t>
                      </a:r>
                      <a:endParaRPr kumimoji="0" lang="en-US" sz="1000" b="1" kern="1200" dirty="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2</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عمل كتيبات ونشرات دورية خاصة بالإرشاد الأكاديمي</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رامي شقير</a:t>
                      </a:r>
                      <a:endParaRPr kumimoji="0" lang="en-US" sz="1000" b="1" kern="1200" dirty="0">
                        <a:solidFill>
                          <a:schemeClr val="tx1"/>
                        </a:solidFill>
                        <a:latin typeface="Calibri"/>
                        <a:ea typeface="Calibri"/>
                        <a:cs typeface="+mn-cs"/>
                      </a:endParaRPr>
                    </a:p>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نجيب عوينات</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542925" algn="l"/>
                        </a:tabLst>
                      </a:pPr>
                      <a:r>
                        <a:rPr lang="ar-SA" sz="1200" b="1">
                          <a:effectLst/>
                          <a:latin typeface="Arial"/>
                          <a:ea typeface="Calibri"/>
                          <a:cs typeface="AL-Mohanad"/>
                        </a:rPr>
                        <a:t>70%</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3/1/ 1434 هـ</a:t>
                      </a:r>
                      <a:endParaRPr kumimoji="0" lang="en-US" sz="1000" b="1" kern="1200" dirty="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3</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وضع برامج توعية في مجال خدمات الإرشاد الأكاديمي</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أمجد الشرفاء</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542925" algn="l"/>
                        </a:tabLst>
                      </a:pPr>
                      <a:r>
                        <a:rPr lang="ar-SA" sz="1200" b="1" dirty="0">
                          <a:effectLst/>
                          <a:latin typeface="Arial"/>
                          <a:ea typeface="Calibri"/>
                          <a:cs typeface="AL-Mohanad"/>
                        </a:rPr>
                        <a:t>50%</a:t>
                      </a:r>
                      <a:endParaRPr lang="en-US" sz="11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5/25/ 1434 هـ</a:t>
                      </a:r>
                      <a:endParaRPr kumimoji="0" lang="en-US" sz="1000" b="1" kern="1200" dirty="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4</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برامج توعية للمستفيدين في مجال التخصصات الموجودة في الكلية.</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أ. محمد زارعي</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542925" algn="l"/>
                        </a:tabLst>
                      </a:pPr>
                      <a:r>
                        <a:rPr lang="ar-SA" sz="1200" b="1" dirty="0">
                          <a:effectLst/>
                          <a:latin typeface="Arial"/>
                          <a:ea typeface="Calibri"/>
                          <a:cs typeface="AL-Mohanad"/>
                        </a:rPr>
                        <a:t>50%</a:t>
                      </a:r>
                      <a:endParaRPr lang="en-US" sz="11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4/1/ 1434 هـ</a:t>
                      </a:r>
                      <a:endParaRPr kumimoji="0" lang="en-US" sz="1000" b="1" kern="1200" dirty="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687">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5</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آليات لاستهداف المتفوقين من طلاب الثانوية العامة لزيارة الكلية والاطلاع عليها .</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نجيب عوينات</a:t>
                      </a:r>
                      <a:endParaRPr kumimoji="0" lang="en-US" sz="1000" b="1" kern="1200" dirty="0">
                        <a:solidFill>
                          <a:schemeClr val="tx1"/>
                        </a:solidFill>
                        <a:latin typeface="Calibri"/>
                        <a:ea typeface="Calibri"/>
                        <a:cs typeface="+mn-cs"/>
                      </a:endParaRPr>
                    </a:p>
                  </a:txBody>
                  <a:tcPr marL="40595" marR="405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542925" algn="l"/>
                        </a:tabLst>
                      </a:pPr>
                      <a:r>
                        <a:rPr lang="ar-SA" sz="1200" b="1" dirty="0">
                          <a:effectLst/>
                          <a:latin typeface="Arial"/>
                          <a:ea typeface="Calibri"/>
                          <a:cs typeface="AL-Mohanad"/>
                        </a:rPr>
                        <a:t>20%</a:t>
                      </a:r>
                      <a:endParaRPr lang="en-US" sz="11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a:solidFill>
                            <a:schemeClr val="tx1"/>
                          </a:solidFill>
                          <a:latin typeface="Calibri"/>
                          <a:ea typeface="Calibri"/>
                          <a:cs typeface="+mn-cs"/>
                        </a:rPr>
                        <a:t>1/6/ 1434هـ</a:t>
                      </a:r>
                      <a:endParaRPr kumimoji="0" lang="en-US" sz="1000" b="1" kern="1200" dirty="0">
                        <a:solidFill>
                          <a:schemeClr val="tx1"/>
                        </a:solidFill>
                        <a:latin typeface="Calibri"/>
                        <a:ea typeface="Calibri"/>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695519742"/>
              </p:ext>
            </p:extLst>
          </p:nvPr>
        </p:nvGraphicFramePr>
        <p:xfrm>
          <a:off x="-2" y="-4"/>
          <a:ext cx="9144002" cy="6858003"/>
        </p:xfrm>
        <a:graphic>
          <a:graphicData uri="http://schemas.openxmlformats.org/drawingml/2006/table">
            <a:tbl>
              <a:tblPr rtl="1"/>
              <a:tblGrid>
                <a:gridCol w="890438"/>
                <a:gridCol w="4860705"/>
                <a:gridCol w="1394156"/>
                <a:gridCol w="208127"/>
                <a:gridCol w="208127"/>
                <a:gridCol w="208127"/>
                <a:gridCol w="1374322"/>
              </a:tblGrid>
              <a:tr h="380136">
                <a:tc gridSpan="2">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حقيبة التدريب وتطوير المهارات</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c gridSpan="2">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مشرف الحقيبة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c gridSpan="3">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د. صفوان </a:t>
                      </a:r>
                      <a:r>
                        <a:rPr kumimoji="0" lang="ar-SA" sz="1000" b="1" kern="1200" dirty="0" err="1">
                          <a:solidFill>
                            <a:schemeClr val="tx1"/>
                          </a:solidFill>
                          <a:latin typeface="Calibri"/>
                          <a:ea typeface="Calibri"/>
                          <a:cs typeface="+mn-cs"/>
                        </a:rPr>
                        <a:t>المطالقة</a:t>
                      </a:r>
                      <a:r>
                        <a:rPr kumimoji="0" lang="ar-SA" sz="1000" b="1" kern="1200" dirty="0">
                          <a:solidFill>
                            <a:schemeClr val="tx1"/>
                          </a:solidFill>
                          <a:latin typeface="Calibri"/>
                          <a:ea typeface="Calibri"/>
                          <a:cs typeface="+mn-cs"/>
                        </a:rPr>
                        <a:t> </a:t>
                      </a:r>
                      <a:endParaRPr kumimoji="0" lang="en-US" sz="1000" b="1" kern="1200" dirty="0">
                        <a:solidFill>
                          <a:schemeClr val="tx1"/>
                        </a:solidFill>
                        <a:latin typeface="Calibri"/>
                        <a:ea typeface="Calibri"/>
                        <a:cs typeface="+mn-cs"/>
                      </a:endParaRPr>
                    </a:p>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أ. عبد الله بن علي</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c hMerge="1">
                  <a:txBody>
                    <a:bodyPr/>
                    <a:lstStyle/>
                    <a:p>
                      <a:endParaRPr lang="en-US"/>
                    </a:p>
                  </a:txBody>
                  <a:tcPr/>
                </a:tc>
              </a:tr>
              <a:tr h="282811">
                <a:tc>
                  <a:txBody>
                    <a:bodyPr/>
                    <a:lstStyle/>
                    <a:p>
                      <a:pPr marL="0" marR="0" algn="ctr" rtl="1">
                        <a:lnSpc>
                          <a:spcPct val="100000"/>
                        </a:lnSpc>
                        <a:spcBef>
                          <a:spcPts val="0"/>
                        </a:spcBef>
                        <a:spcAft>
                          <a:spcPts val="0"/>
                        </a:spcAft>
                      </a:pPr>
                      <a:r>
                        <a:rPr kumimoji="0" lang="ar-SA" sz="1000" b="1" kern="1200" dirty="0" smtClean="0">
                          <a:solidFill>
                            <a:srgbClr val="397628"/>
                          </a:solidFill>
                          <a:latin typeface="Calibri"/>
                          <a:ea typeface="Calibri"/>
                          <a:cs typeface="+mn-cs"/>
                        </a:rPr>
                        <a:t>رقم المبادرة</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smtClean="0">
                          <a:solidFill>
                            <a:srgbClr val="397628"/>
                          </a:solidFill>
                          <a:latin typeface="Calibri"/>
                          <a:ea typeface="Calibri"/>
                          <a:cs typeface="+mn-cs"/>
                        </a:rPr>
                        <a:t>المبادرة</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kumimoji="0" lang="ar-SA" sz="1000" b="1" kern="1200" dirty="0">
                          <a:solidFill>
                            <a:srgbClr val="397628"/>
                          </a:solidFill>
                          <a:latin typeface="Calibri"/>
                          <a:ea typeface="Calibri"/>
                          <a:cs typeface="+mn-cs"/>
                        </a:rPr>
                        <a:t>المسئول</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pPr>
                      <a:r>
                        <a:rPr kumimoji="0" lang="ar-SA" sz="1000" b="1" kern="1200" dirty="0">
                          <a:solidFill>
                            <a:srgbClr val="397628"/>
                          </a:solidFill>
                          <a:latin typeface="Calibri"/>
                          <a:ea typeface="Calibri"/>
                          <a:cs typeface="+mn-cs"/>
                        </a:rPr>
                        <a:t>نسبة الانجاز</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gn="ctr" rtl="1">
                        <a:lnSpc>
                          <a:spcPct val="100000"/>
                        </a:lnSpc>
                        <a:spcBef>
                          <a:spcPts val="0"/>
                        </a:spcBef>
                        <a:spcAft>
                          <a:spcPts val="0"/>
                        </a:spcAft>
                      </a:pPr>
                      <a:r>
                        <a:rPr kumimoji="0" lang="ar-SA" sz="1000" b="1" kern="1200" dirty="0">
                          <a:solidFill>
                            <a:srgbClr val="397628"/>
                          </a:solidFill>
                          <a:latin typeface="Calibri"/>
                          <a:ea typeface="Calibri"/>
                          <a:cs typeface="+mn-cs"/>
                        </a:rPr>
                        <a:t>تاريخ الانتهاء المتوقع</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1</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تصميم برنامج تدريبي للطلاب حول طرق الاستذكار الجيد</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عبدالجليل ادريس</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75</a:t>
                      </a:r>
                      <a:r>
                        <a:rPr kumimoji="0" lang="en-US" sz="1000" b="1" kern="1200" dirty="0">
                          <a:solidFill>
                            <a:schemeClr val="tx1"/>
                          </a:solidFill>
                          <a:latin typeface="Calibri"/>
                          <a:ea typeface="Calibri"/>
                          <a:cs typeface="+mn-cs"/>
                        </a:rPr>
                        <a:t>%</a:t>
                      </a: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1-4-1434هـ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956">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2</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دورة تدريبية عن تنويع طرق التدريس الفعال لتشمل المحاضرات-الدروس العلمية-التدريب الميداني-مجموعات العمل-زيارات حقلية – بحث - حل مشكلة - ورش عمل - مناقشات مفتوحة.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معتز طلعت</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75</a:t>
                      </a:r>
                      <a:r>
                        <a:rPr kumimoji="0" lang="en-US" sz="1000" b="1" kern="1200" dirty="0">
                          <a:solidFill>
                            <a:schemeClr val="tx1"/>
                          </a:solidFill>
                          <a:latin typeface="Calibri"/>
                          <a:ea typeface="Calibri"/>
                          <a:cs typeface="+mn-cs"/>
                        </a:rPr>
                        <a:t>%</a:t>
                      </a: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1-4-1434هـ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3</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برنامج للتدريب الميداني للطلاب.</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أ. عبد الله بن علي</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50</a:t>
                      </a:r>
                      <a:r>
                        <a:rPr kumimoji="0" lang="en-US" sz="1000" b="1" kern="1200" dirty="0">
                          <a:solidFill>
                            <a:schemeClr val="tx1"/>
                          </a:solidFill>
                          <a:latin typeface="Calibri"/>
                          <a:ea typeface="Calibri"/>
                          <a:cs typeface="+mn-cs"/>
                        </a:rPr>
                        <a:t>%</a:t>
                      </a: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3-5-1434هـ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4</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تنظيم ورشة عمل متخصصة في بناء المقررات التعليمية والمناهج الدراسية.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صفوان مطالقة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50</a:t>
                      </a:r>
                      <a:r>
                        <a:rPr kumimoji="0" lang="en-US" sz="1000" b="1" kern="1200" dirty="0">
                          <a:solidFill>
                            <a:schemeClr val="tx1"/>
                          </a:solidFill>
                          <a:latin typeface="Calibri"/>
                          <a:ea typeface="Calibri"/>
                          <a:cs typeface="+mn-cs"/>
                        </a:rPr>
                        <a:t>%</a:t>
                      </a: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3-5-1434هـ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5</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برنامج لكيفية وتبسيط الإجراءات الإدارية اللازمة لالتحاق أعضاء هيئة التدريس بالمؤتمرات.</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ابراهيم الارناوط</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60</a:t>
                      </a:r>
                      <a:r>
                        <a:rPr kumimoji="0" lang="en-US" sz="1000" b="1" kern="1200" dirty="0">
                          <a:solidFill>
                            <a:schemeClr val="tx1"/>
                          </a:solidFill>
                          <a:latin typeface="Calibri"/>
                          <a:ea typeface="Calibri"/>
                          <a:cs typeface="+mn-cs"/>
                        </a:rPr>
                        <a:t>%</a:t>
                      </a: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6-4-1434هـ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6</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نشرات ثقافية عن المعرفة المتجددة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أ. سلمان ابو لحية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60</a:t>
                      </a:r>
                      <a:r>
                        <a:rPr kumimoji="0" lang="en-US" sz="1000" b="1" kern="1200" dirty="0">
                          <a:solidFill>
                            <a:schemeClr val="tx1"/>
                          </a:solidFill>
                          <a:latin typeface="Calibri"/>
                          <a:ea typeface="Calibri"/>
                          <a:cs typeface="+mn-cs"/>
                        </a:rPr>
                        <a:t>%</a:t>
                      </a: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6-4-1434هـ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7</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دراسة للاحتياجات التدريبية والمتطلبات الوظيفية لمنسوبي الكلية.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معتز طلعت</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50</a:t>
                      </a:r>
                      <a:r>
                        <a:rPr kumimoji="0" lang="en-US" sz="1000" b="1" kern="1200" dirty="0">
                          <a:solidFill>
                            <a:schemeClr val="tx1"/>
                          </a:solidFill>
                          <a:latin typeface="Calibri"/>
                          <a:ea typeface="Calibri"/>
                          <a:cs typeface="+mn-cs"/>
                        </a:rPr>
                        <a:t>%</a:t>
                      </a: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7-6-1434هـ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8</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برنامج تدريبي لتنمية قدرات العاملين بالكلية.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اباهيم المشاقبة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75</a:t>
                      </a:r>
                      <a:r>
                        <a:rPr kumimoji="0" lang="en-US" sz="1000" b="1" kern="1200" dirty="0">
                          <a:solidFill>
                            <a:schemeClr val="tx1"/>
                          </a:solidFill>
                          <a:latin typeface="Calibri"/>
                          <a:ea typeface="Calibri"/>
                          <a:cs typeface="+mn-cs"/>
                        </a:rPr>
                        <a:t>%</a:t>
                      </a: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1-4-1434هـ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34">
                <a:tc gridSpan="2">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حقيبة الموارد المادية والبشرية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c gridSpan="2">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مشرف الحقيبة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c gridSpan="3">
                  <a:txBody>
                    <a:bodyPr/>
                    <a:lstStyle/>
                    <a:p>
                      <a:pPr marL="0" marR="0" algn="ctr" rtl="1">
                        <a:lnSpc>
                          <a:spcPct val="100000"/>
                        </a:lnSpc>
                        <a:spcBef>
                          <a:spcPts val="0"/>
                        </a:spcBef>
                        <a:spcAft>
                          <a:spcPts val="0"/>
                        </a:spcAft>
                      </a:pPr>
                      <a:r>
                        <a:rPr kumimoji="0" lang="ar-SA" sz="1000" b="1" kern="1200" dirty="0">
                          <a:solidFill>
                            <a:schemeClr val="tx1"/>
                          </a:solidFill>
                          <a:latin typeface="Calibri"/>
                          <a:ea typeface="Calibri"/>
                          <a:cs typeface="+mn-cs"/>
                        </a:rPr>
                        <a:t>د. محمد عباس محمد</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c hMerge="1">
                  <a:txBody>
                    <a:bodyPr/>
                    <a:lstStyle/>
                    <a:p>
                      <a:endParaRPr lang="en-US"/>
                    </a:p>
                  </a:txBody>
                  <a:tcPr/>
                </a:tc>
              </a:tr>
              <a:tr h="323910">
                <a:tc>
                  <a:txBody>
                    <a:bodyPr/>
                    <a:lstStyle/>
                    <a:p>
                      <a:pPr marL="0" marR="0" algn="ctr" rtl="1" eaLnBrk="1" latinLnBrk="0" hangingPunct="1">
                        <a:lnSpc>
                          <a:spcPct val="100000"/>
                        </a:lnSpc>
                        <a:spcBef>
                          <a:spcPts val="0"/>
                        </a:spcBef>
                        <a:spcAft>
                          <a:spcPts val="0"/>
                        </a:spcAft>
                        <a:tabLst>
                          <a:tab pos="542925" algn="l"/>
                        </a:tabLst>
                      </a:pPr>
                      <a:r>
                        <a:rPr kumimoji="0" lang="ar-SA" sz="1000" b="1" kern="1200" dirty="0">
                          <a:solidFill>
                            <a:srgbClr val="397628"/>
                          </a:solidFill>
                          <a:latin typeface="Calibri"/>
                          <a:ea typeface="Calibri"/>
                          <a:cs typeface="+mn-cs"/>
                        </a:rPr>
                        <a:t>رقم المبادرة</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eaLnBrk="1" latinLnBrk="0" hangingPunct="1">
                        <a:lnSpc>
                          <a:spcPct val="100000"/>
                        </a:lnSpc>
                        <a:spcBef>
                          <a:spcPts val="0"/>
                        </a:spcBef>
                        <a:spcAft>
                          <a:spcPts val="0"/>
                        </a:spcAft>
                        <a:tabLst>
                          <a:tab pos="542925" algn="l"/>
                        </a:tabLst>
                      </a:pPr>
                      <a:r>
                        <a:rPr kumimoji="0" lang="ar-SA" sz="1000" b="1" kern="1200" dirty="0">
                          <a:solidFill>
                            <a:srgbClr val="397628"/>
                          </a:solidFill>
                          <a:latin typeface="Calibri"/>
                          <a:ea typeface="Calibri"/>
                          <a:cs typeface="+mn-cs"/>
                        </a:rPr>
                        <a:t>المبادرة</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eaLnBrk="1" latinLnBrk="0" hangingPunct="1">
                        <a:lnSpc>
                          <a:spcPct val="100000"/>
                        </a:lnSpc>
                        <a:spcBef>
                          <a:spcPts val="0"/>
                        </a:spcBef>
                        <a:spcAft>
                          <a:spcPts val="0"/>
                        </a:spcAft>
                        <a:tabLst>
                          <a:tab pos="542925" algn="l"/>
                        </a:tabLst>
                      </a:pPr>
                      <a:r>
                        <a:rPr kumimoji="0" lang="ar-SA" sz="1000" b="1" kern="1200" dirty="0">
                          <a:solidFill>
                            <a:srgbClr val="397628"/>
                          </a:solidFill>
                          <a:latin typeface="Calibri"/>
                          <a:ea typeface="Calibri"/>
                          <a:cs typeface="+mn-cs"/>
                        </a:rPr>
                        <a:t>المسئول</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eaLnBrk="1" latinLnBrk="0" hangingPunct="1">
                        <a:lnSpc>
                          <a:spcPct val="100000"/>
                        </a:lnSpc>
                        <a:spcBef>
                          <a:spcPts val="0"/>
                        </a:spcBef>
                        <a:spcAft>
                          <a:spcPts val="0"/>
                        </a:spcAft>
                        <a:tabLst>
                          <a:tab pos="542925" algn="l"/>
                        </a:tabLst>
                      </a:pPr>
                      <a:r>
                        <a:rPr kumimoji="0" lang="ar-SA" sz="1000" b="1" kern="1200" dirty="0">
                          <a:solidFill>
                            <a:srgbClr val="397628"/>
                          </a:solidFill>
                          <a:latin typeface="Calibri"/>
                          <a:ea typeface="Calibri"/>
                          <a:cs typeface="+mn-cs"/>
                        </a:rPr>
                        <a:t>نسبة الانجاز</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gn="ctr" rtl="1" eaLnBrk="1" latinLnBrk="0" hangingPunct="1">
                        <a:lnSpc>
                          <a:spcPct val="100000"/>
                        </a:lnSpc>
                        <a:spcBef>
                          <a:spcPts val="0"/>
                        </a:spcBef>
                        <a:spcAft>
                          <a:spcPts val="0"/>
                        </a:spcAft>
                        <a:tabLst>
                          <a:tab pos="542925" algn="l"/>
                        </a:tabLst>
                      </a:pPr>
                      <a:r>
                        <a:rPr kumimoji="0" lang="ar-SA" sz="1000" b="1" kern="1200" dirty="0">
                          <a:solidFill>
                            <a:srgbClr val="397628"/>
                          </a:solidFill>
                          <a:latin typeface="Calibri"/>
                          <a:ea typeface="Calibri"/>
                          <a:cs typeface="+mn-cs"/>
                        </a:rPr>
                        <a:t>تاريخ الانتهاء المتوقع</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1</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برنامج لتطبيق التعاملات الالكترونية في المجال الإداري</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معتز طلعت</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smtClean="0">
                          <a:solidFill>
                            <a:schemeClr val="tx1"/>
                          </a:solidFill>
                          <a:latin typeface="Calibri"/>
                          <a:ea typeface="Calibri"/>
                          <a:cs typeface="+mn-cs"/>
                        </a:rPr>
                        <a:t>40%</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15-4-1434هـ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2</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وضع خطة لتجهيز معامل الحاسب الالي</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سهيل بني مصطفي</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25%</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29-3-1434هـ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3</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برنامج لصيانة وتطوير القاعات الدراسية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هشام الجمل</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90%</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15-2-1434هـ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4</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برنامج دوري للتعاقد مع اعضاء هيئة التدريس من حاملي شهادة الدكتوراه)</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سلمان أبو لحية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90%</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15-2-1434هـ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418">
                <a:tc gridSpan="2">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حقيبة الدراسات والمعلومات والتقارير</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مشرف الحقيبة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c hMerge="1">
                  <a:txBody>
                    <a:bodyPr/>
                    <a:lstStyle/>
                    <a:p>
                      <a:endParaRPr lang="en-US"/>
                    </a:p>
                  </a:txBody>
                  <a:tcPr/>
                </a:tc>
                <a:tc gridSpan="2">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أ.د. طارق إسماعيل</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0000"/>
                      </a:schemeClr>
                    </a:solidFill>
                  </a:tcPr>
                </a:tc>
                <a:tc hMerge="1">
                  <a:txBody>
                    <a:bodyPr/>
                    <a:lstStyle/>
                    <a:p>
                      <a:endParaRPr lang="en-US"/>
                    </a:p>
                  </a:txBody>
                  <a:tcPr/>
                </a:tc>
              </a:tr>
              <a:tr h="341496">
                <a:tc>
                  <a:txBody>
                    <a:bodyPr/>
                    <a:lstStyle/>
                    <a:p>
                      <a:pPr marL="0" marR="0" algn="ctr" rtl="1">
                        <a:lnSpc>
                          <a:spcPct val="100000"/>
                        </a:lnSpc>
                        <a:spcBef>
                          <a:spcPts val="0"/>
                        </a:spcBef>
                        <a:spcAft>
                          <a:spcPts val="0"/>
                        </a:spcAft>
                        <a:tabLst>
                          <a:tab pos="542925" algn="l"/>
                        </a:tabLst>
                      </a:pPr>
                      <a:r>
                        <a:rPr kumimoji="0" lang="ar-SA" sz="1000" b="1" kern="1200" dirty="0">
                          <a:solidFill>
                            <a:srgbClr val="397628"/>
                          </a:solidFill>
                          <a:latin typeface="Calibri"/>
                          <a:ea typeface="Calibri"/>
                          <a:cs typeface="+mn-cs"/>
                        </a:rPr>
                        <a:t>رقم المبادرة</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rgbClr val="397628"/>
                          </a:solidFill>
                          <a:latin typeface="Calibri"/>
                          <a:ea typeface="Calibri"/>
                          <a:cs typeface="+mn-cs"/>
                        </a:rPr>
                        <a:t>المبادرة</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rgbClr val="397628"/>
                          </a:solidFill>
                          <a:latin typeface="Calibri"/>
                          <a:ea typeface="Calibri"/>
                          <a:cs typeface="+mn-cs"/>
                        </a:rPr>
                        <a:t>المسئول</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rgbClr val="397628"/>
                          </a:solidFill>
                          <a:latin typeface="Calibri"/>
                          <a:ea typeface="Calibri"/>
                          <a:cs typeface="+mn-cs"/>
                        </a:rPr>
                        <a:t>نسبة الانجاز</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gn="ctr" rtl="1">
                        <a:lnSpc>
                          <a:spcPct val="100000"/>
                        </a:lnSpc>
                        <a:spcBef>
                          <a:spcPts val="0"/>
                        </a:spcBef>
                        <a:spcAft>
                          <a:spcPts val="0"/>
                        </a:spcAft>
                        <a:tabLst>
                          <a:tab pos="542925" algn="l"/>
                        </a:tabLst>
                      </a:pPr>
                      <a:r>
                        <a:rPr kumimoji="0" lang="ar-SA" sz="1000" b="1" kern="1200" dirty="0">
                          <a:solidFill>
                            <a:srgbClr val="397628"/>
                          </a:solidFill>
                          <a:latin typeface="Calibri"/>
                          <a:ea typeface="Calibri"/>
                          <a:cs typeface="+mn-cs"/>
                        </a:rPr>
                        <a:t>تاريخ </a:t>
                      </a:r>
                      <a:r>
                        <a:rPr kumimoji="0" lang="ar-SA" sz="1000" b="1" kern="1200" dirty="0" smtClean="0">
                          <a:solidFill>
                            <a:srgbClr val="397628"/>
                          </a:solidFill>
                          <a:latin typeface="Calibri"/>
                          <a:ea typeface="Calibri"/>
                          <a:cs typeface="+mn-cs"/>
                        </a:rPr>
                        <a:t>الانتهاء المتوقع</a:t>
                      </a:r>
                      <a:endParaRPr kumimoji="0" lang="en-US" sz="1000" b="1" kern="1200" dirty="0">
                        <a:solidFill>
                          <a:srgbClr val="397628"/>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956">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1</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نشرات تربوية ومجلات تثقيفية للطلاب في استخدامات الأنترنت في البحث والتعلم في إطار أنشطة الأندية الطلابية .</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محمد فودة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30%</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15-4-1434هـ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95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2</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قاعدة بيانات للطلاب الخريجين وتخصصاتهم</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أ. عبد الله بن علي</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 40%</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15-4-1434هـ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3</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مطبوعات لتشجيع وتحفيز نشر ثقافة المشروعات البحثية المشتركة   بين التخصصات المختلفة .</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امجد الشرفاء</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20%</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8-4-1434هـ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4</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خطة لآلية نشر ثقافة الجودة والعمل المتقن في الكلية .</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حازم المعايطة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30%</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15-5-1434هـ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002">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5</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خطة لتنفيذ البرامج والفعاليات داخل الكلية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حازم المعايطة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20%</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15-5-1434هـ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956">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6</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إعداد دراسة عن زيادة معدل التوظيف من السعوديين على درجة معيد ومحاضر والحاصلين علي درجة الدكتوراه، ووضع برنامج لآلية التعاقد معهم .</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د. محمد فودة</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rtl="1">
                        <a:lnSpc>
                          <a:spcPct val="100000"/>
                        </a:lnSpc>
                        <a:spcBef>
                          <a:spcPts val="0"/>
                        </a:spcBef>
                        <a:spcAft>
                          <a:spcPts val="0"/>
                        </a:spcAft>
                        <a:tabLst>
                          <a:tab pos="542925" algn="l"/>
                        </a:tabLst>
                      </a:pPr>
                      <a:r>
                        <a:rPr kumimoji="0" lang="ar-SA" sz="1000" b="1" kern="1200" dirty="0">
                          <a:solidFill>
                            <a:schemeClr val="tx1"/>
                          </a:solidFill>
                          <a:latin typeface="Calibri"/>
                          <a:ea typeface="Calibri"/>
                          <a:cs typeface="+mn-cs"/>
                        </a:rPr>
                        <a:t> 40%</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1000" b="1" kern="1200" dirty="0" smtClean="0">
                          <a:solidFill>
                            <a:schemeClr val="tx1"/>
                          </a:solidFill>
                          <a:latin typeface="Calibri"/>
                          <a:ea typeface="Calibri"/>
                          <a:cs typeface="+mn-cs"/>
                        </a:rPr>
                        <a:t>1-3-1434هـ</a:t>
                      </a:r>
                      <a:endParaRPr kumimoji="0" lang="en-US" sz="1000" b="1" kern="1200" dirty="0">
                        <a:solidFill>
                          <a:schemeClr val="tx1"/>
                        </a:solidFill>
                        <a:latin typeface="Calibri"/>
                        <a:ea typeface="Calibri"/>
                        <a:cs typeface="+mn-cs"/>
                      </a:endParaRPr>
                    </a:p>
                  </a:txBody>
                  <a:tcPr marL="24448" marR="244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066800"/>
          </a:xfrm>
        </p:spPr>
        <p:txBody>
          <a:bodyPr>
            <a:normAutofit/>
          </a:bodyPr>
          <a:lstStyle/>
          <a:p>
            <a:pPr algn="ctr"/>
            <a:r>
              <a:rPr lang="ar-SA" sz="4800" b="1" dirty="0" smtClean="0">
                <a:cs typeface="+mn-cs"/>
              </a:rPr>
              <a:t>خاتمة</a:t>
            </a:r>
            <a:endParaRPr lang="en-US" sz="4800" b="1" dirty="0">
              <a:cs typeface="+mn-cs"/>
            </a:endParaRPr>
          </a:p>
        </p:txBody>
      </p:sp>
      <p:sp>
        <p:nvSpPr>
          <p:cNvPr id="3" name="Content Placeholder 2"/>
          <p:cNvSpPr>
            <a:spLocks noGrp="1"/>
          </p:cNvSpPr>
          <p:nvPr>
            <p:ph idx="1"/>
          </p:nvPr>
        </p:nvSpPr>
        <p:spPr>
          <a:xfrm>
            <a:off x="381000" y="1676400"/>
            <a:ext cx="8229600" cy="2438400"/>
          </a:xfrm>
        </p:spPr>
        <p:txBody>
          <a:bodyPr>
            <a:noAutofit/>
          </a:bodyPr>
          <a:lstStyle/>
          <a:p>
            <a:pPr algn="ctr">
              <a:buNone/>
            </a:pPr>
            <a:endParaRPr lang="ar-SA" sz="3200" b="1" dirty="0" smtClean="0">
              <a:solidFill>
                <a:schemeClr val="tx2"/>
              </a:solidFill>
            </a:endParaRPr>
          </a:p>
          <a:p>
            <a:pPr algn="ctr">
              <a:lnSpc>
                <a:spcPct val="170000"/>
              </a:lnSpc>
              <a:buNone/>
            </a:pPr>
            <a:r>
              <a:rPr lang="ar-SA" sz="3200" b="1" dirty="0" smtClean="0">
                <a:solidFill>
                  <a:schemeClr val="tx2"/>
                </a:solidFill>
              </a:rPr>
              <a:t>عندما تصل إلى عمق معنى كلمة النجاح </a:t>
            </a:r>
            <a:endParaRPr lang="ar-SA" sz="3200" b="1" dirty="0" smtClean="0">
              <a:solidFill>
                <a:schemeClr val="tx2"/>
              </a:solidFill>
            </a:endParaRPr>
          </a:p>
          <a:p>
            <a:pPr algn="ctr">
              <a:lnSpc>
                <a:spcPct val="170000"/>
              </a:lnSpc>
              <a:buNone/>
            </a:pPr>
            <a:r>
              <a:rPr lang="ar-SA" sz="3200" b="1" dirty="0" smtClean="0">
                <a:solidFill>
                  <a:schemeClr val="tx2"/>
                </a:solidFill>
              </a:rPr>
              <a:t>تجد </a:t>
            </a:r>
            <a:r>
              <a:rPr lang="ar-SA" sz="3200" b="1" dirty="0" smtClean="0">
                <a:solidFill>
                  <a:schemeClr val="tx2"/>
                </a:solidFill>
              </a:rPr>
              <a:t>أنها ببساطة تعني الإصرار</a:t>
            </a:r>
            <a:r>
              <a:rPr lang="ar-SA" sz="3200" b="1" dirty="0" smtClean="0"/>
              <a:t> </a:t>
            </a:r>
            <a:r>
              <a:rPr lang="en-US" sz="3200" b="1" dirty="0" smtClean="0"/>
              <a:t> </a:t>
            </a:r>
            <a:r>
              <a:rPr lang="en-US" sz="2000" b="1" dirty="0" smtClean="0"/>
              <a:t/>
            </a:r>
            <a:br>
              <a:rPr lang="en-US" sz="2000" b="1" dirty="0" smtClean="0"/>
            </a:br>
            <a:r>
              <a:rPr lang="en-US" sz="2000" b="1" dirty="0" smtClean="0"/>
              <a:t/>
            </a:r>
            <a:br>
              <a:rPr lang="en-US" sz="2000" b="1" dirty="0" smtClean="0"/>
            </a:br>
            <a:endParaRPr lang="en-US" sz="2000" dirty="0">
              <a:solidFill>
                <a:schemeClr val="accent1">
                  <a:lumMod val="10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4267200"/>
            <a:ext cx="2819400" cy="2075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1295400"/>
          </a:xfrm>
        </p:spPr>
        <p:txBody>
          <a:bodyPr>
            <a:normAutofit fontScale="90000"/>
          </a:bodyPr>
          <a:lstStyle/>
          <a:p>
            <a:pPr algn="r" rtl="1"/>
            <a:r>
              <a:rPr lang="ar-SA" sz="6700" b="1" dirty="0" smtClean="0">
                <a:cs typeface="Akhbar MT" pitchFamily="2" charset="-78"/>
              </a:rPr>
              <a:t/>
            </a:r>
            <a:br>
              <a:rPr lang="ar-SA" sz="6700" b="1" dirty="0" smtClean="0">
                <a:cs typeface="Akhbar MT" pitchFamily="2" charset="-78"/>
              </a:rPr>
            </a:br>
            <a:r>
              <a:rPr lang="ar-SA" sz="5300" b="1" dirty="0" smtClean="0">
                <a:cs typeface="+mn-cs"/>
              </a:rPr>
              <a:t>المحتويات:</a:t>
            </a:r>
            <a:r>
              <a:rPr lang="en-US" dirty="0" smtClean="0"/>
              <a:t/>
            </a:r>
            <a:br>
              <a:rPr lang="en-US" dirty="0" smtClean="0"/>
            </a:br>
            <a:endParaRPr lang="en-US" dirty="0"/>
          </a:p>
        </p:txBody>
      </p:sp>
      <p:sp>
        <p:nvSpPr>
          <p:cNvPr id="3" name="Content Placeholder 2"/>
          <p:cNvSpPr>
            <a:spLocks noGrp="1"/>
          </p:cNvSpPr>
          <p:nvPr>
            <p:ph idx="1"/>
          </p:nvPr>
        </p:nvSpPr>
        <p:spPr>
          <a:xfrm>
            <a:off x="457200" y="2514600"/>
            <a:ext cx="8229600" cy="4059936"/>
          </a:xfrm>
        </p:spPr>
        <p:txBody>
          <a:bodyPr/>
          <a:lstStyle/>
          <a:p>
            <a:pPr algn="r" rtl="1">
              <a:buClr>
                <a:schemeClr val="bg2">
                  <a:lumMod val="10000"/>
                </a:schemeClr>
              </a:buClr>
            </a:pPr>
            <a:r>
              <a:rPr lang="ar-SA" sz="3200" dirty="0" smtClean="0">
                <a:solidFill>
                  <a:schemeClr val="tx2">
                    <a:lumMod val="50000"/>
                  </a:schemeClr>
                </a:solidFill>
              </a:rPr>
              <a:t>تعليم الأقران</a:t>
            </a:r>
          </a:p>
          <a:p>
            <a:pPr algn="r" rtl="1">
              <a:buClr>
                <a:schemeClr val="bg2">
                  <a:lumMod val="10000"/>
                </a:schemeClr>
              </a:buClr>
            </a:pPr>
            <a:r>
              <a:rPr lang="ar-SA" sz="3200" dirty="0" smtClean="0">
                <a:solidFill>
                  <a:schemeClr val="tx2">
                    <a:lumMod val="50000"/>
                  </a:schemeClr>
                </a:solidFill>
              </a:rPr>
              <a:t>حقيبة </a:t>
            </a:r>
            <a:r>
              <a:rPr lang="ar-SA" sz="3200" dirty="0" err="1" smtClean="0">
                <a:solidFill>
                  <a:schemeClr val="tx2">
                    <a:lumMod val="50000"/>
                  </a:schemeClr>
                </a:solidFill>
              </a:rPr>
              <a:t>مبتعث</a:t>
            </a:r>
            <a:endParaRPr lang="ar-SA" sz="3200" dirty="0" smtClean="0">
              <a:solidFill>
                <a:schemeClr val="tx2">
                  <a:lumMod val="50000"/>
                </a:schemeClr>
              </a:solidFill>
            </a:endParaRPr>
          </a:p>
          <a:p>
            <a:pPr algn="r" rtl="1">
              <a:buClr>
                <a:schemeClr val="bg2">
                  <a:lumMod val="10000"/>
                </a:schemeClr>
              </a:buClr>
            </a:pPr>
            <a:r>
              <a:rPr lang="ar-SA" sz="3200" dirty="0" smtClean="0">
                <a:solidFill>
                  <a:schemeClr val="tx2">
                    <a:lumMod val="50000"/>
                  </a:schemeClr>
                </a:solidFill>
              </a:rPr>
              <a:t>نادي الخريجين</a:t>
            </a:r>
          </a:p>
          <a:p>
            <a:pPr algn="r" rtl="1">
              <a:buClr>
                <a:schemeClr val="bg2">
                  <a:lumMod val="10000"/>
                </a:schemeClr>
              </a:buClr>
            </a:pPr>
            <a:r>
              <a:rPr lang="ar-SA" sz="3200" dirty="0" smtClean="0">
                <a:solidFill>
                  <a:schemeClr val="tx2">
                    <a:lumMod val="50000"/>
                  </a:schemeClr>
                </a:solidFill>
              </a:rPr>
              <a:t>الإرشاد الأكاديمي</a:t>
            </a:r>
            <a:endParaRPr lang="en-US" sz="3200" dirty="0" smtClean="0">
              <a:solidFill>
                <a:schemeClr val="tx2">
                  <a:lumMod val="50000"/>
                </a:schemeClr>
              </a:solidFill>
            </a:endParaRPr>
          </a:p>
          <a:p>
            <a:pPr algn="r" rtl="1">
              <a:buClr>
                <a:schemeClr val="bg2">
                  <a:lumMod val="10000"/>
                </a:schemeClr>
              </a:buClr>
            </a:pPr>
            <a:r>
              <a:rPr lang="ar-SA" sz="3200" dirty="0" smtClean="0">
                <a:solidFill>
                  <a:schemeClr val="tx2">
                    <a:lumMod val="50000"/>
                  </a:schemeClr>
                </a:solidFill>
              </a:rPr>
              <a:t>تدريب الطلاب</a:t>
            </a:r>
          </a:p>
          <a:p>
            <a:pPr algn="r" rtl="1">
              <a:buClr>
                <a:schemeClr val="bg2">
                  <a:lumMod val="10000"/>
                </a:schemeClr>
              </a:buClr>
            </a:pPr>
            <a:r>
              <a:rPr lang="ar-SA" sz="3200" dirty="0" smtClean="0">
                <a:solidFill>
                  <a:schemeClr val="tx2">
                    <a:lumMod val="50000"/>
                  </a:schemeClr>
                </a:solidFill>
              </a:rPr>
              <a:t>مبادرات الخطة الإستراتيجية</a:t>
            </a:r>
          </a:p>
          <a:p>
            <a:pPr algn="r" rtl="1">
              <a:buClr>
                <a:schemeClr val="bg2">
                  <a:lumMod val="10000"/>
                </a:schemeClr>
              </a:buClr>
            </a:pPr>
            <a:r>
              <a:rPr lang="ar-SA" sz="3200" dirty="0" smtClean="0">
                <a:solidFill>
                  <a:schemeClr val="tx2">
                    <a:lumMod val="50000"/>
                  </a:schemeClr>
                </a:solidFill>
              </a:rPr>
              <a:t>خاتمة</a:t>
            </a:r>
          </a:p>
          <a:p>
            <a:pPr algn="r" rtl="1"/>
            <a:endParaRPr lang="en-US" dirty="0"/>
          </a:p>
        </p:txBody>
      </p:sp>
      <p:pic>
        <p:nvPicPr>
          <p:cNvPr id="14338" name="Picture 2" descr="C:\Users\AL\Desktop\ppt\كلية ادارة.jpg"/>
          <p:cNvPicPr>
            <a:picLocks noChangeAspect="1" noChangeArrowheads="1"/>
          </p:cNvPicPr>
          <p:nvPr/>
        </p:nvPicPr>
        <p:blipFill>
          <a:blip r:embed="rId2" cstate="print"/>
          <a:srcRect/>
          <a:stretch>
            <a:fillRect/>
          </a:stretch>
        </p:blipFill>
        <p:spPr bwMode="auto">
          <a:xfrm>
            <a:off x="781050" y="2519835"/>
            <a:ext cx="2800350" cy="2052165"/>
          </a:xfrm>
          <a:prstGeom prst="rect">
            <a:avLst/>
          </a:prstGeom>
          <a:noFill/>
          <a:effectLst>
            <a:softEdge rad="1270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447800"/>
          </a:xfrm>
        </p:spPr>
        <p:txBody>
          <a:bodyPr>
            <a:noAutofit/>
          </a:bodyPr>
          <a:lstStyle/>
          <a:p>
            <a:pPr algn="r" rtl="1"/>
            <a:r>
              <a:rPr lang="ar-SA" sz="4800" b="1" dirty="0" smtClean="0">
                <a:cs typeface="+mn-cs"/>
              </a:rPr>
              <a:t>تعليم الأقران</a:t>
            </a:r>
            <a:r>
              <a:rPr lang="ar-SA" sz="6000" dirty="0" smtClean="0">
                <a:cs typeface="+mn-cs"/>
              </a:rPr>
              <a:t/>
            </a:r>
            <a:br>
              <a:rPr lang="ar-SA" sz="6000" dirty="0" smtClean="0">
                <a:cs typeface="+mn-cs"/>
              </a:rPr>
            </a:br>
            <a:endParaRPr lang="en-US" sz="6000" dirty="0">
              <a:cs typeface="+mn-cs"/>
            </a:endParaRPr>
          </a:p>
        </p:txBody>
      </p:sp>
      <p:sp>
        <p:nvSpPr>
          <p:cNvPr id="3" name="Content Placeholder 2"/>
          <p:cNvSpPr>
            <a:spLocks noGrp="1"/>
          </p:cNvSpPr>
          <p:nvPr>
            <p:ph idx="1"/>
          </p:nvPr>
        </p:nvSpPr>
        <p:spPr>
          <a:xfrm>
            <a:off x="457200" y="2544011"/>
            <a:ext cx="8229600" cy="4325112"/>
          </a:xfrm>
        </p:spPr>
        <p:txBody>
          <a:bodyPr>
            <a:normAutofit/>
          </a:bodyPr>
          <a:lstStyle/>
          <a:p>
            <a:pPr algn="r" rtl="1">
              <a:buNone/>
            </a:pPr>
            <a:r>
              <a:rPr lang="ar-SA" dirty="0" smtClean="0">
                <a:solidFill>
                  <a:schemeClr val="accent1">
                    <a:lumMod val="10000"/>
                  </a:schemeClr>
                </a:solidFill>
              </a:rPr>
              <a:t> إشراك الطلاب في مهمة التعليم لبعضهم البعض، وذلك بتنظيم عملية التعليم وبشكل داعم ومكمل للعملية التعليمية في الكلية.</a:t>
            </a:r>
          </a:p>
          <a:p>
            <a:pPr algn="r" rtl="1">
              <a:buClr>
                <a:schemeClr val="accent1">
                  <a:lumMod val="25000"/>
                </a:schemeClr>
              </a:buClr>
            </a:pPr>
            <a:r>
              <a:rPr lang="ar-SA" sz="2400" dirty="0" smtClean="0">
                <a:solidFill>
                  <a:schemeClr val="accent1">
                    <a:lumMod val="10000"/>
                  </a:schemeClr>
                </a:solidFill>
              </a:rPr>
              <a:t>من هم معلمو الأقران</a:t>
            </a:r>
          </a:p>
          <a:p>
            <a:pPr algn="r" rtl="1">
              <a:buClr>
                <a:schemeClr val="accent1">
                  <a:lumMod val="25000"/>
                </a:schemeClr>
              </a:buClr>
            </a:pPr>
            <a:r>
              <a:rPr lang="ar-SA" sz="2400" dirty="0" smtClean="0">
                <a:solidFill>
                  <a:schemeClr val="accent1">
                    <a:lumMod val="10000"/>
                  </a:schemeClr>
                </a:solidFill>
              </a:rPr>
              <a:t>كيف تصبح معلم أقران</a:t>
            </a:r>
          </a:p>
          <a:p>
            <a:pPr algn="r" rtl="1">
              <a:buClr>
                <a:schemeClr val="accent1">
                  <a:lumMod val="25000"/>
                </a:schemeClr>
              </a:buClr>
            </a:pPr>
            <a:r>
              <a:rPr lang="ar-SA" sz="2400" dirty="0" smtClean="0">
                <a:solidFill>
                  <a:schemeClr val="accent1">
                    <a:lumMod val="10000"/>
                  </a:schemeClr>
                </a:solidFill>
              </a:rPr>
              <a:t>معلم الأقران حقوق وواجبات</a:t>
            </a:r>
          </a:p>
          <a:p>
            <a:pPr algn="r" rtl="1">
              <a:buClr>
                <a:schemeClr val="accent1">
                  <a:lumMod val="25000"/>
                </a:schemeClr>
              </a:buClr>
            </a:pPr>
            <a:r>
              <a:rPr lang="ar-SA" sz="2400" dirty="0" smtClean="0">
                <a:solidFill>
                  <a:schemeClr val="accent1">
                    <a:lumMod val="10000"/>
                  </a:schemeClr>
                </a:solidFill>
              </a:rPr>
              <a:t>من هو المتعلم</a:t>
            </a:r>
          </a:p>
          <a:p>
            <a:pPr algn="r" rtl="1">
              <a:buClr>
                <a:schemeClr val="accent1">
                  <a:lumMod val="25000"/>
                </a:schemeClr>
              </a:buClr>
            </a:pPr>
            <a:r>
              <a:rPr lang="ar-SA" sz="2400" dirty="0" smtClean="0">
                <a:solidFill>
                  <a:schemeClr val="accent1">
                    <a:lumMod val="10000"/>
                  </a:schemeClr>
                </a:solidFill>
              </a:rPr>
              <a:t>دور المشرف الأكاديمي</a:t>
            </a:r>
          </a:p>
          <a:p>
            <a:pPr algn="r" rtl="1">
              <a:buClr>
                <a:schemeClr val="accent1">
                  <a:lumMod val="25000"/>
                </a:schemeClr>
              </a:buClr>
            </a:pPr>
            <a:r>
              <a:rPr lang="ar-SA" sz="2400" dirty="0" smtClean="0">
                <a:solidFill>
                  <a:schemeClr val="accent1">
                    <a:lumMod val="10000"/>
                  </a:schemeClr>
                </a:solidFill>
              </a:rPr>
              <a:t>دور عضو هيئة التدريس</a:t>
            </a:r>
            <a:endParaRPr lang="en-US" sz="2400" dirty="0"/>
          </a:p>
        </p:txBody>
      </p:sp>
      <p:pic>
        <p:nvPicPr>
          <p:cNvPr id="1029" name="Picture 5" descr="C:\Users\AL\Desktop\ppt\tout3.jpg"/>
          <p:cNvPicPr>
            <a:picLocks noChangeAspect="1" noChangeArrowheads="1"/>
          </p:cNvPicPr>
          <p:nvPr/>
        </p:nvPicPr>
        <p:blipFill>
          <a:blip r:embed="rId2" cstate="print"/>
          <a:srcRect/>
          <a:stretch>
            <a:fillRect/>
          </a:stretch>
        </p:blipFill>
        <p:spPr bwMode="auto">
          <a:xfrm>
            <a:off x="1066800" y="609600"/>
            <a:ext cx="2514600" cy="1934411"/>
          </a:xfrm>
          <a:prstGeom prst="rect">
            <a:avLst/>
          </a:prstGeom>
          <a:noFill/>
          <a:effectLst>
            <a:softEdge rad="1270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Autofit/>
          </a:bodyPr>
          <a:lstStyle/>
          <a:p>
            <a:pPr algn="r" rtl="1"/>
            <a:r>
              <a:rPr lang="ar-SA" sz="4800" b="1" dirty="0" smtClean="0">
                <a:cs typeface="+mn-cs"/>
              </a:rPr>
              <a:t>حقيبة </a:t>
            </a:r>
            <a:r>
              <a:rPr lang="ar-SA" sz="4800" b="1" dirty="0" err="1" smtClean="0">
                <a:cs typeface="+mn-cs"/>
              </a:rPr>
              <a:t>مبتعث</a:t>
            </a:r>
            <a:endParaRPr lang="en-US" sz="4800" b="1" dirty="0">
              <a:cs typeface="+mn-cs"/>
            </a:endParaRPr>
          </a:p>
        </p:txBody>
      </p:sp>
      <p:sp>
        <p:nvSpPr>
          <p:cNvPr id="4" name="Content Placeholder 2"/>
          <p:cNvSpPr txBox="1">
            <a:spLocks/>
          </p:cNvSpPr>
          <p:nvPr/>
        </p:nvSpPr>
        <p:spPr>
          <a:xfrm>
            <a:off x="457200" y="2057400"/>
            <a:ext cx="8229600" cy="4517136"/>
          </a:xfrm>
          <a:prstGeom prst="rect">
            <a:avLst/>
          </a:prstGeom>
        </p:spPr>
        <p:txBody>
          <a:bodyPr vert="horz">
            <a:normAutofit/>
          </a:bodyPr>
          <a:lstStyle/>
          <a:p>
            <a:pPr marL="365760" marR="0" lvl="0" indent="-256032" algn="r" defTabSz="914400" rtl="1" eaLnBrk="1" fontAlgn="auto" latinLnBrk="0" hangingPunct="1">
              <a:lnSpc>
                <a:spcPct val="100000"/>
              </a:lnSpc>
              <a:spcBef>
                <a:spcPts val="300"/>
              </a:spcBef>
              <a:spcAft>
                <a:spcPts val="0"/>
              </a:spcAft>
              <a:buClr>
                <a:schemeClr val="bg2">
                  <a:lumMod val="10000"/>
                </a:schemeClr>
              </a:buClr>
              <a:buSzTx/>
              <a:tabLst/>
              <a:defRPr/>
            </a:pPr>
            <a:r>
              <a:rPr lang="ar-SA" sz="2400" dirty="0" smtClean="0">
                <a:solidFill>
                  <a:schemeClr val="tx2">
                    <a:lumMod val="50000"/>
                  </a:schemeClr>
                </a:solidFill>
              </a:rPr>
              <a:t>الحقيبة في سطور:</a:t>
            </a:r>
          </a:p>
          <a:p>
            <a:pPr marL="365760" marR="0" lvl="0" indent="-256032" algn="r" defTabSz="914400" rtl="1" eaLnBrk="1" fontAlgn="auto" latinLnBrk="0" hangingPunct="1">
              <a:lnSpc>
                <a:spcPct val="100000"/>
              </a:lnSpc>
              <a:spcBef>
                <a:spcPts val="300"/>
              </a:spcBef>
              <a:spcAft>
                <a:spcPts val="0"/>
              </a:spcAft>
              <a:buClr>
                <a:schemeClr val="bg2">
                  <a:lumMod val="10000"/>
                </a:schemeClr>
              </a:buClr>
              <a:buSzTx/>
              <a:tabLst/>
              <a:defRPr/>
            </a:pPr>
            <a:r>
              <a:rPr lang="ar-SA" sz="2400" dirty="0" smtClean="0">
                <a:solidFill>
                  <a:schemeClr val="tx2">
                    <a:lumMod val="50000"/>
                  </a:schemeClr>
                </a:solidFill>
              </a:rPr>
              <a:t>تشتمل الحقيبة على مجموعة من الكتيبات والأدلة التي من شأنها أن تساعد </a:t>
            </a:r>
            <a:r>
              <a:rPr lang="ar-SA" sz="2400" dirty="0" err="1" smtClean="0">
                <a:solidFill>
                  <a:schemeClr val="tx2">
                    <a:lumMod val="50000"/>
                  </a:schemeClr>
                </a:solidFill>
              </a:rPr>
              <a:t>المبتعث</a:t>
            </a:r>
            <a:r>
              <a:rPr lang="ar-SA" sz="2400" dirty="0" smtClean="0">
                <a:solidFill>
                  <a:schemeClr val="tx2">
                    <a:lumMod val="50000"/>
                  </a:schemeClr>
                </a:solidFill>
              </a:rPr>
              <a:t> على معرفة المطلوب منه في بلد </a:t>
            </a:r>
            <a:r>
              <a:rPr lang="ar-SA" sz="2400" dirty="0" err="1" smtClean="0">
                <a:solidFill>
                  <a:schemeClr val="tx2">
                    <a:lumMod val="50000"/>
                  </a:schemeClr>
                </a:solidFill>
              </a:rPr>
              <a:t>الابتعاث</a:t>
            </a:r>
            <a:r>
              <a:rPr lang="ar-SA" sz="2400" dirty="0" smtClean="0">
                <a:solidFill>
                  <a:schemeClr val="tx2">
                    <a:lumMod val="50000"/>
                  </a:schemeClr>
                </a:solidFill>
              </a:rPr>
              <a:t>.</a:t>
            </a:r>
          </a:p>
          <a:p>
            <a:pPr marL="365760" lvl="0" indent="-256032" algn="r" rtl="1">
              <a:spcBef>
                <a:spcPts val="300"/>
              </a:spcBef>
              <a:buClr>
                <a:schemeClr val="bg2">
                  <a:lumMod val="10000"/>
                </a:schemeClr>
              </a:buClr>
              <a:buFont typeface="Arial" pitchFamily="34" charset="0"/>
              <a:buChar char="•"/>
            </a:pPr>
            <a:r>
              <a:rPr lang="ar-SA" sz="2000" dirty="0" smtClean="0"/>
              <a:t> </a:t>
            </a:r>
            <a:r>
              <a:rPr lang="ar-SA" sz="2000" dirty="0" smtClean="0">
                <a:solidFill>
                  <a:schemeClr val="tx2">
                    <a:lumMod val="50000"/>
                  </a:schemeClr>
                </a:solidFill>
              </a:rPr>
              <a:t>كتاب</a:t>
            </a:r>
            <a:r>
              <a:rPr lang="ar-SA" sz="2000" dirty="0" smtClean="0"/>
              <a:t> </a:t>
            </a:r>
            <a:r>
              <a:rPr lang="ar-SA" sz="2000" dirty="0" smtClean="0">
                <a:solidFill>
                  <a:schemeClr val="tx2">
                    <a:lumMod val="50000"/>
                  </a:schemeClr>
                </a:solidFill>
              </a:rPr>
              <a:t>السفر للدراسة والحياة في الولايات المتحدة الأمريكية أنظمة وإجراءات , لمعالي الدكتور عبدالرحمن الداوود</a:t>
            </a:r>
          </a:p>
          <a:p>
            <a:pPr marL="365760" lvl="0" indent="-256032" algn="r" rtl="1">
              <a:spcBef>
                <a:spcPts val="300"/>
              </a:spcBef>
              <a:buClr>
                <a:schemeClr val="bg2">
                  <a:lumMod val="10000"/>
                </a:schemeClr>
              </a:buClr>
              <a:buFont typeface="Georgia"/>
              <a:buChar char="•"/>
            </a:pPr>
            <a:r>
              <a:rPr lang="ar-SA" sz="2000" dirty="0" smtClean="0">
                <a:solidFill>
                  <a:schemeClr val="tx2">
                    <a:lumMod val="50000"/>
                  </a:schemeClr>
                </a:solidFill>
              </a:rPr>
              <a:t>دليل </a:t>
            </a:r>
            <a:r>
              <a:rPr lang="ar-SA" sz="2000" dirty="0" err="1" smtClean="0">
                <a:solidFill>
                  <a:schemeClr val="tx2">
                    <a:lumMod val="50000"/>
                  </a:schemeClr>
                </a:solidFill>
              </a:rPr>
              <a:t>المبتعث</a:t>
            </a:r>
            <a:r>
              <a:rPr lang="ar-SA" sz="2000" dirty="0" smtClean="0">
                <a:solidFill>
                  <a:schemeClr val="tx2">
                    <a:lumMod val="50000"/>
                  </a:schemeClr>
                </a:solidFill>
              </a:rPr>
              <a:t> الفقهي</a:t>
            </a:r>
          </a:p>
          <a:p>
            <a:pPr marL="365760" marR="0" lvl="0" indent="-256032" algn="r" defTabSz="914400" rtl="1" eaLnBrk="1" fontAlgn="auto" latinLnBrk="0" hangingPunct="1">
              <a:lnSpc>
                <a:spcPct val="100000"/>
              </a:lnSpc>
              <a:spcBef>
                <a:spcPts val="300"/>
              </a:spcBef>
              <a:spcAft>
                <a:spcPts val="0"/>
              </a:spcAft>
              <a:buClr>
                <a:schemeClr val="bg2">
                  <a:lumMod val="10000"/>
                </a:schemeClr>
              </a:buClr>
              <a:buSzTx/>
              <a:buFont typeface="Georgia"/>
              <a:buChar char="•"/>
              <a:tabLst/>
              <a:defRPr/>
            </a:pPr>
            <a:r>
              <a:rPr kumimoji="0" lang="ar-SA" sz="2000" b="0" i="0" u="none" strike="noStrike" kern="1200" cap="none" spc="0" normalizeH="0" baseline="0" noProof="0" dirty="0" smtClean="0">
                <a:ln>
                  <a:noFill/>
                </a:ln>
                <a:solidFill>
                  <a:schemeClr val="tx2">
                    <a:lumMod val="50000"/>
                  </a:schemeClr>
                </a:solidFill>
                <a:effectLst/>
                <a:uLnTx/>
                <a:uFillTx/>
              </a:rPr>
              <a:t>دليل الابتعاث (الملحقية الثقافية بأمريكا)</a:t>
            </a:r>
            <a:endParaRPr kumimoji="0" lang="en-US" sz="2000" b="0" i="0" u="none" strike="noStrike" kern="1200" cap="none" spc="0" normalizeH="0" baseline="0" noProof="0" dirty="0" smtClean="0">
              <a:ln>
                <a:noFill/>
              </a:ln>
              <a:solidFill>
                <a:schemeClr val="tx2">
                  <a:lumMod val="50000"/>
                </a:schemeClr>
              </a:solidFill>
              <a:effectLst/>
              <a:uLnTx/>
              <a:uFillTx/>
            </a:endParaRPr>
          </a:p>
          <a:p>
            <a:pPr marL="365760" marR="0" lvl="0" indent="-256032" algn="r" defTabSz="914400" rtl="1" eaLnBrk="1" fontAlgn="auto" latinLnBrk="0" hangingPunct="1">
              <a:lnSpc>
                <a:spcPct val="100000"/>
              </a:lnSpc>
              <a:spcBef>
                <a:spcPts val="300"/>
              </a:spcBef>
              <a:spcAft>
                <a:spcPts val="0"/>
              </a:spcAft>
              <a:buClr>
                <a:schemeClr val="bg2">
                  <a:lumMod val="10000"/>
                </a:schemeClr>
              </a:buClr>
              <a:buSzTx/>
              <a:buFont typeface="Georgia"/>
              <a:buChar char="•"/>
              <a:tabLst/>
              <a:defRPr/>
            </a:pPr>
            <a:r>
              <a:rPr lang="ar-SA" sz="2000" dirty="0" smtClean="0">
                <a:solidFill>
                  <a:schemeClr val="tx2">
                    <a:lumMod val="50000"/>
                  </a:schemeClr>
                </a:solidFill>
              </a:rPr>
              <a:t>إجراءات الابتعاث في الجامعة</a:t>
            </a:r>
            <a:endParaRPr kumimoji="0" lang="ar-SA" sz="2000" b="0" i="0" u="none" strike="noStrike" kern="1200" cap="none" spc="0" normalizeH="0" baseline="0" noProof="0" dirty="0" smtClean="0">
              <a:ln>
                <a:noFill/>
              </a:ln>
              <a:solidFill>
                <a:schemeClr val="tx2">
                  <a:lumMod val="50000"/>
                </a:schemeClr>
              </a:solidFill>
              <a:effectLst/>
              <a:uLnTx/>
              <a:uFillTx/>
            </a:endParaRPr>
          </a:p>
          <a:p>
            <a:pPr marL="365760" marR="0" lvl="0" indent="-256032" algn="r" defTabSz="914400" rtl="1" eaLnBrk="1" fontAlgn="auto" latinLnBrk="0" hangingPunct="1">
              <a:lnSpc>
                <a:spcPct val="100000"/>
              </a:lnSpc>
              <a:spcBef>
                <a:spcPts val="300"/>
              </a:spcBef>
              <a:spcAft>
                <a:spcPts val="0"/>
              </a:spcAft>
              <a:buClr>
                <a:schemeClr val="bg2">
                  <a:lumMod val="10000"/>
                </a:schemeClr>
              </a:buClr>
              <a:buSzTx/>
              <a:buFont typeface="Georgia"/>
              <a:buChar char="•"/>
              <a:tabLst/>
              <a:defRPr/>
            </a:pPr>
            <a:r>
              <a:rPr lang="ar-SA" sz="2000" dirty="0" smtClean="0">
                <a:solidFill>
                  <a:schemeClr val="tx2">
                    <a:lumMod val="50000"/>
                  </a:schemeClr>
                </a:solidFill>
              </a:rPr>
              <a:t>مواقع منوعة</a:t>
            </a:r>
            <a:endParaRPr kumimoji="0" lang="ar-SA" sz="2000" b="0" i="0" u="none" strike="noStrike" kern="1200" cap="none" spc="0" normalizeH="0" baseline="0" noProof="0" dirty="0" smtClean="0">
              <a:ln>
                <a:noFill/>
              </a:ln>
              <a:solidFill>
                <a:schemeClr val="tx2">
                  <a:lumMod val="50000"/>
                </a:schemeClr>
              </a:solidFill>
              <a:effectLst/>
              <a:uLnTx/>
              <a:uFillTx/>
            </a:endParaRPr>
          </a:p>
          <a:p>
            <a:pPr marL="365760" marR="0" lvl="0" indent="-256032" algn="r" defTabSz="914400" rtl="1" eaLnBrk="1" fontAlgn="auto" latinLnBrk="0" hangingPunct="1">
              <a:lnSpc>
                <a:spcPct val="100000"/>
              </a:lnSpc>
              <a:spcBef>
                <a:spcPts val="300"/>
              </a:spcBef>
              <a:spcAft>
                <a:spcPts val="0"/>
              </a:spcAft>
              <a:buClr>
                <a:schemeClr val="bg2">
                  <a:lumMod val="10000"/>
                </a:schemeClr>
              </a:buClr>
              <a:buSzTx/>
              <a:tabLst/>
              <a:defRPr/>
            </a:pPr>
            <a:endParaRPr kumimoji="0" lang="ar-SA" sz="3200" b="0" i="0" u="none" strike="noStrike" kern="1200" cap="none" spc="0" normalizeH="0" baseline="0" noProof="0" dirty="0" smtClean="0">
              <a:ln>
                <a:noFill/>
              </a:ln>
              <a:solidFill>
                <a:schemeClr val="tx2">
                  <a:lumMod val="50000"/>
                </a:schemeClr>
              </a:solidFill>
              <a:effectLst/>
              <a:uLnTx/>
              <a:uFillTx/>
              <a:latin typeface="+mn-lt"/>
              <a:ea typeface="+mn-ea"/>
              <a:cs typeface="+mn-cs"/>
            </a:endParaRPr>
          </a:p>
          <a:p>
            <a:pPr marL="365760" marR="0" lvl="0" indent="-256032" algn="r" defTabSz="914400" rtl="1" eaLnBrk="1" fontAlgn="auto" latinLnBrk="0" hangingPunct="1">
              <a:lnSpc>
                <a:spcPct val="100000"/>
              </a:lnSpc>
              <a:spcBef>
                <a:spcPts val="300"/>
              </a:spcBef>
              <a:spcAft>
                <a:spcPts val="0"/>
              </a:spcAft>
              <a:buClr>
                <a:schemeClr val="accent3"/>
              </a:buClr>
              <a:buSzTx/>
              <a:buFont typeface="Georgia"/>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102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26979" tIns="0" rIns="26979" bIns="0" numCol="1" anchor="ctr" anchorCtr="0" compatLnSpc="1">
            <a:prstTxWarp prst="textNoShape">
              <a:avLst/>
            </a:prstTxWarp>
            <a:spAutoFit/>
          </a:bodyPr>
          <a:lstStyle/>
          <a:p>
            <a:endParaRPr lang="en-US"/>
          </a:p>
        </p:txBody>
      </p:sp>
      <p:pic>
        <p:nvPicPr>
          <p:cNvPr id="9" name="Picture 2" descr="C:\Users\AL\Desktop\IMG_0177[1].jpg"/>
          <p:cNvPicPr>
            <a:picLocks noChangeAspect="1" noChangeArrowheads="1"/>
          </p:cNvPicPr>
          <p:nvPr/>
        </p:nvPicPr>
        <p:blipFill>
          <a:blip r:embed="rId2" cstate="print"/>
          <a:srcRect/>
          <a:stretch>
            <a:fillRect/>
          </a:stretch>
        </p:blipFill>
        <p:spPr bwMode="auto">
          <a:xfrm>
            <a:off x="381000" y="580534"/>
            <a:ext cx="2743200" cy="1781666"/>
          </a:xfrm>
          <a:prstGeom prst="rect">
            <a:avLst/>
          </a:prstGeom>
          <a:noFill/>
          <a:effectLst>
            <a:softEdge rad="1270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600200"/>
            <a:ext cx="3505200" cy="838200"/>
          </a:xfrm>
        </p:spPr>
        <p:txBody>
          <a:bodyPr>
            <a:noAutofit/>
          </a:bodyPr>
          <a:lstStyle/>
          <a:p>
            <a:pPr algn="r"/>
            <a:r>
              <a:rPr lang="ar-SA" sz="4800" b="1" dirty="0" smtClean="0">
                <a:latin typeface="AGA Arabesque" pitchFamily="2" charset="2"/>
                <a:cs typeface="+mn-cs"/>
              </a:rPr>
              <a:t>نادي الخريجين</a:t>
            </a:r>
            <a:br>
              <a:rPr lang="ar-SA" sz="4800" b="1" dirty="0" smtClean="0">
                <a:latin typeface="AGA Arabesque" pitchFamily="2" charset="2"/>
                <a:cs typeface="+mn-cs"/>
              </a:rPr>
            </a:br>
            <a:endParaRPr lang="en-US" sz="4800" b="1" dirty="0">
              <a:latin typeface="AGA Arabesque" pitchFamily="2" charset="2"/>
              <a:cs typeface="+mn-cs"/>
            </a:endParaRPr>
          </a:p>
        </p:txBody>
      </p:sp>
      <p:sp>
        <p:nvSpPr>
          <p:cNvPr id="3" name="Content Placeholder 2"/>
          <p:cNvSpPr>
            <a:spLocks noGrp="1"/>
          </p:cNvSpPr>
          <p:nvPr>
            <p:ph idx="1"/>
          </p:nvPr>
        </p:nvSpPr>
        <p:spPr>
          <a:xfrm>
            <a:off x="533400" y="1981200"/>
            <a:ext cx="8229600" cy="4325112"/>
          </a:xfrm>
        </p:spPr>
        <p:txBody>
          <a:bodyPr>
            <a:normAutofit/>
          </a:bodyPr>
          <a:lstStyle/>
          <a:p>
            <a:pPr algn="r" rtl="1">
              <a:buNone/>
            </a:pPr>
            <a:endParaRPr lang="ar-SA" sz="2000" b="1" dirty="0" smtClean="0">
              <a:solidFill>
                <a:schemeClr val="accent1">
                  <a:lumMod val="10000"/>
                </a:schemeClr>
              </a:solidFill>
            </a:endParaRPr>
          </a:p>
          <a:p>
            <a:pPr marL="0" indent="0" algn="r" rtl="1">
              <a:lnSpc>
                <a:spcPct val="110000"/>
              </a:lnSpc>
              <a:spcBef>
                <a:spcPts val="0"/>
              </a:spcBef>
              <a:buClr>
                <a:schemeClr val="accent1">
                  <a:lumMod val="25000"/>
                </a:schemeClr>
              </a:buClr>
              <a:buNone/>
            </a:pPr>
            <a:endParaRPr lang="ar-SA" sz="2000" b="1" dirty="0">
              <a:solidFill>
                <a:schemeClr val="accent1">
                  <a:lumMod val="10000"/>
                </a:schemeClr>
              </a:solidFill>
            </a:endParaRPr>
          </a:p>
          <a:p>
            <a:pPr marL="0" indent="0" algn="r" rtl="1">
              <a:lnSpc>
                <a:spcPct val="110000"/>
              </a:lnSpc>
              <a:spcBef>
                <a:spcPts val="0"/>
              </a:spcBef>
              <a:buClr>
                <a:schemeClr val="accent1">
                  <a:lumMod val="25000"/>
                </a:schemeClr>
              </a:buClr>
              <a:buNone/>
            </a:pPr>
            <a:r>
              <a:rPr lang="ar-SA" sz="2000" dirty="0" smtClean="0">
                <a:solidFill>
                  <a:schemeClr val="accent1">
                    <a:lumMod val="10000"/>
                  </a:schemeClr>
                </a:solidFill>
              </a:rPr>
              <a:t>نشأت فكرة نادي الخريجين ليكون حلقة وصل ما بين الخريج والكلية والإطلاع على تجارب الخريجين في العمل بالقطاعات الحكومية والخاصة للإفادة منها في توجيه الخريجين الجدد، ولموائمة مخرجات التعليم مع متطلبات سوق العمل.</a:t>
            </a:r>
          </a:p>
          <a:p>
            <a:pPr marL="0" indent="0" algn="r" rtl="1">
              <a:lnSpc>
                <a:spcPct val="110000"/>
              </a:lnSpc>
              <a:spcBef>
                <a:spcPts val="0"/>
              </a:spcBef>
              <a:buClr>
                <a:schemeClr val="accent1">
                  <a:lumMod val="25000"/>
                </a:schemeClr>
              </a:buClr>
              <a:buNone/>
            </a:pPr>
            <a:endParaRPr lang="ar-SA" dirty="0" smtClean="0">
              <a:solidFill>
                <a:schemeClr val="accent1">
                  <a:lumMod val="10000"/>
                </a:schemeClr>
              </a:solidFill>
            </a:endParaRPr>
          </a:p>
          <a:p>
            <a:pPr marL="0" indent="0" algn="r" rtl="1">
              <a:lnSpc>
                <a:spcPct val="110000"/>
              </a:lnSpc>
              <a:spcBef>
                <a:spcPts val="0"/>
              </a:spcBef>
              <a:buClr>
                <a:schemeClr val="accent1">
                  <a:lumMod val="25000"/>
                </a:schemeClr>
              </a:buClr>
              <a:buNone/>
            </a:pPr>
            <a:r>
              <a:rPr lang="ar-SA" dirty="0" smtClean="0">
                <a:solidFill>
                  <a:schemeClr val="accent1">
                    <a:lumMod val="10000"/>
                  </a:schemeClr>
                </a:solidFill>
              </a:rPr>
              <a:t>مراحل الإعداد:</a:t>
            </a:r>
          </a:p>
          <a:p>
            <a:pPr marL="342900" indent="-342900" algn="r" rtl="1">
              <a:lnSpc>
                <a:spcPct val="110000"/>
              </a:lnSpc>
              <a:spcBef>
                <a:spcPts val="0"/>
              </a:spcBef>
              <a:buClr>
                <a:schemeClr val="accent1">
                  <a:lumMod val="25000"/>
                </a:schemeClr>
              </a:buClr>
            </a:pPr>
            <a:r>
              <a:rPr lang="ar-SA" sz="2000" dirty="0" smtClean="0">
                <a:solidFill>
                  <a:schemeClr val="accent1">
                    <a:lumMod val="10000"/>
                  </a:schemeClr>
                </a:solidFill>
              </a:rPr>
              <a:t>معرفة أعداد الخريجين</a:t>
            </a:r>
          </a:p>
          <a:p>
            <a:pPr marL="342900" indent="-342900" algn="r" rtl="1">
              <a:lnSpc>
                <a:spcPct val="110000"/>
              </a:lnSpc>
              <a:spcBef>
                <a:spcPts val="0"/>
              </a:spcBef>
              <a:buClr>
                <a:schemeClr val="accent1">
                  <a:lumMod val="25000"/>
                </a:schemeClr>
              </a:buClr>
            </a:pPr>
            <a:r>
              <a:rPr lang="ar-SA" sz="2000" dirty="0" smtClean="0">
                <a:solidFill>
                  <a:schemeClr val="accent1">
                    <a:lumMod val="10000"/>
                  </a:schemeClr>
                </a:solidFill>
              </a:rPr>
              <a:t>معرفة نسبة التوظيف لكل قسم</a:t>
            </a:r>
          </a:p>
          <a:p>
            <a:pPr marL="342900" indent="-342900" algn="r" rtl="1">
              <a:lnSpc>
                <a:spcPct val="110000"/>
              </a:lnSpc>
              <a:spcBef>
                <a:spcPts val="0"/>
              </a:spcBef>
              <a:buClr>
                <a:schemeClr val="accent1">
                  <a:lumMod val="25000"/>
                </a:schemeClr>
              </a:buClr>
            </a:pPr>
            <a:r>
              <a:rPr lang="ar-SA" sz="2000" dirty="0" smtClean="0">
                <a:solidFill>
                  <a:schemeClr val="accent1">
                    <a:lumMod val="10000"/>
                  </a:schemeClr>
                </a:solidFill>
              </a:rPr>
              <a:t>إقامة حفل سنوي </a:t>
            </a:r>
          </a:p>
          <a:p>
            <a:pPr marL="342900" indent="-342900" algn="r" rtl="1">
              <a:lnSpc>
                <a:spcPct val="110000"/>
              </a:lnSpc>
              <a:spcBef>
                <a:spcPts val="0"/>
              </a:spcBef>
              <a:buClr>
                <a:schemeClr val="accent1">
                  <a:lumMod val="25000"/>
                </a:schemeClr>
              </a:buClr>
            </a:pPr>
            <a:r>
              <a:rPr lang="ar-SA" sz="2000" dirty="0" smtClean="0">
                <a:solidFill>
                  <a:schemeClr val="accent1">
                    <a:lumMod val="10000"/>
                  </a:schemeClr>
                </a:solidFill>
              </a:rPr>
              <a:t>دراسة نقاط الضعف وتدعيم البرامج</a:t>
            </a:r>
          </a:p>
          <a:p>
            <a:pPr marL="342900" indent="-342900" algn="r" rtl="1">
              <a:lnSpc>
                <a:spcPct val="110000"/>
              </a:lnSpc>
              <a:spcBef>
                <a:spcPts val="0"/>
              </a:spcBef>
              <a:buClr>
                <a:schemeClr val="accent1">
                  <a:lumMod val="25000"/>
                </a:schemeClr>
              </a:buClr>
            </a:pPr>
            <a:endParaRPr lang="ar-SA" sz="2000" dirty="0" smtClean="0">
              <a:solidFill>
                <a:schemeClr val="accent1">
                  <a:lumMod val="10000"/>
                </a:schemeClr>
              </a:solidFill>
            </a:endParaRPr>
          </a:p>
          <a:p>
            <a:pPr marL="342900" indent="-342900" algn="r" rtl="1">
              <a:lnSpc>
                <a:spcPct val="110000"/>
              </a:lnSpc>
              <a:spcBef>
                <a:spcPts val="0"/>
              </a:spcBef>
              <a:buClr>
                <a:schemeClr val="accent1">
                  <a:lumMod val="25000"/>
                </a:schemeClr>
              </a:buClr>
            </a:pPr>
            <a:endParaRPr lang="ar-SA" sz="2000" dirty="0" smtClean="0">
              <a:solidFill>
                <a:schemeClr val="accent1">
                  <a:lumMod val="10000"/>
                </a:schemeClr>
              </a:solidFill>
            </a:endParaRPr>
          </a:p>
          <a:p>
            <a:pPr marL="624078" indent="-514350" algn="r" rtl="1">
              <a:buClr>
                <a:schemeClr val="bg2">
                  <a:lumMod val="10000"/>
                </a:schemeClr>
              </a:buClr>
            </a:pPr>
            <a:endParaRPr lang="en-US" sz="2000" dirty="0" smtClean="0">
              <a:solidFill>
                <a:schemeClr val="accent1">
                  <a:lumMod val="10000"/>
                </a:schemeClr>
              </a:solidFill>
            </a:endParaRPr>
          </a:p>
        </p:txBody>
      </p:sp>
      <p:pic>
        <p:nvPicPr>
          <p:cNvPr id="18436" name="Picture 4" descr="C:\Users\AL\Desktop\ppt\تخرج 2.bmp"/>
          <p:cNvPicPr>
            <a:picLocks noChangeAspect="1" noChangeArrowheads="1"/>
          </p:cNvPicPr>
          <p:nvPr/>
        </p:nvPicPr>
        <p:blipFill>
          <a:blip r:embed="rId2" cstate="print"/>
          <a:srcRect/>
          <a:stretch>
            <a:fillRect/>
          </a:stretch>
        </p:blipFill>
        <p:spPr bwMode="auto">
          <a:xfrm>
            <a:off x="893492" y="457200"/>
            <a:ext cx="3678508" cy="2209800"/>
          </a:xfrm>
          <a:prstGeom prst="rect">
            <a:avLst/>
          </a:prstGeom>
          <a:noFill/>
          <a:effectLst>
            <a:softEdge rad="12700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مستطيل 7"/>
          <p:cNvSpPr>
            <a:spLocks noChangeArrowheads="1"/>
          </p:cNvSpPr>
          <p:nvPr/>
        </p:nvSpPr>
        <p:spPr bwMode="auto">
          <a:xfrm>
            <a:off x="1828800" y="762000"/>
            <a:ext cx="5214937" cy="708025"/>
          </a:xfrm>
          <a:prstGeom prst="rect">
            <a:avLst/>
          </a:prstGeom>
          <a:noFill/>
          <a:ln w="9525">
            <a:noFill/>
            <a:miter lim="800000"/>
            <a:headEnd/>
            <a:tailEnd/>
          </a:ln>
        </p:spPr>
        <p:txBody>
          <a:bodyPr>
            <a:spAutoFit/>
          </a:bodyPr>
          <a:lstStyle/>
          <a:p>
            <a:r>
              <a:rPr lang="ar-SA" sz="4000" b="1" dirty="0"/>
              <a:t>بيانات إحصائية لخريجي الكلية</a:t>
            </a:r>
            <a:endParaRPr lang="ar-SA" sz="4000" dirty="0"/>
          </a:p>
        </p:txBody>
      </p:sp>
      <p:sp>
        <p:nvSpPr>
          <p:cNvPr id="4099" name="Rectangle 7"/>
          <p:cNvSpPr>
            <a:spLocks noChangeArrowheads="1"/>
          </p:cNvSpPr>
          <p:nvPr/>
        </p:nvSpPr>
        <p:spPr bwMode="auto">
          <a:xfrm>
            <a:off x="1219200" y="1676400"/>
            <a:ext cx="6705600" cy="584775"/>
          </a:xfrm>
          <a:prstGeom prst="rect">
            <a:avLst/>
          </a:prstGeom>
          <a:noFill/>
          <a:ln w="9525">
            <a:noFill/>
            <a:miter lim="800000"/>
            <a:headEnd/>
            <a:tailEnd/>
          </a:ln>
        </p:spPr>
        <p:txBody>
          <a:bodyPr wrap="square" anchor="ctr">
            <a:spAutoFit/>
          </a:bodyPr>
          <a:lstStyle/>
          <a:p>
            <a:pPr eaLnBrk="0" hangingPunct="0"/>
            <a:r>
              <a:rPr lang="ar-SA" sz="3200" b="1" dirty="0">
                <a:latin typeface="Calibri" pitchFamily="34" charset="0"/>
                <a:cs typeface="Times New Roman" pitchFamily="18" charset="0"/>
              </a:rPr>
              <a:t>عدد ونسبة </a:t>
            </a:r>
            <a:r>
              <a:rPr lang="ar-SA" sz="3200" b="1" dirty="0" smtClean="0">
                <a:latin typeface="Calibri" pitchFamily="34" charset="0"/>
                <a:cs typeface="Times New Roman" pitchFamily="18" charset="0"/>
              </a:rPr>
              <a:t>توظيف خريجي </a:t>
            </a:r>
            <a:r>
              <a:rPr lang="ar-SA" sz="3200" b="1" dirty="0">
                <a:latin typeface="Calibri" pitchFamily="34" charset="0"/>
                <a:cs typeface="Times New Roman" pitchFamily="18" charset="0"/>
              </a:rPr>
              <a:t>الكلية وفق التخصص:</a:t>
            </a:r>
            <a:endParaRPr lang="ar-SA" sz="3200" dirty="0"/>
          </a:p>
        </p:txBody>
      </p:sp>
      <p:graphicFrame>
        <p:nvGraphicFramePr>
          <p:cNvPr id="10" name="جدول 9"/>
          <p:cNvGraphicFramePr>
            <a:graphicFrameLocks noGrp="1"/>
          </p:cNvGraphicFramePr>
          <p:nvPr>
            <p:extLst>
              <p:ext uri="{D42A27DB-BD31-4B8C-83A1-F6EECF244321}">
                <p14:modId xmlns:p14="http://schemas.microsoft.com/office/powerpoint/2010/main" val="3953836200"/>
              </p:ext>
            </p:extLst>
          </p:nvPr>
        </p:nvGraphicFramePr>
        <p:xfrm>
          <a:off x="1905000" y="2362200"/>
          <a:ext cx="5364087" cy="1296144"/>
        </p:xfrm>
        <a:graphic>
          <a:graphicData uri="http://schemas.openxmlformats.org/drawingml/2006/table">
            <a:tbl>
              <a:tblPr rtl="1"/>
              <a:tblGrid>
                <a:gridCol w="3008917"/>
                <a:gridCol w="1143594"/>
                <a:gridCol w="1211576"/>
              </a:tblGrid>
              <a:tr h="3240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2D6132"/>
                          </a:solidFill>
                          <a:effectLst/>
                          <a:latin typeface="Arial" pitchFamily="34" charset="0"/>
                          <a:cs typeface="Times New Roman" pitchFamily="18" charset="0"/>
                        </a:rPr>
                        <a:t> </a:t>
                      </a:r>
                      <a:r>
                        <a:rPr kumimoji="0" lang="ar-SA" sz="1600" b="1" i="0" u="none" strike="noStrike" cap="none" normalizeH="0" baseline="0" dirty="0" smtClean="0">
                          <a:ln>
                            <a:noFill/>
                          </a:ln>
                          <a:solidFill>
                            <a:srgbClr val="2D6132"/>
                          </a:solidFill>
                          <a:effectLst/>
                          <a:latin typeface="Arial" pitchFamily="34" charset="0"/>
                          <a:cs typeface="Times New Roman" pitchFamily="18" charset="0"/>
                        </a:rPr>
                        <a:t>القسم</a:t>
                      </a:r>
                      <a:endParaRPr kumimoji="0" lang="en-US" sz="1600" b="1" i="0" u="none" strike="noStrike" cap="none" normalizeH="0" baseline="0" dirty="0" smtClean="0">
                        <a:ln>
                          <a:noFill/>
                        </a:ln>
                        <a:solidFill>
                          <a:srgbClr val="2D6132"/>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2D6132"/>
                          </a:solidFill>
                          <a:effectLst/>
                          <a:latin typeface="Calibri" pitchFamily="34" charset="0"/>
                          <a:cs typeface="Times New Roman" pitchFamily="18" charset="0"/>
                        </a:rPr>
                        <a:t>المحاسبة</a:t>
                      </a:r>
                      <a:endParaRPr kumimoji="0" lang="en-US" sz="1600" b="1" i="0" u="none" strike="noStrike" cap="none" normalizeH="0" baseline="0" dirty="0" smtClean="0">
                        <a:ln>
                          <a:noFill/>
                        </a:ln>
                        <a:solidFill>
                          <a:srgbClr val="2D6132"/>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2D6132"/>
                          </a:solidFill>
                          <a:effectLst/>
                          <a:latin typeface="Calibri" pitchFamily="34" charset="0"/>
                          <a:cs typeface="Times New Roman" pitchFamily="18" charset="0"/>
                        </a:rPr>
                        <a:t>القانون</a:t>
                      </a:r>
                      <a:endParaRPr kumimoji="0" lang="en-US" sz="1600" b="1" i="0" u="none" strike="noStrike" cap="none" normalizeH="0" baseline="0" dirty="0" smtClean="0">
                        <a:ln>
                          <a:noFill/>
                        </a:ln>
                        <a:solidFill>
                          <a:srgbClr val="2D6132"/>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24036">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rgbClr val="161616"/>
                          </a:solidFill>
                          <a:effectLst/>
                          <a:latin typeface="Calibri" pitchFamily="34" charset="0"/>
                          <a:cs typeface="Times New Roman" pitchFamily="18" charset="0"/>
                        </a:rPr>
                        <a:t>عدد الخريجين الإجمالي </a:t>
                      </a:r>
                      <a:endParaRPr kumimoji="0" lang="en-US" sz="1400" b="1" i="0" u="none" strike="noStrike" cap="none" normalizeH="0" baseline="0" dirty="0" smtClean="0">
                        <a:ln>
                          <a:noFill/>
                        </a:ln>
                        <a:solidFill>
                          <a:srgbClr val="161616"/>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61616"/>
                          </a:solidFill>
                          <a:effectLst/>
                          <a:latin typeface="Arial" pitchFamily="34" charset="0"/>
                          <a:cs typeface="Times New Roman" pitchFamily="18" charset="0"/>
                        </a:rPr>
                        <a:t> </a:t>
                      </a:r>
                      <a:r>
                        <a:rPr kumimoji="0" lang="ar-SA" sz="1400" b="1" i="0" u="none" strike="noStrike" cap="none" normalizeH="0" baseline="0" dirty="0" smtClean="0">
                          <a:ln>
                            <a:noFill/>
                          </a:ln>
                          <a:solidFill>
                            <a:srgbClr val="161616"/>
                          </a:solidFill>
                          <a:effectLst/>
                          <a:latin typeface="Arial" pitchFamily="34" charset="0"/>
                          <a:cs typeface="Times New Roman" pitchFamily="18" charset="0"/>
                        </a:rPr>
                        <a:t>61</a:t>
                      </a:r>
                      <a:endParaRPr kumimoji="0" lang="en-US" sz="1400" b="1" i="0" u="none" strike="noStrike" cap="none" normalizeH="0" baseline="0" dirty="0" smtClean="0">
                        <a:ln>
                          <a:noFill/>
                        </a:ln>
                        <a:solidFill>
                          <a:srgbClr val="161616"/>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rgbClr val="161616"/>
                          </a:solidFill>
                          <a:effectLst/>
                          <a:latin typeface="Arial" pitchFamily="34" charset="0"/>
                          <a:cs typeface="Times New Roman" pitchFamily="18" charset="0"/>
                        </a:rPr>
                        <a:t>12</a:t>
                      </a:r>
                      <a:endParaRPr kumimoji="0" lang="en-US" sz="1400" b="1" i="0" u="none" strike="noStrike" cap="none" normalizeH="0" baseline="0" dirty="0" smtClean="0">
                        <a:ln>
                          <a:noFill/>
                        </a:ln>
                        <a:solidFill>
                          <a:srgbClr val="161616"/>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r>
              <a:tr h="324036">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rgbClr val="161616"/>
                          </a:solidFill>
                          <a:effectLst/>
                          <a:latin typeface="Calibri" pitchFamily="34" charset="0"/>
                          <a:cs typeface="Times New Roman" pitchFamily="18" charset="0"/>
                        </a:rPr>
                        <a:t>عدد الموظفين</a:t>
                      </a:r>
                      <a:endParaRPr kumimoji="0" lang="en-US" sz="1400" b="1" i="0" u="none" strike="noStrike" cap="none" normalizeH="0" baseline="0" dirty="0" smtClean="0">
                        <a:ln>
                          <a:noFill/>
                        </a:ln>
                        <a:solidFill>
                          <a:srgbClr val="161616"/>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rgbClr val="161616"/>
                          </a:solidFill>
                          <a:effectLst/>
                          <a:latin typeface="Arial" pitchFamily="34" charset="0"/>
                          <a:cs typeface="Times New Roman" pitchFamily="18" charset="0"/>
                        </a:rPr>
                        <a:t> 40</a:t>
                      </a:r>
                      <a:endParaRPr kumimoji="0" lang="en-US" sz="1400" b="1" i="0" u="none" strike="noStrike" cap="none" normalizeH="0" baseline="0" dirty="0" smtClean="0">
                        <a:ln>
                          <a:noFill/>
                        </a:ln>
                        <a:solidFill>
                          <a:srgbClr val="161616"/>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rgbClr val="161616"/>
                          </a:solidFill>
                          <a:effectLst/>
                          <a:latin typeface="Arial" pitchFamily="34" charset="0"/>
                          <a:cs typeface="Times New Roman" pitchFamily="18" charset="0"/>
                        </a:rPr>
                        <a:t>4</a:t>
                      </a:r>
                      <a:endParaRPr kumimoji="0" lang="en-US" sz="1400" b="1" i="0" u="none" strike="noStrike" cap="none" normalizeH="0" baseline="0" dirty="0" smtClean="0">
                        <a:ln>
                          <a:noFill/>
                        </a:ln>
                        <a:solidFill>
                          <a:srgbClr val="161616"/>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r>
              <a:tr h="324036">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smtClean="0">
                          <a:ln>
                            <a:noFill/>
                          </a:ln>
                          <a:solidFill>
                            <a:srgbClr val="161616"/>
                          </a:solidFill>
                          <a:effectLst/>
                          <a:latin typeface="Calibri" pitchFamily="34" charset="0"/>
                          <a:cs typeface="Times New Roman" pitchFamily="18" charset="0"/>
                        </a:rPr>
                        <a:t>نسبة التوظيف</a:t>
                      </a:r>
                      <a:endParaRPr kumimoji="0" lang="en-US" sz="1400" b="1" i="0" u="none" strike="noStrike" cap="none" normalizeH="0" baseline="0" smtClean="0">
                        <a:ln>
                          <a:noFill/>
                        </a:ln>
                        <a:solidFill>
                          <a:srgbClr val="161616"/>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rgbClr val="161616"/>
                          </a:solidFill>
                          <a:effectLst/>
                          <a:latin typeface="Arial" pitchFamily="34" charset="0"/>
                          <a:cs typeface="Times New Roman" pitchFamily="18" charset="0"/>
                        </a:rPr>
                        <a:t>66%</a:t>
                      </a:r>
                      <a:endParaRPr kumimoji="0" lang="en-US" sz="1400" b="1" i="0" u="none" strike="noStrike" cap="none" normalizeH="0" baseline="0" dirty="0" smtClean="0">
                        <a:ln>
                          <a:noFill/>
                        </a:ln>
                        <a:solidFill>
                          <a:srgbClr val="161616"/>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rgbClr val="161616"/>
                          </a:solidFill>
                          <a:effectLst/>
                          <a:latin typeface="Calibri" pitchFamily="34" charset="0"/>
                          <a:cs typeface="Times New Roman" pitchFamily="18" charset="0"/>
                        </a:rPr>
                        <a:t>33%</a:t>
                      </a:r>
                      <a:endParaRPr kumimoji="0" lang="en-US" sz="1400" b="1" i="0" u="none" strike="noStrike" cap="none" normalizeH="0" baseline="0" dirty="0" smtClean="0">
                        <a:ln>
                          <a:noFill/>
                        </a:ln>
                        <a:solidFill>
                          <a:srgbClr val="161616"/>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3204578188"/>
              </p:ext>
            </p:extLst>
          </p:nvPr>
        </p:nvGraphicFramePr>
        <p:xfrm>
          <a:off x="1905000" y="4800600"/>
          <a:ext cx="5410200" cy="1300772"/>
        </p:xfrm>
        <a:graphic>
          <a:graphicData uri="http://schemas.openxmlformats.org/drawingml/2006/table">
            <a:tbl>
              <a:tblPr rtl="1"/>
              <a:tblGrid>
                <a:gridCol w="2373517"/>
                <a:gridCol w="679395"/>
                <a:gridCol w="765337"/>
                <a:gridCol w="808304"/>
                <a:gridCol w="783647"/>
              </a:tblGrid>
              <a:tr h="588455">
                <a:tc>
                  <a:txBody>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sz="1600" b="1" i="0" u="none" strike="noStrike" kern="1200" cap="none" normalizeH="0" baseline="0" dirty="0" smtClean="0">
                          <a:ln>
                            <a:noFill/>
                          </a:ln>
                          <a:solidFill>
                            <a:srgbClr val="2D6132"/>
                          </a:solidFill>
                          <a:effectLst/>
                          <a:latin typeface="Calibri" pitchFamily="34" charset="0"/>
                          <a:ea typeface="+mn-ea"/>
                          <a:cs typeface="Times New Roman" pitchFamily="18" charset="0"/>
                        </a:rPr>
                        <a:t>فصل التخرج</a:t>
                      </a:r>
                    </a:p>
                  </a:txBody>
                  <a:tcPr marL="45615" marR="4561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kern="1200" cap="none" normalizeH="0" baseline="0" dirty="0" smtClean="0">
                          <a:ln>
                            <a:noFill/>
                          </a:ln>
                          <a:solidFill>
                            <a:srgbClr val="2D6132"/>
                          </a:solidFill>
                          <a:effectLst/>
                          <a:latin typeface="Calibri" pitchFamily="34" charset="0"/>
                          <a:ea typeface="+mn-ea"/>
                          <a:cs typeface="Times New Roman" pitchFamily="18" charset="0"/>
                        </a:rPr>
                        <a:t>الفصل1 32/31</a:t>
                      </a:r>
                      <a:endParaRPr kumimoji="0" lang="en-US" sz="1600" b="1" i="0" u="none" strike="noStrike" kern="1200" cap="none" normalizeH="0" baseline="0" dirty="0" smtClean="0">
                        <a:ln>
                          <a:noFill/>
                        </a:ln>
                        <a:solidFill>
                          <a:srgbClr val="2D6132"/>
                        </a:solidFill>
                        <a:effectLst/>
                        <a:latin typeface="Calibri" pitchFamily="34" charset="0"/>
                        <a:ea typeface="+mn-ea"/>
                        <a:cs typeface="Times New Roman" pitchFamily="18" charset="0"/>
                      </a:endParaRPr>
                    </a:p>
                  </a:txBody>
                  <a:tcPr marL="45615" marR="45615"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kern="1200" cap="none" normalizeH="0" baseline="0" dirty="0" smtClean="0">
                          <a:ln>
                            <a:noFill/>
                          </a:ln>
                          <a:solidFill>
                            <a:srgbClr val="2D6132"/>
                          </a:solidFill>
                          <a:effectLst/>
                          <a:latin typeface="Calibri" pitchFamily="34" charset="0"/>
                          <a:ea typeface="+mn-ea"/>
                          <a:cs typeface="Times New Roman" pitchFamily="18" charset="0"/>
                        </a:rPr>
                        <a:t>الفصل2</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kern="1200" cap="none" normalizeH="0" baseline="0" dirty="0" smtClean="0">
                          <a:ln>
                            <a:noFill/>
                          </a:ln>
                          <a:solidFill>
                            <a:srgbClr val="2D6132"/>
                          </a:solidFill>
                          <a:effectLst/>
                          <a:latin typeface="Calibri" pitchFamily="34" charset="0"/>
                          <a:ea typeface="+mn-ea"/>
                          <a:cs typeface="Times New Roman" pitchFamily="18" charset="0"/>
                        </a:rPr>
                        <a:t>32/31</a:t>
                      </a:r>
                      <a:endParaRPr kumimoji="0" lang="en-US" sz="1600" b="1" i="0" u="none" strike="noStrike" kern="1200" cap="none" normalizeH="0" baseline="0" dirty="0" smtClean="0">
                        <a:ln>
                          <a:noFill/>
                        </a:ln>
                        <a:solidFill>
                          <a:srgbClr val="2D6132"/>
                        </a:solidFill>
                        <a:effectLst/>
                        <a:latin typeface="Calibri" pitchFamily="34" charset="0"/>
                        <a:ea typeface="+mn-ea"/>
                        <a:cs typeface="Times New Roman" pitchFamily="18" charset="0"/>
                      </a:endParaRPr>
                    </a:p>
                  </a:txBody>
                  <a:tcPr marL="45615" marR="45615"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kern="1200" cap="none" normalizeH="0" baseline="0" dirty="0" smtClean="0">
                          <a:ln>
                            <a:noFill/>
                          </a:ln>
                          <a:solidFill>
                            <a:srgbClr val="2D6132"/>
                          </a:solidFill>
                          <a:effectLst/>
                          <a:latin typeface="Calibri" pitchFamily="34" charset="0"/>
                          <a:ea typeface="+mn-ea"/>
                          <a:cs typeface="Times New Roman" pitchFamily="18" charset="0"/>
                        </a:rPr>
                        <a:t>الفصل 1</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kern="1200" cap="none" normalizeH="0" baseline="0" dirty="0" smtClean="0">
                          <a:ln>
                            <a:noFill/>
                          </a:ln>
                          <a:solidFill>
                            <a:srgbClr val="2D6132"/>
                          </a:solidFill>
                          <a:effectLst/>
                          <a:latin typeface="Calibri" pitchFamily="34" charset="0"/>
                          <a:ea typeface="+mn-ea"/>
                          <a:cs typeface="Times New Roman" pitchFamily="18" charset="0"/>
                        </a:rPr>
                        <a:t> 33/32</a:t>
                      </a:r>
                      <a:endParaRPr kumimoji="0" lang="en-US" sz="1600" b="1" i="0" u="none" strike="noStrike" kern="1200" cap="none" normalizeH="0" baseline="0" dirty="0" smtClean="0">
                        <a:ln>
                          <a:noFill/>
                        </a:ln>
                        <a:solidFill>
                          <a:srgbClr val="2D6132"/>
                        </a:solidFill>
                        <a:effectLst/>
                        <a:latin typeface="Calibri" pitchFamily="34" charset="0"/>
                        <a:ea typeface="+mn-ea"/>
                        <a:cs typeface="Times New Roman" pitchFamily="18" charset="0"/>
                      </a:endParaRPr>
                    </a:p>
                  </a:txBody>
                  <a:tcPr marL="45615" marR="45615"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kern="1200" cap="none" normalizeH="0" baseline="0" dirty="0" smtClean="0">
                          <a:ln>
                            <a:noFill/>
                          </a:ln>
                          <a:solidFill>
                            <a:srgbClr val="2D6132"/>
                          </a:solidFill>
                          <a:effectLst/>
                          <a:latin typeface="Calibri" pitchFamily="34" charset="0"/>
                          <a:ea typeface="+mn-ea"/>
                          <a:cs typeface="Times New Roman" pitchFamily="18" charset="0"/>
                        </a:rPr>
                        <a:t>الفصل 2</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kern="1200" cap="none" normalizeH="0" baseline="0" dirty="0" smtClean="0">
                          <a:ln>
                            <a:noFill/>
                          </a:ln>
                          <a:solidFill>
                            <a:srgbClr val="2D6132"/>
                          </a:solidFill>
                          <a:effectLst/>
                          <a:latin typeface="Calibri" pitchFamily="34" charset="0"/>
                          <a:ea typeface="+mn-ea"/>
                          <a:cs typeface="Times New Roman" pitchFamily="18" charset="0"/>
                        </a:rPr>
                        <a:t>33/32</a:t>
                      </a:r>
                      <a:endParaRPr kumimoji="0" lang="en-US" sz="1600" b="1" i="0" u="none" strike="noStrike" kern="1200" cap="none" normalizeH="0" baseline="0" dirty="0" smtClean="0">
                        <a:ln>
                          <a:noFill/>
                        </a:ln>
                        <a:solidFill>
                          <a:srgbClr val="2D6132"/>
                        </a:solidFill>
                        <a:effectLst/>
                        <a:latin typeface="Calibri" pitchFamily="34" charset="0"/>
                        <a:ea typeface="+mn-ea"/>
                        <a:cs typeface="Times New Roman" pitchFamily="18" charset="0"/>
                      </a:endParaRPr>
                    </a:p>
                  </a:txBody>
                  <a:tcPr marL="45615" marR="45615"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7123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kern="1200" cap="none" normalizeH="0" baseline="0" dirty="0" smtClean="0">
                          <a:ln>
                            <a:noFill/>
                          </a:ln>
                          <a:solidFill>
                            <a:srgbClr val="161616"/>
                          </a:solidFill>
                          <a:effectLst/>
                          <a:latin typeface="Arial" pitchFamily="34" charset="0"/>
                          <a:ea typeface="+mn-ea"/>
                          <a:cs typeface="Times New Roman" pitchFamily="18" charset="0"/>
                        </a:rPr>
                        <a:t>نسبة توظيف الخريجين للكلية وفق سنة التخرج</a:t>
                      </a:r>
                      <a:endParaRPr kumimoji="0" lang="en-US" sz="1400" b="1" i="0" u="none" strike="noStrike" kern="1200" cap="none" normalizeH="0" baseline="0" dirty="0" smtClean="0">
                        <a:ln>
                          <a:noFill/>
                        </a:ln>
                        <a:solidFill>
                          <a:srgbClr val="161616"/>
                        </a:solidFill>
                        <a:effectLst/>
                        <a:latin typeface="Arial" pitchFamily="34" charset="0"/>
                        <a:ea typeface="+mn-ea"/>
                        <a:cs typeface="Times New Roman" pitchFamily="18" charset="0"/>
                      </a:endParaRPr>
                    </a:p>
                  </a:txBody>
                  <a:tcPr marL="45615" marR="4561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kern="1200" cap="none" normalizeH="0" baseline="0" dirty="0" smtClean="0">
                          <a:ln>
                            <a:noFill/>
                          </a:ln>
                          <a:solidFill>
                            <a:srgbClr val="161616"/>
                          </a:solidFill>
                          <a:effectLst/>
                          <a:latin typeface="Arial" pitchFamily="34" charset="0"/>
                          <a:ea typeface="+mn-ea"/>
                          <a:cs typeface="Times New Roman" pitchFamily="18" charset="0"/>
                        </a:rPr>
                        <a:t>89%</a:t>
                      </a:r>
                      <a:endParaRPr kumimoji="0" lang="en-US" sz="1400" b="1" i="0" u="none" strike="noStrike" kern="1200" cap="none" normalizeH="0" baseline="0" dirty="0" smtClean="0">
                        <a:ln>
                          <a:noFill/>
                        </a:ln>
                        <a:solidFill>
                          <a:srgbClr val="161616"/>
                        </a:solidFill>
                        <a:effectLst/>
                        <a:latin typeface="Arial" pitchFamily="34" charset="0"/>
                        <a:ea typeface="+mn-ea"/>
                        <a:cs typeface="Times New Roman" pitchFamily="18" charset="0"/>
                      </a:endParaRPr>
                    </a:p>
                  </a:txBody>
                  <a:tcPr marL="45615" marR="4561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kern="1200" cap="none" normalizeH="0" baseline="0" dirty="0" smtClean="0">
                          <a:ln>
                            <a:noFill/>
                          </a:ln>
                          <a:solidFill>
                            <a:srgbClr val="161616"/>
                          </a:solidFill>
                          <a:effectLst/>
                          <a:latin typeface="Arial" pitchFamily="34" charset="0"/>
                          <a:ea typeface="+mn-ea"/>
                          <a:cs typeface="Times New Roman" pitchFamily="18" charset="0"/>
                        </a:rPr>
                        <a:t>92%</a:t>
                      </a:r>
                      <a:endParaRPr kumimoji="0" lang="en-US" sz="1400" b="1" i="0" u="none" strike="noStrike" kern="1200" cap="none" normalizeH="0" baseline="0" dirty="0" smtClean="0">
                        <a:ln>
                          <a:noFill/>
                        </a:ln>
                        <a:solidFill>
                          <a:srgbClr val="161616"/>
                        </a:solidFill>
                        <a:effectLst/>
                        <a:latin typeface="Arial" pitchFamily="34" charset="0"/>
                        <a:ea typeface="+mn-ea"/>
                        <a:cs typeface="Times New Roman" pitchFamily="18" charset="0"/>
                      </a:endParaRPr>
                    </a:p>
                  </a:txBody>
                  <a:tcPr marL="45615" marR="4561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kern="1200" cap="none" normalizeH="0" baseline="0" dirty="0" smtClean="0">
                          <a:ln>
                            <a:noFill/>
                          </a:ln>
                          <a:solidFill>
                            <a:srgbClr val="161616"/>
                          </a:solidFill>
                          <a:effectLst/>
                          <a:latin typeface="Arial" pitchFamily="34" charset="0"/>
                          <a:ea typeface="+mn-ea"/>
                          <a:cs typeface="Times New Roman" pitchFamily="18" charset="0"/>
                        </a:rPr>
                        <a:t>67%</a:t>
                      </a:r>
                      <a:endParaRPr kumimoji="0" lang="en-US" sz="1400" b="1" i="0" u="none" strike="noStrike" kern="1200" cap="none" normalizeH="0" baseline="0" dirty="0" smtClean="0">
                        <a:ln>
                          <a:noFill/>
                        </a:ln>
                        <a:solidFill>
                          <a:srgbClr val="161616"/>
                        </a:solidFill>
                        <a:effectLst/>
                        <a:latin typeface="Arial" pitchFamily="34" charset="0"/>
                        <a:ea typeface="+mn-ea"/>
                        <a:cs typeface="Times New Roman" pitchFamily="18" charset="0"/>
                      </a:endParaRPr>
                    </a:p>
                  </a:txBody>
                  <a:tcPr marL="45615" marR="4561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kern="1200" cap="none" normalizeH="0" baseline="0" dirty="0" smtClean="0">
                          <a:ln>
                            <a:noFill/>
                          </a:ln>
                          <a:solidFill>
                            <a:srgbClr val="161616"/>
                          </a:solidFill>
                          <a:effectLst/>
                          <a:latin typeface="Arial" pitchFamily="34" charset="0"/>
                          <a:ea typeface="+mn-ea"/>
                          <a:cs typeface="Times New Roman" pitchFamily="18" charset="0"/>
                        </a:rPr>
                        <a:t>40%</a:t>
                      </a:r>
                      <a:endParaRPr kumimoji="0" lang="en-US" sz="1400" b="1" i="0" u="none" strike="noStrike" kern="1200" cap="none" normalizeH="0" baseline="0" dirty="0" smtClean="0">
                        <a:ln>
                          <a:noFill/>
                        </a:ln>
                        <a:solidFill>
                          <a:srgbClr val="161616"/>
                        </a:solidFill>
                        <a:effectLst/>
                        <a:latin typeface="Arial" pitchFamily="34" charset="0"/>
                        <a:ea typeface="+mn-ea"/>
                        <a:cs typeface="Times New Roman" pitchFamily="18" charset="0"/>
                      </a:endParaRPr>
                    </a:p>
                  </a:txBody>
                  <a:tcPr marL="45615" marR="4561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0000"/>
                      </a:schemeClr>
                    </a:solidFill>
                  </a:tcPr>
                </a:tc>
              </a:tr>
            </a:tbl>
          </a:graphicData>
        </a:graphic>
      </p:graphicFrame>
      <p:sp>
        <p:nvSpPr>
          <p:cNvPr id="7" name="Rectangle 7"/>
          <p:cNvSpPr>
            <a:spLocks noChangeArrowheads="1"/>
          </p:cNvSpPr>
          <p:nvPr/>
        </p:nvSpPr>
        <p:spPr bwMode="auto">
          <a:xfrm>
            <a:off x="1371600" y="3886200"/>
            <a:ext cx="6516216" cy="584775"/>
          </a:xfrm>
          <a:prstGeom prst="rect">
            <a:avLst/>
          </a:prstGeom>
          <a:noFill/>
          <a:ln w="9525">
            <a:noFill/>
            <a:miter lim="800000"/>
            <a:headEnd/>
            <a:tailEnd/>
          </a:ln>
        </p:spPr>
        <p:txBody>
          <a:bodyPr wrap="square" anchor="ctr">
            <a:spAutoFit/>
          </a:bodyPr>
          <a:lstStyle/>
          <a:p>
            <a:pPr eaLnBrk="0" hangingPunct="0"/>
            <a:r>
              <a:rPr lang="ar-SA" sz="3200" b="1" dirty="0" smtClean="0">
                <a:latin typeface="Calibri" pitchFamily="34" charset="0"/>
                <a:cs typeface="Times New Roman" pitchFamily="18" charset="0"/>
              </a:rPr>
              <a:t>نسبة توظيف خريجي الكلية حسب فصل التخرج:</a:t>
            </a:r>
            <a:endParaRPr lang="ar-SA" sz="32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مخطط 3"/>
          <p:cNvGraphicFramePr/>
          <p:nvPr>
            <p:extLst>
              <p:ext uri="{D42A27DB-BD31-4B8C-83A1-F6EECF244321}">
                <p14:modId xmlns:p14="http://schemas.microsoft.com/office/powerpoint/2010/main" val="4203399065"/>
              </p:ext>
            </p:extLst>
          </p:nvPr>
        </p:nvGraphicFramePr>
        <p:xfrm>
          <a:off x="30480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8229600" cy="1066800"/>
          </a:xfrm>
        </p:spPr>
        <p:txBody>
          <a:bodyPr>
            <a:normAutofit/>
          </a:bodyPr>
          <a:lstStyle/>
          <a:p>
            <a:pPr algn="ctr"/>
            <a:r>
              <a:rPr lang="ar-SA" sz="4800" b="1" dirty="0" smtClean="0">
                <a:solidFill>
                  <a:schemeClr val="tx2">
                    <a:lumMod val="50000"/>
                  </a:schemeClr>
                </a:solidFill>
                <a:cs typeface="+mn-cs"/>
              </a:rPr>
              <a:t>الإرشاد الأكاديمي</a:t>
            </a:r>
            <a:endParaRPr lang="en-US" sz="4800" b="1" dirty="0">
              <a:cs typeface="+mn-cs"/>
            </a:endParaRPr>
          </a:p>
        </p:txBody>
      </p:sp>
      <p:sp>
        <p:nvSpPr>
          <p:cNvPr id="3" name="Content Placeholder 2"/>
          <p:cNvSpPr>
            <a:spLocks noGrp="1"/>
          </p:cNvSpPr>
          <p:nvPr>
            <p:ph idx="1"/>
          </p:nvPr>
        </p:nvSpPr>
        <p:spPr>
          <a:xfrm>
            <a:off x="685800" y="2209800"/>
            <a:ext cx="8229600" cy="3352800"/>
          </a:xfrm>
        </p:spPr>
        <p:txBody>
          <a:bodyPr>
            <a:normAutofit lnSpcReduction="10000"/>
          </a:bodyPr>
          <a:lstStyle/>
          <a:p>
            <a:pPr marL="0" indent="0" algn="r" rtl="1">
              <a:spcBef>
                <a:spcPts val="0"/>
              </a:spcBef>
              <a:buNone/>
            </a:pPr>
            <a:r>
              <a:rPr lang="ar-SA" sz="2000" dirty="0" smtClean="0">
                <a:solidFill>
                  <a:schemeClr val="accent2">
                    <a:lumMod val="50000"/>
                  </a:schemeClr>
                </a:solidFill>
              </a:rPr>
              <a:t>يكتسب الإرشاد الأكاديمي بكلية إدارة الأعمال بجامعة المجمعة أهمية خاصة حيث يستهدف مساعدة الطلاب على تحقيق أعلى معدلات التحصيل العلمي كما أنه يساهم بشكل أساسي في المتابعة الدقيقة لمشاكل الطلاب وتقديم النصح والمشورة والتعاون معهم.</a:t>
            </a:r>
          </a:p>
          <a:p>
            <a:pPr algn="just" rtl="1">
              <a:buClr>
                <a:schemeClr val="accent2">
                  <a:lumMod val="50000"/>
                </a:schemeClr>
              </a:buClr>
              <a:buNone/>
            </a:pPr>
            <a:endParaRPr lang="ar-SA" sz="2000" dirty="0" smtClean="0">
              <a:solidFill>
                <a:schemeClr val="accent2">
                  <a:lumMod val="50000"/>
                </a:schemeClr>
              </a:solidFill>
            </a:endParaRPr>
          </a:p>
          <a:p>
            <a:pPr algn="just" rtl="1">
              <a:buClr>
                <a:schemeClr val="accent2">
                  <a:lumMod val="50000"/>
                </a:schemeClr>
              </a:buClr>
              <a:buNone/>
            </a:pPr>
            <a:r>
              <a:rPr lang="ar-SA" sz="2000" dirty="0" smtClean="0">
                <a:solidFill>
                  <a:schemeClr val="accent2">
                    <a:lumMod val="50000"/>
                  </a:schemeClr>
                </a:solidFill>
              </a:rPr>
              <a:t>منجزات الفصل الدراسي الأول:</a:t>
            </a:r>
          </a:p>
          <a:p>
            <a:pPr algn="just" rtl="1">
              <a:buClr>
                <a:schemeClr val="accent2">
                  <a:lumMod val="50000"/>
                </a:schemeClr>
              </a:buClr>
            </a:pPr>
            <a:r>
              <a:rPr lang="ar-SA" sz="2000" dirty="0" smtClean="0">
                <a:solidFill>
                  <a:schemeClr val="accent2">
                    <a:lumMod val="50000"/>
                  </a:schemeClr>
                </a:solidFill>
              </a:rPr>
              <a:t>إقامة حفل استقبال المستجدين.</a:t>
            </a:r>
          </a:p>
          <a:p>
            <a:pPr algn="just" rtl="1">
              <a:buClr>
                <a:schemeClr val="accent2">
                  <a:lumMod val="50000"/>
                </a:schemeClr>
              </a:buClr>
            </a:pPr>
            <a:r>
              <a:rPr lang="ar-SA" sz="2000" dirty="0" smtClean="0">
                <a:solidFill>
                  <a:schemeClr val="accent2">
                    <a:lumMod val="50000"/>
                  </a:schemeClr>
                </a:solidFill>
              </a:rPr>
              <a:t>تعيين مرشد أكاديمي لكل قسم من أقسام الكلية.</a:t>
            </a:r>
          </a:p>
          <a:p>
            <a:pPr algn="just" rtl="1">
              <a:buClr>
                <a:schemeClr val="accent2">
                  <a:lumMod val="50000"/>
                </a:schemeClr>
              </a:buClr>
            </a:pPr>
            <a:r>
              <a:rPr lang="ar-SA" sz="2000" dirty="0" smtClean="0">
                <a:solidFill>
                  <a:schemeClr val="accent2">
                    <a:lumMod val="50000"/>
                  </a:schemeClr>
                </a:solidFill>
              </a:rPr>
              <a:t>نشر ثقافة الإرشاد الأكاديمي وبث الوعي بين الطلاب بضرورة التواصل مع المرشد الأكاديمي.</a:t>
            </a:r>
          </a:p>
          <a:p>
            <a:pPr algn="just" rtl="1">
              <a:buClr>
                <a:schemeClr val="accent2">
                  <a:lumMod val="50000"/>
                </a:schemeClr>
              </a:buClr>
            </a:pPr>
            <a:r>
              <a:rPr lang="ar-SA" sz="2000" dirty="0" smtClean="0">
                <a:solidFill>
                  <a:schemeClr val="accent2">
                    <a:lumMod val="50000"/>
                  </a:schemeClr>
                </a:solidFill>
              </a:rPr>
              <a:t>عقد اجتماعات دورية لمناقشة أوضاع الطلاب المستحقين للمتابعة خلال كل فصل دراسي.</a:t>
            </a:r>
            <a:endParaRPr lang="ar-SA" dirty="0" smtClean="0"/>
          </a:p>
          <a:p>
            <a:pPr algn="just" rtl="1">
              <a:buClr>
                <a:schemeClr val="accent2">
                  <a:lumMod val="50000"/>
                </a:schemeClr>
              </a:buClr>
            </a:pPr>
            <a:r>
              <a:rPr lang="ar-SA" sz="2000" dirty="0" smtClean="0">
                <a:solidFill>
                  <a:schemeClr val="accent2">
                    <a:lumMod val="50000"/>
                  </a:schemeClr>
                </a:solidFill>
              </a:rPr>
              <a:t>إعداد كتيب بعنوان دليل الإرشاد الأكاديمي.</a:t>
            </a:r>
            <a:endParaRPr lang="en-US" sz="2000" dirty="0" smtClean="0">
              <a:solidFill>
                <a:schemeClr val="accent2">
                  <a:lumMod val="50000"/>
                </a:schemeClr>
              </a:solidFill>
            </a:endParaRPr>
          </a:p>
        </p:txBody>
      </p:sp>
      <p:pic>
        <p:nvPicPr>
          <p:cNvPr id="19458" name="Picture 2" descr="C:\Users\AL\Desktop\ppt\4444.bmp"/>
          <p:cNvPicPr>
            <a:picLocks noChangeAspect="1" noChangeArrowheads="1"/>
          </p:cNvPicPr>
          <p:nvPr/>
        </p:nvPicPr>
        <p:blipFill>
          <a:blip r:embed="rId2" cstate="print"/>
          <a:srcRect/>
          <a:stretch>
            <a:fillRect/>
          </a:stretch>
        </p:blipFill>
        <p:spPr bwMode="auto">
          <a:xfrm>
            <a:off x="5813612" y="457200"/>
            <a:ext cx="3254188" cy="1676400"/>
          </a:xfrm>
          <a:prstGeom prst="rect">
            <a:avLst/>
          </a:prstGeom>
          <a:noFill/>
          <a:effectLst>
            <a:softEdge rad="635000"/>
          </a:effectLst>
        </p:spPr>
      </p:pic>
      <p:pic>
        <p:nvPicPr>
          <p:cNvPr id="19459" name="Picture 3" descr="C:\Users\AL\Desktop\ppt\imagesCAQTXX0F.jpg"/>
          <p:cNvPicPr>
            <a:picLocks noChangeAspect="1" noChangeArrowheads="1"/>
          </p:cNvPicPr>
          <p:nvPr/>
        </p:nvPicPr>
        <p:blipFill>
          <a:blip r:embed="rId3" cstate="print"/>
          <a:srcRect/>
          <a:stretch>
            <a:fillRect/>
          </a:stretch>
        </p:blipFill>
        <p:spPr bwMode="auto">
          <a:xfrm>
            <a:off x="381000" y="5019675"/>
            <a:ext cx="2590800" cy="1685925"/>
          </a:xfrm>
          <a:prstGeom prst="rect">
            <a:avLst/>
          </a:prstGeom>
          <a:noFill/>
          <a:effectLst>
            <a:softEdge rad="63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8229600" cy="1066800"/>
          </a:xfrm>
        </p:spPr>
        <p:txBody>
          <a:bodyPr>
            <a:noAutofit/>
          </a:bodyPr>
          <a:lstStyle/>
          <a:p>
            <a:pPr algn="r"/>
            <a:r>
              <a:rPr lang="ar-SA" sz="4800" b="1" dirty="0" smtClean="0">
                <a:solidFill>
                  <a:schemeClr val="tx2">
                    <a:lumMod val="50000"/>
                  </a:schemeClr>
                </a:solidFill>
                <a:cs typeface="+mn-cs"/>
              </a:rPr>
              <a:t>تدريب الطلاب</a:t>
            </a:r>
            <a:endParaRPr lang="en-US" sz="4800" b="1" dirty="0">
              <a:cs typeface="+mn-cs"/>
            </a:endParaRPr>
          </a:p>
        </p:txBody>
      </p:sp>
      <p:sp>
        <p:nvSpPr>
          <p:cNvPr id="3" name="Content Placeholder 2"/>
          <p:cNvSpPr>
            <a:spLocks noGrp="1"/>
          </p:cNvSpPr>
          <p:nvPr>
            <p:ph idx="1"/>
          </p:nvPr>
        </p:nvSpPr>
        <p:spPr/>
        <p:txBody>
          <a:bodyPr/>
          <a:lstStyle/>
          <a:p>
            <a:pPr algn="r" rtl="1">
              <a:buNone/>
            </a:pPr>
            <a:r>
              <a:rPr lang="ar-SA" dirty="0" smtClean="0">
                <a:solidFill>
                  <a:schemeClr val="accent2">
                    <a:lumMod val="50000"/>
                  </a:schemeClr>
                </a:solidFill>
              </a:rPr>
              <a:t>تقدم الكلية برامج زيارات وتدريب للطلاب مع التركيز على الخريجين منهم وذلك لتهيئتهم لسوق العمل.</a:t>
            </a:r>
          </a:p>
          <a:p>
            <a:pPr algn="r" rtl="1">
              <a:buNone/>
            </a:pPr>
            <a:endParaRPr lang="en-US" dirty="0">
              <a:solidFill>
                <a:schemeClr val="accent2">
                  <a:lumMod val="50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348848477"/>
              </p:ext>
            </p:extLst>
          </p:nvPr>
        </p:nvGraphicFramePr>
        <p:xfrm>
          <a:off x="1143000" y="3200402"/>
          <a:ext cx="7010399" cy="2724288"/>
        </p:xfrm>
        <a:graphic>
          <a:graphicData uri="http://schemas.openxmlformats.org/drawingml/2006/table">
            <a:tbl>
              <a:tblPr firstRow="1" bandRow="1">
                <a:tableStyleId>{5C22544A-7EE6-4342-B048-85BDC9FD1C3A}</a:tableStyleId>
              </a:tblPr>
              <a:tblGrid>
                <a:gridCol w="914400"/>
                <a:gridCol w="1295400"/>
                <a:gridCol w="2209800"/>
                <a:gridCol w="2233127"/>
                <a:gridCol w="357672"/>
              </a:tblGrid>
              <a:tr h="304250">
                <a:tc>
                  <a:txBody>
                    <a:bodyPr/>
                    <a:lstStyle/>
                    <a:p>
                      <a:pPr marL="0" marR="0" algn="ctr">
                        <a:lnSpc>
                          <a:spcPct val="115000"/>
                        </a:lnSpc>
                        <a:spcBef>
                          <a:spcPts val="0"/>
                        </a:spcBef>
                        <a:spcAft>
                          <a:spcPts val="0"/>
                        </a:spcAft>
                      </a:pPr>
                      <a:r>
                        <a:rPr lang="ar-SA" sz="1400" dirty="0" smtClean="0">
                          <a:solidFill>
                            <a:schemeClr val="accent2">
                              <a:lumMod val="50000"/>
                            </a:schemeClr>
                          </a:solidFill>
                          <a:latin typeface="Aharoni" pitchFamily="2" charset="-79"/>
                          <a:ea typeface="Calibri"/>
                          <a:cs typeface="Aharoni" pitchFamily="2" charset="-79"/>
                        </a:rPr>
                        <a:t>عدد</a:t>
                      </a:r>
                      <a:r>
                        <a:rPr lang="ar-SA" sz="1400" baseline="0" dirty="0" smtClean="0">
                          <a:solidFill>
                            <a:schemeClr val="accent2">
                              <a:lumMod val="50000"/>
                            </a:schemeClr>
                          </a:solidFill>
                          <a:latin typeface="Aharoni" pitchFamily="2" charset="-79"/>
                          <a:ea typeface="Calibri"/>
                          <a:cs typeface="Aharoni" pitchFamily="2" charset="-79"/>
                        </a:rPr>
                        <a:t> الحضور</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dirty="0">
                          <a:solidFill>
                            <a:schemeClr val="accent2">
                              <a:lumMod val="50000"/>
                            </a:schemeClr>
                          </a:solidFill>
                          <a:latin typeface="Aharoni" pitchFamily="2" charset="-79"/>
                          <a:ea typeface="Calibri"/>
                          <a:cs typeface="Arial"/>
                        </a:rPr>
                        <a:t>القسم</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a:solidFill>
                            <a:schemeClr val="accent2">
                              <a:lumMod val="50000"/>
                            </a:schemeClr>
                          </a:solidFill>
                          <a:latin typeface="Aharoni" pitchFamily="2" charset="-79"/>
                          <a:ea typeface="Calibri"/>
                          <a:cs typeface="Arial"/>
                        </a:rPr>
                        <a:t>المدرب</a:t>
                      </a:r>
                      <a:r>
                        <a:rPr lang="en-US" sz="1400">
                          <a:solidFill>
                            <a:schemeClr val="accent2">
                              <a:lumMod val="50000"/>
                            </a:schemeClr>
                          </a:solidFill>
                          <a:latin typeface="Aharoni" pitchFamily="2" charset="-79"/>
                          <a:ea typeface="Calibri"/>
                          <a:cs typeface="Aharoni" pitchFamily="2" charset="-79"/>
                        </a:rPr>
                        <a:t>/</a:t>
                      </a:r>
                      <a:r>
                        <a:rPr lang="ar-SA" sz="1400">
                          <a:solidFill>
                            <a:schemeClr val="accent2">
                              <a:lumMod val="50000"/>
                            </a:schemeClr>
                          </a:solidFill>
                          <a:latin typeface="Aharoni" pitchFamily="2" charset="-79"/>
                          <a:ea typeface="Calibri"/>
                          <a:cs typeface="Arial"/>
                        </a:rPr>
                        <a:t>المسؤول</a:t>
                      </a:r>
                      <a:endParaRPr lang="en-US" sz="140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nSpc>
                          <a:spcPct val="115000"/>
                        </a:lnSpc>
                        <a:spcBef>
                          <a:spcPts val="0"/>
                        </a:spcBef>
                        <a:spcAft>
                          <a:spcPts val="0"/>
                        </a:spcAft>
                        <a:tabLst>
                          <a:tab pos="295275" algn="l"/>
                          <a:tab pos="902970" algn="ctr"/>
                        </a:tabLst>
                      </a:pPr>
                      <a:r>
                        <a:rPr lang="ar-SA" sz="1400" dirty="0">
                          <a:solidFill>
                            <a:schemeClr val="accent2">
                              <a:lumMod val="50000"/>
                            </a:schemeClr>
                          </a:solidFill>
                          <a:latin typeface="Aharoni" pitchFamily="2" charset="-79"/>
                          <a:ea typeface="Calibri"/>
                          <a:cs typeface="Arial"/>
                        </a:rPr>
                        <a:t> الدورة </a:t>
                      </a:r>
                      <a:r>
                        <a:rPr lang="en-US" sz="1400" dirty="0">
                          <a:solidFill>
                            <a:schemeClr val="accent2">
                              <a:lumMod val="50000"/>
                            </a:schemeClr>
                          </a:solidFill>
                          <a:latin typeface="Aharoni" pitchFamily="2" charset="-79"/>
                          <a:ea typeface="Calibri"/>
                          <a:cs typeface="Aharoni" pitchFamily="2" charset="-79"/>
                        </a:rPr>
                        <a:t>/</a:t>
                      </a:r>
                      <a:r>
                        <a:rPr lang="ar-SA" sz="1400" dirty="0">
                          <a:solidFill>
                            <a:schemeClr val="accent2">
                              <a:lumMod val="50000"/>
                            </a:schemeClr>
                          </a:solidFill>
                          <a:latin typeface="Aharoni" pitchFamily="2" charset="-79"/>
                          <a:ea typeface="Calibri"/>
                          <a:cs typeface="Arial"/>
                        </a:rPr>
                        <a:t> الزيارة</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dirty="0">
                          <a:solidFill>
                            <a:schemeClr val="accent2">
                              <a:lumMod val="50000"/>
                            </a:schemeClr>
                          </a:solidFill>
                          <a:latin typeface="Aharoni" pitchFamily="2" charset="-79"/>
                          <a:ea typeface="Calibri"/>
                          <a:cs typeface="Arial"/>
                        </a:rPr>
                        <a:t>م</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r>
              <a:tr h="267825">
                <a:tc>
                  <a:txBody>
                    <a:bodyPr/>
                    <a:lstStyle/>
                    <a:p>
                      <a:pPr marL="0" marR="0" algn="ctr">
                        <a:lnSpc>
                          <a:spcPct val="115000"/>
                        </a:lnSpc>
                        <a:spcBef>
                          <a:spcPts val="0"/>
                        </a:spcBef>
                        <a:spcAft>
                          <a:spcPts val="0"/>
                        </a:spcAft>
                      </a:pPr>
                      <a:r>
                        <a:rPr lang="ar-SA" sz="1400" dirty="0" smtClean="0">
                          <a:solidFill>
                            <a:schemeClr val="accent2">
                              <a:lumMod val="50000"/>
                            </a:schemeClr>
                          </a:solidFill>
                          <a:latin typeface="Aharoni" pitchFamily="2" charset="-79"/>
                          <a:ea typeface="Calibri"/>
                          <a:cs typeface="Aharoni" pitchFamily="2" charset="-79"/>
                        </a:rPr>
                        <a:t>20</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dirty="0">
                          <a:solidFill>
                            <a:schemeClr val="accent2">
                              <a:lumMod val="50000"/>
                            </a:schemeClr>
                          </a:solidFill>
                          <a:latin typeface="Aharoni" pitchFamily="2" charset="-79"/>
                          <a:ea typeface="Calibri"/>
                          <a:cs typeface="Arial"/>
                        </a:rPr>
                        <a:t>قسم القانون</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a:solidFill>
                            <a:schemeClr val="accent2">
                              <a:lumMod val="50000"/>
                            </a:schemeClr>
                          </a:solidFill>
                          <a:latin typeface="Aharoni" pitchFamily="2" charset="-79"/>
                          <a:ea typeface="Calibri"/>
                          <a:cs typeface="Arial"/>
                        </a:rPr>
                        <a:t>أ.د أشرف جابر</a:t>
                      </a:r>
                      <a:endParaRPr lang="en-US" sz="140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dirty="0">
                          <a:solidFill>
                            <a:schemeClr val="accent2">
                              <a:lumMod val="50000"/>
                            </a:schemeClr>
                          </a:solidFill>
                          <a:latin typeface="Aharoni" pitchFamily="2" charset="-79"/>
                          <a:ea typeface="Calibri"/>
                          <a:cs typeface="Arial"/>
                        </a:rPr>
                        <a:t>صياغة العقود</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en-US" sz="1400" dirty="0">
                          <a:solidFill>
                            <a:schemeClr val="accent2">
                              <a:lumMod val="50000"/>
                            </a:schemeClr>
                          </a:solidFill>
                          <a:latin typeface="Aharoni" pitchFamily="2" charset="-79"/>
                          <a:ea typeface="Calibri"/>
                          <a:cs typeface="Aharoni" pitchFamily="2" charset="-79"/>
                        </a:rPr>
                        <a:t>1</a:t>
                      </a:r>
                    </a:p>
                  </a:txBody>
                  <a:tcPr marL="68580" marR="68580" marT="0" marB="0"/>
                </a:tc>
              </a:tr>
              <a:tr h="342323">
                <a:tc>
                  <a:txBody>
                    <a:bodyPr/>
                    <a:lstStyle/>
                    <a:p>
                      <a:pPr marL="0" marR="0" algn="ctr">
                        <a:lnSpc>
                          <a:spcPct val="115000"/>
                        </a:lnSpc>
                        <a:spcBef>
                          <a:spcPts val="0"/>
                        </a:spcBef>
                        <a:spcAft>
                          <a:spcPts val="0"/>
                        </a:spcAft>
                      </a:pPr>
                      <a:r>
                        <a:rPr lang="ar-SA" sz="1400" dirty="0" smtClean="0">
                          <a:solidFill>
                            <a:schemeClr val="accent2">
                              <a:lumMod val="50000"/>
                            </a:schemeClr>
                          </a:solidFill>
                          <a:latin typeface="Aharoni" pitchFamily="2" charset="-79"/>
                          <a:ea typeface="Calibri"/>
                          <a:cs typeface="Aharoni" pitchFamily="2" charset="-79"/>
                        </a:rPr>
                        <a:t>21</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dirty="0" smtClean="0">
                          <a:solidFill>
                            <a:schemeClr val="accent2">
                              <a:lumMod val="50000"/>
                            </a:schemeClr>
                          </a:solidFill>
                          <a:latin typeface="Aharoni" pitchFamily="2" charset="-79"/>
                          <a:ea typeface="Calibri"/>
                          <a:cs typeface="+mn-cs"/>
                        </a:rPr>
                        <a:t>قسم القانون</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dirty="0">
                          <a:solidFill>
                            <a:schemeClr val="accent2">
                              <a:lumMod val="50000"/>
                            </a:schemeClr>
                          </a:solidFill>
                          <a:latin typeface="Aharoni" pitchFamily="2" charset="-79"/>
                          <a:ea typeface="Calibri"/>
                          <a:cs typeface="Arial"/>
                        </a:rPr>
                        <a:t>د. عاطف الشهاوي </a:t>
                      </a:r>
                      <a:endParaRPr lang="ar-SA" sz="1400" dirty="0" smtClean="0">
                        <a:solidFill>
                          <a:schemeClr val="accent2">
                            <a:lumMod val="50000"/>
                          </a:schemeClr>
                        </a:solidFill>
                        <a:latin typeface="Aharoni" pitchFamily="2" charset="-79"/>
                        <a:ea typeface="Calibri"/>
                        <a:cs typeface="Arial"/>
                      </a:endParaRPr>
                    </a:p>
                    <a:p>
                      <a:pPr marL="0" marR="0" algn="ctr">
                        <a:lnSpc>
                          <a:spcPct val="115000"/>
                        </a:lnSpc>
                        <a:spcBef>
                          <a:spcPts val="0"/>
                        </a:spcBef>
                        <a:spcAft>
                          <a:spcPts val="0"/>
                        </a:spcAft>
                      </a:pPr>
                      <a:r>
                        <a:rPr lang="ar-SA" sz="1400" dirty="0" smtClean="0">
                          <a:solidFill>
                            <a:schemeClr val="accent2">
                              <a:lumMod val="50000"/>
                            </a:schemeClr>
                          </a:solidFill>
                          <a:latin typeface="Aharoni" pitchFamily="2" charset="-79"/>
                          <a:ea typeface="Calibri"/>
                          <a:cs typeface="Arial"/>
                        </a:rPr>
                        <a:t>د</a:t>
                      </a:r>
                      <a:r>
                        <a:rPr lang="ar-SA" sz="1400" dirty="0">
                          <a:solidFill>
                            <a:schemeClr val="accent2">
                              <a:lumMod val="50000"/>
                            </a:schemeClr>
                          </a:solidFill>
                          <a:latin typeface="Aharoni" pitchFamily="2" charset="-79"/>
                          <a:ea typeface="Calibri"/>
                          <a:cs typeface="Arial"/>
                        </a:rPr>
                        <a:t>. محمد فودة</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dirty="0">
                          <a:solidFill>
                            <a:schemeClr val="accent2">
                              <a:lumMod val="50000"/>
                            </a:schemeClr>
                          </a:solidFill>
                          <a:latin typeface="Aharoni" pitchFamily="2" charset="-79"/>
                          <a:ea typeface="Calibri"/>
                          <a:cs typeface="Arial"/>
                        </a:rPr>
                        <a:t>مهارات إدارة العقود الإدارية</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rtl="1">
                        <a:lnSpc>
                          <a:spcPct val="115000"/>
                        </a:lnSpc>
                        <a:spcBef>
                          <a:spcPts val="0"/>
                        </a:spcBef>
                        <a:spcAft>
                          <a:spcPts val="0"/>
                        </a:spcAft>
                      </a:pPr>
                      <a:r>
                        <a:rPr lang="ar-SA" sz="1400" dirty="0">
                          <a:solidFill>
                            <a:schemeClr val="accent2">
                              <a:lumMod val="50000"/>
                            </a:schemeClr>
                          </a:solidFill>
                          <a:latin typeface="Aharoni" pitchFamily="2" charset="-79"/>
                          <a:ea typeface="Calibri"/>
                          <a:cs typeface="Arial"/>
                        </a:rPr>
                        <a:t>2</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r>
              <a:tr h="318955">
                <a:tc>
                  <a:txBody>
                    <a:bodyPr/>
                    <a:lstStyle/>
                    <a:p>
                      <a:pPr marL="0" marR="0" algn="ctr" rtl="1">
                        <a:lnSpc>
                          <a:spcPct val="115000"/>
                        </a:lnSpc>
                        <a:spcBef>
                          <a:spcPts val="0"/>
                        </a:spcBef>
                        <a:spcAft>
                          <a:spcPts val="0"/>
                        </a:spcAft>
                      </a:pPr>
                      <a:r>
                        <a:rPr lang="ar-SA" sz="1400" dirty="0" smtClean="0">
                          <a:solidFill>
                            <a:schemeClr val="accent2">
                              <a:lumMod val="50000"/>
                            </a:schemeClr>
                          </a:solidFill>
                          <a:latin typeface="Aharoni" pitchFamily="2" charset="-79"/>
                          <a:ea typeface="Calibri"/>
                          <a:cs typeface="Aharoni" pitchFamily="2" charset="-79"/>
                        </a:rPr>
                        <a:t>19</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dirty="0" smtClean="0">
                          <a:solidFill>
                            <a:schemeClr val="accent2">
                              <a:lumMod val="50000"/>
                            </a:schemeClr>
                          </a:solidFill>
                          <a:latin typeface="Aharoni" pitchFamily="2" charset="-79"/>
                          <a:ea typeface="Calibri"/>
                          <a:cs typeface="+mn-cs"/>
                        </a:rPr>
                        <a:t>قسم القانون</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a:solidFill>
                            <a:schemeClr val="accent2">
                              <a:lumMod val="50000"/>
                            </a:schemeClr>
                          </a:solidFill>
                          <a:latin typeface="Aharoni" pitchFamily="2" charset="-79"/>
                          <a:ea typeface="Calibri"/>
                          <a:cs typeface="Arial"/>
                        </a:rPr>
                        <a:t>د. احمد المساعدة</a:t>
                      </a:r>
                      <a:endParaRPr lang="en-US" sz="140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dirty="0">
                          <a:solidFill>
                            <a:schemeClr val="accent2">
                              <a:lumMod val="50000"/>
                            </a:schemeClr>
                          </a:solidFill>
                          <a:latin typeface="Aharoni" pitchFamily="2" charset="-79"/>
                          <a:ea typeface="Calibri"/>
                          <a:cs typeface="Arial"/>
                        </a:rPr>
                        <a:t>الأوراق التجارية في النظام السعودي</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rtl="1">
                        <a:lnSpc>
                          <a:spcPct val="115000"/>
                        </a:lnSpc>
                        <a:spcBef>
                          <a:spcPts val="0"/>
                        </a:spcBef>
                        <a:spcAft>
                          <a:spcPts val="0"/>
                        </a:spcAft>
                      </a:pPr>
                      <a:r>
                        <a:rPr lang="ar-SA" sz="1400" dirty="0">
                          <a:solidFill>
                            <a:schemeClr val="accent2">
                              <a:lumMod val="50000"/>
                            </a:schemeClr>
                          </a:solidFill>
                          <a:latin typeface="Aharoni" pitchFamily="2" charset="-79"/>
                          <a:ea typeface="Calibri"/>
                          <a:cs typeface="Arial"/>
                        </a:rPr>
                        <a:t>3</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r>
              <a:tr h="278464">
                <a:tc>
                  <a:txBody>
                    <a:bodyPr/>
                    <a:lstStyle/>
                    <a:p>
                      <a:pPr marL="0" marR="0" algn="ctr" rtl="1">
                        <a:lnSpc>
                          <a:spcPct val="115000"/>
                        </a:lnSpc>
                        <a:spcBef>
                          <a:spcPts val="0"/>
                        </a:spcBef>
                        <a:spcAft>
                          <a:spcPts val="0"/>
                        </a:spcAft>
                      </a:pPr>
                      <a:r>
                        <a:rPr lang="ar-SA" sz="1400" dirty="0" smtClean="0">
                          <a:solidFill>
                            <a:schemeClr val="accent2">
                              <a:lumMod val="50000"/>
                            </a:schemeClr>
                          </a:solidFill>
                          <a:latin typeface="Aharoni" pitchFamily="2" charset="-79"/>
                          <a:ea typeface="Calibri"/>
                          <a:cs typeface="Aharoni" pitchFamily="2" charset="-79"/>
                        </a:rPr>
                        <a:t>18</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dirty="0" smtClean="0">
                          <a:solidFill>
                            <a:schemeClr val="accent2">
                              <a:lumMod val="50000"/>
                            </a:schemeClr>
                          </a:solidFill>
                          <a:latin typeface="Aharoni" pitchFamily="2" charset="-79"/>
                          <a:ea typeface="Calibri"/>
                          <a:cs typeface="+mn-cs"/>
                        </a:rPr>
                        <a:t>قسم القانون</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a:solidFill>
                            <a:schemeClr val="accent2">
                              <a:lumMod val="50000"/>
                            </a:schemeClr>
                          </a:solidFill>
                          <a:latin typeface="Aharoni" pitchFamily="2" charset="-79"/>
                          <a:ea typeface="Calibri"/>
                          <a:cs typeface="Arial"/>
                        </a:rPr>
                        <a:t>د. نجيب عمر عوينات</a:t>
                      </a:r>
                      <a:endParaRPr lang="en-US" sz="140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a:lnSpc>
                          <a:spcPct val="115000"/>
                        </a:lnSpc>
                        <a:spcBef>
                          <a:spcPts val="0"/>
                        </a:spcBef>
                        <a:spcAft>
                          <a:spcPts val="0"/>
                        </a:spcAft>
                      </a:pPr>
                      <a:r>
                        <a:rPr lang="ar-SA" sz="1400" dirty="0">
                          <a:solidFill>
                            <a:schemeClr val="accent2">
                              <a:lumMod val="50000"/>
                            </a:schemeClr>
                          </a:solidFill>
                          <a:latin typeface="Aharoni" pitchFamily="2" charset="-79"/>
                          <a:ea typeface="Calibri"/>
                          <a:cs typeface="Arial"/>
                        </a:rPr>
                        <a:t>تسوية النزاعات الدولية</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c>
                  <a:txBody>
                    <a:bodyPr/>
                    <a:lstStyle/>
                    <a:p>
                      <a:pPr marL="0" marR="0" algn="ctr" rtl="1">
                        <a:lnSpc>
                          <a:spcPct val="115000"/>
                        </a:lnSpc>
                        <a:spcBef>
                          <a:spcPts val="0"/>
                        </a:spcBef>
                        <a:spcAft>
                          <a:spcPts val="0"/>
                        </a:spcAft>
                      </a:pPr>
                      <a:r>
                        <a:rPr lang="ar-SA" sz="1400" dirty="0">
                          <a:solidFill>
                            <a:schemeClr val="accent2">
                              <a:lumMod val="50000"/>
                            </a:schemeClr>
                          </a:solidFill>
                          <a:latin typeface="Aharoni" pitchFamily="2" charset="-79"/>
                          <a:ea typeface="Calibri"/>
                          <a:cs typeface="Arial"/>
                        </a:rPr>
                        <a:t>4</a:t>
                      </a:r>
                      <a:endParaRPr lang="en-US" sz="1400" dirty="0">
                        <a:solidFill>
                          <a:schemeClr val="accent2">
                            <a:lumMod val="50000"/>
                          </a:schemeClr>
                        </a:solidFill>
                        <a:latin typeface="Aharoni" pitchFamily="2" charset="-79"/>
                        <a:ea typeface="Calibri"/>
                        <a:cs typeface="Aharoni" pitchFamily="2" charset="-79"/>
                      </a:endParaRPr>
                    </a:p>
                  </a:txBody>
                  <a:tcPr marL="68580" marR="68580" marT="0" marB="0"/>
                </a:tc>
              </a:tr>
              <a:tr h="532033">
                <a:tc>
                  <a:txBody>
                    <a:bodyPr/>
                    <a:lstStyle/>
                    <a:p>
                      <a:pPr algn="ctr"/>
                      <a:r>
                        <a:rPr kumimoji="0" lang="ar-SA" sz="1400" kern="1200" dirty="0" smtClean="0">
                          <a:solidFill>
                            <a:schemeClr val="accent2">
                              <a:lumMod val="50000"/>
                            </a:schemeClr>
                          </a:solidFill>
                          <a:latin typeface="Aharoni" pitchFamily="2" charset="-79"/>
                          <a:ea typeface="Calibri"/>
                          <a:cs typeface="Arial"/>
                        </a:rPr>
                        <a:t>37</a:t>
                      </a:r>
                      <a:endParaRPr kumimoji="0" lang="en-US" sz="1400" kern="1200" dirty="0">
                        <a:solidFill>
                          <a:schemeClr val="accent2">
                            <a:lumMod val="50000"/>
                          </a:schemeClr>
                        </a:solidFill>
                        <a:latin typeface="Aharoni" pitchFamily="2" charset="-79"/>
                        <a:ea typeface="Calibri"/>
                        <a:cs typeface="Arial"/>
                      </a:endParaRPr>
                    </a:p>
                  </a:txBody>
                  <a:tcPr anchor="ctr"/>
                </a:tc>
                <a:tc>
                  <a:txBody>
                    <a:bodyPr/>
                    <a:lstStyle/>
                    <a:p>
                      <a:pPr algn="ctr"/>
                      <a:r>
                        <a:rPr kumimoji="0" lang="ar-SA" sz="1400" kern="1200" dirty="0" smtClean="0">
                          <a:solidFill>
                            <a:schemeClr val="accent2">
                              <a:lumMod val="50000"/>
                            </a:schemeClr>
                          </a:solidFill>
                          <a:latin typeface="Aharoni" pitchFamily="2" charset="-79"/>
                          <a:ea typeface="Calibri"/>
                          <a:cs typeface="Arial"/>
                        </a:rPr>
                        <a:t> قسم المحاسبة    قسم إدارة الأعمال</a:t>
                      </a:r>
                      <a:endParaRPr kumimoji="0" lang="en-US" sz="1400" kern="1200" dirty="0">
                        <a:solidFill>
                          <a:schemeClr val="accent2">
                            <a:lumMod val="50000"/>
                          </a:schemeClr>
                        </a:solidFill>
                        <a:latin typeface="Aharoni" pitchFamily="2" charset="-79"/>
                        <a:ea typeface="Calibri"/>
                        <a:cs typeface="Arial"/>
                      </a:endParaRPr>
                    </a:p>
                  </a:txBody>
                  <a:tcPr/>
                </a:tc>
                <a:tc>
                  <a:txBody>
                    <a:bodyPr/>
                    <a:lstStyle/>
                    <a:p>
                      <a:pPr algn="ctr"/>
                      <a:r>
                        <a:rPr kumimoji="0" lang="ar-SA" sz="1400" kern="1200" dirty="0" smtClean="0">
                          <a:solidFill>
                            <a:schemeClr val="accent2">
                              <a:lumMod val="50000"/>
                            </a:schemeClr>
                          </a:solidFill>
                          <a:latin typeface="Aharoni" pitchFamily="2" charset="-79"/>
                          <a:ea typeface="Calibri"/>
                          <a:cs typeface="Arial"/>
                        </a:rPr>
                        <a:t>د. ناصر </a:t>
                      </a:r>
                      <a:r>
                        <a:rPr kumimoji="0" lang="ar-SA" sz="1400" kern="1200" dirty="0" err="1" smtClean="0">
                          <a:solidFill>
                            <a:schemeClr val="accent2">
                              <a:lumMod val="50000"/>
                            </a:schemeClr>
                          </a:solidFill>
                          <a:latin typeface="Aharoni" pitchFamily="2" charset="-79"/>
                          <a:ea typeface="Calibri"/>
                          <a:cs typeface="Arial"/>
                        </a:rPr>
                        <a:t>الجارالله</a:t>
                      </a:r>
                      <a:r>
                        <a:rPr kumimoji="0" lang="ar-SA" sz="1400" kern="1200" dirty="0" smtClean="0">
                          <a:solidFill>
                            <a:schemeClr val="accent2">
                              <a:lumMod val="50000"/>
                            </a:schemeClr>
                          </a:solidFill>
                          <a:latin typeface="Aharoni" pitchFamily="2" charset="-79"/>
                          <a:ea typeface="Calibri"/>
                          <a:cs typeface="Arial"/>
                        </a:rPr>
                        <a:t>  </a:t>
                      </a:r>
                    </a:p>
                    <a:p>
                      <a:pPr algn="ctr"/>
                      <a:r>
                        <a:rPr kumimoji="0" lang="ar-SA" sz="1400" kern="1200" dirty="0" smtClean="0">
                          <a:solidFill>
                            <a:schemeClr val="accent2">
                              <a:lumMod val="50000"/>
                            </a:schemeClr>
                          </a:solidFill>
                          <a:latin typeface="Aharoni" pitchFamily="2" charset="-79"/>
                          <a:ea typeface="Calibri"/>
                          <a:cs typeface="Arial"/>
                        </a:rPr>
                        <a:t>أ. </a:t>
                      </a:r>
                      <a:r>
                        <a:rPr kumimoji="0" lang="ar-SA" sz="1400" kern="1200" dirty="0" err="1" smtClean="0">
                          <a:solidFill>
                            <a:schemeClr val="accent2">
                              <a:lumMod val="50000"/>
                            </a:schemeClr>
                          </a:solidFill>
                          <a:latin typeface="Aharoni" pitchFamily="2" charset="-79"/>
                          <a:ea typeface="Calibri"/>
                          <a:cs typeface="Arial"/>
                        </a:rPr>
                        <a:t>عبدالله</a:t>
                      </a:r>
                      <a:r>
                        <a:rPr kumimoji="0" lang="ar-SA" sz="1400" kern="1200" dirty="0" smtClean="0">
                          <a:solidFill>
                            <a:schemeClr val="accent2">
                              <a:lumMod val="50000"/>
                            </a:schemeClr>
                          </a:solidFill>
                          <a:latin typeface="Aharoni" pitchFamily="2" charset="-79"/>
                          <a:ea typeface="Calibri"/>
                          <a:cs typeface="Arial"/>
                        </a:rPr>
                        <a:t> بن علي</a:t>
                      </a:r>
                      <a:endParaRPr kumimoji="0" lang="en-US" sz="1400" kern="1200" dirty="0">
                        <a:solidFill>
                          <a:schemeClr val="accent2">
                            <a:lumMod val="50000"/>
                          </a:schemeClr>
                        </a:solidFill>
                        <a:latin typeface="Aharoni" pitchFamily="2" charset="-79"/>
                        <a:ea typeface="Calibri"/>
                        <a:cs typeface="Arial"/>
                      </a:endParaRPr>
                    </a:p>
                  </a:txBody>
                  <a:tcPr/>
                </a:tc>
                <a:tc>
                  <a:txBody>
                    <a:bodyPr/>
                    <a:lstStyle/>
                    <a:p>
                      <a:pPr algn="ctr"/>
                      <a:r>
                        <a:rPr kumimoji="0" lang="ar-SA" sz="1400" kern="1200" dirty="0" smtClean="0">
                          <a:solidFill>
                            <a:schemeClr val="accent2">
                              <a:lumMod val="50000"/>
                            </a:schemeClr>
                          </a:solidFill>
                          <a:latin typeface="Aharoni" pitchFamily="2" charset="-79"/>
                          <a:ea typeface="Calibri"/>
                          <a:cs typeface="Arial"/>
                        </a:rPr>
                        <a:t>ريادة الأعمال</a:t>
                      </a:r>
                      <a:endParaRPr kumimoji="0" lang="en-US" sz="1400" kern="1200" dirty="0">
                        <a:solidFill>
                          <a:schemeClr val="accent2">
                            <a:lumMod val="50000"/>
                          </a:schemeClr>
                        </a:solidFill>
                        <a:latin typeface="Aharoni" pitchFamily="2" charset="-79"/>
                        <a:ea typeface="Calibri"/>
                        <a:cs typeface="Arial"/>
                      </a:endParaRPr>
                    </a:p>
                  </a:txBody>
                  <a:tcPr/>
                </a:tc>
                <a:tc>
                  <a:txBody>
                    <a:bodyPr/>
                    <a:lstStyle/>
                    <a:p>
                      <a:pPr algn="ctr"/>
                      <a:r>
                        <a:rPr kumimoji="0" lang="ar-SA" sz="1400" kern="1200" dirty="0" smtClean="0">
                          <a:solidFill>
                            <a:schemeClr val="accent2">
                              <a:lumMod val="50000"/>
                            </a:schemeClr>
                          </a:solidFill>
                          <a:latin typeface="Aharoni" pitchFamily="2" charset="-79"/>
                          <a:ea typeface="Calibri"/>
                          <a:cs typeface="Arial"/>
                        </a:rPr>
                        <a:t>5</a:t>
                      </a:r>
                      <a:endParaRPr kumimoji="0" lang="en-US" sz="1400" kern="1200" dirty="0">
                        <a:solidFill>
                          <a:schemeClr val="accent2">
                            <a:lumMod val="50000"/>
                          </a:schemeClr>
                        </a:solidFill>
                        <a:latin typeface="Aharoni" pitchFamily="2" charset="-79"/>
                        <a:ea typeface="Calibri"/>
                        <a:cs typeface="Arial"/>
                      </a:endParaRPr>
                    </a:p>
                  </a:txBody>
                  <a:tcPr/>
                </a:tc>
              </a:tr>
              <a:tr h="532033">
                <a:tc>
                  <a:txBody>
                    <a:bodyPr/>
                    <a:lstStyle/>
                    <a:p>
                      <a:pPr algn="ctr"/>
                      <a:r>
                        <a:rPr lang="ar-SA" sz="1400" dirty="0" smtClean="0">
                          <a:solidFill>
                            <a:schemeClr val="accent2">
                              <a:lumMod val="50000"/>
                            </a:schemeClr>
                          </a:solidFill>
                          <a:latin typeface="Aharoni" pitchFamily="2" charset="-79"/>
                          <a:cs typeface="Aharoni" pitchFamily="2" charset="-79"/>
                        </a:rPr>
                        <a:t>9</a:t>
                      </a:r>
                      <a:endParaRPr lang="en-US" sz="1400" dirty="0">
                        <a:solidFill>
                          <a:schemeClr val="accent2">
                            <a:lumMod val="50000"/>
                          </a:schemeClr>
                        </a:solidFill>
                        <a:latin typeface="Aharoni" pitchFamily="2" charset="-79"/>
                        <a:cs typeface="Aharoni" pitchFamily="2" charset="-79"/>
                      </a:endParaRPr>
                    </a:p>
                  </a:txBody>
                  <a:tcPr/>
                </a:tc>
                <a:tc>
                  <a:txBody>
                    <a:bodyPr/>
                    <a:lstStyle/>
                    <a:p>
                      <a:r>
                        <a:rPr lang="ar-SA" sz="1400" dirty="0" smtClean="0">
                          <a:solidFill>
                            <a:schemeClr val="accent2">
                              <a:lumMod val="50000"/>
                            </a:schemeClr>
                          </a:solidFill>
                          <a:latin typeface="Aharoni" pitchFamily="2" charset="-79"/>
                          <a:cs typeface="Aharoni" pitchFamily="2" charset="-79"/>
                        </a:rPr>
                        <a:t>قسم إدارة الأعمال</a:t>
                      </a:r>
                      <a:endParaRPr lang="en-US" sz="1400" dirty="0">
                        <a:solidFill>
                          <a:schemeClr val="accent2">
                            <a:lumMod val="50000"/>
                          </a:schemeClr>
                        </a:solidFill>
                        <a:latin typeface="Aharoni" pitchFamily="2" charset="-79"/>
                        <a:cs typeface="Aharoni" pitchFamily="2" charset="-79"/>
                      </a:endParaRPr>
                    </a:p>
                  </a:txBody>
                  <a:tcPr/>
                </a:tc>
                <a:tc>
                  <a:txBody>
                    <a:bodyPr/>
                    <a:lstStyle/>
                    <a:p>
                      <a:pPr algn="ctr"/>
                      <a:r>
                        <a:rPr lang="ar-SA" sz="1400" baseline="0" dirty="0" smtClean="0">
                          <a:solidFill>
                            <a:schemeClr val="accent2">
                              <a:lumMod val="50000"/>
                            </a:schemeClr>
                          </a:solidFill>
                          <a:latin typeface="Aharoni" pitchFamily="2" charset="-79"/>
                          <a:cs typeface="Aharoni" pitchFamily="2" charset="-79"/>
                        </a:rPr>
                        <a:t>د. عبدالسلام بعارة   </a:t>
                      </a:r>
                    </a:p>
                    <a:p>
                      <a:pPr algn="ctr"/>
                      <a:r>
                        <a:rPr lang="ar-SA" sz="1400" dirty="0" smtClean="0">
                          <a:solidFill>
                            <a:schemeClr val="accent2">
                              <a:lumMod val="50000"/>
                            </a:schemeClr>
                          </a:solidFill>
                          <a:latin typeface="Aharoni" pitchFamily="2" charset="-79"/>
                          <a:cs typeface="Aharoni" pitchFamily="2" charset="-79"/>
                        </a:rPr>
                        <a:t>أ. نقيان </a:t>
                      </a:r>
                      <a:r>
                        <a:rPr lang="ar-SA" sz="1400" dirty="0" err="1" smtClean="0">
                          <a:solidFill>
                            <a:schemeClr val="accent2">
                              <a:lumMod val="50000"/>
                            </a:schemeClr>
                          </a:solidFill>
                          <a:latin typeface="Aharoni" pitchFamily="2" charset="-79"/>
                          <a:cs typeface="Aharoni" pitchFamily="2" charset="-79"/>
                        </a:rPr>
                        <a:t>السعدوني</a:t>
                      </a:r>
                      <a:r>
                        <a:rPr lang="ar-SA" sz="1400" baseline="0" dirty="0" smtClean="0">
                          <a:solidFill>
                            <a:schemeClr val="accent2">
                              <a:lumMod val="50000"/>
                            </a:schemeClr>
                          </a:solidFill>
                          <a:latin typeface="Aharoni" pitchFamily="2" charset="-79"/>
                          <a:cs typeface="Aharoni" pitchFamily="2" charset="-79"/>
                        </a:rPr>
                        <a:t> </a:t>
                      </a:r>
                      <a:r>
                        <a:rPr lang="ar-SA" sz="1400" dirty="0" smtClean="0">
                          <a:solidFill>
                            <a:schemeClr val="accent2">
                              <a:lumMod val="50000"/>
                            </a:schemeClr>
                          </a:solidFill>
                          <a:latin typeface="Aharoni" pitchFamily="2" charset="-79"/>
                          <a:cs typeface="Aharoni" pitchFamily="2" charset="-79"/>
                        </a:rPr>
                        <a:t> </a:t>
                      </a:r>
                      <a:endParaRPr lang="en-US" sz="1400" dirty="0">
                        <a:solidFill>
                          <a:schemeClr val="accent2">
                            <a:lumMod val="50000"/>
                          </a:schemeClr>
                        </a:solidFill>
                        <a:latin typeface="Aharoni" pitchFamily="2" charset="-79"/>
                        <a:cs typeface="Aharoni" pitchFamily="2" charset="-79"/>
                      </a:endParaRPr>
                    </a:p>
                  </a:txBody>
                  <a:tcPr/>
                </a:tc>
                <a:tc>
                  <a:txBody>
                    <a:bodyPr/>
                    <a:lstStyle/>
                    <a:p>
                      <a:pPr marL="0" algn="ctr" rtl="0" eaLnBrk="1" latinLnBrk="0" hangingPunct="1"/>
                      <a:r>
                        <a:rPr kumimoji="0" lang="ar-SA" sz="1400" kern="1200" dirty="0" smtClean="0">
                          <a:solidFill>
                            <a:schemeClr val="accent2">
                              <a:lumMod val="50000"/>
                            </a:schemeClr>
                          </a:solidFill>
                          <a:latin typeface="Aharoni" pitchFamily="2" charset="-79"/>
                          <a:ea typeface="Calibri"/>
                          <a:cs typeface="Arial"/>
                        </a:rPr>
                        <a:t>زيارة هيئة سوق المال</a:t>
                      </a:r>
                      <a:endParaRPr kumimoji="0" lang="en-US" sz="1400" kern="1200" dirty="0">
                        <a:solidFill>
                          <a:schemeClr val="accent2">
                            <a:lumMod val="50000"/>
                          </a:schemeClr>
                        </a:solidFill>
                        <a:latin typeface="Aharoni" pitchFamily="2" charset="-79"/>
                        <a:ea typeface="Calibri"/>
                        <a:cs typeface="Arial"/>
                      </a:endParaRPr>
                    </a:p>
                  </a:txBody>
                  <a:tcPr/>
                </a:tc>
                <a:tc>
                  <a:txBody>
                    <a:bodyPr/>
                    <a:lstStyle/>
                    <a:p>
                      <a:pPr marL="0" algn="ctr" rtl="0" eaLnBrk="1" latinLnBrk="0" hangingPunct="1"/>
                      <a:r>
                        <a:rPr kumimoji="0" lang="ar-SA" sz="1400" kern="1200" dirty="0" smtClean="0">
                          <a:solidFill>
                            <a:schemeClr val="accent2">
                              <a:lumMod val="50000"/>
                            </a:schemeClr>
                          </a:solidFill>
                          <a:latin typeface="Aharoni" pitchFamily="2" charset="-79"/>
                          <a:ea typeface="Calibri"/>
                          <a:cs typeface="Arial"/>
                        </a:rPr>
                        <a:t>6</a:t>
                      </a:r>
                      <a:endParaRPr kumimoji="0" lang="en-US" sz="1400" kern="1200" dirty="0">
                        <a:solidFill>
                          <a:schemeClr val="accent2">
                            <a:lumMod val="50000"/>
                          </a:schemeClr>
                        </a:solidFill>
                        <a:latin typeface="Aharoni" pitchFamily="2" charset="-79"/>
                        <a:ea typeface="Calibri"/>
                        <a:cs typeface="Arial"/>
                      </a:endParaRPr>
                    </a:p>
                  </a:txBody>
                  <a:tcPr/>
                </a:tc>
              </a:tr>
            </a:tbl>
          </a:graphicData>
        </a:graphic>
      </p:graphicFrame>
      <p:pic>
        <p:nvPicPr>
          <p:cNvPr id="20482" name="Picture 2" descr="C:\Users\AL\Desktop\ppt\untitled.bmp"/>
          <p:cNvPicPr>
            <a:picLocks noChangeAspect="1" noChangeArrowheads="1"/>
          </p:cNvPicPr>
          <p:nvPr/>
        </p:nvPicPr>
        <p:blipFill>
          <a:blip r:embed="rId2" cstate="print"/>
          <a:srcRect/>
          <a:stretch>
            <a:fillRect/>
          </a:stretch>
        </p:blipFill>
        <p:spPr bwMode="auto">
          <a:xfrm>
            <a:off x="609600" y="685800"/>
            <a:ext cx="2143125" cy="1295399"/>
          </a:xfrm>
          <a:prstGeom prst="rect">
            <a:avLst/>
          </a:prstGeom>
          <a:noFill/>
          <a:effectLst>
            <a:softEdge rad="6350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Custom 15">
      <a:dk1>
        <a:srgbClr val="3B4934"/>
      </a:dk1>
      <a:lt1>
        <a:srgbClr val="EEECC0"/>
      </a:lt1>
      <a:dk2>
        <a:srgbClr val="4F6246"/>
      </a:dk2>
      <a:lt2>
        <a:srgbClr val="DEDEDE"/>
      </a:lt2>
      <a:accent1>
        <a:srgbClr val="EEECC0"/>
      </a:accent1>
      <a:accent2>
        <a:srgbClr val="6B572F"/>
      </a:accent2>
      <a:accent3>
        <a:srgbClr val="C2A874"/>
      </a:accent3>
      <a:accent4>
        <a:srgbClr val="A3854F"/>
      </a:accent4>
      <a:accent5>
        <a:srgbClr val="8B5D3D"/>
      </a:accent5>
      <a:accent6>
        <a:srgbClr val="3B4934"/>
      </a:accent6>
      <a:hlink>
        <a:srgbClr val="BBB169"/>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1228</TotalTime>
  <Words>1336</Words>
  <Application>Microsoft Office PowerPoint</Application>
  <PresentationFormat>عرض على الشاشة (3:4)‏</PresentationFormat>
  <Paragraphs>349</Paragraphs>
  <Slides>13</Slides>
  <Notes>2</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Urban</vt:lpstr>
      <vt:lpstr>مبادرات... نحو التميز كلية إدارة الأعمال</vt:lpstr>
      <vt:lpstr> المحتويات: </vt:lpstr>
      <vt:lpstr>تعليم الأقران </vt:lpstr>
      <vt:lpstr>حقيبة مبتعث</vt:lpstr>
      <vt:lpstr>نادي الخريجين </vt:lpstr>
      <vt:lpstr>عرض تقديمي في PowerPoint</vt:lpstr>
      <vt:lpstr>عرض تقديمي في PowerPoint</vt:lpstr>
      <vt:lpstr>الإرشاد الأكاديمي</vt:lpstr>
      <vt:lpstr>تدريب الطلاب</vt:lpstr>
      <vt:lpstr>مبادرات الخطة الإستراتيجية</vt:lpstr>
      <vt:lpstr>عرض تقديمي في PowerPoint</vt:lpstr>
      <vt:lpstr>عرض تقديمي في PowerPoint</vt:lpstr>
      <vt:lpstr>خاتمة</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dc:creator>
  <cp:lastModifiedBy>Mohamad Alwheeb</cp:lastModifiedBy>
  <cp:revision>91</cp:revision>
  <dcterms:created xsi:type="dcterms:W3CDTF">2012-12-09T20:13:22Z</dcterms:created>
  <dcterms:modified xsi:type="dcterms:W3CDTF">2012-12-15T10:00:38Z</dcterms:modified>
</cp:coreProperties>
</file>