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sigs" ContentType="application/vnd.openxmlformats-package.digital-signature-origin"/>
  <Default Extension="jp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21.xml" ContentType="application/vnd.openxmlformats-officedocument.presentationml.slide+xml"/>
  <Override PartName="/ppt/slides/slide20.xml" ContentType="application/vnd.openxmlformats-officedocument.presentationml.slide+xml"/>
  <Override PartName="/ppt/slides/slide19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_xmlsignatures/sig1.xml" ContentType="application/vnd.openxmlformats-package.digital-signature-xmlsignatur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4" r:id="rId18"/>
    <p:sldId id="273" r:id="rId19"/>
    <p:sldId id="275" r:id="rId20"/>
    <p:sldId id="276" r:id="rId21"/>
    <p:sldId id="278" r:id="rId22"/>
    <p:sldId id="279" r:id="rId23"/>
    <p:sldId id="280" r:id="rId24"/>
    <p:sldId id="281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AD4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F2079-F990-45D2-A6FD-FDDC6800164F}" type="datetimeFigureOut">
              <a:rPr lang="en-US" smtClean="0"/>
              <a:t>5/26/2012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27650-DCDD-475A-8F7D-F21E78575B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F2079-F990-45D2-A6FD-FDDC6800164F}" type="datetimeFigureOut">
              <a:rPr lang="en-US" smtClean="0"/>
              <a:t>5/26/2012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27650-DCDD-475A-8F7D-F21E78575B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F2079-F990-45D2-A6FD-FDDC6800164F}" type="datetimeFigureOut">
              <a:rPr lang="en-US" smtClean="0"/>
              <a:t>5/26/2012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27650-DCDD-475A-8F7D-F21E78575B0A}" type="slidenum">
              <a:rPr lang="en-US" smtClean="0"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F2079-F990-45D2-A6FD-FDDC6800164F}" type="datetimeFigureOut">
              <a:rPr lang="en-US" smtClean="0"/>
              <a:t>5/26/2012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27650-DCDD-475A-8F7D-F21E78575B0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F2079-F990-45D2-A6FD-FDDC6800164F}" type="datetimeFigureOut">
              <a:rPr lang="en-US" smtClean="0"/>
              <a:t>5/26/2012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27650-DCDD-475A-8F7D-F21E78575B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F2079-F990-45D2-A6FD-FDDC6800164F}" type="datetimeFigureOut">
              <a:rPr lang="en-US" smtClean="0"/>
              <a:t>5/26/2012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27650-DCDD-475A-8F7D-F21E78575B0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F2079-F990-45D2-A6FD-FDDC6800164F}" type="datetimeFigureOut">
              <a:rPr lang="en-US" smtClean="0"/>
              <a:t>5/26/2012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27650-DCDD-475A-8F7D-F21E78575B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F2079-F990-45D2-A6FD-FDDC6800164F}" type="datetimeFigureOut">
              <a:rPr lang="en-US" smtClean="0"/>
              <a:t>5/26/2012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27650-DCDD-475A-8F7D-F21E78575B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F2079-F990-45D2-A6FD-FDDC6800164F}" type="datetimeFigureOut">
              <a:rPr lang="en-US" smtClean="0"/>
              <a:t>5/26/2012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27650-DCDD-475A-8F7D-F21E78575B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F2079-F990-45D2-A6FD-FDDC6800164F}" type="datetimeFigureOut">
              <a:rPr lang="en-US" smtClean="0"/>
              <a:t>5/26/2012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27650-DCDD-475A-8F7D-F21E78575B0A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F2079-F990-45D2-A6FD-FDDC6800164F}" type="datetimeFigureOut">
              <a:rPr lang="en-US" smtClean="0"/>
              <a:t>5/26/2012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27650-DCDD-475A-8F7D-F21E78575B0A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C5DF2079-F990-45D2-A6FD-FDDC6800164F}" type="datetimeFigureOut">
              <a:rPr lang="en-US" smtClean="0"/>
              <a:t>5/26/2012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67F27650-DCDD-475A-8F7D-F21E78575B0A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13" Type="http://schemas.openxmlformats.org/officeDocument/2006/relationships/slide" Target="slide19.xml"/><Relationship Id="rId18" Type="http://schemas.openxmlformats.org/officeDocument/2006/relationships/slide" Target="slide10.xml"/><Relationship Id="rId3" Type="http://schemas.openxmlformats.org/officeDocument/2006/relationships/slide" Target="slide17.xml"/><Relationship Id="rId21" Type="http://schemas.openxmlformats.org/officeDocument/2006/relationships/slide" Target="slide16.xml"/><Relationship Id="rId7" Type="http://schemas.openxmlformats.org/officeDocument/2006/relationships/slide" Target="slide22.xml"/><Relationship Id="rId12" Type="http://schemas.openxmlformats.org/officeDocument/2006/relationships/slide" Target="slide9.xml"/><Relationship Id="rId17" Type="http://schemas.openxmlformats.org/officeDocument/2006/relationships/slide" Target="slide23.xml"/><Relationship Id="rId2" Type="http://schemas.openxmlformats.org/officeDocument/2006/relationships/slide" Target="slide3.xml"/><Relationship Id="rId16" Type="http://schemas.openxmlformats.org/officeDocument/2006/relationships/slide" Target="slide11.xml"/><Relationship Id="rId20" Type="http://schemas.openxmlformats.org/officeDocument/2006/relationships/slide" Target="slide14.xml"/><Relationship Id="rId1" Type="http://schemas.openxmlformats.org/officeDocument/2006/relationships/slideLayout" Target="../slideLayouts/slideLayout2.xml"/><Relationship Id="rId6" Type="http://schemas.openxmlformats.org/officeDocument/2006/relationships/slide" Target="slide5.xml"/><Relationship Id="rId11" Type="http://schemas.openxmlformats.org/officeDocument/2006/relationships/slide" Target="slide18.xml"/><Relationship Id="rId5" Type="http://schemas.openxmlformats.org/officeDocument/2006/relationships/slide" Target="slide4.xml"/><Relationship Id="rId15" Type="http://schemas.openxmlformats.org/officeDocument/2006/relationships/slide" Target="slide24.xml"/><Relationship Id="rId10" Type="http://schemas.openxmlformats.org/officeDocument/2006/relationships/slide" Target="slide20.xml"/><Relationship Id="rId19" Type="http://schemas.openxmlformats.org/officeDocument/2006/relationships/slide" Target="slide13.xml"/><Relationship Id="rId4" Type="http://schemas.openxmlformats.org/officeDocument/2006/relationships/slide" Target="slide21.xml"/><Relationship Id="rId9" Type="http://schemas.openxmlformats.org/officeDocument/2006/relationships/slide" Target="slide7.xml"/><Relationship Id="rId14" Type="http://schemas.openxmlformats.org/officeDocument/2006/relationships/slide" Target="slide8.xml"/><Relationship Id="rId22" Type="http://schemas.openxmlformats.org/officeDocument/2006/relationships/slide" Target="slide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048" y="1124744"/>
            <a:ext cx="7772400" cy="1780108"/>
          </a:xfrm>
        </p:spPr>
        <p:txBody>
          <a:bodyPr>
            <a:normAutofit/>
          </a:bodyPr>
          <a:lstStyle/>
          <a:p>
            <a:r>
              <a:rPr lang="ar-JO" sz="6600" b="1" dirty="0" smtClean="0">
                <a:solidFill>
                  <a:schemeClr val="bg2">
                    <a:lumMod val="25000"/>
                  </a:schemeClr>
                </a:solidFill>
              </a:rPr>
              <a:t>كلية المجتمع بالمجمعة</a:t>
            </a:r>
            <a:endParaRPr lang="en-US" sz="66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7664" y="3251944"/>
            <a:ext cx="6400800" cy="1473200"/>
          </a:xfrm>
        </p:spPr>
        <p:txBody>
          <a:bodyPr>
            <a:normAutofit fontScale="92500" lnSpcReduction="10000"/>
          </a:bodyPr>
          <a:lstStyle/>
          <a:p>
            <a:pPr rtl="1"/>
            <a:r>
              <a:rPr lang="ar-JO" sz="4400" b="1" dirty="0" smtClean="0">
                <a:solidFill>
                  <a:schemeClr val="accent2">
                    <a:lumMod val="75000"/>
                  </a:schemeClr>
                </a:solidFill>
              </a:rPr>
              <a:t>دليل منسوبي الكلية</a:t>
            </a:r>
          </a:p>
          <a:p>
            <a:pPr rtl="1"/>
            <a:endParaRPr lang="ar-JO" dirty="0"/>
          </a:p>
          <a:p>
            <a:pPr rtl="1"/>
            <a:r>
              <a:rPr lang="ar-JO" sz="2800" b="1" dirty="0" smtClean="0">
                <a:solidFill>
                  <a:schemeClr val="accent2">
                    <a:lumMod val="75000"/>
                  </a:schemeClr>
                </a:solidFill>
              </a:rPr>
              <a:t>( للعام الجامعي 1432-1433هـ )</a:t>
            </a:r>
            <a:endParaRPr lang="ar-JO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86640"/>
            <a:ext cx="1835696" cy="1126136"/>
          </a:xfrm>
          <a:prstGeom prst="rect">
            <a:avLst/>
          </a:prstGeom>
        </p:spPr>
      </p:pic>
      <p:sp>
        <p:nvSpPr>
          <p:cNvPr id="5" name="Action Button: Custom 4">
            <a:hlinkClick r:id="" action="ppaction://hlinkshowjump?jump=nextslide" highlightClick="1"/>
          </p:cNvPr>
          <p:cNvSpPr/>
          <p:nvPr/>
        </p:nvSpPr>
        <p:spPr>
          <a:xfrm>
            <a:off x="251520" y="5755348"/>
            <a:ext cx="1835696" cy="648072"/>
          </a:xfrm>
          <a:prstGeom prst="actionButtonBlank">
            <a:avLst/>
          </a:prstGeom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 prst="angle"/>
            <a:contourClr>
              <a:schemeClr val="accent6">
                <a:shade val="25000"/>
                <a:satMod val="180000"/>
              </a:schemeClr>
            </a:contourClr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b="1" dirty="0" smtClean="0">
                <a:solidFill>
                  <a:srgbClr val="FF0000"/>
                </a:solidFill>
              </a:rPr>
              <a:t>تشغيل الدليل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6" name="Action Button: Custom 5">
            <a:hlinkClick r:id="" action="ppaction://hlinkshowjump?jump=endshow" highlightClick="1"/>
          </p:cNvPr>
          <p:cNvSpPr/>
          <p:nvPr/>
        </p:nvSpPr>
        <p:spPr>
          <a:xfrm>
            <a:off x="2267744" y="5769590"/>
            <a:ext cx="1835696" cy="648072"/>
          </a:xfrm>
          <a:prstGeom prst="actionButtonBlank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b="1" dirty="0" smtClean="0">
                <a:solidFill>
                  <a:srgbClr val="FF0000"/>
                </a:solidFill>
              </a:rPr>
              <a:t>إغلاق الدليل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5810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9134845"/>
              </p:ext>
            </p:extLst>
          </p:nvPr>
        </p:nvGraphicFramePr>
        <p:xfrm>
          <a:off x="539552" y="2780928"/>
          <a:ext cx="8013576" cy="2595880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2304256"/>
                <a:gridCol w="5709320"/>
              </a:tblGrid>
              <a:tr h="370840">
                <a:tc rowSpan="7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الإسم</a:t>
                      </a:r>
                      <a:r>
                        <a:rPr lang="ar-JO" dirty="0" smtClean="0"/>
                        <a:t> : د.</a:t>
                      </a:r>
                      <a:r>
                        <a:rPr lang="ar-JO" baseline="0" dirty="0" smtClean="0"/>
                        <a:t> </a:t>
                      </a:r>
                      <a:r>
                        <a:rPr lang="ar-JO" baseline="0" dirty="0" smtClean="0"/>
                        <a:t>هيثم عبدالكريم أحمد شعبان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الوظيفة</a:t>
                      </a:r>
                      <a:r>
                        <a:rPr lang="ar-JO" dirty="0" smtClean="0"/>
                        <a:t>:</a:t>
                      </a:r>
                      <a:r>
                        <a:rPr lang="ar-JO" baseline="0" dirty="0" smtClean="0"/>
                        <a:t> </a:t>
                      </a:r>
                      <a:r>
                        <a:rPr lang="ar-JO" dirty="0" smtClean="0"/>
                        <a:t>عضو هيئة تدريس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الرتبة الأكاديمية</a:t>
                      </a:r>
                      <a:r>
                        <a:rPr lang="ar-JO" dirty="0" smtClean="0"/>
                        <a:t>:</a:t>
                      </a:r>
                      <a:r>
                        <a:rPr lang="ar-JO" baseline="0" dirty="0" smtClean="0"/>
                        <a:t> </a:t>
                      </a:r>
                      <a:r>
                        <a:rPr lang="ar-JO" dirty="0" smtClean="0"/>
                        <a:t>أستاذ مساعد – تخصص </a:t>
                      </a:r>
                      <a:r>
                        <a:rPr lang="ar-JO" dirty="0" smtClean="0"/>
                        <a:t>إقتصاد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القسم</a:t>
                      </a:r>
                      <a:r>
                        <a:rPr lang="ar-JO" dirty="0" smtClean="0"/>
                        <a:t>: قسم العلوم </a:t>
                      </a:r>
                      <a:r>
                        <a:rPr lang="ar-JO" dirty="0" smtClean="0"/>
                        <a:t>الإدارية</a:t>
                      </a:r>
                      <a:r>
                        <a:rPr lang="ar-JO" baseline="0" dirty="0" smtClean="0"/>
                        <a:t> والإنسانية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رقم التحويلة</a:t>
                      </a:r>
                      <a:r>
                        <a:rPr lang="ar-JO" dirty="0" smtClean="0"/>
                        <a:t>: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u="sng" dirty="0" smtClean="0"/>
                        <a:t>البريد الإلكتروني</a:t>
                      </a:r>
                      <a:r>
                        <a:rPr lang="ar-JO" dirty="0" smtClean="0"/>
                        <a:t>:</a:t>
                      </a:r>
                      <a:r>
                        <a:rPr lang="en-US" dirty="0" smtClean="0"/>
                        <a:t> </a:t>
                      </a:r>
                      <a:r>
                        <a:rPr lang="en-US" sz="1800" kern="1200" dirty="0" smtClean="0">
                          <a:effectLst/>
                        </a:rPr>
                        <a:t>h.shaaban@mu.edu.sa</a:t>
                      </a:r>
                      <a:r>
                        <a:rPr lang="en-US" sz="1800" kern="1200" baseline="0" dirty="0" smtClean="0">
                          <a:effectLst/>
                        </a:rPr>
                        <a:t> </a:t>
                      </a:r>
                      <a:endParaRPr lang="en-US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الموقع</a:t>
                      </a:r>
                      <a:r>
                        <a:rPr lang="ar-JO" u="sng" baseline="0" dirty="0" smtClean="0"/>
                        <a:t> الإلكتروني</a:t>
                      </a:r>
                      <a:r>
                        <a:rPr lang="ar-JO" baseline="0" dirty="0" smtClean="0"/>
                        <a:t>: </a:t>
                      </a:r>
                      <a:r>
                        <a:rPr lang="en-US" sz="1800" kern="1200" dirty="0" smtClean="0">
                          <a:effectLst/>
                        </a:rPr>
                        <a:t>http://faculty.mu.edu.sa/hshaaban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>
              <a:lnSpc>
                <a:spcPct val="115000"/>
              </a:lnSpc>
              <a:spcAft>
                <a:spcPts val="1000"/>
              </a:spcAft>
            </a:pPr>
            <a:r>
              <a:rPr lang="ar-SA" b="1" dirty="0">
                <a:solidFill>
                  <a:srgbClr val="984806"/>
                </a:solidFill>
                <a:ea typeface="Calibri"/>
                <a:cs typeface="Al-Homam"/>
              </a:rPr>
              <a:t>د. هيثم عبدالكريم أحمد شعبان</a:t>
            </a:r>
            <a:endParaRPr lang="en-US" dirty="0"/>
          </a:p>
        </p:txBody>
      </p:sp>
      <p:pic>
        <p:nvPicPr>
          <p:cNvPr id="6" name="Picture 5" descr="H:\My Hard-disk Labtop 14-1-2011\C\Prof. Aabed\Desktop\New Desktop\college site test\Mr-Haitham_files\image002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852936"/>
            <a:ext cx="2160240" cy="244827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7030A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7" name="Action Button: Back or Previous 6">
            <a:hlinkClick r:id="rId3" action="ppaction://hlinksldjump" highlightClick="1"/>
          </p:cNvPr>
          <p:cNvSpPr/>
          <p:nvPr/>
        </p:nvSpPr>
        <p:spPr>
          <a:xfrm rot="10800000">
            <a:off x="7812360" y="5949280"/>
            <a:ext cx="720080" cy="576064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562359" y="5949280"/>
            <a:ext cx="12241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JO" b="1" dirty="0" smtClean="0"/>
              <a:t>الرجوع  إلى فهرس الدليل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042399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733306"/>
              </p:ext>
            </p:extLst>
          </p:nvPr>
        </p:nvGraphicFramePr>
        <p:xfrm>
          <a:off x="539552" y="2780928"/>
          <a:ext cx="8013576" cy="2595880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2304256"/>
                <a:gridCol w="5709320"/>
              </a:tblGrid>
              <a:tr h="370840">
                <a:tc rowSpan="7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الإسم</a:t>
                      </a:r>
                      <a:r>
                        <a:rPr lang="ar-JO" dirty="0" smtClean="0"/>
                        <a:t> : د.</a:t>
                      </a:r>
                      <a:r>
                        <a:rPr lang="ar-JO" baseline="0" dirty="0" smtClean="0"/>
                        <a:t> </a:t>
                      </a:r>
                      <a:r>
                        <a:rPr lang="ar-JO" baseline="0" dirty="0" smtClean="0"/>
                        <a:t>الصادق يحيى عزة عبدالله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الوظيفة</a:t>
                      </a:r>
                      <a:r>
                        <a:rPr lang="ar-JO" dirty="0" smtClean="0"/>
                        <a:t>:</a:t>
                      </a:r>
                      <a:r>
                        <a:rPr lang="ar-JO" baseline="0" dirty="0" smtClean="0"/>
                        <a:t> </a:t>
                      </a:r>
                      <a:r>
                        <a:rPr lang="ar-JO" dirty="0" smtClean="0"/>
                        <a:t>عضو هيئة تدريس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الرتبة الأكاديمية</a:t>
                      </a:r>
                      <a:r>
                        <a:rPr lang="ar-JO" dirty="0" smtClean="0"/>
                        <a:t>:</a:t>
                      </a:r>
                      <a:r>
                        <a:rPr lang="ar-JO" baseline="0" dirty="0" smtClean="0"/>
                        <a:t> </a:t>
                      </a:r>
                      <a:r>
                        <a:rPr lang="ar-JO" dirty="0" smtClean="0"/>
                        <a:t>أستاذ </a:t>
                      </a:r>
                      <a:r>
                        <a:rPr lang="ar-JO" dirty="0" smtClean="0"/>
                        <a:t>مشارك</a:t>
                      </a:r>
                      <a:r>
                        <a:rPr lang="ar-JO" baseline="0" dirty="0" smtClean="0"/>
                        <a:t> </a:t>
                      </a:r>
                      <a:r>
                        <a:rPr lang="ar-JO" dirty="0" smtClean="0"/>
                        <a:t>– </a:t>
                      </a:r>
                      <a:r>
                        <a:rPr lang="ar-JO" dirty="0" smtClean="0"/>
                        <a:t>تخصص </a:t>
                      </a:r>
                      <a:r>
                        <a:rPr lang="ar-JO" dirty="0" smtClean="0"/>
                        <a:t>لغة</a:t>
                      </a:r>
                      <a:r>
                        <a:rPr lang="ar-JO" baseline="0" dirty="0" smtClean="0"/>
                        <a:t> إنجليزية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القسم</a:t>
                      </a:r>
                      <a:r>
                        <a:rPr lang="ar-JO" dirty="0" smtClean="0"/>
                        <a:t>: قسم العلوم </a:t>
                      </a:r>
                      <a:r>
                        <a:rPr lang="ar-JO" dirty="0" smtClean="0"/>
                        <a:t>الإدارية</a:t>
                      </a:r>
                      <a:r>
                        <a:rPr lang="ar-JO" baseline="0" dirty="0" smtClean="0"/>
                        <a:t> والإنسانية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رقم التحويلة</a:t>
                      </a:r>
                      <a:r>
                        <a:rPr lang="ar-JO" dirty="0" smtClean="0"/>
                        <a:t>: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u="sng" dirty="0" smtClean="0"/>
                        <a:t>البريد الإلكتروني</a:t>
                      </a:r>
                      <a:r>
                        <a:rPr lang="ar-JO" dirty="0" smtClean="0"/>
                        <a:t>:</a:t>
                      </a:r>
                      <a:r>
                        <a:rPr lang="en-US" dirty="0" smtClean="0"/>
                        <a:t> </a:t>
                      </a:r>
                      <a:r>
                        <a:rPr lang="en-US" sz="1800" kern="1200" dirty="0" smtClean="0">
                          <a:effectLst/>
                        </a:rPr>
                        <a:t>e.ezza@mu.edu.sa</a:t>
                      </a:r>
                      <a:r>
                        <a:rPr lang="en-US" sz="1800" kern="1200" baseline="0" dirty="0" smtClean="0">
                          <a:effectLst/>
                        </a:rPr>
                        <a:t> </a:t>
                      </a:r>
                      <a:endParaRPr lang="en-US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الموقع</a:t>
                      </a:r>
                      <a:r>
                        <a:rPr lang="ar-JO" u="sng" baseline="0" dirty="0" smtClean="0"/>
                        <a:t> الإلكتروني</a:t>
                      </a:r>
                      <a:r>
                        <a:rPr lang="ar-JO" baseline="0" dirty="0" smtClean="0"/>
                        <a:t>: </a:t>
                      </a:r>
                      <a:r>
                        <a:rPr lang="en-US" sz="1800" kern="1200" dirty="0" smtClean="0">
                          <a:effectLst/>
                        </a:rPr>
                        <a:t>http://faculty.mu.edu.sa/eezza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>
              <a:lnSpc>
                <a:spcPct val="115000"/>
              </a:lnSpc>
              <a:spcAft>
                <a:spcPts val="1000"/>
              </a:spcAft>
            </a:pPr>
            <a:r>
              <a:rPr lang="ar-SA" b="1" dirty="0">
                <a:solidFill>
                  <a:srgbClr val="984806"/>
                </a:solidFill>
                <a:ea typeface="Calibri"/>
                <a:cs typeface="Al-Homam"/>
              </a:rPr>
              <a:t>د. </a:t>
            </a:r>
            <a:r>
              <a:rPr lang="ar-JO" b="1" dirty="0" smtClean="0">
                <a:solidFill>
                  <a:srgbClr val="984806"/>
                </a:solidFill>
                <a:ea typeface="Calibri"/>
                <a:cs typeface="Al-Homam"/>
              </a:rPr>
              <a:t>الصادق يحيى عزة عبدالله</a:t>
            </a:r>
            <a:endParaRPr lang="en-US" dirty="0"/>
          </a:p>
        </p:txBody>
      </p:sp>
      <p:pic>
        <p:nvPicPr>
          <p:cNvPr id="7" name="Picture 6" descr="unisa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852936"/>
            <a:ext cx="2160240" cy="244827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7030A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8" name="Action Button: Back or Previous 7">
            <a:hlinkClick r:id="rId3" action="ppaction://hlinksldjump" highlightClick="1"/>
          </p:cNvPr>
          <p:cNvSpPr/>
          <p:nvPr/>
        </p:nvSpPr>
        <p:spPr>
          <a:xfrm rot="10800000">
            <a:off x="7812360" y="5949280"/>
            <a:ext cx="720080" cy="576064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562359" y="5949280"/>
            <a:ext cx="12241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JO" b="1" dirty="0" smtClean="0"/>
              <a:t>الرجوع  إلى فهرس الدليل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371103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8449415"/>
              </p:ext>
            </p:extLst>
          </p:nvPr>
        </p:nvGraphicFramePr>
        <p:xfrm>
          <a:off x="539552" y="2780928"/>
          <a:ext cx="8013576" cy="2595880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2304256"/>
                <a:gridCol w="5709320"/>
              </a:tblGrid>
              <a:tr h="370840">
                <a:tc rowSpan="7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الإسم</a:t>
                      </a:r>
                      <a:r>
                        <a:rPr lang="ar-JO" dirty="0" smtClean="0"/>
                        <a:t> : </a:t>
                      </a:r>
                      <a:r>
                        <a:rPr lang="ar-JO" dirty="0" smtClean="0"/>
                        <a:t>أ.</a:t>
                      </a:r>
                      <a:r>
                        <a:rPr lang="ar-JO" baseline="0" dirty="0" smtClean="0"/>
                        <a:t> محمود مصطفى منصور الشريف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الوظيفة</a:t>
                      </a:r>
                      <a:r>
                        <a:rPr lang="ar-JO" dirty="0" smtClean="0"/>
                        <a:t>:</a:t>
                      </a:r>
                      <a:r>
                        <a:rPr lang="ar-JO" baseline="0" dirty="0" smtClean="0"/>
                        <a:t> </a:t>
                      </a:r>
                      <a:r>
                        <a:rPr lang="ar-JO" dirty="0" smtClean="0"/>
                        <a:t>عضو هيئة تدريس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الرتبة الأكاديمية</a:t>
                      </a:r>
                      <a:r>
                        <a:rPr lang="ar-JO" dirty="0" smtClean="0"/>
                        <a:t>:</a:t>
                      </a:r>
                      <a:r>
                        <a:rPr lang="ar-JO" baseline="0" dirty="0" smtClean="0"/>
                        <a:t> </a:t>
                      </a:r>
                      <a:r>
                        <a:rPr lang="ar-JO" dirty="0" smtClean="0"/>
                        <a:t>محاضر– </a:t>
                      </a:r>
                      <a:r>
                        <a:rPr lang="ar-JO" dirty="0" smtClean="0"/>
                        <a:t>تخصص </a:t>
                      </a:r>
                      <a:r>
                        <a:rPr lang="ar-JO" dirty="0" smtClean="0"/>
                        <a:t>محاسبة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القسم</a:t>
                      </a:r>
                      <a:r>
                        <a:rPr lang="ar-JO" dirty="0" smtClean="0"/>
                        <a:t>: قسم العلوم </a:t>
                      </a:r>
                      <a:r>
                        <a:rPr lang="ar-JO" dirty="0" smtClean="0"/>
                        <a:t>الإدارية</a:t>
                      </a:r>
                      <a:r>
                        <a:rPr lang="ar-JO" baseline="0" dirty="0" smtClean="0"/>
                        <a:t> والإنسانية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رقم </a:t>
                      </a:r>
                      <a:r>
                        <a:rPr lang="ar-JO" u="sng" dirty="0" smtClean="0"/>
                        <a:t>التحويلة</a:t>
                      </a:r>
                      <a:r>
                        <a:rPr lang="ar-JO" dirty="0" smtClean="0"/>
                        <a:t>:</a:t>
                      </a:r>
                      <a:r>
                        <a:rPr lang="en-US" dirty="0" smtClean="0"/>
                        <a:t>520 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u="sng" dirty="0" smtClean="0"/>
                        <a:t>البريد الإلكتروني</a:t>
                      </a:r>
                      <a:r>
                        <a:rPr lang="ar-JO" dirty="0" smtClean="0"/>
                        <a:t>:</a:t>
                      </a:r>
                      <a:r>
                        <a:rPr lang="en-US" dirty="0" smtClean="0"/>
                        <a:t> </a:t>
                      </a:r>
                      <a:r>
                        <a:rPr lang="en-US" sz="1800" kern="1200" dirty="0" smtClean="0">
                          <a:effectLst/>
                        </a:rPr>
                        <a:t>m.elsherif@mu.edu.sa</a:t>
                      </a:r>
                      <a:r>
                        <a:rPr lang="en-US" sz="1800" kern="1200" baseline="0" dirty="0" smtClean="0">
                          <a:effectLst/>
                        </a:rPr>
                        <a:t> </a:t>
                      </a:r>
                      <a:endParaRPr lang="en-US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الموقع</a:t>
                      </a:r>
                      <a:r>
                        <a:rPr lang="ar-JO" u="sng" baseline="0" dirty="0" smtClean="0"/>
                        <a:t> الإلكتروني</a:t>
                      </a:r>
                      <a:r>
                        <a:rPr lang="ar-JO" baseline="0" dirty="0" smtClean="0"/>
                        <a:t>: </a:t>
                      </a:r>
                      <a:r>
                        <a:rPr lang="en-US" sz="1800" kern="1200" dirty="0" smtClean="0">
                          <a:effectLst/>
                        </a:rPr>
                        <a:t>http://faculty.mu.edu.sa/melsherif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>
              <a:lnSpc>
                <a:spcPct val="115000"/>
              </a:lnSpc>
              <a:spcAft>
                <a:spcPts val="1000"/>
              </a:spcAft>
            </a:pPr>
            <a:r>
              <a:rPr lang="ar-SA" b="1" dirty="0">
                <a:solidFill>
                  <a:srgbClr val="984806"/>
                </a:solidFill>
                <a:ea typeface="Calibri"/>
                <a:cs typeface="Al-Homam"/>
              </a:rPr>
              <a:t>أ. محمود مصطفى منصور الشريف</a:t>
            </a:r>
            <a:endParaRPr lang="en-US" dirty="0"/>
          </a:p>
        </p:txBody>
      </p:sp>
      <p:pic>
        <p:nvPicPr>
          <p:cNvPr id="6" name="Picture 5" descr="F:\صورة محمود الشريف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2852936"/>
            <a:ext cx="2160240" cy="244827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7030A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8" name="Action Button: Back or Previous 7">
            <a:hlinkClick r:id="rId3" action="ppaction://hlinksldjump" highlightClick="1"/>
          </p:cNvPr>
          <p:cNvSpPr/>
          <p:nvPr/>
        </p:nvSpPr>
        <p:spPr>
          <a:xfrm rot="10800000">
            <a:off x="7812360" y="5949280"/>
            <a:ext cx="720080" cy="576064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562359" y="5949280"/>
            <a:ext cx="12241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JO" b="1" dirty="0" smtClean="0"/>
              <a:t>الرجوع  إلى فهرس الدليل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68311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4167544"/>
              </p:ext>
            </p:extLst>
          </p:nvPr>
        </p:nvGraphicFramePr>
        <p:xfrm>
          <a:off x="539552" y="2780928"/>
          <a:ext cx="8013576" cy="2595880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2304256"/>
                <a:gridCol w="5709320"/>
              </a:tblGrid>
              <a:tr h="370840">
                <a:tc rowSpan="7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الإسم</a:t>
                      </a:r>
                      <a:r>
                        <a:rPr lang="ar-JO" dirty="0" smtClean="0"/>
                        <a:t> : </a:t>
                      </a:r>
                      <a:r>
                        <a:rPr lang="ar-JO" dirty="0" smtClean="0"/>
                        <a:t>أ.</a:t>
                      </a:r>
                      <a:r>
                        <a:rPr lang="ar-JO" baseline="0" dirty="0" smtClean="0"/>
                        <a:t> أحمد ياسين أحمد محمود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الوظيفة</a:t>
                      </a:r>
                      <a:r>
                        <a:rPr lang="ar-JO" dirty="0" smtClean="0"/>
                        <a:t>:</a:t>
                      </a:r>
                      <a:r>
                        <a:rPr lang="ar-JO" baseline="0" dirty="0" smtClean="0"/>
                        <a:t> </a:t>
                      </a:r>
                      <a:r>
                        <a:rPr lang="ar-JO" dirty="0" smtClean="0"/>
                        <a:t>عضو هيئة تدريس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الرتبة الأكاديمية</a:t>
                      </a:r>
                      <a:r>
                        <a:rPr lang="ar-JO" dirty="0" smtClean="0"/>
                        <a:t>:</a:t>
                      </a:r>
                      <a:r>
                        <a:rPr lang="ar-JO" baseline="0" dirty="0" smtClean="0"/>
                        <a:t> </a:t>
                      </a:r>
                      <a:r>
                        <a:rPr lang="ar-JO" dirty="0" smtClean="0"/>
                        <a:t>محاضر– </a:t>
                      </a:r>
                      <a:r>
                        <a:rPr lang="ar-JO" dirty="0" smtClean="0"/>
                        <a:t>تخصص </a:t>
                      </a:r>
                      <a:r>
                        <a:rPr lang="ar-JO" dirty="0" smtClean="0"/>
                        <a:t>اللغة الإنجليزية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القسم</a:t>
                      </a:r>
                      <a:r>
                        <a:rPr lang="ar-JO" dirty="0" smtClean="0"/>
                        <a:t>: قسم العلوم </a:t>
                      </a:r>
                      <a:r>
                        <a:rPr lang="ar-JO" dirty="0" smtClean="0"/>
                        <a:t>الإدارية</a:t>
                      </a:r>
                      <a:r>
                        <a:rPr lang="ar-JO" baseline="0" dirty="0" smtClean="0"/>
                        <a:t> والإنسانية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رقم </a:t>
                      </a:r>
                      <a:r>
                        <a:rPr lang="ar-JO" u="sng" dirty="0" smtClean="0"/>
                        <a:t>التحويلة</a:t>
                      </a:r>
                      <a:r>
                        <a:rPr lang="ar-JO" dirty="0" smtClean="0"/>
                        <a:t>: </a:t>
                      </a:r>
                      <a:r>
                        <a:rPr lang="en-US" dirty="0" smtClean="0"/>
                        <a:t>6274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u="sng" dirty="0" smtClean="0"/>
                        <a:t>البريد الإلكتروني</a:t>
                      </a:r>
                      <a:r>
                        <a:rPr lang="ar-JO" dirty="0" smtClean="0"/>
                        <a:t>:</a:t>
                      </a:r>
                      <a:r>
                        <a:rPr lang="en-US" dirty="0" smtClean="0"/>
                        <a:t> </a:t>
                      </a:r>
                      <a:r>
                        <a:rPr lang="en-US" sz="1800" kern="1200" dirty="0" smtClean="0">
                          <a:effectLst/>
                        </a:rPr>
                        <a:t>a.yassin@mu.edu.sa</a:t>
                      </a:r>
                      <a:r>
                        <a:rPr lang="en-US" sz="1800" kern="1200" baseline="0" dirty="0" smtClean="0">
                          <a:effectLst/>
                        </a:rPr>
                        <a:t> </a:t>
                      </a:r>
                      <a:endParaRPr lang="en-US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الموقع</a:t>
                      </a:r>
                      <a:r>
                        <a:rPr lang="ar-JO" u="sng" baseline="0" dirty="0" smtClean="0"/>
                        <a:t> الإلكتروني</a:t>
                      </a:r>
                      <a:r>
                        <a:rPr lang="ar-JO" baseline="0" dirty="0" smtClean="0"/>
                        <a:t>: </a:t>
                      </a:r>
                      <a:r>
                        <a:rPr lang="en-US" sz="1800" kern="1200" dirty="0" smtClean="0">
                          <a:effectLst/>
                        </a:rPr>
                        <a:t>http://faculty.mu.edu.sa/ayassin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>
              <a:lnSpc>
                <a:spcPct val="115000"/>
              </a:lnSpc>
              <a:spcAft>
                <a:spcPts val="1000"/>
              </a:spcAft>
            </a:pPr>
            <a:r>
              <a:rPr lang="ar-SA" b="1" dirty="0">
                <a:solidFill>
                  <a:srgbClr val="984806"/>
                </a:solidFill>
                <a:ea typeface="Calibri"/>
                <a:cs typeface="Al-Homam"/>
              </a:rPr>
              <a:t>أ. أحمد ياسين أحمد محمود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2852936"/>
            <a:ext cx="2160240" cy="244827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7030A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7" name="Action Button: Back or Previous 6">
            <a:hlinkClick r:id="rId3" action="ppaction://hlinksldjump" highlightClick="1"/>
          </p:cNvPr>
          <p:cNvSpPr/>
          <p:nvPr/>
        </p:nvSpPr>
        <p:spPr>
          <a:xfrm rot="10800000">
            <a:off x="7812360" y="5949280"/>
            <a:ext cx="720080" cy="576064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562359" y="5949280"/>
            <a:ext cx="12241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JO" b="1" dirty="0" smtClean="0"/>
              <a:t>الرجوع  إلى فهرس الدليل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699096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9458747"/>
              </p:ext>
            </p:extLst>
          </p:nvPr>
        </p:nvGraphicFramePr>
        <p:xfrm>
          <a:off x="539552" y="2780928"/>
          <a:ext cx="8013576" cy="2595880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2304256"/>
                <a:gridCol w="5709320"/>
              </a:tblGrid>
              <a:tr h="370840">
                <a:tc rowSpan="7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الإسم</a:t>
                      </a:r>
                      <a:r>
                        <a:rPr lang="ar-JO" dirty="0" smtClean="0"/>
                        <a:t> : </a:t>
                      </a:r>
                      <a:r>
                        <a:rPr lang="ar-JO" dirty="0" smtClean="0"/>
                        <a:t>أ.</a:t>
                      </a:r>
                      <a:r>
                        <a:rPr lang="ar-JO" baseline="0" dirty="0" smtClean="0"/>
                        <a:t> فراس حسن قدورة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الوظيفة</a:t>
                      </a:r>
                      <a:r>
                        <a:rPr lang="ar-JO" dirty="0" smtClean="0"/>
                        <a:t>:</a:t>
                      </a:r>
                      <a:r>
                        <a:rPr lang="ar-JO" baseline="0" dirty="0" smtClean="0"/>
                        <a:t> </a:t>
                      </a:r>
                      <a:r>
                        <a:rPr lang="ar-JO" dirty="0" smtClean="0"/>
                        <a:t>عضو هيئة تدريس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الرتبة الأكاديمية</a:t>
                      </a:r>
                      <a:r>
                        <a:rPr lang="ar-JO" dirty="0" smtClean="0"/>
                        <a:t>:</a:t>
                      </a:r>
                      <a:r>
                        <a:rPr lang="ar-JO" baseline="0" dirty="0" smtClean="0"/>
                        <a:t> </a:t>
                      </a:r>
                      <a:r>
                        <a:rPr lang="ar-JO" dirty="0" smtClean="0"/>
                        <a:t>محاضر– </a:t>
                      </a:r>
                      <a:r>
                        <a:rPr lang="ar-JO" dirty="0" smtClean="0"/>
                        <a:t>تخصص </a:t>
                      </a:r>
                      <a:r>
                        <a:rPr lang="ar-JO" dirty="0" smtClean="0"/>
                        <a:t>اللغة الإنجليزية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القسم</a:t>
                      </a:r>
                      <a:r>
                        <a:rPr lang="ar-JO" dirty="0" smtClean="0"/>
                        <a:t>: قسم العلوم </a:t>
                      </a:r>
                      <a:r>
                        <a:rPr lang="ar-JO" dirty="0" smtClean="0"/>
                        <a:t>الإدارية</a:t>
                      </a:r>
                      <a:r>
                        <a:rPr lang="ar-JO" baseline="0" dirty="0" smtClean="0"/>
                        <a:t> والإنسانية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رقم </a:t>
                      </a:r>
                      <a:r>
                        <a:rPr lang="ar-JO" u="sng" dirty="0" smtClean="0"/>
                        <a:t>التحويلة</a:t>
                      </a:r>
                      <a:r>
                        <a:rPr lang="ar-JO" dirty="0" smtClean="0"/>
                        <a:t>: </a:t>
                      </a:r>
                      <a:r>
                        <a:rPr lang="en-US" dirty="0" smtClean="0"/>
                        <a:t>511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u="sng" dirty="0" smtClean="0"/>
                        <a:t>البريد الإلكتروني</a:t>
                      </a:r>
                      <a:r>
                        <a:rPr lang="ar-JO" dirty="0" smtClean="0"/>
                        <a:t>:</a:t>
                      </a:r>
                      <a:r>
                        <a:rPr lang="en-US" dirty="0" smtClean="0"/>
                        <a:t> </a:t>
                      </a:r>
                      <a:r>
                        <a:rPr lang="en-US" sz="1800" kern="1200" dirty="0" smtClean="0">
                          <a:effectLst/>
                        </a:rPr>
                        <a:t>f.qaddoura@mu.edu.sa</a:t>
                      </a:r>
                      <a:r>
                        <a:rPr lang="en-US" sz="1800" kern="1200" baseline="0" dirty="0" smtClean="0">
                          <a:effectLst/>
                        </a:rPr>
                        <a:t> </a:t>
                      </a:r>
                      <a:endParaRPr lang="en-US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الموقع</a:t>
                      </a:r>
                      <a:r>
                        <a:rPr lang="ar-JO" u="sng" baseline="0" dirty="0" smtClean="0"/>
                        <a:t> الإلكتروني</a:t>
                      </a:r>
                      <a:r>
                        <a:rPr lang="ar-JO" baseline="0" dirty="0" smtClean="0"/>
                        <a:t>: </a:t>
                      </a:r>
                      <a:r>
                        <a:rPr lang="en-US" sz="1800" kern="1200" dirty="0" smtClean="0">
                          <a:effectLst/>
                        </a:rPr>
                        <a:t>http://faculty.mu.edu.sa/fqaddoura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>
              <a:lnSpc>
                <a:spcPct val="115000"/>
              </a:lnSpc>
              <a:spcAft>
                <a:spcPts val="1000"/>
              </a:spcAft>
            </a:pPr>
            <a:r>
              <a:rPr lang="ar-SA" b="1" dirty="0">
                <a:solidFill>
                  <a:srgbClr val="984806"/>
                </a:solidFill>
                <a:ea typeface="Calibri"/>
                <a:cs typeface="Al-Homam"/>
              </a:rPr>
              <a:t>أ. فراس حسن قدورة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852936"/>
            <a:ext cx="2160240" cy="244827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7030A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Action Button: Back or Previous 5">
            <a:hlinkClick r:id="rId3" action="ppaction://hlinksldjump" highlightClick="1"/>
          </p:cNvPr>
          <p:cNvSpPr/>
          <p:nvPr/>
        </p:nvSpPr>
        <p:spPr>
          <a:xfrm rot="10800000">
            <a:off x="7812360" y="5949280"/>
            <a:ext cx="720080" cy="576064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562359" y="5949280"/>
            <a:ext cx="12241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JO" b="1" dirty="0" smtClean="0"/>
              <a:t>الرجوع  إلى فهرس الدليل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451311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0583099"/>
              </p:ext>
            </p:extLst>
          </p:nvPr>
        </p:nvGraphicFramePr>
        <p:xfrm>
          <a:off x="539552" y="2780928"/>
          <a:ext cx="8013576" cy="2595880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2304256"/>
                <a:gridCol w="5709320"/>
              </a:tblGrid>
              <a:tr h="370840">
                <a:tc rowSpan="7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الإسم</a:t>
                      </a:r>
                      <a:r>
                        <a:rPr lang="ar-JO" dirty="0" smtClean="0"/>
                        <a:t> : </a:t>
                      </a:r>
                      <a:r>
                        <a:rPr lang="ar-JO" dirty="0" smtClean="0"/>
                        <a:t>أ.</a:t>
                      </a:r>
                      <a:r>
                        <a:rPr lang="ar-JO" baseline="0" dirty="0" smtClean="0"/>
                        <a:t> شاكر حامد محمد نويجي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الوظيفة</a:t>
                      </a:r>
                      <a:r>
                        <a:rPr lang="ar-JO" dirty="0" smtClean="0"/>
                        <a:t>:</a:t>
                      </a:r>
                      <a:r>
                        <a:rPr lang="ar-JO" baseline="0" dirty="0" smtClean="0"/>
                        <a:t> </a:t>
                      </a:r>
                      <a:r>
                        <a:rPr lang="ar-JO" dirty="0" smtClean="0"/>
                        <a:t>عضو هيئة تدريس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الرتبة الأكاديمية</a:t>
                      </a:r>
                      <a:r>
                        <a:rPr lang="ar-JO" dirty="0" smtClean="0"/>
                        <a:t>:</a:t>
                      </a:r>
                      <a:r>
                        <a:rPr lang="ar-JO" baseline="0" dirty="0" smtClean="0"/>
                        <a:t> </a:t>
                      </a:r>
                      <a:r>
                        <a:rPr lang="ar-JO" dirty="0" smtClean="0"/>
                        <a:t>محاضر– </a:t>
                      </a:r>
                      <a:r>
                        <a:rPr lang="ar-JO" dirty="0" smtClean="0"/>
                        <a:t>تخصص </a:t>
                      </a:r>
                      <a:r>
                        <a:rPr lang="ar-JO" dirty="0" smtClean="0"/>
                        <a:t>المحاسبة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القسم</a:t>
                      </a:r>
                      <a:r>
                        <a:rPr lang="ar-JO" dirty="0" smtClean="0"/>
                        <a:t>: قسم العلوم </a:t>
                      </a:r>
                      <a:r>
                        <a:rPr lang="ar-JO" dirty="0" smtClean="0"/>
                        <a:t>الإدارية</a:t>
                      </a:r>
                      <a:r>
                        <a:rPr lang="ar-JO" baseline="0" dirty="0" smtClean="0"/>
                        <a:t> والإنسانية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رقم </a:t>
                      </a:r>
                      <a:r>
                        <a:rPr lang="ar-JO" u="sng" dirty="0" smtClean="0"/>
                        <a:t>التحويلة</a:t>
                      </a:r>
                      <a:r>
                        <a:rPr lang="ar-JO" dirty="0" smtClean="0"/>
                        <a:t>: </a:t>
                      </a:r>
                      <a:r>
                        <a:rPr lang="en-US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3268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u="sng" dirty="0" smtClean="0"/>
                        <a:t>البريد الإلكتروني</a:t>
                      </a:r>
                      <a:r>
                        <a:rPr lang="ar-JO" dirty="0" smtClean="0"/>
                        <a:t>:</a:t>
                      </a:r>
                      <a:r>
                        <a:rPr lang="en-US" dirty="0" smtClean="0"/>
                        <a:t> </a:t>
                      </a:r>
                      <a:r>
                        <a:rPr lang="en-US" sz="1800" kern="1200" dirty="0" smtClean="0">
                          <a:effectLst/>
                        </a:rPr>
                        <a:t>sh.newiegy@mu.edu.sa</a:t>
                      </a:r>
                      <a:r>
                        <a:rPr lang="en-US" sz="1800" kern="1200" baseline="0" dirty="0" smtClean="0">
                          <a:effectLst/>
                        </a:rPr>
                        <a:t> </a:t>
                      </a:r>
                      <a:endParaRPr lang="en-US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الموقع</a:t>
                      </a:r>
                      <a:r>
                        <a:rPr lang="ar-JO" u="sng" baseline="0" dirty="0" smtClean="0"/>
                        <a:t> الإلكتروني</a:t>
                      </a:r>
                      <a:r>
                        <a:rPr lang="ar-JO" baseline="0" dirty="0" smtClean="0"/>
                        <a:t>: </a:t>
                      </a:r>
                      <a:r>
                        <a:rPr lang="en-US" sz="1800" kern="1200" dirty="0" smtClean="0">
                          <a:effectLst/>
                        </a:rPr>
                        <a:t>http://faculty.mu.edu.sa/shnewiegy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>
              <a:lnSpc>
                <a:spcPct val="115000"/>
              </a:lnSpc>
              <a:spcAft>
                <a:spcPts val="1000"/>
              </a:spcAft>
            </a:pPr>
            <a:r>
              <a:rPr lang="ar-SA" b="1" dirty="0">
                <a:solidFill>
                  <a:srgbClr val="984806"/>
                </a:solidFill>
                <a:ea typeface="Calibri"/>
                <a:cs typeface="Al-Homam"/>
              </a:rPr>
              <a:t>أ. </a:t>
            </a:r>
            <a:r>
              <a:rPr lang="ar-JO" b="1" dirty="0" smtClean="0">
                <a:solidFill>
                  <a:srgbClr val="984806"/>
                </a:solidFill>
                <a:ea typeface="Calibri"/>
                <a:cs typeface="Al-Homam"/>
              </a:rPr>
              <a:t>شاكر حامد محمد نويجي</a:t>
            </a:r>
            <a:endParaRPr lang="en-US" dirty="0"/>
          </a:p>
        </p:txBody>
      </p:sp>
      <p:pic>
        <p:nvPicPr>
          <p:cNvPr id="6" name="Picture 5" descr="Picture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240"/>
          <a:stretch>
            <a:fillRect/>
          </a:stretch>
        </p:blipFill>
        <p:spPr bwMode="auto">
          <a:xfrm>
            <a:off x="611560" y="2852936"/>
            <a:ext cx="2160240" cy="244827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7030A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7" name="Action Button: Back or Previous 6">
            <a:hlinkClick r:id="rId3" action="ppaction://hlinksldjump" highlightClick="1"/>
          </p:cNvPr>
          <p:cNvSpPr/>
          <p:nvPr/>
        </p:nvSpPr>
        <p:spPr>
          <a:xfrm rot="10800000">
            <a:off x="7812360" y="5949280"/>
            <a:ext cx="720080" cy="576064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562359" y="5949280"/>
            <a:ext cx="12241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JO" b="1" dirty="0" smtClean="0"/>
              <a:t>الرجوع  إلى فهرس الدليل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301536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7131004"/>
              </p:ext>
            </p:extLst>
          </p:nvPr>
        </p:nvGraphicFramePr>
        <p:xfrm>
          <a:off x="539552" y="2780928"/>
          <a:ext cx="8013576" cy="2595880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2304256"/>
                <a:gridCol w="5709320"/>
              </a:tblGrid>
              <a:tr h="370840">
                <a:tc rowSpan="7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u="sng" dirty="0" smtClean="0"/>
                        <a:t>الإسم</a:t>
                      </a:r>
                      <a:r>
                        <a:rPr lang="ar-JO" dirty="0" smtClean="0"/>
                        <a:t> : </a:t>
                      </a:r>
                      <a:r>
                        <a:rPr lang="ar-JO" sz="18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أ. عابد محمد حيات كهوكر</a:t>
                      </a:r>
                      <a:endParaRPr lang="en-US" sz="18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الوظيفة</a:t>
                      </a:r>
                      <a:r>
                        <a:rPr lang="ar-JO" dirty="0" smtClean="0"/>
                        <a:t>:</a:t>
                      </a:r>
                      <a:r>
                        <a:rPr lang="ar-JO" baseline="0" dirty="0" smtClean="0"/>
                        <a:t> </a:t>
                      </a:r>
                      <a:r>
                        <a:rPr lang="ar-JO" dirty="0" smtClean="0"/>
                        <a:t>عضو هيئة تدريس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الرتبة الأكاديمية</a:t>
                      </a:r>
                      <a:r>
                        <a:rPr lang="ar-JO" dirty="0" smtClean="0"/>
                        <a:t>:</a:t>
                      </a:r>
                      <a:r>
                        <a:rPr lang="ar-JO" baseline="0" dirty="0" smtClean="0"/>
                        <a:t> </a:t>
                      </a:r>
                      <a:r>
                        <a:rPr lang="ar-JO" dirty="0" smtClean="0"/>
                        <a:t>محاضر– </a:t>
                      </a:r>
                      <a:r>
                        <a:rPr lang="ar-JO" dirty="0" smtClean="0"/>
                        <a:t>تخصص </a:t>
                      </a:r>
                      <a:r>
                        <a:rPr lang="ar-JO" dirty="0" smtClean="0"/>
                        <a:t>اللغة</a:t>
                      </a:r>
                      <a:r>
                        <a:rPr lang="ar-JO" baseline="0" dirty="0" smtClean="0"/>
                        <a:t> الإنجليزية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القسم</a:t>
                      </a:r>
                      <a:r>
                        <a:rPr lang="ar-JO" dirty="0" smtClean="0"/>
                        <a:t>: قسم العلوم </a:t>
                      </a:r>
                      <a:r>
                        <a:rPr lang="ar-JO" dirty="0" smtClean="0"/>
                        <a:t>الإدارية</a:t>
                      </a:r>
                      <a:r>
                        <a:rPr lang="ar-JO" baseline="0" dirty="0" smtClean="0"/>
                        <a:t> والإنسانية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رقم </a:t>
                      </a:r>
                      <a:r>
                        <a:rPr lang="ar-JO" u="sng" dirty="0" smtClean="0"/>
                        <a:t>التحويلة</a:t>
                      </a:r>
                      <a:r>
                        <a:rPr lang="ar-JO" dirty="0" smtClean="0"/>
                        <a:t>: 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u="sng" dirty="0" smtClean="0"/>
                        <a:t>البريد الإلكتروني</a:t>
                      </a:r>
                      <a:r>
                        <a:rPr lang="ar-JO" dirty="0" smtClean="0"/>
                        <a:t>:</a:t>
                      </a:r>
                      <a:r>
                        <a:rPr lang="en-US" dirty="0" smtClean="0"/>
                        <a:t> </a:t>
                      </a:r>
                      <a:r>
                        <a:rPr lang="en-US" sz="1800" kern="1200" dirty="0" smtClean="0">
                          <a:effectLst/>
                        </a:rPr>
                        <a:t>a.hayat@mu.edu.sa</a:t>
                      </a:r>
                      <a:r>
                        <a:rPr lang="en-US" sz="1800" kern="1200" baseline="0" dirty="0" smtClean="0">
                          <a:effectLst/>
                        </a:rPr>
                        <a:t> </a:t>
                      </a:r>
                      <a:endParaRPr lang="en-US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الموقع</a:t>
                      </a:r>
                      <a:r>
                        <a:rPr lang="ar-JO" u="sng" baseline="0" dirty="0" smtClean="0"/>
                        <a:t> الإلكتروني</a:t>
                      </a:r>
                      <a:r>
                        <a:rPr lang="ar-JO" baseline="0" dirty="0" smtClean="0"/>
                        <a:t>: </a:t>
                      </a:r>
                      <a:r>
                        <a:rPr lang="en-US" sz="1800" kern="1200" dirty="0" smtClean="0">
                          <a:effectLst/>
                        </a:rPr>
                        <a:t>http://faculty.mu.edu.sa/ahayat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>
              <a:lnSpc>
                <a:spcPct val="115000"/>
              </a:lnSpc>
              <a:spcAft>
                <a:spcPts val="1000"/>
              </a:spcAft>
            </a:pPr>
            <a:r>
              <a:rPr lang="ar-SA" b="1" dirty="0">
                <a:solidFill>
                  <a:srgbClr val="984806"/>
                </a:solidFill>
                <a:ea typeface="Calibri"/>
                <a:cs typeface="Al-Homam"/>
              </a:rPr>
              <a:t>أ. </a:t>
            </a:r>
            <a:r>
              <a:rPr lang="ar-JO" b="1" dirty="0" smtClean="0">
                <a:solidFill>
                  <a:srgbClr val="984806"/>
                </a:solidFill>
                <a:ea typeface="Calibri"/>
                <a:cs typeface="Al-Homam"/>
              </a:rPr>
              <a:t>عابد محمد حيات كهوكر</a:t>
            </a:r>
            <a:endParaRPr lang="en-US" dirty="0"/>
          </a:p>
        </p:txBody>
      </p:sp>
      <p:pic>
        <p:nvPicPr>
          <p:cNvPr id="7" name="Picture 6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852936"/>
            <a:ext cx="2160240" cy="244827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7030A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8" name="Action Button: Back or Previous 7">
            <a:hlinkClick r:id="rId3" action="ppaction://hlinksldjump" highlightClick="1"/>
          </p:cNvPr>
          <p:cNvSpPr/>
          <p:nvPr/>
        </p:nvSpPr>
        <p:spPr>
          <a:xfrm rot="10800000">
            <a:off x="7812360" y="5949280"/>
            <a:ext cx="720080" cy="576064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562359" y="5949280"/>
            <a:ext cx="12241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JO" b="1" dirty="0" smtClean="0"/>
              <a:t>الرجوع  إلى فهرس الدليل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509810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7194119"/>
              </p:ext>
            </p:extLst>
          </p:nvPr>
        </p:nvGraphicFramePr>
        <p:xfrm>
          <a:off x="539552" y="2780928"/>
          <a:ext cx="8013576" cy="2225040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2160240"/>
                <a:gridCol w="5853336"/>
              </a:tblGrid>
              <a:tr h="370840">
                <a:tc rowSpan="6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u="sng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الإسم</a:t>
                      </a:r>
                      <a:r>
                        <a:rPr lang="ar-JO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 : </a:t>
                      </a:r>
                      <a:r>
                        <a:rPr lang="ar-JO" sz="1800" kern="12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أ. سعد</a:t>
                      </a:r>
                      <a:r>
                        <a:rPr lang="ar-JO" sz="1800" kern="1200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 عبدالله العشري</a:t>
                      </a:r>
                      <a:endParaRPr lang="en-US" sz="1800" b="1" kern="1200" dirty="0" smtClean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الوظيفة</a:t>
                      </a:r>
                      <a:r>
                        <a:rPr lang="ar-JO" dirty="0" smtClean="0"/>
                        <a:t>:</a:t>
                      </a:r>
                      <a:r>
                        <a:rPr lang="ar-JO" baseline="0" dirty="0" smtClean="0"/>
                        <a:t> مدير الإدارة المكلف</a:t>
                      </a: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القسم</a:t>
                      </a:r>
                      <a:r>
                        <a:rPr lang="ar-JO" dirty="0" smtClean="0"/>
                        <a:t>: </a:t>
                      </a:r>
                      <a:r>
                        <a:rPr lang="ar-JO" dirty="0" smtClean="0"/>
                        <a:t>إدارة</a:t>
                      </a:r>
                      <a:r>
                        <a:rPr lang="ar-JO" baseline="0" dirty="0" smtClean="0"/>
                        <a:t> الكلية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رقم </a:t>
                      </a:r>
                      <a:r>
                        <a:rPr lang="ar-JO" u="sng" dirty="0" smtClean="0"/>
                        <a:t>التحويلة</a:t>
                      </a:r>
                      <a:r>
                        <a:rPr lang="ar-JO" dirty="0" smtClean="0"/>
                        <a:t>: </a:t>
                      </a:r>
                      <a:r>
                        <a:rPr lang="en-US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3251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u="sng" dirty="0" smtClean="0"/>
                        <a:t>البريد الإلكتروني</a:t>
                      </a:r>
                      <a:r>
                        <a:rPr lang="ar-JO" dirty="0" smtClean="0"/>
                        <a:t>:</a:t>
                      </a:r>
                      <a:r>
                        <a:rPr lang="en-US" dirty="0" smtClean="0"/>
                        <a:t> s.alashare</a:t>
                      </a:r>
                      <a:r>
                        <a:rPr lang="en-US" sz="1800" kern="1200" dirty="0" smtClean="0">
                          <a:effectLst/>
                        </a:rPr>
                        <a:t>@mu.edu.sa</a:t>
                      </a:r>
                      <a:r>
                        <a:rPr lang="en-US" sz="1800" kern="1200" baseline="0" dirty="0" smtClean="0">
                          <a:effectLst/>
                        </a:rPr>
                        <a:t> </a:t>
                      </a:r>
                      <a:endParaRPr lang="en-US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الموقع</a:t>
                      </a:r>
                      <a:r>
                        <a:rPr lang="ar-JO" u="sng" baseline="0" dirty="0" smtClean="0"/>
                        <a:t> </a:t>
                      </a:r>
                      <a:r>
                        <a:rPr lang="ar-JO" u="sng" baseline="0" dirty="0" smtClean="0"/>
                        <a:t>الإلكتروني</a:t>
                      </a:r>
                      <a:r>
                        <a:rPr lang="ar-JO" baseline="0" dirty="0" smtClean="0"/>
                        <a:t>: </a:t>
                      </a:r>
                      <a:r>
                        <a:rPr lang="en-US" sz="1800" kern="1200" dirty="0" smtClean="0">
                          <a:effectLst/>
                        </a:rPr>
                        <a:t>http://faculty.mu.edu.sa/s.alashare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>
              <a:lnSpc>
                <a:spcPct val="115000"/>
              </a:lnSpc>
              <a:spcAft>
                <a:spcPts val="1000"/>
              </a:spcAft>
            </a:pPr>
            <a:r>
              <a:rPr lang="ar-SA" b="1" dirty="0" smtClean="0">
                <a:solidFill>
                  <a:srgbClr val="984806"/>
                </a:solidFill>
                <a:ea typeface="Calibri"/>
                <a:cs typeface="Al-Homam"/>
              </a:rPr>
              <a:t>أ.</a:t>
            </a:r>
            <a:r>
              <a:rPr lang="ar-JO" b="1" dirty="0" smtClean="0">
                <a:solidFill>
                  <a:srgbClr val="984806"/>
                </a:solidFill>
                <a:ea typeface="Calibri"/>
                <a:cs typeface="Al-Homam"/>
              </a:rPr>
              <a:t>سعد عبدالله العشري</a:t>
            </a:r>
            <a:r>
              <a:rPr lang="ar-SA" b="1" dirty="0" smtClean="0">
                <a:solidFill>
                  <a:srgbClr val="984806"/>
                </a:solidFill>
                <a:ea typeface="Calibri"/>
                <a:cs typeface="Al-Homam"/>
              </a:rPr>
              <a:t> 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262" y="2808638"/>
            <a:ext cx="2088232" cy="216024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5">
                <a:lumMod val="75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7" name="Action Button: Back or Previous 6">
            <a:hlinkClick r:id="rId3" action="ppaction://hlinksldjump" highlightClick="1"/>
          </p:cNvPr>
          <p:cNvSpPr/>
          <p:nvPr/>
        </p:nvSpPr>
        <p:spPr>
          <a:xfrm rot="10800000">
            <a:off x="7812360" y="5949280"/>
            <a:ext cx="720080" cy="576064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562359" y="5949280"/>
            <a:ext cx="12241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JO" b="1" dirty="0" smtClean="0"/>
              <a:t>الرجوع  إلى فهرس الدليل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807562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1686694"/>
              </p:ext>
            </p:extLst>
          </p:nvPr>
        </p:nvGraphicFramePr>
        <p:xfrm>
          <a:off x="539552" y="2780928"/>
          <a:ext cx="8013576" cy="2225040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2160240"/>
                <a:gridCol w="5853336"/>
              </a:tblGrid>
              <a:tr h="370840">
                <a:tc rowSpan="6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u="sng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الإسم</a:t>
                      </a:r>
                      <a:r>
                        <a:rPr lang="ar-JO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 : </a:t>
                      </a:r>
                      <a:r>
                        <a:rPr lang="ar-JO" sz="1800" kern="12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أ. وليد</a:t>
                      </a:r>
                      <a:r>
                        <a:rPr lang="ar-JO" sz="1800" kern="1200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 محمد الدخيل</a:t>
                      </a:r>
                      <a:endParaRPr lang="en-US" sz="1800" b="1" kern="1200" dirty="0" smtClean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الوظيفة</a:t>
                      </a:r>
                      <a:r>
                        <a:rPr lang="ar-JO" dirty="0" smtClean="0"/>
                        <a:t>:</a:t>
                      </a:r>
                      <a:r>
                        <a:rPr lang="ar-JO" baseline="0" dirty="0" smtClean="0"/>
                        <a:t> مساعد شئون اعضاء هيئة التدريس والموظفين</a:t>
                      </a: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القسم</a:t>
                      </a:r>
                      <a:r>
                        <a:rPr lang="ar-JO" dirty="0" smtClean="0"/>
                        <a:t>: </a:t>
                      </a:r>
                      <a:r>
                        <a:rPr lang="ar-JO" dirty="0" smtClean="0"/>
                        <a:t>الشؤون الإدارية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رقم </a:t>
                      </a:r>
                      <a:r>
                        <a:rPr lang="ar-JO" u="sng" dirty="0" smtClean="0"/>
                        <a:t>التحويلة</a:t>
                      </a:r>
                      <a:r>
                        <a:rPr lang="ar-JO" dirty="0" smtClean="0"/>
                        <a:t>: </a:t>
                      </a:r>
                      <a:r>
                        <a:rPr lang="en-US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3256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u="sng" dirty="0" smtClean="0"/>
                        <a:t>البريد الإلكتروني</a:t>
                      </a:r>
                      <a:r>
                        <a:rPr lang="ar-JO" dirty="0" smtClean="0"/>
                        <a:t>:</a:t>
                      </a:r>
                      <a:r>
                        <a:rPr lang="en-US" dirty="0" smtClean="0"/>
                        <a:t> </a:t>
                      </a:r>
                      <a:r>
                        <a:rPr lang="en-US" sz="1800" kern="1200" dirty="0" smtClean="0">
                          <a:effectLst/>
                        </a:rPr>
                        <a:t>w.aldokhail@mu.edu.sa</a:t>
                      </a:r>
                      <a:r>
                        <a:rPr lang="en-US" sz="1800" kern="1200" baseline="0" dirty="0" smtClean="0">
                          <a:effectLst/>
                        </a:rPr>
                        <a:t> </a:t>
                      </a:r>
                      <a:endParaRPr lang="en-US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الموقع</a:t>
                      </a:r>
                      <a:r>
                        <a:rPr lang="ar-JO" u="sng" baseline="0" dirty="0" smtClean="0"/>
                        <a:t> الإلكتروني</a:t>
                      </a:r>
                      <a:r>
                        <a:rPr lang="ar-JO" baseline="0" dirty="0" smtClean="0"/>
                        <a:t>: </a:t>
                      </a:r>
                      <a:r>
                        <a:rPr lang="en-US" sz="1800" kern="1200" dirty="0" smtClean="0">
                          <a:effectLst/>
                        </a:rPr>
                        <a:t>http://faculty.mu.edu.sa/waldokhail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>
              <a:lnSpc>
                <a:spcPct val="115000"/>
              </a:lnSpc>
              <a:spcAft>
                <a:spcPts val="1000"/>
              </a:spcAft>
            </a:pPr>
            <a:r>
              <a:rPr lang="ar-SA" b="1" dirty="0">
                <a:solidFill>
                  <a:srgbClr val="984806"/>
                </a:solidFill>
                <a:ea typeface="Calibri"/>
                <a:cs typeface="Al-Homam"/>
              </a:rPr>
              <a:t>أ. </a:t>
            </a:r>
            <a:r>
              <a:rPr lang="ar-JO" b="1" dirty="0" smtClean="0">
                <a:solidFill>
                  <a:srgbClr val="984806"/>
                </a:solidFill>
                <a:ea typeface="Calibri"/>
                <a:cs typeface="Al-Homam"/>
              </a:rPr>
              <a:t>وليد محمد الدخيل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397" y="2852936"/>
            <a:ext cx="1958071" cy="201622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5">
                <a:lumMod val="75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6" name="Action Button: Back or Previous 5">
            <a:hlinkClick r:id="rId3" action="ppaction://hlinksldjump" highlightClick="1"/>
          </p:cNvPr>
          <p:cNvSpPr/>
          <p:nvPr/>
        </p:nvSpPr>
        <p:spPr>
          <a:xfrm rot="10800000">
            <a:off x="7812360" y="5949280"/>
            <a:ext cx="720080" cy="576064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562359" y="5949280"/>
            <a:ext cx="12241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JO" b="1" dirty="0" smtClean="0"/>
              <a:t>الرجوع  إلى فهرس الدليل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324376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4179833"/>
              </p:ext>
            </p:extLst>
          </p:nvPr>
        </p:nvGraphicFramePr>
        <p:xfrm>
          <a:off x="539552" y="2780928"/>
          <a:ext cx="8013576" cy="2225040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2160240"/>
                <a:gridCol w="5853336"/>
              </a:tblGrid>
              <a:tr h="370840">
                <a:tc rowSpan="6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u="sng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الإسم</a:t>
                      </a:r>
                      <a:r>
                        <a:rPr lang="ar-JO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 : </a:t>
                      </a:r>
                      <a:r>
                        <a:rPr lang="ar-JO" sz="1800" kern="12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أ. سعد محمد العتيبي</a:t>
                      </a:r>
                      <a:endParaRPr lang="en-US" sz="1800" b="1" kern="1200" dirty="0" smtClean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الوظيفة</a:t>
                      </a:r>
                      <a:r>
                        <a:rPr lang="ar-JO" dirty="0" smtClean="0"/>
                        <a:t>:</a:t>
                      </a:r>
                      <a:r>
                        <a:rPr lang="ar-JO" baseline="0" dirty="0" smtClean="0"/>
                        <a:t> مراسل</a:t>
                      </a: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القسم</a:t>
                      </a:r>
                      <a:r>
                        <a:rPr lang="ar-JO" dirty="0" smtClean="0"/>
                        <a:t>: </a:t>
                      </a:r>
                      <a:r>
                        <a:rPr lang="ar-JO" dirty="0" smtClean="0"/>
                        <a:t>الشؤون الإدارية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رقم </a:t>
                      </a:r>
                      <a:r>
                        <a:rPr lang="ar-JO" u="sng" dirty="0" smtClean="0"/>
                        <a:t>التحويلة</a:t>
                      </a:r>
                      <a:r>
                        <a:rPr lang="ar-JO" dirty="0" smtClean="0"/>
                        <a:t>: </a:t>
                      </a:r>
                      <a:r>
                        <a:rPr lang="en-US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3257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u="sng" dirty="0" smtClean="0"/>
                        <a:t>البريد الإلكتروني</a:t>
                      </a:r>
                      <a:r>
                        <a:rPr lang="ar-JO" dirty="0" smtClean="0"/>
                        <a:t>:</a:t>
                      </a:r>
                      <a:r>
                        <a:rPr lang="en-US" dirty="0" smtClean="0"/>
                        <a:t> </a:t>
                      </a:r>
                      <a:r>
                        <a:rPr lang="en-US" sz="1800" kern="1200" dirty="0" smtClean="0">
                          <a:effectLst/>
                        </a:rPr>
                        <a:t>s.alotabi@mu.edu.sa</a:t>
                      </a:r>
                      <a:r>
                        <a:rPr lang="en-US" sz="1800" kern="1200" baseline="0" dirty="0" smtClean="0">
                          <a:effectLst/>
                        </a:rPr>
                        <a:t> </a:t>
                      </a:r>
                      <a:endParaRPr lang="en-US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الموقع</a:t>
                      </a:r>
                      <a:r>
                        <a:rPr lang="ar-JO" u="sng" baseline="0" dirty="0" smtClean="0"/>
                        <a:t> الإلكتروني</a:t>
                      </a:r>
                      <a:r>
                        <a:rPr lang="ar-JO" baseline="0" dirty="0" smtClean="0"/>
                        <a:t>: </a:t>
                      </a:r>
                      <a:r>
                        <a:rPr lang="en-US" sz="1800" kern="1200" dirty="0" smtClean="0">
                          <a:effectLst/>
                        </a:rPr>
                        <a:t>http://faculty.mu.edu.sa/salotabi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>
              <a:lnSpc>
                <a:spcPct val="115000"/>
              </a:lnSpc>
              <a:spcAft>
                <a:spcPts val="1000"/>
              </a:spcAft>
            </a:pPr>
            <a:r>
              <a:rPr lang="ar-SA" b="1" dirty="0" smtClean="0">
                <a:solidFill>
                  <a:srgbClr val="984806"/>
                </a:solidFill>
                <a:ea typeface="Calibri"/>
                <a:cs typeface="Al-Homam"/>
              </a:rPr>
              <a:t>أ.</a:t>
            </a:r>
            <a:r>
              <a:rPr lang="ar-JO" b="1" dirty="0" smtClean="0">
                <a:solidFill>
                  <a:srgbClr val="984806"/>
                </a:solidFill>
                <a:ea typeface="Calibri"/>
                <a:cs typeface="Al-Homam"/>
              </a:rPr>
              <a:t>سعد محمد العتيبي</a:t>
            </a:r>
            <a:r>
              <a:rPr lang="ar-SA" b="1" dirty="0" smtClean="0">
                <a:solidFill>
                  <a:srgbClr val="984806"/>
                </a:solidFill>
                <a:ea typeface="Calibri"/>
                <a:cs typeface="Al-Homam"/>
              </a:rPr>
              <a:t> </a:t>
            </a:r>
            <a:endParaRPr lang="en-US" dirty="0"/>
          </a:p>
        </p:txBody>
      </p:sp>
      <p:sp>
        <p:nvSpPr>
          <p:cNvPr id="6" name="Action Button: Back or Previous 5">
            <a:hlinkClick r:id="rId2" action="ppaction://hlinksldjump" highlightClick="1"/>
          </p:cNvPr>
          <p:cNvSpPr/>
          <p:nvPr/>
        </p:nvSpPr>
        <p:spPr>
          <a:xfrm rot="10800000">
            <a:off x="7812360" y="5949280"/>
            <a:ext cx="720080" cy="576064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562359" y="5949280"/>
            <a:ext cx="12241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JO" b="1" dirty="0" smtClean="0"/>
              <a:t>الرجوع  إلى فهرس الدليل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90644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6923517"/>
              </p:ext>
            </p:extLst>
          </p:nvPr>
        </p:nvGraphicFramePr>
        <p:xfrm>
          <a:off x="1187624" y="58479"/>
          <a:ext cx="6768752" cy="6736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84376"/>
                <a:gridCol w="3384376"/>
              </a:tblGrid>
              <a:tr h="235115">
                <a:tc gridSpan="2">
                  <a:txBody>
                    <a:bodyPr/>
                    <a:lstStyle/>
                    <a:p>
                      <a:pPr algn="ctr" rtl="1"/>
                      <a:r>
                        <a:rPr lang="ar-JO" sz="1800" b="1" kern="1200" dirty="0" smtClean="0"/>
                        <a:t>سعادة عميد الكلية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2321" marR="82321">
                    <a:solidFill>
                      <a:schemeClr val="accent5">
                        <a:lumMod val="60000"/>
                        <a:lumOff val="40000"/>
                        <a:alpha val="79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/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2321" marR="82321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235115">
                <a:tc gridSpan="2">
                  <a:txBody>
                    <a:bodyPr/>
                    <a:lstStyle/>
                    <a:p>
                      <a:pPr algn="ctr" rtl="1"/>
                      <a:r>
                        <a:rPr lang="ar-JO" sz="1600" b="1" kern="1200" dirty="0" smtClean="0">
                          <a:hlinkClick r:id="rId2" action="ppaction://hlinksldjump"/>
                        </a:rPr>
                        <a:t>د. عبدالله بن أحمد الدهش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2321" marR="82321">
                    <a:solidFill>
                      <a:schemeClr val="accent5">
                        <a:lumMod val="60000"/>
                        <a:lumOff val="40000"/>
                        <a:alpha val="79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rtl="1"/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2321" marR="82321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235115">
                <a:tc gridSpan="2">
                  <a:txBody>
                    <a:bodyPr/>
                    <a:lstStyle/>
                    <a:p>
                      <a:pPr algn="ctr" rtl="1"/>
                      <a:r>
                        <a:rPr lang="ar-JO" sz="1600" b="1" kern="1200" dirty="0" smtClean="0"/>
                        <a:t>مدير إدارة </a:t>
                      </a:r>
                      <a:r>
                        <a:rPr lang="ar-JO" sz="1600" b="1" kern="1200" dirty="0" smtClean="0"/>
                        <a:t>الكلية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2321" marR="82321">
                    <a:solidFill>
                      <a:schemeClr val="accent5">
                        <a:lumMod val="60000"/>
                        <a:lumOff val="40000"/>
                        <a:alpha val="79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/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2321" marR="82321"/>
                </a:tc>
              </a:tr>
              <a:tr h="235115">
                <a:tc gridSpan="2">
                  <a:txBody>
                    <a:bodyPr/>
                    <a:lstStyle/>
                    <a:p>
                      <a:pPr algn="ctr" rtl="1"/>
                      <a:r>
                        <a:rPr lang="ar-JO" sz="1600" b="1" kern="1200" dirty="0" smtClean="0">
                          <a:hlinkClick r:id="rId3" action="ppaction://hlinksldjump"/>
                        </a:rPr>
                        <a:t>أ</a:t>
                      </a:r>
                      <a:r>
                        <a:rPr lang="ar-JO" sz="1600" b="1" kern="1200" dirty="0" smtClean="0">
                          <a:hlinkClick r:id="rId3" action="ppaction://hlinksldjump"/>
                        </a:rPr>
                        <a:t>. سعد عبدالله العشري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2321" marR="82321">
                    <a:solidFill>
                      <a:schemeClr val="accent5">
                        <a:lumMod val="60000"/>
                        <a:lumOff val="40000"/>
                        <a:alpha val="79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rtl="1"/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2321" marR="82321"/>
                </a:tc>
              </a:tr>
              <a:tr h="282138">
                <a:tc>
                  <a:txBody>
                    <a:bodyPr/>
                    <a:lstStyle/>
                    <a:p>
                      <a:pPr algn="ctr" rtl="1"/>
                      <a:r>
                        <a:rPr lang="ar-JO" sz="1600" b="1" kern="1200" dirty="0" smtClean="0"/>
                        <a:t>سكرتير عميد الكلية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2321" marR="82321">
                    <a:solidFill>
                      <a:schemeClr val="accent5">
                        <a:lumMod val="60000"/>
                        <a:lumOff val="40000"/>
                        <a:alpha val="7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1600" b="1" kern="1200" dirty="0" smtClean="0"/>
                        <a:t>قسم العلوم الطبيعية والتطبيقية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2321" marR="82321">
                    <a:solidFill>
                      <a:schemeClr val="accent5">
                        <a:lumMod val="60000"/>
                        <a:lumOff val="40000"/>
                        <a:alpha val="79000"/>
                      </a:schemeClr>
                    </a:solidFill>
                  </a:tcPr>
                </a:tc>
              </a:tr>
              <a:tr h="282138">
                <a:tc>
                  <a:txBody>
                    <a:bodyPr/>
                    <a:lstStyle/>
                    <a:p>
                      <a:pPr algn="r" rtl="1"/>
                      <a:r>
                        <a:rPr lang="ar-JO" sz="1600" b="1" kern="1200" dirty="0" smtClean="0">
                          <a:hlinkClick r:id="rId4" action="ppaction://hlinksldjump"/>
                        </a:rPr>
                        <a:t>أ. خالد بن ابراهيم السناني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2321" marR="82321">
                    <a:solidFill>
                      <a:schemeClr val="accent5">
                        <a:lumMod val="60000"/>
                        <a:lumOff val="40000"/>
                        <a:alpha val="7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sz="1600" b="1" kern="1200" dirty="0" smtClean="0">
                          <a:hlinkClick r:id="rId5" action="ppaction://hlinksldjump"/>
                        </a:rPr>
                        <a:t>د. محمد ابراهيم الحر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2321" marR="82321">
                    <a:solidFill>
                      <a:schemeClr val="accent5">
                        <a:lumMod val="60000"/>
                        <a:lumOff val="40000"/>
                        <a:alpha val="79000"/>
                      </a:schemeClr>
                    </a:solidFill>
                  </a:tcPr>
                </a:tc>
              </a:tr>
              <a:tr h="282138">
                <a:tc>
                  <a:txBody>
                    <a:bodyPr/>
                    <a:lstStyle/>
                    <a:p>
                      <a:pPr algn="ctr" rtl="1"/>
                      <a:r>
                        <a:rPr lang="ar-JO" sz="1600" b="1" kern="1200" dirty="0" smtClean="0"/>
                        <a:t>سكرتير مدير إدارة</a:t>
                      </a:r>
                      <a:r>
                        <a:rPr lang="ar-JO" sz="1600" b="1" kern="1200" baseline="0" dirty="0" smtClean="0"/>
                        <a:t> الكلية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2321" marR="82321">
                    <a:solidFill>
                      <a:schemeClr val="accent5">
                        <a:lumMod val="60000"/>
                        <a:lumOff val="40000"/>
                        <a:alpha val="7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sz="1600" b="1" kern="1200" dirty="0" smtClean="0">
                          <a:hlinkClick r:id="rId6" action="ppaction://hlinksldjump"/>
                        </a:rPr>
                        <a:t>د. محمد سيد فرج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2321" marR="82321">
                    <a:solidFill>
                      <a:schemeClr val="accent5">
                        <a:lumMod val="60000"/>
                        <a:lumOff val="40000"/>
                        <a:alpha val="79000"/>
                      </a:schemeClr>
                    </a:solidFill>
                  </a:tcPr>
                </a:tc>
              </a:tr>
              <a:tr h="282138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sz="1600" b="1" kern="1200" dirty="0" smtClean="0">
                          <a:hlinkClick r:id="rId7" action="ppaction://hlinksldjump"/>
                        </a:rPr>
                        <a:t>أ. طلال فهد الجعد</a:t>
                      </a:r>
                      <a:endParaRPr lang="en-US" sz="16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2321" marR="82321">
                    <a:solidFill>
                      <a:schemeClr val="accent5">
                        <a:lumMod val="60000"/>
                        <a:lumOff val="40000"/>
                        <a:alpha val="7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sz="1600" b="1" kern="1200" dirty="0" smtClean="0">
                          <a:hlinkClick r:id="rId8" action="ppaction://hlinksldjump"/>
                        </a:rPr>
                        <a:t>أ. شرفي مصطفى عباس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2321" marR="82321">
                    <a:solidFill>
                      <a:schemeClr val="accent5">
                        <a:lumMod val="60000"/>
                        <a:lumOff val="40000"/>
                        <a:alpha val="79000"/>
                      </a:schemeClr>
                    </a:solidFill>
                  </a:tcPr>
                </a:tc>
              </a:tr>
              <a:tr h="282138">
                <a:tc>
                  <a:txBody>
                    <a:bodyPr/>
                    <a:lstStyle/>
                    <a:p>
                      <a:pPr algn="ctr" rtl="1"/>
                      <a:r>
                        <a:rPr lang="ar-JO" sz="1600" b="1" kern="1200" dirty="0" smtClean="0"/>
                        <a:t>الشؤون الإدارية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2321" marR="82321">
                    <a:solidFill>
                      <a:schemeClr val="accent5">
                        <a:lumMod val="60000"/>
                        <a:lumOff val="40000"/>
                        <a:alpha val="7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sz="1600" b="1" kern="1200" dirty="0" smtClean="0">
                          <a:hlinkClick r:id="rId9" action="ppaction://hlinksldjump"/>
                        </a:rPr>
                        <a:t>أ. محمد فايز عابد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2321" marR="82321">
                    <a:solidFill>
                      <a:schemeClr val="accent5">
                        <a:lumMod val="60000"/>
                        <a:lumOff val="40000"/>
                        <a:alpha val="79000"/>
                      </a:schemeClr>
                    </a:solidFill>
                  </a:tcPr>
                </a:tc>
              </a:tr>
              <a:tr h="282138">
                <a:tc>
                  <a:txBody>
                    <a:bodyPr/>
                    <a:lstStyle/>
                    <a:p>
                      <a:pPr algn="r"/>
                      <a:r>
                        <a:rPr lang="ar-JO" sz="1600" b="1" kern="1200" dirty="0" smtClean="0">
                          <a:hlinkClick r:id="rId10" action="ppaction://hlinksldjump"/>
                        </a:rPr>
                        <a:t>أ. عبدالعزيز سعود المطيري</a:t>
                      </a:r>
                      <a:endParaRPr lang="ar-JO" sz="16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2321" marR="82321">
                    <a:solidFill>
                      <a:schemeClr val="accent5">
                        <a:lumMod val="60000"/>
                        <a:lumOff val="40000"/>
                        <a:alpha val="7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1600" b="1" kern="1200" dirty="0" smtClean="0"/>
                        <a:t>قسم العلوم الإدارية والإنسانية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2321" marR="82321">
                    <a:solidFill>
                      <a:schemeClr val="accent5">
                        <a:lumMod val="60000"/>
                        <a:lumOff val="40000"/>
                        <a:alpha val="79000"/>
                      </a:schemeClr>
                    </a:solidFill>
                  </a:tcPr>
                </a:tc>
              </a:tr>
              <a:tr h="282138">
                <a:tc>
                  <a:txBody>
                    <a:bodyPr/>
                    <a:lstStyle/>
                    <a:p>
                      <a:pPr algn="r" rtl="1"/>
                      <a:r>
                        <a:rPr lang="ar-JO" sz="1600" b="1" kern="1200" dirty="0" smtClean="0">
                          <a:hlinkClick r:id="rId11" action="ppaction://hlinksldjump"/>
                        </a:rPr>
                        <a:t>أ. </a:t>
                      </a:r>
                      <a:r>
                        <a:rPr lang="ar-JO" sz="1600" b="1" kern="1200" dirty="0" smtClean="0">
                          <a:hlinkClick r:id="rId11" action="ppaction://hlinksldjump"/>
                        </a:rPr>
                        <a:t>وليد محمد الدخيل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2321" marR="82321">
                    <a:solidFill>
                      <a:schemeClr val="accent5">
                        <a:lumMod val="60000"/>
                        <a:lumOff val="40000"/>
                        <a:alpha val="7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sz="1600" b="1" kern="1200" dirty="0" smtClean="0">
                          <a:hlinkClick r:id="rId12" action="ppaction://hlinksldjump"/>
                        </a:rPr>
                        <a:t>د. سرحان أحمد رشوان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2321" marR="82321">
                    <a:solidFill>
                      <a:schemeClr val="accent5">
                        <a:lumMod val="60000"/>
                        <a:lumOff val="40000"/>
                        <a:alpha val="79000"/>
                      </a:schemeClr>
                    </a:solidFill>
                  </a:tcPr>
                </a:tc>
              </a:tr>
              <a:tr h="282138">
                <a:tc>
                  <a:txBody>
                    <a:bodyPr/>
                    <a:lstStyle/>
                    <a:p>
                      <a:pPr algn="r" rtl="1"/>
                      <a:r>
                        <a:rPr lang="ar-JO" sz="1600" b="1" kern="1200" dirty="0" smtClean="0">
                          <a:hlinkClick r:id="rId13" action="ppaction://hlinksldjump"/>
                        </a:rPr>
                        <a:t>أ. </a:t>
                      </a:r>
                      <a:r>
                        <a:rPr lang="ar-JO" sz="1600" b="1" kern="1200" dirty="0" smtClean="0">
                          <a:hlinkClick r:id="rId13" action="ppaction://hlinksldjump"/>
                        </a:rPr>
                        <a:t>سعد محمد </a:t>
                      </a:r>
                      <a:r>
                        <a:rPr lang="ar-JO" sz="1600" b="1" kern="1200" dirty="0" smtClean="0">
                          <a:hlinkClick r:id="rId13" action="ppaction://hlinksldjump"/>
                        </a:rPr>
                        <a:t>العتيبي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2321" marR="82321">
                    <a:solidFill>
                      <a:schemeClr val="accent5">
                        <a:lumMod val="60000"/>
                        <a:lumOff val="40000"/>
                        <a:alpha val="7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sz="1600" b="1" kern="1200" dirty="0" smtClean="0">
                          <a:hlinkClick r:id="rId14" action="ppaction://hlinksldjump"/>
                        </a:rPr>
                        <a:t>د. محمود رجب يس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2321" marR="82321">
                    <a:solidFill>
                      <a:schemeClr val="accent5">
                        <a:lumMod val="60000"/>
                        <a:lumOff val="40000"/>
                        <a:alpha val="79000"/>
                      </a:schemeClr>
                    </a:solidFill>
                  </a:tcPr>
                </a:tc>
              </a:tr>
              <a:tr h="282138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sz="1600" b="1" kern="1200" dirty="0" smtClean="0">
                          <a:hlinkClick r:id="rId15" action="ppaction://hlinksldjump"/>
                        </a:rPr>
                        <a:t>أ. </a:t>
                      </a:r>
                      <a:r>
                        <a:rPr lang="ar-JO" sz="1600" b="1" kern="1200" dirty="0" smtClean="0">
                          <a:hlinkClick r:id="rId15" action="ppaction://hlinksldjump"/>
                        </a:rPr>
                        <a:t>عبدالعزيز عبدالله المناع</a:t>
                      </a:r>
                      <a:endParaRPr lang="en-US" sz="16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2321" marR="82321">
                    <a:solidFill>
                      <a:schemeClr val="accent5">
                        <a:lumMod val="60000"/>
                        <a:lumOff val="40000"/>
                        <a:alpha val="7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hlinkClick r:id="rId16" action="ppaction://hlinksldjump"/>
                        </a:rPr>
                        <a:t>د. الصادق يحيى الصادق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2321" marR="82321">
                    <a:solidFill>
                      <a:schemeClr val="accent5">
                        <a:lumMod val="60000"/>
                        <a:lumOff val="40000"/>
                        <a:alpha val="79000"/>
                      </a:schemeClr>
                    </a:solidFill>
                  </a:tcPr>
                </a:tc>
              </a:tr>
              <a:tr h="282138">
                <a:tc>
                  <a:txBody>
                    <a:bodyPr/>
                    <a:lstStyle/>
                    <a:p>
                      <a:pPr algn="r" rtl="1"/>
                      <a:r>
                        <a:rPr lang="ar-JO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hlinkClick r:id="rId17" action="ppaction://hlinksldjump"/>
                        </a:rPr>
                        <a:t>أ. فهد غازي الجعد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2321" marR="82321">
                    <a:solidFill>
                      <a:schemeClr val="accent5">
                        <a:lumMod val="60000"/>
                        <a:lumOff val="40000"/>
                        <a:alpha val="7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hlinkClick r:id="rId18" action="ppaction://hlinksldjump"/>
                        </a:rPr>
                        <a:t>د. هيثم عبدالكريم شعبان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2321" marR="82321">
                    <a:solidFill>
                      <a:schemeClr val="accent5">
                        <a:lumMod val="60000"/>
                        <a:lumOff val="40000"/>
                        <a:alpha val="79000"/>
                      </a:schemeClr>
                    </a:solidFill>
                  </a:tcPr>
                </a:tc>
              </a:tr>
              <a:tr h="280352">
                <a:tc>
                  <a:txBody>
                    <a:bodyPr/>
                    <a:lstStyle/>
                    <a:p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2321" marR="82321">
                    <a:solidFill>
                      <a:schemeClr val="accent5">
                        <a:lumMod val="60000"/>
                        <a:lumOff val="40000"/>
                        <a:alpha val="7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د. زياد العامر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2321" marR="82321">
                    <a:solidFill>
                      <a:schemeClr val="accent5">
                        <a:lumMod val="60000"/>
                        <a:lumOff val="40000"/>
                        <a:alpha val="79000"/>
                      </a:schemeClr>
                    </a:solidFill>
                  </a:tcPr>
                </a:tc>
              </a:tr>
              <a:tr h="282138">
                <a:tc>
                  <a:txBody>
                    <a:bodyPr/>
                    <a:lstStyle/>
                    <a:p>
                      <a:pPr algn="r" rtl="1"/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2321" marR="82321">
                    <a:solidFill>
                      <a:schemeClr val="accent5">
                        <a:lumMod val="60000"/>
                        <a:lumOff val="40000"/>
                        <a:alpha val="7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hlinkClick r:id="rId19" action="ppaction://hlinksldjump"/>
                        </a:rPr>
                        <a:t>أ. أحمد ياسين محمود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2321" marR="82321">
                    <a:solidFill>
                      <a:schemeClr val="accent5">
                        <a:lumMod val="60000"/>
                        <a:lumOff val="40000"/>
                        <a:alpha val="79000"/>
                      </a:schemeClr>
                    </a:solidFill>
                  </a:tcPr>
                </a:tc>
              </a:tr>
              <a:tr h="282138">
                <a:tc>
                  <a:txBody>
                    <a:bodyPr/>
                    <a:lstStyle/>
                    <a:p>
                      <a:pPr algn="r" rtl="1"/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2321" marR="82321">
                    <a:solidFill>
                      <a:schemeClr val="accent5">
                        <a:lumMod val="60000"/>
                        <a:lumOff val="40000"/>
                        <a:alpha val="7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hlinkClick r:id="rId20" action="ppaction://hlinksldjump"/>
                        </a:rPr>
                        <a:t>أ. فراس أحمد قدورة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2321" marR="82321">
                    <a:solidFill>
                      <a:schemeClr val="accent5">
                        <a:lumMod val="60000"/>
                        <a:lumOff val="40000"/>
                        <a:alpha val="79000"/>
                      </a:schemeClr>
                    </a:solidFill>
                  </a:tcPr>
                </a:tc>
              </a:tr>
              <a:tr h="235115">
                <a:tc>
                  <a:txBody>
                    <a:bodyPr/>
                    <a:lstStyle/>
                    <a:p>
                      <a:pPr algn="r" rtl="1"/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2321" marR="82321">
                    <a:solidFill>
                      <a:schemeClr val="accent5">
                        <a:lumMod val="60000"/>
                        <a:lumOff val="40000"/>
                        <a:alpha val="7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hlinkClick r:id="rId21" action="ppaction://hlinksldjump"/>
                        </a:rPr>
                        <a:t>أ. عابد حياة كهوكر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2321" marR="82321">
                    <a:solidFill>
                      <a:schemeClr val="accent5">
                        <a:lumMod val="60000"/>
                        <a:lumOff val="40000"/>
                        <a:alpha val="79000"/>
                      </a:schemeClr>
                    </a:solidFill>
                  </a:tcPr>
                </a:tc>
              </a:tr>
              <a:tr h="235115">
                <a:tc>
                  <a:txBody>
                    <a:bodyPr/>
                    <a:lstStyle/>
                    <a:p>
                      <a:pPr algn="r" rtl="1"/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2321" marR="82321">
                    <a:solidFill>
                      <a:schemeClr val="accent5">
                        <a:lumMod val="60000"/>
                        <a:lumOff val="40000"/>
                        <a:alpha val="7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hlinkClick r:id="rId22" action="ppaction://hlinksldjump"/>
                        </a:rPr>
                        <a:t>أ. محمود مصطفى الشريف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2321" marR="82321">
                    <a:solidFill>
                      <a:schemeClr val="accent5">
                        <a:lumMod val="60000"/>
                        <a:lumOff val="40000"/>
                        <a:alpha val="79000"/>
                      </a:schemeClr>
                    </a:solidFill>
                  </a:tcPr>
                </a:tc>
              </a:tr>
              <a:tr h="235115">
                <a:tc>
                  <a:txBody>
                    <a:bodyPr/>
                    <a:lstStyle/>
                    <a:p>
                      <a:pPr algn="r" rtl="1"/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2321" marR="82321">
                    <a:solidFill>
                      <a:schemeClr val="accent5">
                        <a:lumMod val="60000"/>
                        <a:lumOff val="40000"/>
                        <a:alpha val="7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أ. وائل فهد التويجري</a:t>
                      </a:r>
                      <a:endParaRPr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2321" marR="82321">
                    <a:solidFill>
                      <a:schemeClr val="accent5">
                        <a:lumMod val="60000"/>
                        <a:lumOff val="40000"/>
                        <a:alpha val="79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8244408" y="1340768"/>
            <a:ext cx="615553" cy="4104456"/>
          </a:xfrm>
          <a:prstGeom prst="rect">
            <a:avLst/>
          </a:prstGeom>
          <a:solidFill>
            <a:srgbClr val="6AD483">
              <a:alpha val="69000"/>
            </a:srgbClr>
          </a:solidFill>
          <a:ln>
            <a:noFill/>
          </a:ln>
        </p:spPr>
        <p:txBody>
          <a:bodyPr vert="vert270" wrap="square" rtlCol="0">
            <a:spAutoFit/>
          </a:bodyPr>
          <a:lstStyle/>
          <a:p>
            <a:pPr algn="ctr" rtl="1"/>
            <a:r>
              <a:rPr lang="ar-JO" sz="2800" b="1" dirty="0" smtClean="0">
                <a:solidFill>
                  <a:srgbClr val="FF0000"/>
                </a:solidFill>
              </a:rPr>
              <a:t>إضغط على الإسم لمعرفة التفاصيل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0" y="1340768"/>
            <a:ext cx="615553" cy="4104456"/>
          </a:xfrm>
          <a:prstGeom prst="rect">
            <a:avLst/>
          </a:prstGeom>
          <a:solidFill>
            <a:srgbClr val="6AD483">
              <a:alpha val="69000"/>
            </a:srgbClr>
          </a:solidFill>
          <a:ln>
            <a:noFill/>
          </a:ln>
        </p:spPr>
        <p:txBody>
          <a:bodyPr vert="vert" wrap="square" rtlCol="0">
            <a:spAutoFit/>
          </a:bodyPr>
          <a:lstStyle/>
          <a:p>
            <a:pPr algn="ctr" rtl="1"/>
            <a:r>
              <a:rPr lang="ar-JO" sz="2800" b="1" dirty="0" smtClean="0">
                <a:solidFill>
                  <a:srgbClr val="FF0000"/>
                </a:solidFill>
              </a:rPr>
              <a:t>إضغط على الإسم لمعرفة التفاصيل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6" name="Action Button: Custom 5">
            <a:hlinkClick r:id="" action="ppaction://hlinkshowjump?jump=endshow" highlightClick="1"/>
          </p:cNvPr>
          <p:cNvSpPr/>
          <p:nvPr/>
        </p:nvSpPr>
        <p:spPr>
          <a:xfrm>
            <a:off x="207222" y="6021288"/>
            <a:ext cx="720080" cy="648072"/>
          </a:xfrm>
          <a:prstGeom prst="actionButtonBlank">
            <a:avLst/>
          </a:prstGeom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 prst="angle"/>
            <a:contourClr>
              <a:schemeClr val="accent4">
                <a:shade val="25000"/>
                <a:satMod val="180000"/>
              </a:schemeClr>
            </a:contourClr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1400" b="1" dirty="0" smtClean="0">
                <a:solidFill>
                  <a:srgbClr val="FF0000"/>
                </a:solidFill>
              </a:rPr>
              <a:t>الخروج من الدليل</a:t>
            </a:r>
            <a:endParaRPr lang="en-US" sz="1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8618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1806551"/>
              </p:ext>
            </p:extLst>
          </p:nvPr>
        </p:nvGraphicFramePr>
        <p:xfrm>
          <a:off x="539552" y="2780928"/>
          <a:ext cx="8013576" cy="2225040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2160240"/>
                <a:gridCol w="5853336"/>
              </a:tblGrid>
              <a:tr h="370840">
                <a:tc rowSpan="6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u="sng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الإسم</a:t>
                      </a:r>
                      <a:r>
                        <a:rPr lang="ar-JO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 : </a:t>
                      </a:r>
                      <a:r>
                        <a:rPr lang="ar-JO" sz="1800" kern="12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أ. عبدالعزيز</a:t>
                      </a:r>
                      <a:r>
                        <a:rPr lang="ar-JO" sz="1800" kern="1200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 سعود طلق المطيري</a:t>
                      </a:r>
                      <a:endParaRPr lang="en-US" sz="1800" b="1" kern="1200" dirty="0" smtClean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الوظيفة</a:t>
                      </a:r>
                      <a:r>
                        <a:rPr lang="ar-JO" dirty="0" smtClean="0"/>
                        <a:t>:</a:t>
                      </a:r>
                      <a:r>
                        <a:rPr lang="ar-JO" baseline="0" dirty="0" smtClean="0"/>
                        <a:t> مساعد مدير إدارة الكلية</a:t>
                      </a: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القسم</a:t>
                      </a:r>
                      <a:r>
                        <a:rPr lang="ar-JO" dirty="0" smtClean="0"/>
                        <a:t>: </a:t>
                      </a:r>
                      <a:r>
                        <a:rPr lang="ar-JO" dirty="0" smtClean="0"/>
                        <a:t>الشؤون الإدارية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رقم </a:t>
                      </a:r>
                      <a:r>
                        <a:rPr lang="ar-JO" u="sng" dirty="0" smtClean="0"/>
                        <a:t>التحويلة</a:t>
                      </a:r>
                      <a:r>
                        <a:rPr lang="ar-JO" dirty="0" smtClean="0"/>
                        <a:t>: </a:t>
                      </a:r>
                      <a:r>
                        <a:rPr lang="en-US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450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u="sng" dirty="0" smtClean="0"/>
                        <a:t>البريد الإلكتروني</a:t>
                      </a:r>
                      <a:r>
                        <a:rPr lang="ar-JO" dirty="0" smtClean="0"/>
                        <a:t>:</a:t>
                      </a:r>
                      <a:r>
                        <a:rPr lang="en-US" dirty="0" smtClean="0"/>
                        <a:t> a.saud</a:t>
                      </a:r>
                      <a:r>
                        <a:rPr lang="en-US" sz="1800" kern="1200" dirty="0" smtClean="0">
                          <a:effectLst/>
                        </a:rPr>
                        <a:t>@mu.edu.sa</a:t>
                      </a:r>
                      <a:r>
                        <a:rPr lang="en-US" sz="1800" kern="1200" baseline="0" dirty="0" smtClean="0">
                          <a:effectLst/>
                        </a:rPr>
                        <a:t> </a:t>
                      </a:r>
                      <a:endParaRPr lang="en-US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الموقع</a:t>
                      </a:r>
                      <a:r>
                        <a:rPr lang="ar-JO" u="sng" baseline="0" dirty="0" smtClean="0"/>
                        <a:t> الإلكتروني</a:t>
                      </a:r>
                      <a:r>
                        <a:rPr lang="ar-JO" baseline="0" dirty="0" smtClean="0"/>
                        <a:t>: </a:t>
                      </a:r>
                      <a:r>
                        <a:rPr lang="en-US" sz="1800" kern="1200" dirty="0" smtClean="0">
                          <a:effectLst/>
                        </a:rPr>
                        <a:t>http://faculty.mu.edu.sa/asaud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>
              <a:lnSpc>
                <a:spcPct val="115000"/>
              </a:lnSpc>
              <a:spcAft>
                <a:spcPts val="1000"/>
              </a:spcAft>
            </a:pPr>
            <a:r>
              <a:rPr lang="ar-SA" b="1" dirty="0">
                <a:solidFill>
                  <a:srgbClr val="984806"/>
                </a:solidFill>
                <a:ea typeface="Calibri"/>
                <a:cs typeface="Al-Homam"/>
              </a:rPr>
              <a:t>أ. عبدالعزيز سعود طلق المطيري</a:t>
            </a:r>
            <a:endParaRPr lang="en-US" dirty="0"/>
          </a:p>
        </p:txBody>
      </p:sp>
      <p:sp>
        <p:nvSpPr>
          <p:cNvPr id="4" name="Action Button: Back or Previous 3">
            <a:hlinkClick r:id="rId2" action="ppaction://hlinksldjump" highlightClick="1"/>
          </p:cNvPr>
          <p:cNvSpPr/>
          <p:nvPr/>
        </p:nvSpPr>
        <p:spPr>
          <a:xfrm rot="10800000">
            <a:off x="7812360" y="5949280"/>
            <a:ext cx="720080" cy="576064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562359" y="5949280"/>
            <a:ext cx="12241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JO" b="1" dirty="0" smtClean="0"/>
              <a:t>الرجوع  إلى فهرس الدليل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099549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5875835"/>
              </p:ext>
            </p:extLst>
          </p:nvPr>
        </p:nvGraphicFramePr>
        <p:xfrm>
          <a:off x="539552" y="2780928"/>
          <a:ext cx="8013576" cy="2225040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2160240"/>
                <a:gridCol w="5853336"/>
              </a:tblGrid>
              <a:tr h="370840">
                <a:tc rowSpan="6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u="sng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الإسم</a:t>
                      </a:r>
                      <a:r>
                        <a:rPr lang="ar-JO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 : </a:t>
                      </a:r>
                      <a:r>
                        <a:rPr lang="ar-JO" sz="1800" kern="12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أ. خالد</a:t>
                      </a:r>
                      <a:r>
                        <a:rPr lang="ar-JO" sz="1800" kern="1200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 ابراهيم السناني</a:t>
                      </a:r>
                      <a:endParaRPr lang="en-US" sz="1800" b="1" kern="1200" dirty="0" smtClean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الوظيفة</a:t>
                      </a:r>
                      <a:r>
                        <a:rPr lang="ar-JO" dirty="0" smtClean="0"/>
                        <a:t>:</a:t>
                      </a:r>
                      <a:r>
                        <a:rPr lang="ar-JO" baseline="0" dirty="0" smtClean="0"/>
                        <a:t> سكرتير</a:t>
                      </a: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القسم</a:t>
                      </a:r>
                      <a:r>
                        <a:rPr lang="ar-JO" dirty="0" smtClean="0"/>
                        <a:t>: </a:t>
                      </a:r>
                      <a:r>
                        <a:rPr lang="ar-JO" dirty="0" smtClean="0"/>
                        <a:t>مكتب</a:t>
                      </a:r>
                      <a:r>
                        <a:rPr lang="ar-JO" baseline="0" dirty="0" smtClean="0"/>
                        <a:t> عميد الكلية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رقم </a:t>
                      </a:r>
                      <a:r>
                        <a:rPr lang="ar-JO" u="sng" dirty="0" smtClean="0"/>
                        <a:t>التحويلة</a:t>
                      </a:r>
                      <a:r>
                        <a:rPr lang="ar-JO" dirty="0" smtClean="0"/>
                        <a:t>: </a:t>
                      </a:r>
                      <a:r>
                        <a:rPr lang="en-US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3260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u="sng" dirty="0" smtClean="0"/>
                        <a:t>البريد الإلكتروني</a:t>
                      </a:r>
                      <a:r>
                        <a:rPr lang="ar-JO" dirty="0" smtClean="0"/>
                        <a:t>:</a:t>
                      </a:r>
                      <a:r>
                        <a:rPr lang="en-US" dirty="0" smtClean="0"/>
                        <a:t> k.alsenani</a:t>
                      </a:r>
                      <a:r>
                        <a:rPr lang="en-US" sz="1800" kern="1200" dirty="0" smtClean="0">
                          <a:effectLst/>
                        </a:rPr>
                        <a:t>@mu.edu.sa</a:t>
                      </a:r>
                      <a:r>
                        <a:rPr lang="en-US" sz="1800" kern="1200" baseline="0" dirty="0" smtClean="0">
                          <a:effectLst/>
                        </a:rPr>
                        <a:t> </a:t>
                      </a:r>
                      <a:endParaRPr lang="en-US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الموقع</a:t>
                      </a:r>
                      <a:r>
                        <a:rPr lang="ar-JO" u="sng" baseline="0" dirty="0" smtClean="0"/>
                        <a:t> الإلكتروني</a:t>
                      </a:r>
                      <a:r>
                        <a:rPr lang="ar-JO" baseline="0" dirty="0" smtClean="0"/>
                        <a:t>: </a:t>
                      </a:r>
                      <a:r>
                        <a:rPr lang="en-US" sz="1800" kern="1200" dirty="0" smtClean="0">
                          <a:effectLst/>
                        </a:rPr>
                        <a:t>http://faculty.mu.edu.sa/</a:t>
                      </a:r>
                      <a:r>
                        <a:rPr lang="en-US" dirty="0" smtClean="0"/>
                        <a:t>kalsenani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>
              <a:lnSpc>
                <a:spcPct val="115000"/>
              </a:lnSpc>
              <a:spcAft>
                <a:spcPts val="1000"/>
              </a:spcAft>
            </a:pPr>
            <a:r>
              <a:rPr lang="ar-SA" b="1" dirty="0">
                <a:solidFill>
                  <a:srgbClr val="984806"/>
                </a:solidFill>
                <a:ea typeface="Calibri"/>
                <a:cs typeface="Al-Homam"/>
              </a:rPr>
              <a:t>أ. </a:t>
            </a:r>
            <a:r>
              <a:rPr lang="ar-JO" b="1" dirty="0" smtClean="0">
                <a:solidFill>
                  <a:srgbClr val="984806"/>
                </a:solidFill>
                <a:ea typeface="Calibri"/>
                <a:cs typeface="Al-Homam"/>
              </a:rPr>
              <a:t>خالد ابراهيم السناني</a:t>
            </a:r>
            <a:endParaRPr lang="en-US" dirty="0"/>
          </a:p>
        </p:txBody>
      </p:sp>
      <p:sp>
        <p:nvSpPr>
          <p:cNvPr id="6" name="Action Button: Back or Previous 5">
            <a:hlinkClick r:id="rId2" action="ppaction://hlinksldjump" highlightClick="1"/>
          </p:cNvPr>
          <p:cNvSpPr/>
          <p:nvPr/>
        </p:nvSpPr>
        <p:spPr>
          <a:xfrm rot="10800000">
            <a:off x="7812360" y="5949280"/>
            <a:ext cx="720080" cy="576064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562359" y="5949280"/>
            <a:ext cx="12241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JO" b="1" dirty="0" smtClean="0"/>
              <a:t>الرجوع  إلى فهرس الدليل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087265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7251124"/>
              </p:ext>
            </p:extLst>
          </p:nvPr>
        </p:nvGraphicFramePr>
        <p:xfrm>
          <a:off x="539552" y="2780928"/>
          <a:ext cx="8013576" cy="2225040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2160240"/>
                <a:gridCol w="5853336"/>
              </a:tblGrid>
              <a:tr h="370840">
                <a:tc rowSpan="6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u="sng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الإسم</a:t>
                      </a:r>
                      <a:r>
                        <a:rPr lang="ar-JO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 : </a:t>
                      </a:r>
                      <a:r>
                        <a:rPr lang="ar-JO" sz="1800" kern="12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أ. طلال</a:t>
                      </a:r>
                      <a:r>
                        <a:rPr lang="ar-JO" sz="1800" kern="1200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 فهد الجعد</a:t>
                      </a:r>
                      <a:endParaRPr lang="en-US" sz="1800" b="1" kern="1200" dirty="0" smtClean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الوظيفة</a:t>
                      </a:r>
                      <a:r>
                        <a:rPr lang="ar-JO" dirty="0" smtClean="0"/>
                        <a:t>:</a:t>
                      </a:r>
                      <a:r>
                        <a:rPr lang="ar-JO" baseline="0" dirty="0" smtClean="0"/>
                        <a:t> سكرتير</a:t>
                      </a: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القسم</a:t>
                      </a:r>
                      <a:r>
                        <a:rPr lang="ar-JO" dirty="0" smtClean="0"/>
                        <a:t>: </a:t>
                      </a:r>
                      <a:r>
                        <a:rPr lang="ar-JO" dirty="0" smtClean="0"/>
                        <a:t>مكتب</a:t>
                      </a:r>
                      <a:r>
                        <a:rPr lang="ar-JO" baseline="0" dirty="0" smtClean="0"/>
                        <a:t> مدير إدارة الكلية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رقم </a:t>
                      </a:r>
                      <a:r>
                        <a:rPr lang="ar-JO" u="sng" dirty="0" smtClean="0"/>
                        <a:t>التحويلة</a:t>
                      </a:r>
                      <a:r>
                        <a:rPr lang="ar-JO" dirty="0" smtClean="0"/>
                        <a:t>:</a:t>
                      </a:r>
                      <a:r>
                        <a:rPr lang="en-US" dirty="0" smtClean="0"/>
                        <a:t>  3253 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u="sng" dirty="0" smtClean="0"/>
                        <a:t>البريد الإلكتروني</a:t>
                      </a:r>
                      <a:r>
                        <a:rPr lang="ar-JO" dirty="0" smtClean="0"/>
                        <a:t>:</a:t>
                      </a:r>
                      <a:r>
                        <a:rPr lang="en-US" dirty="0" smtClean="0"/>
                        <a:t> t.aljad</a:t>
                      </a:r>
                      <a:r>
                        <a:rPr lang="en-US" sz="1800" kern="1200" dirty="0" smtClean="0">
                          <a:effectLst/>
                        </a:rPr>
                        <a:t>@mu.edu.sa</a:t>
                      </a:r>
                      <a:endParaRPr lang="en-US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الموقع</a:t>
                      </a:r>
                      <a:r>
                        <a:rPr lang="ar-JO" u="sng" baseline="0" dirty="0" smtClean="0"/>
                        <a:t> الإلكتروني</a:t>
                      </a:r>
                      <a:r>
                        <a:rPr lang="ar-JO" baseline="0" dirty="0" smtClean="0"/>
                        <a:t>: </a:t>
                      </a:r>
                      <a:r>
                        <a:rPr lang="en-US" sz="1800" kern="1200" dirty="0" smtClean="0">
                          <a:effectLst/>
                        </a:rPr>
                        <a:t>http://faculty.mu.edu.sa/taljad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>
              <a:lnSpc>
                <a:spcPct val="115000"/>
              </a:lnSpc>
              <a:spcAft>
                <a:spcPts val="1000"/>
              </a:spcAft>
            </a:pPr>
            <a:r>
              <a:rPr lang="ar-SA" b="1" dirty="0">
                <a:solidFill>
                  <a:srgbClr val="984806"/>
                </a:solidFill>
                <a:ea typeface="Calibri"/>
                <a:cs typeface="Al-Homam"/>
              </a:rPr>
              <a:t>أ. </a:t>
            </a:r>
            <a:r>
              <a:rPr lang="ar-JO" b="1" dirty="0" smtClean="0">
                <a:solidFill>
                  <a:srgbClr val="984806"/>
                </a:solidFill>
                <a:ea typeface="Calibri"/>
                <a:cs typeface="Al-Homam"/>
              </a:rPr>
              <a:t>طلال غازي الجعد</a:t>
            </a:r>
            <a:endParaRPr lang="en-US" dirty="0"/>
          </a:p>
        </p:txBody>
      </p:sp>
      <p:sp>
        <p:nvSpPr>
          <p:cNvPr id="4" name="Action Button: Back or Previous 3">
            <a:hlinkClick r:id="rId2" action="ppaction://hlinksldjump" highlightClick="1"/>
          </p:cNvPr>
          <p:cNvSpPr/>
          <p:nvPr/>
        </p:nvSpPr>
        <p:spPr>
          <a:xfrm rot="10800000">
            <a:off x="7812360" y="5949280"/>
            <a:ext cx="720080" cy="576064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562359" y="5949280"/>
            <a:ext cx="12241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JO" b="1" dirty="0" smtClean="0"/>
              <a:t>الرجوع  إلى فهرس الدليل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254986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7476626"/>
              </p:ext>
            </p:extLst>
          </p:nvPr>
        </p:nvGraphicFramePr>
        <p:xfrm>
          <a:off x="539552" y="2780928"/>
          <a:ext cx="8013576" cy="2225040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2160240"/>
                <a:gridCol w="5853336"/>
              </a:tblGrid>
              <a:tr h="370840">
                <a:tc rowSpan="6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u="sng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الإسم</a:t>
                      </a:r>
                      <a:r>
                        <a:rPr lang="ar-JO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 : </a:t>
                      </a:r>
                      <a:r>
                        <a:rPr lang="ar-JO" sz="1800" kern="12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أ. </a:t>
                      </a:r>
                      <a:r>
                        <a:rPr lang="ar-JO" sz="1800" kern="1200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فهد غازي الجعد</a:t>
                      </a:r>
                      <a:endParaRPr lang="en-US" sz="1800" b="1" kern="1200" dirty="0" smtClean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الوظيفة</a:t>
                      </a:r>
                      <a:r>
                        <a:rPr lang="ar-JO" dirty="0" smtClean="0"/>
                        <a:t>:</a:t>
                      </a:r>
                      <a:r>
                        <a:rPr lang="ar-JO" baseline="0" dirty="0" smtClean="0"/>
                        <a:t> موظف إداري</a:t>
                      </a: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القسم</a:t>
                      </a:r>
                      <a:r>
                        <a:rPr lang="ar-JO" dirty="0" smtClean="0"/>
                        <a:t>: </a:t>
                      </a:r>
                      <a:r>
                        <a:rPr lang="ar-JO" dirty="0" smtClean="0"/>
                        <a:t>الشؤون الإدارية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رقم </a:t>
                      </a:r>
                      <a:r>
                        <a:rPr lang="ar-JO" u="sng" dirty="0" smtClean="0"/>
                        <a:t>التحويلة</a:t>
                      </a:r>
                      <a:r>
                        <a:rPr lang="ar-JO" dirty="0" smtClean="0"/>
                        <a:t>: </a:t>
                      </a:r>
                      <a:r>
                        <a:rPr lang="en-US" dirty="0" smtClean="0"/>
                        <a:t>3254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u="sng" dirty="0" smtClean="0"/>
                        <a:t>البريد الإلكتروني</a:t>
                      </a:r>
                      <a:r>
                        <a:rPr lang="ar-JO" dirty="0" smtClean="0"/>
                        <a:t>:</a:t>
                      </a:r>
                      <a:r>
                        <a:rPr lang="en-US" dirty="0" smtClean="0"/>
                        <a:t> f.aljad</a:t>
                      </a:r>
                      <a:r>
                        <a:rPr lang="en-US" sz="1800" kern="1200" dirty="0" smtClean="0">
                          <a:effectLst/>
                        </a:rPr>
                        <a:t>@mu.edu.sa</a:t>
                      </a:r>
                      <a:r>
                        <a:rPr lang="en-US" sz="1800" kern="1200" baseline="0" dirty="0" smtClean="0">
                          <a:effectLst/>
                        </a:rPr>
                        <a:t> </a:t>
                      </a:r>
                      <a:endParaRPr lang="en-US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الموقع</a:t>
                      </a:r>
                      <a:r>
                        <a:rPr lang="ar-JO" u="sng" baseline="0" dirty="0" smtClean="0"/>
                        <a:t> الإلكتروني</a:t>
                      </a:r>
                      <a:r>
                        <a:rPr lang="ar-JO" baseline="0" dirty="0" smtClean="0"/>
                        <a:t>: </a:t>
                      </a:r>
                      <a:r>
                        <a:rPr lang="en-US" sz="1800" kern="1200" dirty="0" smtClean="0">
                          <a:effectLst/>
                        </a:rPr>
                        <a:t>http://faculty.mu.edu.sa/faljad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>
              <a:lnSpc>
                <a:spcPct val="115000"/>
              </a:lnSpc>
              <a:spcAft>
                <a:spcPts val="1000"/>
              </a:spcAft>
            </a:pPr>
            <a:r>
              <a:rPr lang="ar-SA" b="1" dirty="0">
                <a:solidFill>
                  <a:srgbClr val="984806"/>
                </a:solidFill>
                <a:ea typeface="Calibri"/>
                <a:cs typeface="Al-Homam"/>
              </a:rPr>
              <a:t>أ</a:t>
            </a:r>
            <a:r>
              <a:rPr lang="ar-SA" b="1" dirty="0" smtClean="0">
                <a:solidFill>
                  <a:srgbClr val="984806"/>
                </a:solidFill>
                <a:ea typeface="Calibri"/>
                <a:cs typeface="Al-Homam"/>
              </a:rPr>
              <a:t>.</a:t>
            </a:r>
            <a:r>
              <a:rPr lang="ar-JO" b="1" dirty="0" smtClean="0">
                <a:solidFill>
                  <a:srgbClr val="984806"/>
                </a:solidFill>
                <a:ea typeface="Calibri"/>
                <a:cs typeface="Al-Homam"/>
              </a:rPr>
              <a:t> فهد غازي الجعد</a:t>
            </a:r>
            <a:r>
              <a:rPr lang="ar-SA" b="1" dirty="0" smtClean="0">
                <a:solidFill>
                  <a:srgbClr val="984806"/>
                </a:solidFill>
                <a:ea typeface="Calibri"/>
                <a:cs typeface="Al-Homam"/>
              </a:rPr>
              <a:t> 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2847108"/>
            <a:ext cx="2016224" cy="209406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5">
                <a:lumMod val="75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6" name="Action Button: Back or Previous 5">
            <a:hlinkClick r:id="rId3" action="ppaction://hlinksldjump" highlightClick="1"/>
          </p:cNvPr>
          <p:cNvSpPr/>
          <p:nvPr/>
        </p:nvSpPr>
        <p:spPr>
          <a:xfrm rot="10800000">
            <a:off x="7812360" y="5949280"/>
            <a:ext cx="720080" cy="576064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562359" y="5949280"/>
            <a:ext cx="12241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JO" b="1" dirty="0" smtClean="0"/>
              <a:t>الرجوع  إلى فهرس الدليل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278721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2460375"/>
              </p:ext>
            </p:extLst>
          </p:nvPr>
        </p:nvGraphicFramePr>
        <p:xfrm>
          <a:off x="539552" y="2780928"/>
          <a:ext cx="8013576" cy="2225040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2160240"/>
                <a:gridCol w="5853336"/>
              </a:tblGrid>
              <a:tr h="370840">
                <a:tc rowSpan="6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u="sng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الإسم</a:t>
                      </a:r>
                      <a:r>
                        <a:rPr lang="ar-JO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 : </a:t>
                      </a:r>
                      <a:r>
                        <a:rPr lang="ar-JO" sz="1800" kern="120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أ. </a:t>
                      </a:r>
                      <a:r>
                        <a:rPr lang="ar-JO" sz="1800" kern="1200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عبدالعزيز عبدالله ناصر المناع</a:t>
                      </a:r>
                      <a:endParaRPr lang="en-US" sz="1800" b="1" kern="1200" dirty="0" smtClean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الوظيفة</a:t>
                      </a:r>
                      <a:r>
                        <a:rPr lang="ar-JO" dirty="0" smtClean="0"/>
                        <a:t>:</a:t>
                      </a:r>
                      <a:r>
                        <a:rPr lang="ar-JO" baseline="0" dirty="0" smtClean="0"/>
                        <a:t> موظف إداري</a:t>
                      </a: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القسم</a:t>
                      </a:r>
                      <a:r>
                        <a:rPr lang="ar-JO" dirty="0" smtClean="0"/>
                        <a:t>: </a:t>
                      </a:r>
                      <a:r>
                        <a:rPr lang="ar-JO" dirty="0" smtClean="0"/>
                        <a:t>الشؤون الإدارية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رقم </a:t>
                      </a:r>
                      <a:r>
                        <a:rPr lang="ar-JO" u="sng" dirty="0" smtClean="0"/>
                        <a:t>التحويلة</a:t>
                      </a:r>
                      <a:r>
                        <a:rPr lang="ar-JO" dirty="0" smtClean="0"/>
                        <a:t>: </a:t>
                      </a:r>
                      <a:r>
                        <a:rPr lang="en-US" dirty="0" smtClean="0"/>
                        <a:t> 3259</a:t>
                      </a:r>
                      <a:r>
                        <a:rPr lang="en-US" baseline="0" dirty="0" smtClean="0"/>
                        <a:t> 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u="sng" dirty="0" smtClean="0"/>
                        <a:t>البريد الإلكتروني</a:t>
                      </a:r>
                      <a:r>
                        <a:rPr lang="ar-JO" dirty="0" smtClean="0"/>
                        <a:t>:</a:t>
                      </a:r>
                      <a:r>
                        <a:rPr lang="en-US" dirty="0" smtClean="0"/>
                        <a:t> a.almanna</a:t>
                      </a:r>
                      <a:r>
                        <a:rPr lang="en-US" sz="1800" kern="1200" dirty="0" smtClean="0">
                          <a:effectLst/>
                        </a:rPr>
                        <a:t>@mu.edu.sa</a:t>
                      </a:r>
                      <a:r>
                        <a:rPr lang="en-US" sz="1800" kern="1200" baseline="0" dirty="0" smtClean="0">
                          <a:effectLst/>
                        </a:rPr>
                        <a:t> </a:t>
                      </a:r>
                      <a:endParaRPr lang="en-US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الموقع</a:t>
                      </a:r>
                      <a:r>
                        <a:rPr lang="ar-JO" u="sng" baseline="0" dirty="0" smtClean="0"/>
                        <a:t> الإلكتروني</a:t>
                      </a:r>
                      <a:r>
                        <a:rPr lang="ar-JO" baseline="0" dirty="0" smtClean="0"/>
                        <a:t>: </a:t>
                      </a:r>
                      <a:r>
                        <a:rPr lang="en-US" sz="1800" kern="1200" dirty="0" smtClean="0">
                          <a:effectLst/>
                        </a:rPr>
                        <a:t>http://faculty.mu.edu.sa/aalmanna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>
              <a:lnSpc>
                <a:spcPct val="115000"/>
              </a:lnSpc>
              <a:spcAft>
                <a:spcPts val="1000"/>
              </a:spcAft>
            </a:pPr>
            <a:r>
              <a:rPr lang="ar-JO" b="1" dirty="0" smtClean="0">
                <a:solidFill>
                  <a:srgbClr val="984806"/>
                </a:solidFill>
                <a:cs typeface="Al-Homam"/>
              </a:rPr>
              <a:t>أ. عبدالعزيز عبدالله ناصر المناع</a:t>
            </a:r>
            <a:endParaRPr lang="en-US" dirty="0"/>
          </a:p>
        </p:txBody>
      </p:sp>
      <p:sp>
        <p:nvSpPr>
          <p:cNvPr id="6" name="Action Button: Back or Previous 5">
            <a:hlinkClick r:id="rId2" action="ppaction://hlinksldjump" highlightClick="1"/>
          </p:cNvPr>
          <p:cNvSpPr/>
          <p:nvPr/>
        </p:nvSpPr>
        <p:spPr>
          <a:xfrm rot="10800000">
            <a:off x="7812360" y="5949280"/>
            <a:ext cx="720080" cy="576064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562359" y="5949280"/>
            <a:ext cx="12241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JO" b="1" dirty="0" smtClean="0"/>
              <a:t>الرجوع  إلى فهرس الدليل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759189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1674081"/>
              </p:ext>
            </p:extLst>
          </p:nvPr>
        </p:nvGraphicFramePr>
        <p:xfrm>
          <a:off x="539552" y="2780928"/>
          <a:ext cx="8013576" cy="2595880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2304256"/>
                <a:gridCol w="5709320"/>
              </a:tblGrid>
              <a:tr h="370840">
                <a:tc rowSpan="7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الإسم</a:t>
                      </a:r>
                      <a:r>
                        <a:rPr lang="ar-JO" dirty="0" smtClean="0"/>
                        <a:t> : د.</a:t>
                      </a:r>
                      <a:r>
                        <a:rPr lang="ar-JO" baseline="0" dirty="0" smtClean="0"/>
                        <a:t> عبدالله بن أحمد بن عبدالعزيز الدهش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الوظيفة</a:t>
                      </a:r>
                      <a:r>
                        <a:rPr lang="ar-JO" dirty="0" smtClean="0"/>
                        <a:t>:</a:t>
                      </a:r>
                      <a:r>
                        <a:rPr lang="ar-JO" baseline="0" dirty="0" smtClean="0"/>
                        <a:t> </a:t>
                      </a:r>
                      <a:r>
                        <a:rPr lang="ar-JO" dirty="0" smtClean="0"/>
                        <a:t>عميد كلية المجتمع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الرتبة الأكاديمية</a:t>
                      </a:r>
                      <a:r>
                        <a:rPr lang="ar-JO" dirty="0" smtClean="0"/>
                        <a:t>:</a:t>
                      </a:r>
                      <a:r>
                        <a:rPr lang="ar-JO" baseline="0" dirty="0" smtClean="0"/>
                        <a:t> </a:t>
                      </a:r>
                      <a:r>
                        <a:rPr lang="ar-JO" dirty="0" smtClean="0"/>
                        <a:t>أستاذ مشارك – مناهج وطرق تدريس الرياضيات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القسم</a:t>
                      </a:r>
                      <a:r>
                        <a:rPr lang="ar-JO" dirty="0" smtClean="0"/>
                        <a:t>: قسم العلوم الطبيعية والتطبيقية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رقم التحويلة</a:t>
                      </a:r>
                      <a:r>
                        <a:rPr lang="ar-JO" dirty="0" smtClean="0"/>
                        <a:t>: </a:t>
                      </a:r>
                      <a:r>
                        <a:rPr lang="en-US" sz="1800" kern="1200" dirty="0" smtClean="0">
                          <a:effectLst/>
                        </a:rPr>
                        <a:t>3330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u="sng" dirty="0" smtClean="0"/>
                        <a:t>البريد الإلكتروني</a:t>
                      </a:r>
                      <a:r>
                        <a:rPr lang="ar-JO" dirty="0" smtClean="0"/>
                        <a:t>:</a:t>
                      </a:r>
                      <a:r>
                        <a:rPr lang="en-US" dirty="0" smtClean="0"/>
                        <a:t> </a:t>
                      </a:r>
                      <a:r>
                        <a:rPr lang="en-US" sz="1800" kern="1200" dirty="0" smtClean="0">
                          <a:effectLst/>
                        </a:rPr>
                        <a:t>dahash@mu.edu.sa</a:t>
                      </a:r>
                      <a:r>
                        <a:rPr lang="en-US" sz="1800" kern="1200" baseline="0" dirty="0" smtClean="0">
                          <a:effectLst/>
                        </a:rPr>
                        <a:t> </a:t>
                      </a:r>
                      <a:endParaRPr lang="en-US" b="1" dirty="0" smtClean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الموقع</a:t>
                      </a:r>
                      <a:r>
                        <a:rPr lang="ar-JO" u="sng" baseline="0" dirty="0" smtClean="0"/>
                        <a:t> الإلكتروني</a:t>
                      </a:r>
                      <a:r>
                        <a:rPr lang="ar-JO" baseline="0" dirty="0" smtClean="0"/>
                        <a:t>: </a:t>
                      </a:r>
                      <a:r>
                        <a:rPr lang="en-US" sz="1800" kern="1200" dirty="0" smtClean="0">
                          <a:effectLst/>
                        </a:rPr>
                        <a:t>http://faculty.mu.edu.sa/dahash</a:t>
                      </a:r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>
              <a:lnSpc>
                <a:spcPct val="115000"/>
              </a:lnSpc>
              <a:spcAft>
                <a:spcPts val="1000"/>
              </a:spcAft>
            </a:pPr>
            <a:r>
              <a:rPr lang="ar-SA" b="1" dirty="0">
                <a:solidFill>
                  <a:srgbClr val="984806"/>
                </a:solidFill>
                <a:ea typeface="Calibri"/>
                <a:cs typeface="Al-Homam"/>
              </a:rPr>
              <a:t>د. عبدالله بن أحمد بن عبدالعزيز </a:t>
            </a:r>
            <a:r>
              <a:rPr lang="ar-SA" b="1" dirty="0" smtClean="0">
                <a:solidFill>
                  <a:srgbClr val="984806"/>
                </a:solidFill>
                <a:ea typeface="Calibri"/>
                <a:cs typeface="Al-Homam"/>
              </a:rPr>
              <a:t>الدهش</a:t>
            </a:r>
            <a:endParaRPr lang="en-US" dirty="0"/>
          </a:p>
        </p:txBody>
      </p:sp>
      <p:pic>
        <p:nvPicPr>
          <p:cNvPr id="6" name="Picture 5" descr="H:\My Hard-disk Labtop 14-1-2011\C\Prof. Aabed\Desktop\New Desktop\college site test\Dr-Dah2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852936"/>
            <a:ext cx="2016224" cy="244827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7030A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3" name="Action Button: Back or Previous 2">
            <a:hlinkClick r:id="rId3" action="ppaction://hlinksldjump" highlightClick="1"/>
          </p:cNvPr>
          <p:cNvSpPr/>
          <p:nvPr/>
        </p:nvSpPr>
        <p:spPr>
          <a:xfrm rot="10800000">
            <a:off x="7812360" y="5949280"/>
            <a:ext cx="720080" cy="576064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6562359" y="5949280"/>
            <a:ext cx="12241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JO" b="1" dirty="0" smtClean="0"/>
              <a:t>الرجوع  إلى فهرس الدليل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89809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5689544"/>
              </p:ext>
            </p:extLst>
          </p:nvPr>
        </p:nvGraphicFramePr>
        <p:xfrm>
          <a:off x="539552" y="2780928"/>
          <a:ext cx="8013576" cy="2595880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2304256"/>
                <a:gridCol w="5709320"/>
              </a:tblGrid>
              <a:tr h="370840">
                <a:tc rowSpan="7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الإسم</a:t>
                      </a:r>
                      <a:r>
                        <a:rPr lang="ar-JO" dirty="0" smtClean="0"/>
                        <a:t> : د.</a:t>
                      </a:r>
                      <a:r>
                        <a:rPr lang="ar-JO" baseline="0" dirty="0" smtClean="0"/>
                        <a:t> محمد ابراهيم محمد الحر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الوظيفة</a:t>
                      </a:r>
                      <a:r>
                        <a:rPr lang="ar-JO" dirty="0" smtClean="0"/>
                        <a:t>:</a:t>
                      </a:r>
                      <a:r>
                        <a:rPr lang="ar-JO" baseline="0" dirty="0" smtClean="0"/>
                        <a:t> </a:t>
                      </a:r>
                      <a:r>
                        <a:rPr lang="ar-JO" dirty="0" smtClean="0"/>
                        <a:t>عضو هيئة تدريس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الرتبة الأكاديمية</a:t>
                      </a:r>
                      <a:r>
                        <a:rPr lang="ar-JO" dirty="0" smtClean="0"/>
                        <a:t>:</a:t>
                      </a:r>
                      <a:r>
                        <a:rPr lang="ar-JO" baseline="0" dirty="0" smtClean="0"/>
                        <a:t> </a:t>
                      </a:r>
                      <a:r>
                        <a:rPr lang="ar-JO" dirty="0" smtClean="0"/>
                        <a:t>أستاذ مساعد – رياضيات</a:t>
                      </a:r>
                      <a:r>
                        <a:rPr lang="ar-JO" baseline="0" dirty="0" smtClean="0"/>
                        <a:t> تخصص إحصاء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القسم</a:t>
                      </a:r>
                      <a:r>
                        <a:rPr lang="ar-JO" dirty="0" smtClean="0"/>
                        <a:t>: قسم العلوم الطبيعية والتطبيقية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رقم التحويلة</a:t>
                      </a:r>
                      <a:r>
                        <a:rPr lang="ar-JO" dirty="0" smtClean="0"/>
                        <a:t>:</a:t>
                      </a:r>
                      <a:r>
                        <a:rPr lang="ar-JO" baseline="0" dirty="0" smtClean="0"/>
                        <a:t> 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u="sng" dirty="0" smtClean="0"/>
                        <a:t>البريد الإلكتروني</a:t>
                      </a:r>
                      <a:r>
                        <a:rPr lang="ar-JO" dirty="0" smtClean="0"/>
                        <a:t>:</a:t>
                      </a:r>
                      <a:r>
                        <a:rPr lang="en-US" dirty="0" smtClean="0"/>
                        <a:t> </a:t>
                      </a:r>
                      <a:r>
                        <a:rPr lang="en-US" sz="1800" kern="1200" dirty="0" smtClean="0">
                          <a:effectLst/>
                        </a:rPr>
                        <a:t>m.elhor@mu.edu.sa</a:t>
                      </a:r>
                      <a:r>
                        <a:rPr lang="en-US" sz="1800" kern="1200" baseline="0" dirty="0" smtClean="0">
                          <a:effectLst/>
                        </a:rPr>
                        <a:t> </a:t>
                      </a:r>
                      <a:endParaRPr lang="en-US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الموقع</a:t>
                      </a:r>
                      <a:r>
                        <a:rPr lang="ar-JO" u="sng" baseline="0" dirty="0" smtClean="0"/>
                        <a:t> الإلكتروني</a:t>
                      </a:r>
                      <a:r>
                        <a:rPr lang="ar-JO" baseline="0" dirty="0" smtClean="0"/>
                        <a:t>: </a:t>
                      </a:r>
                      <a:r>
                        <a:rPr lang="en-US" sz="1800" kern="1200" dirty="0" smtClean="0">
                          <a:effectLst/>
                        </a:rPr>
                        <a:t>http://faculty.mu.edu.sa/melhor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>
              <a:lnSpc>
                <a:spcPct val="115000"/>
              </a:lnSpc>
              <a:spcAft>
                <a:spcPts val="1000"/>
              </a:spcAft>
            </a:pPr>
            <a:r>
              <a:rPr lang="ar-SA" b="1" dirty="0">
                <a:solidFill>
                  <a:srgbClr val="984806"/>
                </a:solidFill>
                <a:ea typeface="Calibri"/>
                <a:cs typeface="Al-Homam"/>
              </a:rPr>
              <a:t>د. </a:t>
            </a:r>
            <a:r>
              <a:rPr lang="ar-JO" b="1" dirty="0" smtClean="0">
                <a:solidFill>
                  <a:srgbClr val="984806"/>
                </a:solidFill>
                <a:ea typeface="Calibri"/>
                <a:cs typeface="Al-Homam"/>
              </a:rPr>
              <a:t>محمد ابراهيم محمد الحر</a:t>
            </a:r>
            <a:endParaRPr lang="en-US" dirty="0"/>
          </a:p>
        </p:txBody>
      </p:sp>
      <p:pic>
        <p:nvPicPr>
          <p:cNvPr id="6" name="Picture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83568" y="2924944"/>
            <a:ext cx="2016224" cy="237626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7030A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7" name="Action Button: Back or Previous 6">
            <a:hlinkClick r:id="rId3" action="ppaction://hlinksldjump" highlightClick="1"/>
          </p:cNvPr>
          <p:cNvSpPr/>
          <p:nvPr/>
        </p:nvSpPr>
        <p:spPr>
          <a:xfrm rot="10800000">
            <a:off x="7812360" y="5949280"/>
            <a:ext cx="720080" cy="576064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562359" y="5949280"/>
            <a:ext cx="12241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JO" b="1" dirty="0" smtClean="0"/>
              <a:t>الرجوع  إلى فهرس الدليل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555786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91403354"/>
              </p:ext>
            </p:extLst>
          </p:nvPr>
        </p:nvGraphicFramePr>
        <p:xfrm>
          <a:off x="539552" y="2780928"/>
          <a:ext cx="8013576" cy="2595880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2304256"/>
                <a:gridCol w="5709320"/>
              </a:tblGrid>
              <a:tr h="370840">
                <a:tc rowSpan="7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الإسم</a:t>
                      </a:r>
                      <a:r>
                        <a:rPr lang="ar-JO" dirty="0" smtClean="0"/>
                        <a:t> : د.</a:t>
                      </a:r>
                      <a:r>
                        <a:rPr lang="ar-JO" baseline="0" dirty="0" smtClean="0"/>
                        <a:t> محمد سيد فرج علي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الوظيفة</a:t>
                      </a:r>
                      <a:r>
                        <a:rPr lang="ar-JO" dirty="0" smtClean="0"/>
                        <a:t>:</a:t>
                      </a:r>
                      <a:r>
                        <a:rPr lang="ar-JO" baseline="0" dirty="0" smtClean="0"/>
                        <a:t> </a:t>
                      </a:r>
                      <a:r>
                        <a:rPr lang="ar-JO" dirty="0" smtClean="0"/>
                        <a:t>عضو هيئة تدريس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الرتبة الأكاديمية</a:t>
                      </a:r>
                      <a:r>
                        <a:rPr lang="ar-JO" dirty="0" smtClean="0"/>
                        <a:t>:</a:t>
                      </a:r>
                      <a:r>
                        <a:rPr lang="ar-JO" baseline="0" dirty="0" smtClean="0"/>
                        <a:t> </a:t>
                      </a:r>
                      <a:r>
                        <a:rPr lang="ar-JO" dirty="0" smtClean="0"/>
                        <a:t>أستاذ مساعد – تخصص حاسب</a:t>
                      </a:r>
                      <a:r>
                        <a:rPr lang="ar-JO" baseline="0" dirty="0" smtClean="0"/>
                        <a:t> آلي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القسم</a:t>
                      </a:r>
                      <a:r>
                        <a:rPr lang="ar-JO" dirty="0" smtClean="0"/>
                        <a:t>: قسم العلوم الطبيعية والتطبيقية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رقم التحويلة</a:t>
                      </a:r>
                      <a:r>
                        <a:rPr lang="ar-JO" dirty="0" smtClean="0"/>
                        <a:t>:</a:t>
                      </a:r>
                      <a:r>
                        <a:rPr lang="ar-JO" baseline="0" dirty="0" smtClean="0"/>
                        <a:t> </a:t>
                      </a:r>
                      <a:r>
                        <a:rPr lang="en-US" baseline="0" dirty="0" smtClean="0"/>
                        <a:t>3262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u="sng" dirty="0" smtClean="0"/>
                        <a:t>البريد الإلكتروني</a:t>
                      </a:r>
                      <a:r>
                        <a:rPr lang="ar-JO" dirty="0" smtClean="0"/>
                        <a:t>:</a:t>
                      </a:r>
                      <a:r>
                        <a:rPr lang="en-US" dirty="0" smtClean="0"/>
                        <a:t> </a:t>
                      </a:r>
                      <a:r>
                        <a:rPr lang="en-US" sz="1800" kern="1200" dirty="0" smtClean="0">
                          <a:effectLst/>
                        </a:rPr>
                        <a:t>m.ali@mu.edu.sa</a:t>
                      </a:r>
                      <a:r>
                        <a:rPr lang="en-US" sz="1800" kern="1200" baseline="0" dirty="0" smtClean="0">
                          <a:effectLst/>
                        </a:rPr>
                        <a:t> </a:t>
                      </a:r>
                      <a:endParaRPr lang="en-US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الموقع</a:t>
                      </a:r>
                      <a:r>
                        <a:rPr lang="ar-JO" u="sng" baseline="0" dirty="0" smtClean="0"/>
                        <a:t> الإلكتروني</a:t>
                      </a:r>
                      <a:r>
                        <a:rPr lang="ar-JO" baseline="0" dirty="0" smtClean="0"/>
                        <a:t>: </a:t>
                      </a:r>
                      <a:r>
                        <a:rPr lang="en-US" sz="1800" kern="1200" dirty="0" smtClean="0">
                          <a:effectLst/>
                        </a:rPr>
                        <a:t>http://faculty.mu.edu.sa/mali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>
              <a:lnSpc>
                <a:spcPct val="115000"/>
              </a:lnSpc>
              <a:spcAft>
                <a:spcPts val="1000"/>
              </a:spcAft>
            </a:pPr>
            <a:r>
              <a:rPr lang="ar-SA" b="1" dirty="0">
                <a:solidFill>
                  <a:srgbClr val="984806"/>
                </a:solidFill>
                <a:ea typeface="Calibri"/>
                <a:cs typeface="Al-Homam"/>
              </a:rPr>
              <a:t>د. </a:t>
            </a:r>
            <a:r>
              <a:rPr lang="ar-JO" b="1" dirty="0" smtClean="0">
                <a:solidFill>
                  <a:srgbClr val="984806"/>
                </a:solidFill>
                <a:ea typeface="Calibri"/>
                <a:cs typeface="Al-Homam"/>
              </a:rPr>
              <a:t>محمد سيد فرج علي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2852936"/>
            <a:ext cx="2088232" cy="244827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7030A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6" name="Action Button: Back or Previous 5">
            <a:hlinkClick r:id="rId3" action="ppaction://hlinksldjump" highlightClick="1"/>
          </p:cNvPr>
          <p:cNvSpPr/>
          <p:nvPr/>
        </p:nvSpPr>
        <p:spPr>
          <a:xfrm rot="10800000">
            <a:off x="7812360" y="5949280"/>
            <a:ext cx="720080" cy="576064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562359" y="5949280"/>
            <a:ext cx="12241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JO" b="1" dirty="0" smtClean="0"/>
              <a:t>الرجوع  إلى فهرس الدليل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742344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0610571"/>
              </p:ext>
            </p:extLst>
          </p:nvPr>
        </p:nvGraphicFramePr>
        <p:xfrm>
          <a:off x="539552" y="2780928"/>
          <a:ext cx="8013576" cy="2595880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2304256"/>
                <a:gridCol w="5709320"/>
              </a:tblGrid>
              <a:tr h="370840">
                <a:tc rowSpan="7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الإسم</a:t>
                      </a:r>
                      <a:r>
                        <a:rPr lang="ar-JO" dirty="0" smtClean="0"/>
                        <a:t> : أ.</a:t>
                      </a:r>
                      <a:r>
                        <a:rPr lang="ar-JO" baseline="0" dirty="0" smtClean="0"/>
                        <a:t> شرفي مصطفى عباس مصطفى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الوظيفة</a:t>
                      </a:r>
                      <a:r>
                        <a:rPr lang="ar-JO" dirty="0" smtClean="0"/>
                        <a:t>:</a:t>
                      </a:r>
                      <a:r>
                        <a:rPr lang="ar-JO" baseline="0" dirty="0" smtClean="0"/>
                        <a:t> </a:t>
                      </a:r>
                      <a:r>
                        <a:rPr lang="ar-JO" dirty="0" smtClean="0"/>
                        <a:t>عضو هيئة تدريس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الرتبة الأكاديمية</a:t>
                      </a:r>
                      <a:r>
                        <a:rPr lang="ar-JO" dirty="0" smtClean="0"/>
                        <a:t>:</a:t>
                      </a:r>
                      <a:r>
                        <a:rPr lang="ar-JO" baseline="0" dirty="0" smtClean="0"/>
                        <a:t> محاضر</a:t>
                      </a:r>
                      <a:r>
                        <a:rPr lang="ar-JO" dirty="0" smtClean="0"/>
                        <a:t>– تخصص حاسب</a:t>
                      </a:r>
                      <a:r>
                        <a:rPr lang="ar-JO" baseline="0" dirty="0" smtClean="0"/>
                        <a:t> آلي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القسم</a:t>
                      </a:r>
                      <a:r>
                        <a:rPr lang="ar-JO" dirty="0" smtClean="0"/>
                        <a:t>: قسم العلوم الطبيعية والتطبيقية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رقم التحويلة</a:t>
                      </a:r>
                      <a:r>
                        <a:rPr lang="ar-JO" dirty="0" smtClean="0"/>
                        <a:t>:</a:t>
                      </a:r>
                      <a:r>
                        <a:rPr lang="ar-JO" baseline="0" dirty="0" smtClean="0"/>
                        <a:t> </a:t>
                      </a:r>
                      <a:r>
                        <a:rPr lang="en-US" baseline="0" dirty="0" smtClean="0"/>
                        <a:t>3274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u="sng" dirty="0" smtClean="0"/>
                        <a:t>البريد الإلكتروني</a:t>
                      </a:r>
                      <a:r>
                        <a:rPr lang="ar-JO" dirty="0" smtClean="0"/>
                        <a:t>:</a:t>
                      </a:r>
                      <a:r>
                        <a:rPr lang="en-US" dirty="0" smtClean="0"/>
                        <a:t> s.mustafa</a:t>
                      </a:r>
                      <a:r>
                        <a:rPr lang="en-US" sz="1800" kern="1200" dirty="0" smtClean="0">
                          <a:effectLst/>
                        </a:rPr>
                        <a:t>@mu.edu.sa</a:t>
                      </a:r>
                      <a:r>
                        <a:rPr lang="en-US" sz="1800" kern="1200" baseline="0" dirty="0" smtClean="0">
                          <a:effectLst/>
                        </a:rPr>
                        <a:t> </a:t>
                      </a:r>
                      <a:endParaRPr lang="en-US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الموقع</a:t>
                      </a:r>
                      <a:r>
                        <a:rPr lang="ar-JO" u="sng" baseline="0" dirty="0" smtClean="0"/>
                        <a:t> الإلكتروني</a:t>
                      </a:r>
                      <a:r>
                        <a:rPr lang="ar-JO" baseline="0" dirty="0" smtClean="0"/>
                        <a:t>: </a:t>
                      </a:r>
                      <a:r>
                        <a:rPr lang="en-US" sz="1800" kern="1200" dirty="0" smtClean="0">
                          <a:effectLst/>
                        </a:rPr>
                        <a:t>http://faculty.mu.edu.sa/smustafa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>
              <a:lnSpc>
                <a:spcPct val="115000"/>
              </a:lnSpc>
              <a:spcAft>
                <a:spcPts val="1000"/>
              </a:spcAft>
            </a:pPr>
            <a:r>
              <a:rPr lang="ar-JO" b="1" dirty="0" smtClean="0">
                <a:solidFill>
                  <a:srgbClr val="984806"/>
                </a:solidFill>
                <a:ea typeface="Calibri"/>
                <a:cs typeface="Al-Homam"/>
              </a:rPr>
              <a:t>أ. شرفي مصطفى عباس مصطفى</a:t>
            </a:r>
            <a:endParaRPr lang="en-US" dirty="0"/>
          </a:p>
        </p:txBody>
      </p:sp>
      <p:pic>
        <p:nvPicPr>
          <p:cNvPr id="6" name="Picture 5" descr="H:\My Hard-disk Labtop 14-1-2011\C\Prof. Aabed\Desktop\New Desktop\college site test\shapic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852936"/>
            <a:ext cx="2160240" cy="244827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7030A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7" name="Action Button: Back or Previous 6">
            <a:hlinkClick r:id="rId3" action="ppaction://hlinksldjump" highlightClick="1"/>
          </p:cNvPr>
          <p:cNvSpPr/>
          <p:nvPr/>
        </p:nvSpPr>
        <p:spPr>
          <a:xfrm rot="10800000">
            <a:off x="7812360" y="5949280"/>
            <a:ext cx="720080" cy="576064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562359" y="5949280"/>
            <a:ext cx="12241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JO" b="1" dirty="0" smtClean="0"/>
              <a:t>الرجوع  إلى فهرس الدليل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526494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0323026"/>
              </p:ext>
            </p:extLst>
          </p:nvPr>
        </p:nvGraphicFramePr>
        <p:xfrm>
          <a:off x="539552" y="2780928"/>
          <a:ext cx="8013576" cy="2595880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2304256"/>
                <a:gridCol w="5709320"/>
              </a:tblGrid>
              <a:tr h="370840">
                <a:tc rowSpan="7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الإسم</a:t>
                      </a:r>
                      <a:r>
                        <a:rPr lang="ar-JO" dirty="0" smtClean="0"/>
                        <a:t> : أ.</a:t>
                      </a:r>
                      <a:r>
                        <a:rPr lang="ar-JO" baseline="0" dirty="0" smtClean="0"/>
                        <a:t> محمد فايز محمد عابد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الوظيفة</a:t>
                      </a:r>
                      <a:r>
                        <a:rPr lang="ar-JO" dirty="0" smtClean="0"/>
                        <a:t>:</a:t>
                      </a:r>
                      <a:r>
                        <a:rPr lang="ar-JO" baseline="0" dirty="0" smtClean="0"/>
                        <a:t> </a:t>
                      </a:r>
                      <a:r>
                        <a:rPr lang="ar-JO" dirty="0" smtClean="0"/>
                        <a:t>عضو هيئة تدريس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الرتبة الأكاديمية</a:t>
                      </a:r>
                      <a:r>
                        <a:rPr lang="ar-JO" dirty="0" smtClean="0"/>
                        <a:t>:</a:t>
                      </a:r>
                      <a:r>
                        <a:rPr lang="ar-JO" baseline="0" dirty="0" smtClean="0"/>
                        <a:t> محاضر</a:t>
                      </a:r>
                      <a:r>
                        <a:rPr lang="ar-JO" dirty="0" smtClean="0"/>
                        <a:t> – تخصص حاسب</a:t>
                      </a:r>
                      <a:r>
                        <a:rPr lang="ar-JO" baseline="0" dirty="0" smtClean="0"/>
                        <a:t> آلي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القسم</a:t>
                      </a:r>
                      <a:r>
                        <a:rPr lang="ar-JO" dirty="0" smtClean="0"/>
                        <a:t>: قسم العلوم الطبيعية والتطبيقية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رقم التحويلة</a:t>
                      </a:r>
                      <a:r>
                        <a:rPr lang="ar-JO" dirty="0" smtClean="0"/>
                        <a:t>:</a:t>
                      </a:r>
                      <a:r>
                        <a:rPr lang="ar-JO" baseline="0" dirty="0" smtClean="0"/>
                        <a:t> </a:t>
                      </a:r>
                      <a:r>
                        <a:rPr lang="en-US" baseline="0" dirty="0" smtClean="0"/>
                        <a:t>3275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u="sng" dirty="0" smtClean="0"/>
                        <a:t>البريد الإلكتروني</a:t>
                      </a:r>
                      <a:r>
                        <a:rPr lang="ar-JO" dirty="0" smtClean="0"/>
                        <a:t>:</a:t>
                      </a:r>
                      <a:r>
                        <a:rPr lang="en-US" dirty="0" smtClean="0"/>
                        <a:t> </a:t>
                      </a:r>
                      <a:r>
                        <a:rPr lang="en-US" sz="1800" kern="1200" dirty="0" smtClean="0">
                          <a:effectLst/>
                        </a:rPr>
                        <a:t>m.abed@mu.edu.sa</a:t>
                      </a:r>
                      <a:r>
                        <a:rPr lang="en-US" sz="1800" kern="1200" baseline="0" dirty="0" smtClean="0">
                          <a:effectLst/>
                        </a:rPr>
                        <a:t> </a:t>
                      </a:r>
                      <a:endParaRPr lang="en-US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الموقع</a:t>
                      </a:r>
                      <a:r>
                        <a:rPr lang="ar-JO" u="sng" baseline="0" dirty="0" smtClean="0"/>
                        <a:t> الإلكتروني</a:t>
                      </a:r>
                      <a:r>
                        <a:rPr lang="ar-JO" baseline="0" dirty="0" smtClean="0"/>
                        <a:t>: </a:t>
                      </a:r>
                      <a:r>
                        <a:rPr lang="en-US" sz="1800" kern="1200" dirty="0" smtClean="0">
                          <a:effectLst/>
                        </a:rPr>
                        <a:t>http://faculty.mu.edu.sa/mabed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>
              <a:lnSpc>
                <a:spcPct val="115000"/>
              </a:lnSpc>
              <a:spcAft>
                <a:spcPts val="1000"/>
              </a:spcAft>
            </a:pPr>
            <a:r>
              <a:rPr lang="ar-JO" b="1" dirty="0" smtClean="0">
                <a:solidFill>
                  <a:srgbClr val="984806"/>
                </a:solidFill>
                <a:cs typeface="Al-Homam"/>
              </a:rPr>
              <a:t>أ. محمد فايز محمد عابد</a:t>
            </a:r>
            <a:endParaRPr lang="en-US" dirty="0"/>
          </a:p>
        </p:txBody>
      </p:sp>
      <p:pic>
        <p:nvPicPr>
          <p:cNvPr id="6" name="Picture 5" descr="AabedPic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852936"/>
            <a:ext cx="2160240" cy="244827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7030A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7" name="Action Button: Back or Previous 6">
            <a:hlinkClick r:id="rId3" action="ppaction://hlinksldjump" highlightClick="1"/>
          </p:cNvPr>
          <p:cNvSpPr/>
          <p:nvPr/>
        </p:nvSpPr>
        <p:spPr>
          <a:xfrm rot="10800000">
            <a:off x="7812360" y="5949280"/>
            <a:ext cx="720080" cy="576064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562359" y="5949280"/>
            <a:ext cx="12241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JO" b="1" dirty="0" smtClean="0"/>
              <a:t>الرجوع  إلى فهرس الدليل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407393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1177837"/>
              </p:ext>
            </p:extLst>
          </p:nvPr>
        </p:nvGraphicFramePr>
        <p:xfrm>
          <a:off x="539552" y="2780928"/>
          <a:ext cx="8013576" cy="2595880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2304256"/>
                <a:gridCol w="5709320"/>
              </a:tblGrid>
              <a:tr h="370840">
                <a:tc rowSpan="7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الإسم</a:t>
                      </a:r>
                      <a:r>
                        <a:rPr lang="ar-JO" dirty="0" smtClean="0"/>
                        <a:t> : د.</a:t>
                      </a:r>
                      <a:r>
                        <a:rPr lang="ar-JO" baseline="0" dirty="0" smtClean="0"/>
                        <a:t> </a:t>
                      </a:r>
                      <a:r>
                        <a:rPr lang="ar-JO" baseline="0" dirty="0" smtClean="0"/>
                        <a:t>محمود رجب يس غنيم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الوظيفة</a:t>
                      </a:r>
                      <a:r>
                        <a:rPr lang="ar-JO" dirty="0" smtClean="0"/>
                        <a:t>:</a:t>
                      </a:r>
                      <a:r>
                        <a:rPr lang="ar-JO" baseline="0" dirty="0" smtClean="0"/>
                        <a:t> </a:t>
                      </a:r>
                      <a:r>
                        <a:rPr lang="ar-JO" dirty="0" smtClean="0"/>
                        <a:t>عضو هيئة تدريس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الرتبة الأكاديمية</a:t>
                      </a:r>
                      <a:r>
                        <a:rPr lang="ar-JO" dirty="0" smtClean="0"/>
                        <a:t>:</a:t>
                      </a:r>
                      <a:r>
                        <a:rPr lang="ar-JO" baseline="0" dirty="0" smtClean="0"/>
                        <a:t> </a:t>
                      </a:r>
                      <a:r>
                        <a:rPr lang="ar-JO" dirty="0" smtClean="0"/>
                        <a:t>أستاذ مساعد – تخصص </a:t>
                      </a:r>
                      <a:r>
                        <a:rPr lang="ar-JO" dirty="0" smtClean="0"/>
                        <a:t>المحاسبة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القسم</a:t>
                      </a:r>
                      <a:r>
                        <a:rPr lang="ar-JO" dirty="0" smtClean="0"/>
                        <a:t>: قسم العلوم </a:t>
                      </a:r>
                      <a:r>
                        <a:rPr lang="ar-JO" dirty="0" smtClean="0"/>
                        <a:t>الإدارية</a:t>
                      </a:r>
                      <a:r>
                        <a:rPr lang="ar-JO" baseline="0" dirty="0" smtClean="0"/>
                        <a:t> والإنسانية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رقم التحويلة</a:t>
                      </a:r>
                      <a:r>
                        <a:rPr lang="ar-JO" dirty="0" smtClean="0"/>
                        <a:t>:</a:t>
                      </a:r>
                      <a:r>
                        <a:rPr lang="ar-JO" baseline="0" dirty="0" smtClean="0"/>
                        <a:t> </a:t>
                      </a:r>
                      <a:r>
                        <a:rPr lang="en-US" baseline="0" dirty="0" smtClean="0"/>
                        <a:t>511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u="sng" dirty="0" smtClean="0"/>
                        <a:t>البريد الإلكتروني</a:t>
                      </a:r>
                      <a:r>
                        <a:rPr lang="ar-JO" dirty="0" smtClean="0"/>
                        <a:t>:</a:t>
                      </a:r>
                      <a:r>
                        <a:rPr lang="en-US" dirty="0" smtClean="0"/>
                        <a:t> </a:t>
                      </a:r>
                      <a:r>
                        <a:rPr lang="en-US" sz="1800" kern="1200" dirty="0" smtClean="0">
                          <a:effectLst/>
                        </a:rPr>
                        <a:t>m. yasseinghoneim@mu.edu.sa</a:t>
                      </a:r>
                      <a:r>
                        <a:rPr lang="en-US" sz="1800" kern="1200" baseline="0" dirty="0" smtClean="0">
                          <a:effectLst/>
                        </a:rPr>
                        <a:t> </a:t>
                      </a:r>
                      <a:endParaRPr lang="en-US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الموقع</a:t>
                      </a:r>
                      <a:r>
                        <a:rPr lang="ar-JO" u="sng" baseline="0" dirty="0" smtClean="0"/>
                        <a:t> الإلكتروني</a:t>
                      </a:r>
                      <a:r>
                        <a:rPr lang="ar-JO" baseline="0" dirty="0" smtClean="0"/>
                        <a:t>: </a:t>
                      </a:r>
                      <a:r>
                        <a:rPr lang="en-US" sz="1800" kern="1200" dirty="0" smtClean="0">
                          <a:effectLst/>
                        </a:rPr>
                        <a:t>http://faculty.mu.edu.sa/myasseinghoneim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>
              <a:lnSpc>
                <a:spcPct val="115000"/>
              </a:lnSpc>
              <a:spcAft>
                <a:spcPts val="1000"/>
              </a:spcAft>
            </a:pPr>
            <a:r>
              <a:rPr lang="ar-SA" b="1" dirty="0" smtClean="0">
                <a:solidFill>
                  <a:srgbClr val="984806"/>
                </a:solidFill>
                <a:ea typeface="Calibri"/>
                <a:cs typeface="Al-Homam"/>
              </a:rPr>
              <a:t>د. </a:t>
            </a:r>
            <a:r>
              <a:rPr lang="ar-JO" b="1" dirty="0" smtClean="0">
                <a:solidFill>
                  <a:srgbClr val="984806"/>
                </a:solidFill>
                <a:ea typeface="Calibri"/>
                <a:cs typeface="Al-Homam"/>
              </a:rPr>
              <a:t>محمود رجب يس غنيم</a:t>
            </a:r>
            <a:endParaRPr lang="en-US" dirty="0"/>
          </a:p>
        </p:txBody>
      </p:sp>
      <p:pic>
        <p:nvPicPr>
          <p:cNvPr id="6" name="Picture 5" descr="H:\My Hard-disk Labtop 14-1-2011\C\Prof. Aabed\Desktop\New Desktop\college site test\Dr-Rajab_files\image002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270" y="2852936"/>
            <a:ext cx="2088232" cy="244827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7030A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7" name="Action Button: Back or Previous 6">
            <a:hlinkClick r:id="rId3" action="ppaction://hlinksldjump" highlightClick="1"/>
          </p:cNvPr>
          <p:cNvSpPr/>
          <p:nvPr/>
        </p:nvSpPr>
        <p:spPr>
          <a:xfrm rot="10800000">
            <a:off x="7812360" y="5949280"/>
            <a:ext cx="720080" cy="576064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562359" y="5949280"/>
            <a:ext cx="12241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JO" b="1" dirty="0" smtClean="0"/>
              <a:t>الرجوع  إلى فهرس الدليل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260998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7609922"/>
              </p:ext>
            </p:extLst>
          </p:nvPr>
        </p:nvGraphicFramePr>
        <p:xfrm>
          <a:off x="539552" y="2780928"/>
          <a:ext cx="8013576" cy="2595880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2304256"/>
                <a:gridCol w="5709320"/>
              </a:tblGrid>
              <a:tr h="370840">
                <a:tc rowSpan="7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الإسم</a:t>
                      </a:r>
                      <a:r>
                        <a:rPr lang="ar-JO" dirty="0" smtClean="0"/>
                        <a:t> : د.</a:t>
                      </a:r>
                      <a:r>
                        <a:rPr lang="ar-JO" baseline="0" dirty="0" smtClean="0"/>
                        <a:t> </a:t>
                      </a:r>
                      <a:r>
                        <a:rPr lang="ar-JO" baseline="0" dirty="0" smtClean="0"/>
                        <a:t>سرحان أحمد رشوان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الوظيفة</a:t>
                      </a:r>
                      <a:r>
                        <a:rPr lang="ar-JO" dirty="0" smtClean="0"/>
                        <a:t>:</a:t>
                      </a:r>
                      <a:r>
                        <a:rPr lang="ar-JO" baseline="0" dirty="0" smtClean="0"/>
                        <a:t> </a:t>
                      </a:r>
                      <a:r>
                        <a:rPr lang="ar-JO" dirty="0" smtClean="0"/>
                        <a:t>عضو هيئة تدريس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الرتبة الأكاديمية</a:t>
                      </a:r>
                      <a:r>
                        <a:rPr lang="ar-JO" dirty="0" smtClean="0"/>
                        <a:t>:</a:t>
                      </a:r>
                      <a:r>
                        <a:rPr lang="ar-JO" baseline="0" dirty="0" smtClean="0"/>
                        <a:t> </a:t>
                      </a:r>
                      <a:r>
                        <a:rPr lang="ar-JO" dirty="0" smtClean="0"/>
                        <a:t>أستاذ مساعد – تخصص </a:t>
                      </a:r>
                      <a:r>
                        <a:rPr lang="ar-JO" dirty="0" smtClean="0"/>
                        <a:t>المحاسبة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القسم</a:t>
                      </a:r>
                      <a:r>
                        <a:rPr lang="ar-JO" dirty="0" smtClean="0"/>
                        <a:t>: قسم العلوم </a:t>
                      </a:r>
                      <a:r>
                        <a:rPr lang="ar-JO" dirty="0" smtClean="0"/>
                        <a:t>الإدارية</a:t>
                      </a:r>
                      <a:r>
                        <a:rPr lang="ar-JO" baseline="0" dirty="0" smtClean="0"/>
                        <a:t> والإنسانية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رقم التحويلة</a:t>
                      </a:r>
                      <a:r>
                        <a:rPr lang="ar-JO" dirty="0" smtClean="0"/>
                        <a:t>: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u="sng" dirty="0" smtClean="0"/>
                        <a:t>البريد الإلكتروني</a:t>
                      </a:r>
                      <a:r>
                        <a:rPr lang="ar-JO" dirty="0" smtClean="0"/>
                        <a:t>:</a:t>
                      </a:r>
                      <a:r>
                        <a:rPr lang="en-US" dirty="0" smtClean="0"/>
                        <a:t> </a:t>
                      </a:r>
                      <a:r>
                        <a:rPr lang="en-US" sz="1800" kern="1200" dirty="0" smtClean="0">
                          <a:effectLst/>
                        </a:rPr>
                        <a:t>s.rashwan@mu.edu.sa</a:t>
                      </a:r>
                      <a:r>
                        <a:rPr lang="en-US" sz="1800" kern="1200" baseline="0" dirty="0" smtClean="0">
                          <a:effectLst/>
                        </a:rPr>
                        <a:t> </a:t>
                      </a:r>
                      <a:endParaRPr lang="en-US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r" rtl="1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u="sng" dirty="0" smtClean="0"/>
                        <a:t>الموقع</a:t>
                      </a:r>
                      <a:r>
                        <a:rPr lang="ar-JO" u="sng" baseline="0" dirty="0" smtClean="0"/>
                        <a:t> الإلكتروني</a:t>
                      </a:r>
                      <a:r>
                        <a:rPr lang="ar-JO" baseline="0" dirty="0" smtClean="0"/>
                        <a:t>: </a:t>
                      </a:r>
                      <a:r>
                        <a:rPr lang="en-US" sz="1800" kern="1200" dirty="0" smtClean="0">
                          <a:effectLst/>
                        </a:rPr>
                        <a:t>http://faculty.mu.edu.sa/srashwan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>
              <a:lnSpc>
                <a:spcPct val="115000"/>
              </a:lnSpc>
              <a:spcAft>
                <a:spcPts val="1000"/>
              </a:spcAft>
            </a:pPr>
            <a:r>
              <a:rPr lang="ar-SA" b="1" dirty="0" smtClean="0">
                <a:solidFill>
                  <a:srgbClr val="984806"/>
                </a:solidFill>
                <a:ea typeface="Calibri"/>
                <a:cs typeface="Al-Homam"/>
              </a:rPr>
              <a:t>د. </a:t>
            </a:r>
            <a:r>
              <a:rPr lang="ar-JO" b="1" dirty="0" smtClean="0">
                <a:solidFill>
                  <a:srgbClr val="984806"/>
                </a:solidFill>
                <a:ea typeface="Calibri"/>
                <a:cs typeface="Al-Homam"/>
              </a:rPr>
              <a:t>سرحان أحمد رشوان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2852936"/>
            <a:ext cx="2088232" cy="244827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7030A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7" name="Action Button: Back or Previous 6">
            <a:hlinkClick r:id="rId3" action="ppaction://hlinksldjump" highlightClick="1"/>
          </p:cNvPr>
          <p:cNvSpPr/>
          <p:nvPr/>
        </p:nvSpPr>
        <p:spPr>
          <a:xfrm rot="10800000">
            <a:off x="7812360" y="5949280"/>
            <a:ext cx="720080" cy="576064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562359" y="5949280"/>
            <a:ext cx="12241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JO" b="1" dirty="0" smtClean="0"/>
              <a:t>الرجوع  إلى فهرس الدليل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672000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627</TotalTime>
  <Words>1193</Words>
  <Application>Microsoft Office PowerPoint</Application>
  <PresentationFormat>On-screen Show (4:3)</PresentationFormat>
  <Paragraphs>229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Waveform</vt:lpstr>
      <vt:lpstr>كلية المجتمع بالمجمعة</vt:lpstr>
      <vt:lpstr>PowerPoint Presentation</vt:lpstr>
      <vt:lpstr>د. عبدالله بن أحمد بن عبدالعزيز الدهش</vt:lpstr>
      <vt:lpstr>د. محمد ابراهيم محمد الحر</vt:lpstr>
      <vt:lpstr>د. محمد سيد فرج علي</vt:lpstr>
      <vt:lpstr>أ. شرفي مصطفى عباس مصطفى</vt:lpstr>
      <vt:lpstr>أ. محمد فايز محمد عابد</vt:lpstr>
      <vt:lpstr>د. محمود رجب يس غنيم</vt:lpstr>
      <vt:lpstr>د. سرحان أحمد رشوان</vt:lpstr>
      <vt:lpstr>د. هيثم عبدالكريم أحمد شعبان</vt:lpstr>
      <vt:lpstr>د. الصادق يحيى عزة عبدالله</vt:lpstr>
      <vt:lpstr>أ. محمود مصطفى منصور الشريف</vt:lpstr>
      <vt:lpstr>أ. أحمد ياسين أحمد محمود</vt:lpstr>
      <vt:lpstr>أ. فراس حسن قدورة</vt:lpstr>
      <vt:lpstr>أ. شاكر حامد محمد نويجي</vt:lpstr>
      <vt:lpstr>أ. عابد محمد حيات كهوكر</vt:lpstr>
      <vt:lpstr>أ.سعد عبدالله العشري </vt:lpstr>
      <vt:lpstr>أ. وليد محمد الدخيل</vt:lpstr>
      <vt:lpstr>أ.سعد محمد العتيبي </vt:lpstr>
      <vt:lpstr>أ. عبدالعزيز سعود طلق المطيري</vt:lpstr>
      <vt:lpstr>أ. خالد ابراهيم السناني</vt:lpstr>
      <vt:lpstr>أ. طلال غازي الجعد</vt:lpstr>
      <vt:lpstr>أ. فهد غازي الجعد </vt:lpstr>
      <vt:lpstr>أ. عبدالعزيز عبدالله ناصر المناع</vt:lpstr>
    </vt:vector>
  </TitlesOfParts>
  <Company>Turbo 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Mohammad Aabed</dc:creator>
  <cp:lastModifiedBy>Mohammad Aabed</cp:lastModifiedBy>
  <cp:revision>36</cp:revision>
  <dcterms:created xsi:type="dcterms:W3CDTF">2012-05-23T12:58:00Z</dcterms:created>
  <dcterms:modified xsi:type="dcterms:W3CDTF">2012-05-26T13:20:25Z</dcterms:modified>
  <cp:contentStatus/>
</cp:coreProperties>
</file>