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25"/>
    <a:srgbClr val="E2FA6A"/>
    <a:srgbClr val="CBFF57"/>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5EC939A-FDC5-4FF3-AB33-A02249CAD41D}" type="datetimeFigureOut">
              <a:rPr lang="ar-SA" smtClean="0"/>
              <a:t>21/01/32</a:t>
            </a:fld>
            <a:endParaRPr lang="ar-SA"/>
          </a:p>
        </p:txBody>
      </p:sp>
      <p:sp>
        <p:nvSpPr>
          <p:cNvPr id="17" name="Footer Placeholder 16"/>
          <p:cNvSpPr>
            <a:spLocks noGrp="1"/>
          </p:cNvSpPr>
          <p:nvPr>
            <p:ph type="ftr" sz="quarter" idx="11"/>
          </p:nvPr>
        </p:nvSpPr>
        <p:spPr/>
        <p:txBody>
          <a:bodyPr/>
          <a:lstStyle/>
          <a:p>
            <a:endParaRPr lang="ar-SA"/>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ADE0A85-6D2A-4463-8974-25826C0E4496}" type="slidenum">
              <a:rPr lang="ar-SA" smtClean="0"/>
              <a:t>‹#›</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EC939A-FDC5-4FF3-AB33-A02249CAD41D}" type="datetimeFigureOut">
              <a:rPr lang="ar-SA" smtClean="0"/>
              <a:t>21/01/32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ADE0A85-6D2A-4463-8974-25826C0E4496}"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ADE0A85-6D2A-4463-8974-25826C0E4496}" type="slidenum">
              <a:rPr lang="ar-SA" smtClean="0"/>
              <a:t>‹#›</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EC939A-FDC5-4FF3-AB33-A02249CAD41D}" type="datetimeFigureOut">
              <a:rPr lang="ar-SA" smtClean="0"/>
              <a:t>21/01/32</a:t>
            </a:fld>
            <a:endParaRPr lang="ar-SA"/>
          </a:p>
        </p:txBody>
      </p:sp>
      <p:sp>
        <p:nvSpPr>
          <p:cNvPr id="5" name="Footer Placeholder 4"/>
          <p:cNvSpPr>
            <a:spLocks noGrp="1"/>
          </p:cNvSpPr>
          <p:nvPr>
            <p:ph type="ftr" sz="quarter" idx="11"/>
          </p:nvPr>
        </p:nvSpPr>
        <p:spPr/>
        <p:txBody>
          <a:bodyPr/>
          <a:lstStyle/>
          <a:p>
            <a:endParaRPr lang="ar-SA"/>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5EC939A-FDC5-4FF3-AB33-A02249CAD41D}" type="datetimeFigureOut">
              <a:rPr lang="ar-SA" smtClean="0"/>
              <a:t>21/01/32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a:xfrm>
            <a:off x="4361688" y="1026372"/>
            <a:ext cx="457200" cy="441325"/>
          </a:xfrm>
        </p:spPr>
        <p:txBody>
          <a:bodyPr/>
          <a:lstStyle/>
          <a:p>
            <a:fld id="{AADE0A85-6D2A-4463-8974-25826C0E4496}" type="slidenum">
              <a:rPr lang="ar-SA" smtClean="0"/>
              <a:t>‹#›</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ar-SA"/>
          </a:p>
        </p:txBody>
      </p:sp>
      <p:sp>
        <p:nvSpPr>
          <p:cNvPr id="4" name="Date Placeholder 3"/>
          <p:cNvSpPr>
            <a:spLocks noGrp="1"/>
          </p:cNvSpPr>
          <p:nvPr>
            <p:ph type="dt" sz="half" idx="10"/>
          </p:nvPr>
        </p:nvSpPr>
        <p:spPr/>
        <p:txBody>
          <a:bodyPr/>
          <a:lstStyle/>
          <a:p>
            <a:fld id="{F5EC939A-FDC5-4FF3-AB33-A02249CAD41D}" type="datetimeFigureOut">
              <a:rPr lang="ar-SA" smtClean="0"/>
              <a:t>21/01/32</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ADE0A85-6D2A-4463-8974-25826C0E4496}" type="slidenum">
              <a:rPr lang="ar-SA" smtClean="0"/>
              <a:t>‹#›</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5EC939A-FDC5-4FF3-AB33-A02249CAD41D}" type="datetimeFigureOut">
              <a:rPr lang="ar-SA" smtClean="0"/>
              <a:t>21/01/32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ADE0A85-6D2A-4463-8974-25826C0E4496}" type="slidenum">
              <a:rPr lang="ar-SA" smtClean="0"/>
              <a:t>‹#›</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5EC939A-FDC5-4FF3-AB33-A02249CAD41D}" type="datetimeFigureOut">
              <a:rPr lang="ar-SA" smtClean="0"/>
              <a:t>21/01/32</a:t>
            </a:fld>
            <a:endParaRPr lang="ar-SA"/>
          </a:p>
        </p:txBody>
      </p:sp>
      <p:sp>
        <p:nvSpPr>
          <p:cNvPr id="8" name="Footer Placeholder 7"/>
          <p:cNvSpPr>
            <a:spLocks noGrp="1"/>
          </p:cNvSpPr>
          <p:nvPr>
            <p:ph type="ftr" sz="quarter" idx="11"/>
          </p:nvPr>
        </p:nvSpPr>
        <p:spPr>
          <a:xfrm>
            <a:off x="304800" y="6409944"/>
            <a:ext cx="3581400" cy="365760"/>
          </a:xfrm>
        </p:spPr>
        <p:txBody>
          <a:bodyPr/>
          <a:lstStyle/>
          <a:p>
            <a:endParaRPr lang="ar-SA"/>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ADE0A85-6D2A-4463-8974-25826C0E4496}" type="slidenum">
              <a:rPr lang="ar-SA" smtClean="0"/>
              <a:t>‹#›</a:t>
            </a:fld>
            <a:endParaRPr lang="ar-SA"/>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5EC939A-FDC5-4FF3-AB33-A02249CAD41D}" type="datetimeFigureOut">
              <a:rPr lang="ar-SA" smtClean="0"/>
              <a:t>21/01/32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a:xfrm>
            <a:off x="4343400" y="1036020"/>
            <a:ext cx="457200" cy="441325"/>
          </a:xfrm>
        </p:spPr>
        <p:txBody>
          <a:bodyPr/>
          <a:lstStyle/>
          <a:p>
            <a:fld id="{AADE0A85-6D2A-4463-8974-25826C0E4496}"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5EC939A-FDC5-4FF3-AB33-A02249CAD41D}" type="datetimeFigureOut">
              <a:rPr lang="ar-SA" smtClean="0"/>
              <a:t>21/01/32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ADE0A85-6D2A-4463-8974-25826C0E4496}"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ADE0A85-6D2A-4463-8974-25826C0E4496}" type="slidenum">
              <a:rPr lang="ar-SA" smtClean="0"/>
              <a:t>‹#›</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5EC939A-FDC5-4FF3-AB33-A02249CAD41D}" type="datetimeFigureOut">
              <a:rPr lang="ar-SA" smtClean="0"/>
              <a:t>21/01/32</a:t>
            </a:fld>
            <a:endParaRPr lang="ar-SA"/>
          </a:p>
        </p:txBody>
      </p:sp>
      <p:sp>
        <p:nvSpPr>
          <p:cNvPr id="6" name="Footer Placeholder 5"/>
          <p:cNvSpPr>
            <a:spLocks noGrp="1"/>
          </p:cNvSpPr>
          <p:nvPr>
            <p:ph type="ftr" sz="quarter" idx="11"/>
          </p:nvPr>
        </p:nvSpPr>
        <p:spPr>
          <a:xfrm>
            <a:off x="301752" y="6410848"/>
            <a:ext cx="3383280" cy="365760"/>
          </a:xfrm>
        </p:spPr>
        <p:txBody>
          <a:bodyPr/>
          <a:lstStyle/>
          <a:p>
            <a:endParaRPr lang="ar-SA"/>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ADE0A85-6D2A-4463-8974-25826C0E4496}" type="slidenum">
              <a:rPr lang="ar-SA" smtClean="0"/>
              <a:t>‹#›</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5EC939A-FDC5-4FF3-AB33-A02249CAD41D}" type="datetimeFigureOut">
              <a:rPr lang="ar-SA" smtClean="0"/>
              <a:t>21/01/32</a:t>
            </a:fld>
            <a:endParaRPr lang="ar-SA"/>
          </a:p>
        </p:txBody>
      </p:sp>
      <p:sp>
        <p:nvSpPr>
          <p:cNvPr id="6" name="Footer Placeholder 5"/>
          <p:cNvSpPr>
            <a:spLocks noGrp="1"/>
          </p:cNvSpPr>
          <p:nvPr>
            <p:ph type="ftr" sz="quarter" idx="11"/>
          </p:nvPr>
        </p:nvSpPr>
        <p:spPr>
          <a:xfrm>
            <a:off x="301752" y="6410848"/>
            <a:ext cx="3584448" cy="365760"/>
          </a:xfrm>
        </p:spPr>
        <p:txBody>
          <a:bodyPr/>
          <a:lstStyle/>
          <a:p>
            <a:endParaRPr lang="ar-SA"/>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5EC939A-FDC5-4FF3-AB33-A02249CAD41D}" type="datetimeFigureOut">
              <a:rPr lang="ar-SA" smtClean="0"/>
              <a:t>21/01/32</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SA"/>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ADE0A85-6D2A-4463-8974-25826C0E4496}" type="slidenum">
              <a:rPr lang="ar-SA" smtClean="0"/>
              <a:t>‹#›</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251520" y="200329"/>
            <a:ext cx="2328527" cy="1428471"/>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6084168" y="233353"/>
            <a:ext cx="2880320" cy="1323439"/>
          </a:xfrm>
          <a:prstGeom prst="rect">
            <a:avLst/>
          </a:prstGeom>
          <a:noFill/>
        </p:spPr>
        <p:txBody>
          <a:bodyPr wrap="square" rtlCol="1">
            <a:spAutoFit/>
          </a:bodyPr>
          <a:lstStyle/>
          <a:p>
            <a:r>
              <a:rPr lang="ar-SA" sz="2000" b="1" dirty="0" smtClean="0"/>
              <a:t>المملكة العربية السعودية</a:t>
            </a:r>
          </a:p>
          <a:p>
            <a:r>
              <a:rPr lang="ar-SA" sz="2000" b="1" dirty="0" smtClean="0"/>
              <a:t>وزارة التعليم العالي</a:t>
            </a:r>
          </a:p>
          <a:p>
            <a:r>
              <a:rPr lang="ar-SA" sz="2000" b="1" dirty="0" smtClean="0"/>
              <a:t>جامعة المجمعة</a:t>
            </a:r>
          </a:p>
          <a:p>
            <a:r>
              <a:rPr lang="ar-SA" sz="2000" b="1" dirty="0" smtClean="0"/>
              <a:t>كلية المجتمع</a:t>
            </a:r>
          </a:p>
        </p:txBody>
      </p:sp>
      <p:sp>
        <p:nvSpPr>
          <p:cNvPr id="6" name="TextBox 5"/>
          <p:cNvSpPr txBox="1"/>
          <p:nvPr/>
        </p:nvSpPr>
        <p:spPr>
          <a:xfrm>
            <a:off x="1409268" y="1988840"/>
            <a:ext cx="6552728" cy="2462213"/>
          </a:xfrm>
          <a:prstGeom prst="rect">
            <a:avLst/>
          </a:prstGeom>
          <a:noFill/>
        </p:spPr>
        <p:txBody>
          <a:bodyPr wrap="square" rtlCol="1">
            <a:spAutoFit/>
          </a:bodyPr>
          <a:lstStyle/>
          <a:p>
            <a:pPr algn="ctr"/>
            <a:r>
              <a:rPr lang="ar-SA" sz="6600" b="1" dirty="0">
                <a:solidFill>
                  <a:srgbClr val="FF0000"/>
                </a:solidFill>
                <a:latin typeface="Andalus" pitchFamily="18" charset="-78"/>
                <a:cs typeface="Andalus" pitchFamily="18" charset="-78"/>
              </a:rPr>
              <a:t>تطوير كلية </a:t>
            </a:r>
            <a:r>
              <a:rPr lang="ar-SA" sz="6600" b="1" dirty="0" smtClean="0">
                <a:solidFill>
                  <a:srgbClr val="FF0000"/>
                </a:solidFill>
                <a:latin typeface="Andalus" pitchFamily="18" charset="-78"/>
                <a:cs typeface="Andalus" pitchFamily="18" charset="-78"/>
              </a:rPr>
              <a:t>المجتمع</a:t>
            </a:r>
            <a:r>
              <a:rPr lang="ar-SA" sz="4800" b="1" dirty="0" smtClean="0">
                <a:latin typeface="Arial" pitchFamily="34" charset="0"/>
                <a:cs typeface="Arial" pitchFamily="34" charset="0"/>
              </a:rPr>
              <a:t/>
            </a:r>
            <a:br>
              <a:rPr lang="ar-SA" sz="4800" b="1" dirty="0" smtClean="0">
                <a:latin typeface="Arial" pitchFamily="34" charset="0"/>
                <a:cs typeface="Arial" pitchFamily="34" charset="0"/>
              </a:rPr>
            </a:br>
            <a:endParaRPr lang="en-US" sz="4400" b="1" dirty="0">
              <a:latin typeface="Arial" pitchFamily="34" charset="0"/>
              <a:cs typeface="Arial" pitchFamily="34" charset="0"/>
            </a:endParaRPr>
          </a:p>
          <a:p>
            <a:pPr algn="ctr"/>
            <a:r>
              <a:rPr lang="ar-SA" sz="4400" b="1" dirty="0">
                <a:solidFill>
                  <a:schemeClr val="accent6">
                    <a:lumMod val="50000"/>
                  </a:schemeClr>
                </a:solidFill>
                <a:latin typeface="Arial" pitchFamily="34" charset="0"/>
                <a:cs typeface="Arial" pitchFamily="34" charset="0"/>
              </a:rPr>
              <a:t>الماضي</a:t>
            </a:r>
            <a:r>
              <a:rPr lang="ar-SA" sz="4400" b="1" dirty="0">
                <a:solidFill>
                  <a:schemeClr val="accent6">
                    <a:lumMod val="40000"/>
                    <a:lumOff val="60000"/>
                  </a:schemeClr>
                </a:solidFill>
                <a:latin typeface="Arial" pitchFamily="34" charset="0"/>
                <a:cs typeface="Arial" pitchFamily="34" charset="0"/>
              </a:rPr>
              <a:t> </a:t>
            </a:r>
            <a:r>
              <a:rPr lang="ar-SA" sz="4400" b="1" dirty="0" smtClean="0">
                <a:latin typeface="Arial" pitchFamily="34" charset="0"/>
                <a:cs typeface="Arial" pitchFamily="34" charset="0"/>
              </a:rPr>
              <a:t>– </a:t>
            </a:r>
            <a:r>
              <a:rPr lang="ar-SA" sz="4400" b="1" dirty="0" smtClean="0">
                <a:solidFill>
                  <a:schemeClr val="tx2">
                    <a:lumMod val="50000"/>
                  </a:schemeClr>
                </a:solidFill>
                <a:latin typeface="Arial" pitchFamily="34" charset="0"/>
                <a:cs typeface="Arial" pitchFamily="34" charset="0"/>
              </a:rPr>
              <a:t>الواقع </a:t>
            </a:r>
            <a:r>
              <a:rPr lang="ar-SA" sz="4400" b="1" dirty="0" smtClean="0">
                <a:latin typeface="Arial" pitchFamily="34" charset="0"/>
                <a:cs typeface="Arial" pitchFamily="34" charset="0"/>
              </a:rPr>
              <a:t>– </a:t>
            </a:r>
            <a:r>
              <a:rPr lang="ar-SA" sz="4400" b="1" dirty="0" smtClean="0">
                <a:solidFill>
                  <a:schemeClr val="accent2">
                    <a:lumMod val="50000"/>
                  </a:schemeClr>
                </a:solidFill>
                <a:latin typeface="Arial" pitchFamily="34" charset="0"/>
                <a:cs typeface="Arial" pitchFamily="34" charset="0"/>
              </a:rPr>
              <a:t>الطموحات</a:t>
            </a:r>
            <a:endParaRPr lang="ar-SA" sz="4400" b="1" dirty="0">
              <a:solidFill>
                <a:schemeClr val="accent2">
                  <a:lumMod val="50000"/>
                </a:schemeClr>
              </a:solidFill>
              <a:latin typeface="Arial" pitchFamily="34" charset="0"/>
              <a:cs typeface="Arial" pitchFamily="34" charset="0"/>
            </a:endParaRPr>
          </a:p>
        </p:txBody>
      </p:sp>
      <p:sp>
        <p:nvSpPr>
          <p:cNvPr id="2" name="TextBox 1"/>
          <p:cNvSpPr txBox="1"/>
          <p:nvPr/>
        </p:nvSpPr>
        <p:spPr>
          <a:xfrm>
            <a:off x="6732240" y="5774189"/>
            <a:ext cx="2160240" cy="584775"/>
          </a:xfrm>
          <a:prstGeom prst="rect">
            <a:avLst/>
          </a:prstGeom>
          <a:noFill/>
        </p:spPr>
        <p:txBody>
          <a:bodyPr wrap="square" rtlCol="1">
            <a:spAutoFit/>
          </a:bodyPr>
          <a:lstStyle/>
          <a:p>
            <a:pPr algn="ctr"/>
            <a:r>
              <a:rPr lang="ar-SA" sz="1600" b="1" dirty="0" smtClean="0"/>
              <a:t>إعداد</a:t>
            </a:r>
          </a:p>
          <a:p>
            <a:pPr algn="ctr"/>
            <a:r>
              <a:rPr lang="ar-SA" sz="1600" b="1" dirty="0" smtClean="0"/>
              <a:t>لجنة التطوير بكلية المجتمع</a:t>
            </a:r>
            <a:endParaRPr lang="ar-SA" sz="1600" b="1" dirty="0"/>
          </a:p>
        </p:txBody>
      </p:sp>
      <p:sp>
        <p:nvSpPr>
          <p:cNvPr id="7" name="TextBox 6"/>
          <p:cNvSpPr txBox="1"/>
          <p:nvPr/>
        </p:nvSpPr>
        <p:spPr>
          <a:xfrm>
            <a:off x="251520" y="5798382"/>
            <a:ext cx="2328527" cy="584775"/>
          </a:xfrm>
          <a:prstGeom prst="rect">
            <a:avLst/>
          </a:prstGeom>
          <a:noFill/>
        </p:spPr>
        <p:txBody>
          <a:bodyPr wrap="square" rtlCol="1">
            <a:spAutoFit/>
          </a:bodyPr>
          <a:lstStyle/>
          <a:p>
            <a:pPr algn="ctr"/>
            <a:r>
              <a:rPr lang="ar-SA" sz="1600" b="1" dirty="0"/>
              <a:t>التصميم الفني والإخراج</a:t>
            </a:r>
          </a:p>
          <a:p>
            <a:pPr algn="ctr"/>
            <a:r>
              <a:rPr lang="ar-SA" sz="1600" b="1" dirty="0"/>
              <a:t>قسم الحاسب الآلي بكلية المجتمع</a:t>
            </a:r>
          </a:p>
        </p:txBody>
      </p:sp>
    </p:spTree>
    <p:extLst>
      <p:ext uri="{BB962C8B-B14F-4D97-AF65-F5344CB8AC3E}">
        <p14:creationId xmlns:p14="http://schemas.microsoft.com/office/powerpoint/2010/main" val="369933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5496" y="1165096"/>
            <a:ext cx="9001000" cy="477054"/>
          </a:xfrm>
          <a:prstGeom prst="rect">
            <a:avLst/>
          </a:prstGeom>
          <a:noFill/>
        </p:spPr>
        <p:txBody>
          <a:bodyPr wrap="square" rtlCol="1">
            <a:spAutoFit/>
          </a:bodyPr>
          <a:lstStyle/>
          <a:p>
            <a:pPr algn="just"/>
            <a:r>
              <a:rPr lang="ar-SA" sz="2500" b="1" dirty="0" smtClean="0">
                <a:solidFill>
                  <a:srgbClr val="7030A0"/>
                </a:solidFill>
              </a:rPr>
              <a:t>3- جهود إضافية للكلية في مجال التطوير</a:t>
            </a:r>
          </a:p>
        </p:txBody>
      </p:sp>
      <p:sp>
        <p:nvSpPr>
          <p:cNvPr id="2" name="TextBox 1"/>
          <p:cNvSpPr txBox="1"/>
          <p:nvPr/>
        </p:nvSpPr>
        <p:spPr>
          <a:xfrm>
            <a:off x="179512" y="1916832"/>
            <a:ext cx="8712968" cy="1600438"/>
          </a:xfrm>
          <a:prstGeom prst="rect">
            <a:avLst/>
          </a:prstGeom>
          <a:noFill/>
        </p:spPr>
        <p:txBody>
          <a:bodyPr wrap="square" rtlCol="1">
            <a:spAutoFit/>
          </a:bodyPr>
          <a:lstStyle/>
          <a:p>
            <a:pPr marL="800100" lvl="1" indent="-342900" algn="just">
              <a:buFont typeface="Wingdings" pitchFamily="2" charset="2"/>
              <a:buChar char="q"/>
            </a:pPr>
            <a:r>
              <a:rPr lang="ar-SA" sz="2500" b="1" dirty="0" smtClean="0">
                <a:latin typeface="Arial" pitchFamily="34" charset="0"/>
                <a:cs typeface="Arial" pitchFamily="34" charset="0"/>
              </a:rPr>
              <a:t>جهود </a:t>
            </a:r>
            <a:r>
              <a:rPr lang="ar-SA" sz="2500" b="1" dirty="0">
                <a:latin typeface="Arial" pitchFamily="34" charset="0"/>
                <a:cs typeface="Arial" pitchFamily="34" charset="0"/>
              </a:rPr>
              <a:t>الكلية في مجال التنمية المهنية لدى أعضاء هيئة التدريس ومن في حكمهم :</a:t>
            </a:r>
            <a:endParaRPr lang="ar-SA" sz="2400" b="1" dirty="0">
              <a:latin typeface="Arial" pitchFamily="34" charset="0"/>
              <a:cs typeface="Arial" pitchFamily="34" charset="0"/>
            </a:endParaRPr>
          </a:p>
          <a:p>
            <a:pPr marL="1257300" lvl="2" indent="-342900" algn="just">
              <a:buFont typeface="Arial" pitchFamily="34" charset="0"/>
              <a:buChar char="•"/>
            </a:pPr>
            <a:r>
              <a:rPr lang="ar-SA" sz="2400" b="1" dirty="0">
                <a:latin typeface="Arial" pitchFamily="34" charset="0"/>
                <a:cs typeface="Arial" pitchFamily="34" charset="0"/>
              </a:rPr>
              <a:t>توفير كادر علمي متخصص تم انتقائه بعناية .</a:t>
            </a:r>
          </a:p>
          <a:p>
            <a:pPr marL="1257300" lvl="2" indent="-342900" algn="just">
              <a:buFont typeface="Arial" pitchFamily="34" charset="0"/>
              <a:buChar char="•"/>
            </a:pPr>
            <a:r>
              <a:rPr lang="ar-SA" sz="2400" b="1" dirty="0">
                <a:latin typeface="Arial" pitchFamily="34" charset="0"/>
                <a:cs typeface="Arial" pitchFamily="34" charset="0"/>
              </a:rPr>
              <a:t>المشاركة في برامج للتدريب المستمر </a:t>
            </a:r>
            <a:r>
              <a:rPr lang="ar-SA" sz="2400" b="1" dirty="0" smtClean="0">
                <a:latin typeface="Arial" pitchFamily="34" charset="0"/>
                <a:cs typeface="Arial" pitchFamily="34" charset="0"/>
              </a:rPr>
              <a:t>.</a:t>
            </a:r>
            <a:endParaRPr lang="ar-SA" sz="2400" b="1" dirty="0">
              <a:latin typeface="Arial" pitchFamily="34" charset="0"/>
              <a:cs typeface="Arial" pitchFamily="34" charset="0"/>
            </a:endParaRPr>
          </a:p>
        </p:txBody>
      </p:sp>
      <p:sp>
        <p:nvSpPr>
          <p:cNvPr id="10" name="TextBox 9"/>
          <p:cNvSpPr txBox="1"/>
          <p:nvPr/>
        </p:nvSpPr>
        <p:spPr>
          <a:xfrm>
            <a:off x="539552" y="3667958"/>
            <a:ext cx="8352928" cy="2785378"/>
          </a:xfrm>
          <a:prstGeom prst="rect">
            <a:avLst/>
          </a:prstGeom>
          <a:noFill/>
        </p:spPr>
        <p:txBody>
          <a:bodyPr wrap="square" rtlCol="1">
            <a:spAutoFit/>
          </a:bodyPr>
          <a:lstStyle/>
          <a:p>
            <a:pPr marL="800100" lvl="1" indent="-342900" algn="just">
              <a:buFont typeface="Wingdings" pitchFamily="2" charset="2"/>
              <a:buChar char="q"/>
            </a:pPr>
            <a:r>
              <a:rPr lang="ar-SA" sz="2500" b="1" dirty="0">
                <a:latin typeface="Arial" pitchFamily="34" charset="0"/>
                <a:cs typeface="Arial" pitchFamily="34" charset="0"/>
              </a:rPr>
              <a:t>جهود الكلية في مجال الأنشطة الطلابية</a:t>
            </a:r>
          </a:p>
          <a:p>
            <a:pPr marL="1257300" lvl="2" indent="-342900" algn="just">
              <a:buFont typeface="Arial" pitchFamily="34" charset="0"/>
              <a:buChar char="•"/>
            </a:pPr>
            <a:r>
              <a:rPr lang="ar-SA" sz="2500" b="1" dirty="0">
                <a:latin typeface="Arial" pitchFamily="34" charset="0"/>
                <a:cs typeface="Arial" pitchFamily="34" charset="0"/>
              </a:rPr>
              <a:t>لقاءات عامة</a:t>
            </a:r>
          </a:p>
          <a:p>
            <a:pPr marL="1257300" lvl="2" indent="-342900" algn="just">
              <a:buFont typeface="Arial" pitchFamily="34" charset="0"/>
              <a:buChar char="•"/>
            </a:pPr>
            <a:r>
              <a:rPr lang="ar-SA" sz="2500" b="1" dirty="0">
                <a:latin typeface="Arial" pitchFamily="34" charset="0"/>
                <a:cs typeface="Arial" pitchFamily="34" charset="0"/>
              </a:rPr>
              <a:t>الزيارات</a:t>
            </a:r>
          </a:p>
          <a:p>
            <a:pPr marL="1257300" lvl="2" indent="-342900" algn="just">
              <a:buFont typeface="Arial" pitchFamily="34" charset="0"/>
              <a:buChar char="•"/>
            </a:pPr>
            <a:r>
              <a:rPr lang="ar-SA" sz="2500" b="1" dirty="0">
                <a:latin typeface="Arial" pitchFamily="34" charset="0"/>
                <a:cs typeface="Arial" pitchFamily="34" charset="0"/>
              </a:rPr>
              <a:t>الندوات</a:t>
            </a:r>
          </a:p>
          <a:p>
            <a:pPr marL="1257300" lvl="2" indent="-342900" algn="just">
              <a:buFont typeface="Arial" pitchFamily="34" charset="0"/>
              <a:buChar char="•"/>
            </a:pPr>
            <a:r>
              <a:rPr lang="ar-SA" sz="2500" b="1" dirty="0">
                <a:latin typeface="Arial" pitchFamily="34" charset="0"/>
                <a:cs typeface="Arial" pitchFamily="34" charset="0"/>
              </a:rPr>
              <a:t>الأسابيع</a:t>
            </a:r>
          </a:p>
          <a:p>
            <a:pPr marL="1257300" lvl="2" indent="-342900" algn="just">
              <a:buFont typeface="Arial" pitchFamily="34" charset="0"/>
              <a:buChar char="•"/>
            </a:pPr>
            <a:r>
              <a:rPr lang="ar-SA" sz="2500" b="1" dirty="0">
                <a:latin typeface="Arial" pitchFamily="34" charset="0"/>
                <a:cs typeface="Arial" pitchFamily="34" charset="0"/>
              </a:rPr>
              <a:t>المهرجانات وحفلات التكريم</a:t>
            </a:r>
          </a:p>
          <a:p>
            <a:pPr marL="1257300" lvl="2" indent="-342900" algn="just">
              <a:buFont typeface="Arial" pitchFamily="34" charset="0"/>
              <a:buChar char="•"/>
            </a:pPr>
            <a:r>
              <a:rPr lang="ar-SA" sz="2500" b="1" dirty="0">
                <a:latin typeface="Arial" pitchFamily="34" charset="0"/>
                <a:cs typeface="Arial" pitchFamily="34" charset="0"/>
              </a:rPr>
              <a:t>مهرجان ربيع </a:t>
            </a:r>
            <a:r>
              <a:rPr lang="ar-SA" sz="2500" b="1" dirty="0" smtClean="0">
                <a:latin typeface="Arial" pitchFamily="34" charset="0"/>
                <a:cs typeface="Arial" pitchFamily="34" charset="0"/>
              </a:rPr>
              <a:t>المجمعة</a:t>
            </a:r>
            <a:endParaRPr lang="ar-SA" sz="2500" b="1" dirty="0">
              <a:latin typeface="Arial" pitchFamily="34" charset="0"/>
              <a:cs typeface="Arial" pitchFamily="34" charset="0"/>
            </a:endParaRPr>
          </a:p>
        </p:txBody>
      </p:sp>
      <p:pic>
        <p:nvPicPr>
          <p:cNvPr id="11" name="Picture 10"/>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2" name="TextBox 11"/>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3" name="TextBox 12"/>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1925123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10"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5496" y="1700808"/>
            <a:ext cx="9001000" cy="477054"/>
          </a:xfrm>
          <a:prstGeom prst="rect">
            <a:avLst/>
          </a:prstGeom>
          <a:noFill/>
        </p:spPr>
        <p:txBody>
          <a:bodyPr wrap="square" rtlCol="1">
            <a:spAutoFit/>
          </a:bodyPr>
          <a:lstStyle/>
          <a:p>
            <a:pPr algn="just"/>
            <a:r>
              <a:rPr lang="ar-SA" sz="2500" b="1" dirty="0" smtClean="0">
                <a:solidFill>
                  <a:srgbClr val="7030A0"/>
                </a:solidFill>
              </a:rPr>
              <a:t>4- جهود الكلية في خدمة المجتمع</a:t>
            </a:r>
          </a:p>
        </p:txBody>
      </p:sp>
      <p:sp>
        <p:nvSpPr>
          <p:cNvPr id="2" name="TextBox 1"/>
          <p:cNvSpPr txBox="1"/>
          <p:nvPr/>
        </p:nvSpPr>
        <p:spPr>
          <a:xfrm>
            <a:off x="179512" y="2564904"/>
            <a:ext cx="8784976" cy="477054"/>
          </a:xfrm>
          <a:prstGeom prst="rect">
            <a:avLst/>
          </a:prstGeom>
          <a:noFill/>
        </p:spPr>
        <p:txBody>
          <a:bodyPr wrap="square" rtlCol="1">
            <a:spAutoFit/>
          </a:bodyPr>
          <a:lstStyle/>
          <a:p>
            <a:pPr marL="800100" lvl="1" indent="-342900" algn="just">
              <a:buFont typeface="Wingdings" pitchFamily="2" charset="2"/>
              <a:buChar char="q"/>
            </a:pPr>
            <a:r>
              <a:rPr lang="ar-SA" sz="2500" b="1" dirty="0">
                <a:latin typeface="Arial" pitchFamily="34" charset="0"/>
                <a:cs typeface="Arial" pitchFamily="34" charset="0"/>
              </a:rPr>
              <a:t>دعم الكلية لمفهوم المشاركة المجتمعية </a:t>
            </a:r>
          </a:p>
        </p:txBody>
      </p:sp>
      <p:sp>
        <p:nvSpPr>
          <p:cNvPr id="10" name="TextBox 9"/>
          <p:cNvSpPr txBox="1"/>
          <p:nvPr/>
        </p:nvSpPr>
        <p:spPr>
          <a:xfrm>
            <a:off x="395536" y="3356992"/>
            <a:ext cx="8568952" cy="477054"/>
          </a:xfrm>
          <a:prstGeom prst="rect">
            <a:avLst/>
          </a:prstGeom>
          <a:noFill/>
        </p:spPr>
        <p:txBody>
          <a:bodyPr wrap="square" rtlCol="1">
            <a:spAutoFit/>
          </a:bodyPr>
          <a:lstStyle/>
          <a:p>
            <a:pPr marL="800100" lvl="1" indent="-342900" algn="just">
              <a:buFont typeface="Wingdings" pitchFamily="2" charset="2"/>
              <a:buChar char="q"/>
            </a:pPr>
            <a:r>
              <a:rPr lang="ar-SA" sz="2500" b="1" dirty="0" smtClean="0">
                <a:latin typeface="Arial" pitchFamily="34" charset="0"/>
                <a:cs typeface="Arial" pitchFamily="34" charset="0"/>
              </a:rPr>
              <a:t>إختبارات </a:t>
            </a:r>
            <a:r>
              <a:rPr lang="ar-SA" sz="2500" b="1" dirty="0">
                <a:latin typeface="Arial" pitchFamily="34" charset="0"/>
                <a:cs typeface="Arial" pitchFamily="34" charset="0"/>
              </a:rPr>
              <a:t>القدرات لطلاب الثانوية </a:t>
            </a:r>
            <a:r>
              <a:rPr lang="ar-SA" sz="2500" b="1" dirty="0" smtClean="0">
                <a:latin typeface="Arial" pitchFamily="34" charset="0"/>
                <a:cs typeface="Arial" pitchFamily="34" charset="0"/>
              </a:rPr>
              <a:t>العامة</a:t>
            </a:r>
            <a:endParaRPr lang="ar-SA" sz="2500" b="1" dirty="0">
              <a:latin typeface="Arial" pitchFamily="34" charset="0"/>
              <a:cs typeface="Arial" pitchFamily="34" charset="0"/>
            </a:endParaRPr>
          </a:p>
        </p:txBody>
      </p:sp>
      <p:sp>
        <p:nvSpPr>
          <p:cNvPr id="11" name="TextBox 10"/>
          <p:cNvSpPr txBox="1"/>
          <p:nvPr/>
        </p:nvSpPr>
        <p:spPr>
          <a:xfrm>
            <a:off x="-23065" y="4149080"/>
            <a:ext cx="9001000" cy="477054"/>
          </a:xfrm>
          <a:prstGeom prst="rect">
            <a:avLst/>
          </a:prstGeom>
          <a:noFill/>
        </p:spPr>
        <p:txBody>
          <a:bodyPr wrap="square" rtlCol="1">
            <a:spAutoFit/>
          </a:bodyPr>
          <a:lstStyle/>
          <a:p>
            <a:pPr marL="800100" lvl="1" indent="-342900" algn="just">
              <a:buFont typeface="Wingdings" pitchFamily="2" charset="2"/>
              <a:buChar char="q"/>
            </a:pPr>
            <a:r>
              <a:rPr lang="ar-SA" sz="2500" b="1" dirty="0" smtClean="0">
                <a:latin typeface="Arial" pitchFamily="34" charset="0"/>
                <a:cs typeface="Arial" pitchFamily="34" charset="0"/>
              </a:rPr>
              <a:t>تقديم </a:t>
            </a:r>
            <a:r>
              <a:rPr lang="ar-SA" sz="2500" b="1" dirty="0">
                <a:latin typeface="Arial" pitchFamily="34" charset="0"/>
                <a:cs typeface="Arial" pitchFamily="34" charset="0"/>
              </a:rPr>
              <a:t>محاضرات توعوية وندوات وورش عمل للإدارات الخدمية داخل </a:t>
            </a:r>
            <a:r>
              <a:rPr lang="ar-SA" sz="2500" b="1" dirty="0" smtClean="0">
                <a:latin typeface="Arial" pitchFamily="34" charset="0"/>
                <a:cs typeface="Arial" pitchFamily="34" charset="0"/>
              </a:rPr>
              <a:t>المحافظة</a:t>
            </a:r>
            <a:endParaRPr lang="ar-SA" sz="2500" b="1" dirty="0">
              <a:latin typeface="Arial" pitchFamily="34" charset="0"/>
              <a:cs typeface="Arial" pitchFamily="34" charset="0"/>
            </a:endParaRPr>
          </a:p>
        </p:txBody>
      </p:sp>
      <p:sp>
        <p:nvSpPr>
          <p:cNvPr id="12" name="TextBox 11"/>
          <p:cNvSpPr txBox="1"/>
          <p:nvPr/>
        </p:nvSpPr>
        <p:spPr>
          <a:xfrm>
            <a:off x="67163" y="4941168"/>
            <a:ext cx="8928992" cy="477054"/>
          </a:xfrm>
          <a:prstGeom prst="rect">
            <a:avLst/>
          </a:prstGeom>
          <a:noFill/>
        </p:spPr>
        <p:txBody>
          <a:bodyPr wrap="square" rtlCol="1">
            <a:spAutoFit/>
          </a:bodyPr>
          <a:lstStyle/>
          <a:p>
            <a:pPr marL="800100" lvl="1" indent="-342900" algn="just">
              <a:buFont typeface="Wingdings" pitchFamily="2" charset="2"/>
              <a:buChar char="q"/>
            </a:pPr>
            <a:r>
              <a:rPr lang="ar-SA" sz="2500" b="1" dirty="0" smtClean="0">
                <a:latin typeface="Arial" pitchFamily="34" charset="0"/>
                <a:cs typeface="Arial" pitchFamily="34" charset="0"/>
              </a:rPr>
              <a:t>البدء </a:t>
            </a:r>
            <a:r>
              <a:rPr lang="ar-SA" sz="2500" b="1" dirty="0">
                <a:latin typeface="Arial" pitchFamily="34" charset="0"/>
                <a:cs typeface="Arial" pitchFamily="34" charset="0"/>
              </a:rPr>
              <a:t>في عمل مجموعة من الأبحاث على مياه الشرب داخل محافظة </a:t>
            </a:r>
            <a:r>
              <a:rPr lang="ar-SA" sz="2500" b="1" dirty="0" smtClean="0">
                <a:latin typeface="Arial" pitchFamily="34" charset="0"/>
                <a:cs typeface="Arial" pitchFamily="34" charset="0"/>
              </a:rPr>
              <a:t>المجمعة</a:t>
            </a:r>
            <a:endParaRPr lang="ar-SA" sz="2500" b="1" dirty="0">
              <a:latin typeface="Arial" pitchFamily="34" charset="0"/>
              <a:cs typeface="Arial" pitchFamily="34" charset="0"/>
            </a:endParaRPr>
          </a:p>
        </p:txBody>
      </p:sp>
      <p:pic>
        <p:nvPicPr>
          <p:cNvPr id="13" name="Picture 12"/>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4" name="TextBox 13"/>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5" name="TextBox 14"/>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2238002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10" grpId="0"/>
      <p:bldP spid="11" grpId="0"/>
      <p:bldP spid="12" grpId="0"/>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0683" y="1359634"/>
            <a:ext cx="9001000" cy="477054"/>
          </a:xfrm>
          <a:prstGeom prst="rect">
            <a:avLst/>
          </a:prstGeom>
          <a:noFill/>
        </p:spPr>
        <p:txBody>
          <a:bodyPr wrap="square" rtlCol="1">
            <a:spAutoFit/>
          </a:bodyPr>
          <a:lstStyle/>
          <a:p>
            <a:pPr algn="just"/>
            <a:r>
              <a:rPr lang="ar-SA" sz="2500" b="1" dirty="0" smtClean="0">
                <a:solidFill>
                  <a:srgbClr val="7030A0"/>
                </a:solidFill>
              </a:rPr>
              <a:t>5- بعض مساهمات الكلية في خدمة جامعة المجمعة</a:t>
            </a:r>
          </a:p>
        </p:txBody>
      </p:sp>
      <p:sp>
        <p:nvSpPr>
          <p:cNvPr id="2" name="TextBox 1"/>
          <p:cNvSpPr txBox="1"/>
          <p:nvPr/>
        </p:nvSpPr>
        <p:spPr>
          <a:xfrm>
            <a:off x="114128" y="2110353"/>
            <a:ext cx="8883805" cy="477054"/>
          </a:xfrm>
          <a:prstGeom prst="rect">
            <a:avLst/>
          </a:prstGeom>
          <a:noFill/>
        </p:spPr>
        <p:txBody>
          <a:bodyPr wrap="square" rtlCol="1">
            <a:spAutoFit/>
          </a:bodyPr>
          <a:lstStyle/>
          <a:p>
            <a:pPr marL="800100" lvl="1" indent="-342900" algn="just">
              <a:buFont typeface="Wingdings" pitchFamily="2" charset="2"/>
              <a:buChar char="q"/>
            </a:pPr>
            <a:r>
              <a:rPr lang="ar-SA" sz="2500" b="1" dirty="0" smtClean="0">
                <a:latin typeface="Arial" pitchFamily="34" charset="0"/>
                <a:cs typeface="Arial" pitchFamily="34" charset="0"/>
              </a:rPr>
              <a:t>تقديم </a:t>
            </a:r>
            <a:r>
              <a:rPr lang="ar-SA" sz="2500" b="1" dirty="0">
                <a:latin typeface="Arial" pitchFamily="34" charset="0"/>
                <a:cs typeface="Arial" pitchFamily="34" charset="0"/>
              </a:rPr>
              <a:t>مقترح لمعالي مدير الجامعة عن المهام العاجلة للجامعة</a:t>
            </a:r>
            <a:r>
              <a:rPr lang="ar-SA" sz="2500" b="1" dirty="0" smtClean="0">
                <a:latin typeface="Arial" pitchFamily="34" charset="0"/>
                <a:cs typeface="Arial" pitchFamily="34" charset="0"/>
              </a:rPr>
              <a:t>.</a:t>
            </a:r>
            <a:endParaRPr lang="ar-SA" sz="2500" b="1" dirty="0">
              <a:latin typeface="Arial" pitchFamily="34" charset="0"/>
              <a:cs typeface="Arial" pitchFamily="34" charset="0"/>
            </a:endParaRPr>
          </a:p>
        </p:txBody>
      </p:sp>
      <p:sp>
        <p:nvSpPr>
          <p:cNvPr id="10" name="TextBox 9"/>
          <p:cNvSpPr txBox="1"/>
          <p:nvPr/>
        </p:nvSpPr>
        <p:spPr>
          <a:xfrm>
            <a:off x="114127" y="2924944"/>
            <a:ext cx="8883805" cy="861774"/>
          </a:xfrm>
          <a:prstGeom prst="rect">
            <a:avLst/>
          </a:prstGeom>
          <a:noFill/>
        </p:spPr>
        <p:txBody>
          <a:bodyPr wrap="square" rtlCol="1">
            <a:spAutoFit/>
          </a:bodyPr>
          <a:lstStyle/>
          <a:p>
            <a:pPr marL="800100" lvl="1" indent="-342900" algn="just">
              <a:buFont typeface="Wingdings" pitchFamily="2" charset="2"/>
              <a:buChar char="q"/>
            </a:pPr>
            <a:r>
              <a:rPr lang="ar-SA" sz="2500" b="1" dirty="0" smtClean="0">
                <a:latin typeface="Arial" pitchFamily="34" charset="0"/>
                <a:cs typeface="Arial" pitchFamily="34" charset="0"/>
              </a:rPr>
              <a:t>دعم </a:t>
            </a:r>
            <a:r>
              <a:rPr lang="ar-SA" sz="2500" b="1" dirty="0">
                <a:latin typeface="Arial" pitchFamily="34" charset="0"/>
                <a:cs typeface="Arial" pitchFamily="34" charset="0"/>
              </a:rPr>
              <a:t>الكلية للعمادات المساندة والإدارات بالجامعة بعدد  من الكوادر الأكاديمية و الإدارية (30 منسوبا</a:t>
            </a:r>
            <a:r>
              <a:rPr lang="ar-SA" sz="2500" b="1" dirty="0" smtClean="0">
                <a:latin typeface="Arial" pitchFamily="34" charset="0"/>
                <a:cs typeface="Arial" pitchFamily="34" charset="0"/>
              </a:rPr>
              <a:t>)</a:t>
            </a:r>
            <a:endParaRPr lang="ar-SA" sz="2500" b="1" dirty="0">
              <a:latin typeface="Arial" pitchFamily="34" charset="0"/>
              <a:cs typeface="Arial" pitchFamily="34" charset="0"/>
            </a:endParaRPr>
          </a:p>
        </p:txBody>
      </p:sp>
      <p:sp>
        <p:nvSpPr>
          <p:cNvPr id="11" name="TextBox 10"/>
          <p:cNvSpPr txBox="1"/>
          <p:nvPr/>
        </p:nvSpPr>
        <p:spPr>
          <a:xfrm>
            <a:off x="114128" y="4077072"/>
            <a:ext cx="8883805" cy="1246495"/>
          </a:xfrm>
          <a:prstGeom prst="rect">
            <a:avLst/>
          </a:prstGeom>
          <a:noFill/>
        </p:spPr>
        <p:txBody>
          <a:bodyPr wrap="square" rtlCol="1">
            <a:spAutoFit/>
          </a:bodyPr>
          <a:lstStyle/>
          <a:p>
            <a:pPr marL="800100" lvl="1" indent="-342900" algn="just">
              <a:buFont typeface="Wingdings" pitchFamily="2" charset="2"/>
              <a:buChar char="q"/>
            </a:pPr>
            <a:r>
              <a:rPr lang="ar-SA" sz="2500" b="1" dirty="0" smtClean="0">
                <a:latin typeface="Arial" pitchFamily="34" charset="0"/>
                <a:cs typeface="Arial" pitchFamily="34" charset="0"/>
              </a:rPr>
              <a:t>استضافة </a:t>
            </a:r>
            <a:r>
              <a:rPr lang="ar-SA" sz="2500" b="1" dirty="0">
                <a:latin typeface="Arial" pitchFamily="34" charset="0"/>
                <a:cs typeface="Arial" pitchFamily="34" charset="0"/>
              </a:rPr>
              <a:t>الكلية لعدد من العمادات و الإدارات بالجامعة و هي : </a:t>
            </a:r>
          </a:p>
          <a:p>
            <a:pPr lvl="1" algn="just"/>
            <a:r>
              <a:rPr lang="ar-SA" sz="2500" b="1" dirty="0">
                <a:latin typeface="Arial" pitchFamily="34" charset="0"/>
                <a:cs typeface="Arial" pitchFamily="34" charset="0"/>
              </a:rPr>
              <a:t>   (عمادة المكتبات ، عمادة شئون الطلاب ، عمادة السنة التحضيرية ، عمادة </a:t>
            </a:r>
            <a:r>
              <a:rPr lang="ar-SA" sz="2500" b="1" dirty="0" smtClean="0">
                <a:latin typeface="Arial" pitchFamily="34" charset="0"/>
                <a:cs typeface="Arial" pitchFamily="34" charset="0"/>
              </a:rPr>
              <a:t>   </a:t>
            </a:r>
            <a:br>
              <a:rPr lang="ar-SA" sz="2500" b="1" dirty="0" smtClean="0">
                <a:latin typeface="Arial" pitchFamily="34" charset="0"/>
                <a:cs typeface="Arial" pitchFamily="34" charset="0"/>
              </a:rPr>
            </a:br>
            <a:r>
              <a:rPr lang="ar-SA" sz="2500" b="1" dirty="0" smtClean="0">
                <a:latin typeface="Arial" pitchFamily="34" charset="0"/>
                <a:cs typeface="Arial" pitchFamily="34" charset="0"/>
              </a:rPr>
              <a:t>   خدمة </a:t>
            </a:r>
            <a:r>
              <a:rPr lang="ar-SA" sz="2500" b="1" dirty="0">
                <a:latin typeface="Arial" pitchFamily="34" charset="0"/>
                <a:cs typeface="Arial" pitchFamily="34" charset="0"/>
              </a:rPr>
              <a:t>المجتمع و التعليم المستمر ، الشئون الإدارية و المالية بالجامعة</a:t>
            </a:r>
            <a:r>
              <a:rPr lang="ar-SA" sz="2500" b="1" dirty="0" smtClean="0">
                <a:latin typeface="Arial" pitchFamily="34" charset="0"/>
                <a:cs typeface="Arial" pitchFamily="34" charset="0"/>
              </a:rPr>
              <a:t>)</a:t>
            </a:r>
            <a:endParaRPr lang="ar-SA" sz="2500" b="1" dirty="0">
              <a:latin typeface="Arial" pitchFamily="34" charset="0"/>
              <a:cs typeface="Arial" pitchFamily="34" charset="0"/>
            </a:endParaRPr>
          </a:p>
        </p:txBody>
      </p:sp>
      <p:sp>
        <p:nvSpPr>
          <p:cNvPr id="12" name="TextBox 11"/>
          <p:cNvSpPr txBox="1"/>
          <p:nvPr/>
        </p:nvSpPr>
        <p:spPr>
          <a:xfrm>
            <a:off x="114128" y="5661248"/>
            <a:ext cx="8883804" cy="477054"/>
          </a:xfrm>
          <a:prstGeom prst="rect">
            <a:avLst/>
          </a:prstGeom>
          <a:noFill/>
        </p:spPr>
        <p:txBody>
          <a:bodyPr wrap="square" rtlCol="1">
            <a:spAutoFit/>
          </a:bodyPr>
          <a:lstStyle/>
          <a:p>
            <a:pPr marL="800100" lvl="1" indent="-342900" algn="just">
              <a:buFont typeface="Wingdings" pitchFamily="2" charset="2"/>
              <a:buChar char="q"/>
            </a:pPr>
            <a:r>
              <a:rPr lang="ar-SA" sz="2500" b="1" dirty="0" smtClean="0">
                <a:latin typeface="Arial" pitchFamily="34" charset="0"/>
                <a:cs typeface="Arial" pitchFamily="34" charset="0"/>
              </a:rPr>
              <a:t>ساهمت </a:t>
            </a:r>
            <a:r>
              <a:rPr lang="ar-SA" sz="2500" b="1" dirty="0">
                <a:latin typeface="Arial" pitchFamily="34" charset="0"/>
                <a:cs typeface="Arial" pitchFamily="34" charset="0"/>
              </a:rPr>
              <a:t>الكلية باستضافة بعض كليات الجامعة مع بداية افتتاحها في مبناها</a:t>
            </a:r>
            <a:r>
              <a:rPr lang="ar-SA" sz="2500" b="1" dirty="0" smtClean="0">
                <a:latin typeface="Arial" pitchFamily="34" charset="0"/>
                <a:cs typeface="Arial" pitchFamily="34" charset="0"/>
              </a:rPr>
              <a:t>.</a:t>
            </a:r>
            <a:endParaRPr lang="ar-SA" sz="2500" b="1" dirty="0">
              <a:latin typeface="Arial" pitchFamily="34" charset="0"/>
              <a:cs typeface="Arial" pitchFamily="34" charset="0"/>
            </a:endParaRPr>
          </a:p>
        </p:txBody>
      </p:sp>
      <p:pic>
        <p:nvPicPr>
          <p:cNvPr id="13" name="Picture 12"/>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4" name="TextBox 13"/>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5" name="TextBox 14"/>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4055055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10" grpId="0"/>
      <p:bldP spid="11" grpId="0"/>
      <p:bldP spid="12" grpId="0"/>
      <p:bldP spid="14"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0683" y="1476756"/>
            <a:ext cx="9001000" cy="477054"/>
          </a:xfrm>
          <a:prstGeom prst="rect">
            <a:avLst/>
          </a:prstGeom>
          <a:noFill/>
        </p:spPr>
        <p:txBody>
          <a:bodyPr wrap="square" rtlCol="1">
            <a:spAutoFit/>
          </a:bodyPr>
          <a:lstStyle/>
          <a:p>
            <a:pPr marL="800100" lvl="1" indent="-342900" algn="just">
              <a:buFont typeface="Wingdings" pitchFamily="2" charset="2"/>
              <a:buChar char="q"/>
            </a:pPr>
            <a:r>
              <a:rPr lang="ar-SA" sz="2500" b="1" dirty="0" smtClean="0">
                <a:latin typeface="Arial" pitchFamily="34" charset="0"/>
                <a:cs typeface="Arial" pitchFamily="34" charset="0"/>
              </a:rPr>
              <a:t> تم </a:t>
            </a:r>
            <a:r>
              <a:rPr lang="ar-SA" sz="2500" b="1" dirty="0">
                <a:latin typeface="Arial" pitchFamily="34" charset="0"/>
                <a:cs typeface="Arial" pitchFamily="34" charset="0"/>
              </a:rPr>
              <a:t>نقل قسم العلوم الطبية التطبيقة من كلية المجتمع إلى كلية العلوم الطبية  </a:t>
            </a:r>
            <a:endParaRPr lang="ar-SA" sz="2500" b="1" dirty="0" smtClean="0">
              <a:latin typeface="Arial" pitchFamily="34" charset="0"/>
              <a:cs typeface="Arial" pitchFamily="34" charset="0"/>
            </a:endParaRPr>
          </a:p>
        </p:txBody>
      </p:sp>
      <p:sp>
        <p:nvSpPr>
          <p:cNvPr id="2" name="TextBox 1"/>
          <p:cNvSpPr txBox="1"/>
          <p:nvPr/>
        </p:nvSpPr>
        <p:spPr>
          <a:xfrm>
            <a:off x="94130" y="2330660"/>
            <a:ext cx="9001000" cy="1631216"/>
          </a:xfrm>
          <a:prstGeom prst="rect">
            <a:avLst/>
          </a:prstGeom>
          <a:noFill/>
        </p:spPr>
        <p:txBody>
          <a:bodyPr wrap="square" rtlCol="1">
            <a:spAutoFit/>
          </a:bodyPr>
          <a:lstStyle/>
          <a:p>
            <a:pPr marL="800100" lvl="1" indent="-342900" algn="just">
              <a:buFont typeface="Wingdings" pitchFamily="2" charset="2"/>
              <a:buChar char="q"/>
            </a:pPr>
            <a:r>
              <a:rPr lang="ar-SA" sz="2500" b="1" dirty="0" smtClean="0">
                <a:latin typeface="Arial" pitchFamily="34" charset="0"/>
                <a:cs typeface="Arial" pitchFamily="34" charset="0"/>
              </a:rPr>
              <a:t> </a:t>
            </a:r>
            <a:r>
              <a:rPr lang="ar-SA" sz="2500" b="1" dirty="0">
                <a:latin typeface="Arial" pitchFamily="34" charset="0"/>
                <a:cs typeface="Arial" pitchFamily="34" charset="0"/>
              </a:rPr>
              <a:t>دعم كليات الجامعة بعدد من أعضاء هيئة التدريس للقيام بتغطية العجز الموجود بها مثل :</a:t>
            </a:r>
          </a:p>
          <a:p>
            <a:pPr lvl="1" algn="just"/>
            <a:r>
              <a:rPr lang="ar-SA" sz="2500" b="1" dirty="0">
                <a:latin typeface="Arial" pitchFamily="34" charset="0"/>
                <a:cs typeface="Arial" pitchFamily="34" charset="0"/>
              </a:rPr>
              <a:t>    كلية التربية – كلية العلوم الطبية التطبيقية – السنة التحضيرية كلية الطب – </a:t>
            </a:r>
          </a:p>
          <a:p>
            <a:pPr lvl="1" algn="just"/>
            <a:r>
              <a:rPr lang="ar-SA" sz="2500" b="1" dirty="0">
                <a:latin typeface="Arial" pitchFamily="34" charset="0"/>
                <a:cs typeface="Arial" pitchFamily="34" charset="0"/>
              </a:rPr>
              <a:t>    كلية العلوم  الإدارية والإنسانية</a:t>
            </a:r>
            <a:r>
              <a:rPr lang="ar-SA" sz="2500" b="1" dirty="0" smtClean="0">
                <a:latin typeface="Arial" pitchFamily="34" charset="0"/>
                <a:cs typeface="Arial" pitchFamily="34" charset="0"/>
              </a:rPr>
              <a:t>.</a:t>
            </a:r>
            <a:endParaRPr lang="ar-SA" sz="2500" b="1" dirty="0">
              <a:latin typeface="Arial" pitchFamily="34" charset="0"/>
              <a:cs typeface="Arial" pitchFamily="34" charset="0"/>
            </a:endParaRPr>
          </a:p>
        </p:txBody>
      </p:sp>
      <p:sp>
        <p:nvSpPr>
          <p:cNvPr id="3" name="TextBox 2"/>
          <p:cNvSpPr txBox="1"/>
          <p:nvPr/>
        </p:nvSpPr>
        <p:spPr>
          <a:xfrm>
            <a:off x="107504" y="4221088"/>
            <a:ext cx="9001000" cy="861774"/>
          </a:xfrm>
          <a:prstGeom prst="rect">
            <a:avLst/>
          </a:prstGeom>
          <a:noFill/>
        </p:spPr>
        <p:txBody>
          <a:bodyPr wrap="square" rtlCol="1">
            <a:spAutoFit/>
          </a:bodyPr>
          <a:lstStyle/>
          <a:p>
            <a:pPr marL="800100" lvl="1" indent="-342900" algn="just">
              <a:buFont typeface="Wingdings" pitchFamily="2" charset="2"/>
              <a:buChar char="q"/>
            </a:pPr>
            <a:r>
              <a:rPr lang="ar-SA" sz="2500" b="1" dirty="0" smtClean="0">
                <a:latin typeface="Arial" pitchFamily="34" charset="0"/>
                <a:cs typeface="Arial" pitchFamily="34" charset="0"/>
              </a:rPr>
              <a:t>بتكليف </a:t>
            </a:r>
            <a:r>
              <a:rPr lang="ar-SA" sz="2500" b="1" dirty="0">
                <a:latin typeface="Arial" pitchFamily="34" charset="0"/>
                <a:cs typeface="Arial" pitchFamily="34" charset="0"/>
              </a:rPr>
              <a:t>من معالي مدير الجامعة جهزت كلية المجتمع قاعة الاجتماعات لمجلس الجامعة </a:t>
            </a:r>
          </a:p>
        </p:txBody>
      </p:sp>
      <p:sp>
        <p:nvSpPr>
          <p:cNvPr id="4" name="TextBox 3"/>
          <p:cNvSpPr txBox="1"/>
          <p:nvPr/>
        </p:nvSpPr>
        <p:spPr>
          <a:xfrm>
            <a:off x="179512" y="5301208"/>
            <a:ext cx="8928992" cy="861774"/>
          </a:xfrm>
          <a:prstGeom prst="rect">
            <a:avLst/>
          </a:prstGeom>
          <a:noFill/>
        </p:spPr>
        <p:txBody>
          <a:bodyPr wrap="square" rtlCol="1">
            <a:spAutoFit/>
          </a:bodyPr>
          <a:lstStyle/>
          <a:p>
            <a:pPr marL="800100" lvl="1" indent="-342900" algn="just">
              <a:buFont typeface="Wingdings" pitchFamily="2" charset="2"/>
              <a:buChar char="q"/>
            </a:pPr>
            <a:r>
              <a:rPr lang="ar-SA" sz="2500" b="1" dirty="0" smtClean="0">
                <a:latin typeface="Arial" pitchFamily="34" charset="0"/>
                <a:cs typeface="Arial" pitchFamily="34" charset="0"/>
              </a:rPr>
              <a:t>أمدت </a:t>
            </a:r>
            <a:r>
              <a:rPr lang="ar-SA" sz="2500" b="1" dirty="0">
                <a:latin typeface="Arial" pitchFamily="34" charset="0"/>
                <a:cs typeface="Arial" pitchFamily="34" charset="0"/>
              </a:rPr>
              <a:t>الكلية الجامعة ببعض الأصول و التجهيزات مثل :</a:t>
            </a:r>
          </a:p>
          <a:p>
            <a:pPr lvl="1" algn="just"/>
            <a:r>
              <a:rPr lang="ar-SA" sz="2500" b="1" dirty="0">
                <a:latin typeface="Arial" pitchFamily="34" charset="0"/>
                <a:cs typeface="Arial" pitchFamily="34" charset="0"/>
              </a:rPr>
              <a:t>السيارات والمعدات – المخيم - الصالة الرياضية  - المسرح - المكتبة </a:t>
            </a:r>
            <a:r>
              <a:rPr lang="ar-SA" sz="2500" b="1" dirty="0" smtClean="0">
                <a:latin typeface="Arial" pitchFamily="34" charset="0"/>
                <a:cs typeface="Arial" pitchFamily="34" charset="0"/>
              </a:rPr>
              <a:t>.</a:t>
            </a:r>
            <a:endParaRPr lang="ar-SA" sz="2500" b="1" dirty="0">
              <a:latin typeface="Arial" pitchFamily="34" charset="0"/>
              <a:cs typeface="Arial" pitchFamily="34" charset="0"/>
            </a:endParaRPr>
          </a:p>
        </p:txBody>
      </p:sp>
      <p:pic>
        <p:nvPicPr>
          <p:cNvPr id="10" name="Picture 9"/>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1" name="TextBox 10"/>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2" name="TextBox 11"/>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2204276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3" grpId="0"/>
      <p:bldP spid="4"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7504" y="1188041"/>
            <a:ext cx="8831868" cy="584775"/>
          </a:xfrm>
          <a:prstGeom prst="rect">
            <a:avLst/>
          </a:prstGeom>
          <a:noFill/>
        </p:spPr>
        <p:txBody>
          <a:bodyPr wrap="square" rtlCol="1">
            <a:spAutoFit/>
          </a:bodyPr>
          <a:lstStyle/>
          <a:p>
            <a:r>
              <a:rPr lang="ar-SA" sz="3200" b="1" dirty="0" smtClean="0">
                <a:solidFill>
                  <a:schemeClr val="accent2">
                    <a:lumMod val="50000"/>
                  </a:schemeClr>
                </a:solidFill>
              </a:rPr>
              <a:t>ثالثا: إستشراف المستقبل لكلية المجتمع</a:t>
            </a:r>
            <a:endParaRPr lang="ar-SA" sz="3200" b="1" dirty="0">
              <a:solidFill>
                <a:schemeClr val="accent2">
                  <a:lumMod val="50000"/>
                </a:schemeClr>
              </a:solidFill>
            </a:endParaRPr>
          </a:p>
        </p:txBody>
      </p:sp>
      <p:sp>
        <p:nvSpPr>
          <p:cNvPr id="2" name="TextBox 1"/>
          <p:cNvSpPr txBox="1"/>
          <p:nvPr/>
        </p:nvSpPr>
        <p:spPr>
          <a:xfrm>
            <a:off x="35496" y="1847721"/>
            <a:ext cx="8856984" cy="461665"/>
          </a:xfrm>
          <a:prstGeom prst="rect">
            <a:avLst/>
          </a:prstGeom>
          <a:noFill/>
        </p:spPr>
        <p:txBody>
          <a:bodyPr wrap="square" rtlCol="1">
            <a:spAutoFit/>
          </a:bodyPr>
          <a:lstStyle/>
          <a:p>
            <a:r>
              <a:rPr lang="ar-SA" sz="2400" dirty="0" smtClean="0">
                <a:latin typeface="Arial" pitchFamily="34" charset="0"/>
                <a:cs typeface="Arial" pitchFamily="34" charset="0"/>
              </a:rPr>
              <a:t>فإنه وبناءاً على </a:t>
            </a:r>
            <a:r>
              <a:rPr lang="ar-SA" sz="2400" dirty="0">
                <a:latin typeface="Arial" pitchFamily="34" charset="0"/>
                <a:cs typeface="Arial" pitchFamily="34" charset="0"/>
              </a:rPr>
              <a:t>رؤيتنا الماضية و استشرافاً للمستقبل ، و لعدة مبررات و حيثيات أهمها </a:t>
            </a:r>
            <a:r>
              <a:rPr lang="ar-SA" sz="2400" dirty="0" smtClean="0">
                <a:latin typeface="Arial" pitchFamily="34" charset="0"/>
                <a:cs typeface="Arial" pitchFamily="34" charset="0"/>
              </a:rPr>
              <a:t>:</a:t>
            </a:r>
            <a:endParaRPr lang="en-US" sz="2400" dirty="0">
              <a:latin typeface="Arial" pitchFamily="34" charset="0"/>
              <a:cs typeface="Arial" pitchFamily="34" charset="0"/>
            </a:endParaRPr>
          </a:p>
        </p:txBody>
      </p:sp>
      <p:sp>
        <p:nvSpPr>
          <p:cNvPr id="3" name="TextBox 2"/>
          <p:cNvSpPr txBox="1"/>
          <p:nvPr/>
        </p:nvSpPr>
        <p:spPr>
          <a:xfrm>
            <a:off x="80610" y="2309386"/>
            <a:ext cx="8784976" cy="461665"/>
          </a:xfrm>
          <a:prstGeom prst="rect">
            <a:avLst/>
          </a:prstGeom>
          <a:noFill/>
        </p:spPr>
        <p:txBody>
          <a:bodyPr wrap="square" rtlCol="1">
            <a:spAutoFit/>
          </a:bodyPr>
          <a:lstStyle/>
          <a:p>
            <a:pPr marL="342900" lvl="0" indent="-342900" algn="just">
              <a:buFont typeface="Arial" pitchFamily="34" charset="0"/>
              <a:buChar char="•"/>
            </a:pPr>
            <a:r>
              <a:rPr lang="ar-SA" sz="2400" b="1" dirty="0" smtClean="0">
                <a:latin typeface="Arial" pitchFamily="34" charset="0"/>
                <a:cs typeface="Arial" pitchFamily="34" charset="0"/>
              </a:rPr>
              <a:t>إضافة </a:t>
            </a:r>
            <a:r>
              <a:rPr lang="ar-SA" sz="2400" b="1" dirty="0">
                <a:latin typeface="Arial" pitchFamily="34" charset="0"/>
                <a:cs typeface="Arial" pitchFamily="34" charset="0"/>
              </a:rPr>
              <a:t>تخصصات علمية جديدة</a:t>
            </a:r>
            <a:r>
              <a:rPr lang="ar-SA" sz="2400" b="1" dirty="0" smtClean="0">
                <a:latin typeface="Arial" pitchFamily="34" charset="0"/>
                <a:cs typeface="Arial" pitchFamily="34" charset="0"/>
              </a:rPr>
              <a:t>.</a:t>
            </a:r>
            <a:endParaRPr lang="ar-SA" sz="2400" b="1" dirty="0">
              <a:latin typeface="Arial" pitchFamily="34" charset="0"/>
              <a:cs typeface="Arial" pitchFamily="34" charset="0"/>
            </a:endParaRPr>
          </a:p>
        </p:txBody>
      </p:sp>
      <p:sp>
        <p:nvSpPr>
          <p:cNvPr id="4" name="TextBox 3"/>
          <p:cNvSpPr txBox="1"/>
          <p:nvPr/>
        </p:nvSpPr>
        <p:spPr>
          <a:xfrm>
            <a:off x="47165" y="2708920"/>
            <a:ext cx="8831868" cy="461665"/>
          </a:xfrm>
          <a:prstGeom prst="rect">
            <a:avLst/>
          </a:prstGeom>
          <a:noFill/>
        </p:spPr>
        <p:txBody>
          <a:bodyPr wrap="square" rtlCol="1">
            <a:spAutoFit/>
          </a:bodyPr>
          <a:lstStyle/>
          <a:p>
            <a:pPr marL="342900" lvl="0" indent="-342900" algn="just">
              <a:buFont typeface="Arial" pitchFamily="34" charset="0"/>
              <a:buChar char="•"/>
            </a:pPr>
            <a:r>
              <a:rPr lang="ar-SA" sz="2400" b="1" dirty="0">
                <a:latin typeface="Arial" pitchFamily="34" charset="0"/>
                <a:cs typeface="Arial" pitchFamily="34" charset="0"/>
              </a:rPr>
              <a:t>الاستغلال الأمثل للموارد المتاحة</a:t>
            </a:r>
            <a:r>
              <a:rPr lang="ar-SA" sz="2400" b="1" dirty="0" smtClean="0">
                <a:latin typeface="Arial" pitchFamily="34" charset="0"/>
                <a:cs typeface="Arial" pitchFamily="34" charset="0"/>
              </a:rPr>
              <a:t>.</a:t>
            </a:r>
            <a:endParaRPr lang="ar-SA" sz="2400" b="1" dirty="0">
              <a:latin typeface="Arial" pitchFamily="34" charset="0"/>
              <a:cs typeface="Arial" pitchFamily="34" charset="0"/>
            </a:endParaRPr>
          </a:p>
        </p:txBody>
      </p:sp>
      <p:sp>
        <p:nvSpPr>
          <p:cNvPr id="5" name="TextBox 4"/>
          <p:cNvSpPr txBox="1"/>
          <p:nvPr/>
        </p:nvSpPr>
        <p:spPr>
          <a:xfrm>
            <a:off x="47165" y="3140968"/>
            <a:ext cx="8831868" cy="461665"/>
          </a:xfrm>
          <a:prstGeom prst="rect">
            <a:avLst/>
          </a:prstGeom>
          <a:noFill/>
        </p:spPr>
        <p:txBody>
          <a:bodyPr wrap="square" rtlCol="1">
            <a:spAutoFit/>
          </a:bodyPr>
          <a:lstStyle/>
          <a:p>
            <a:pPr marL="342900" lvl="0" indent="-342900" algn="just">
              <a:buFont typeface="Arial" pitchFamily="34" charset="0"/>
              <a:buChar char="•"/>
            </a:pPr>
            <a:r>
              <a:rPr lang="ar-SA" sz="2400" b="1" dirty="0">
                <a:latin typeface="Arial" pitchFamily="34" charset="0"/>
                <a:cs typeface="Arial" pitchFamily="34" charset="0"/>
              </a:rPr>
              <a:t>ضعف عدد الطلاب الجدد المسجلين بالكلية</a:t>
            </a:r>
            <a:r>
              <a:rPr lang="ar-SA" sz="2400" b="1" dirty="0" smtClean="0">
                <a:latin typeface="Arial" pitchFamily="34" charset="0"/>
                <a:cs typeface="Arial" pitchFamily="34" charset="0"/>
              </a:rPr>
              <a:t>.</a:t>
            </a:r>
            <a:endParaRPr lang="ar-SA" sz="2400" b="1" dirty="0">
              <a:latin typeface="Arial" pitchFamily="34" charset="0"/>
              <a:cs typeface="Arial" pitchFamily="34" charset="0"/>
            </a:endParaRPr>
          </a:p>
        </p:txBody>
      </p:sp>
      <p:sp>
        <p:nvSpPr>
          <p:cNvPr id="7" name="TextBox 6"/>
          <p:cNvSpPr txBox="1"/>
          <p:nvPr/>
        </p:nvSpPr>
        <p:spPr>
          <a:xfrm>
            <a:off x="-135414" y="3532675"/>
            <a:ext cx="9001000" cy="461665"/>
          </a:xfrm>
          <a:prstGeom prst="rect">
            <a:avLst/>
          </a:prstGeom>
          <a:noFill/>
        </p:spPr>
        <p:txBody>
          <a:bodyPr wrap="square" rtlCol="1">
            <a:spAutoFit/>
          </a:bodyPr>
          <a:lstStyle/>
          <a:p>
            <a:pPr marL="342900" lvl="0" indent="-342900" algn="just">
              <a:buFont typeface="Arial" pitchFamily="34" charset="0"/>
              <a:buChar char="•"/>
            </a:pPr>
            <a:r>
              <a:rPr lang="ar-SA" sz="2400" b="1" dirty="0">
                <a:latin typeface="Arial" pitchFamily="34" charset="0"/>
                <a:cs typeface="Arial" pitchFamily="34" charset="0"/>
              </a:rPr>
              <a:t>وجود تخصصات مماثلة للتخصصات الحالية بكليات الجامعة تمنح درجة البكالوريوس</a:t>
            </a:r>
            <a:r>
              <a:rPr lang="ar-SA" sz="2400" b="1" dirty="0" smtClean="0">
                <a:latin typeface="Arial" pitchFamily="34" charset="0"/>
                <a:cs typeface="Arial" pitchFamily="34" charset="0"/>
              </a:rPr>
              <a:t>.</a:t>
            </a:r>
            <a:endParaRPr lang="ar-SA" sz="2400" b="1" dirty="0">
              <a:latin typeface="Arial" pitchFamily="34" charset="0"/>
              <a:cs typeface="Arial" pitchFamily="34" charset="0"/>
            </a:endParaRPr>
          </a:p>
        </p:txBody>
      </p:sp>
      <p:sp>
        <p:nvSpPr>
          <p:cNvPr id="11" name="TextBox 10"/>
          <p:cNvSpPr txBox="1"/>
          <p:nvPr/>
        </p:nvSpPr>
        <p:spPr>
          <a:xfrm>
            <a:off x="-140187" y="3969496"/>
            <a:ext cx="9001000" cy="461665"/>
          </a:xfrm>
          <a:prstGeom prst="rect">
            <a:avLst/>
          </a:prstGeom>
          <a:noFill/>
        </p:spPr>
        <p:txBody>
          <a:bodyPr wrap="square" rtlCol="1">
            <a:spAutoFit/>
          </a:bodyPr>
          <a:lstStyle/>
          <a:p>
            <a:pPr marL="342900" lvl="0" indent="-342900" algn="just">
              <a:buFont typeface="Arial" pitchFamily="34" charset="0"/>
              <a:buChar char="•"/>
            </a:pPr>
            <a:r>
              <a:rPr lang="ar-SA" sz="2400" b="1" dirty="0">
                <a:latin typeface="Arial" pitchFamily="34" charset="0"/>
                <a:cs typeface="Arial" pitchFamily="34" charset="0"/>
              </a:rPr>
              <a:t>قلة فرص العمل لخريجي التخصصات الحالية.</a:t>
            </a:r>
          </a:p>
        </p:txBody>
      </p:sp>
      <p:sp>
        <p:nvSpPr>
          <p:cNvPr id="12" name="TextBox 11"/>
          <p:cNvSpPr txBox="1"/>
          <p:nvPr/>
        </p:nvSpPr>
        <p:spPr>
          <a:xfrm>
            <a:off x="283187" y="4407495"/>
            <a:ext cx="8568952" cy="461665"/>
          </a:xfrm>
          <a:prstGeom prst="rect">
            <a:avLst/>
          </a:prstGeom>
          <a:noFill/>
        </p:spPr>
        <p:txBody>
          <a:bodyPr wrap="square" rtlCol="1">
            <a:spAutoFit/>
          </a:bodyPr>
          <a:lstStyle/>
          <a:p>
            <a:pPr marL="342900" indent="-342900" algn="just">
              <a:buFont typeface="Arial" pitchFamily="34" charset="0"/>
              <a:buChar char="•"/>
            </a:pPr>
            <a:r>
              <a:rPr lang="ar-SA" sz="2400" b="1" dirty="0">
                <a:latin typeface="Arial" pitchFamily="34" charset="0"/>
                <a:cs typeface="Arial" pitchFamily="34" charset="0"/>
              </a:rPr>
              <a:t>إنتقال قسم العلوم الطبية</a:t>
            </a:r>
            <a:r>
              <a:rPr lang="ar-SA" sz="2400" b="1" dirty="0" smtClean="0">
                <a:latin typeface="Arial" pitchFamily="34" charset="0"/>
                <a:cs typeface="Arial" pitchFamily="34" charset="0"/>
              </a:rPr>
              <a:t>.</a:t>
            </a:r>
            <a:endParaRPr lang="ar-SA" sz="2400" b="1" dirty="0">
              <a:latin typeface="Arial" pitchFamily="34" charset="0"/>
              <a:cs typeface="Arial" pitchFamily="34" charset="0"/>
            </a:endParaRPr>
          </a:p>
        </p:txBody>
      </p:sp>
      <p:sp>
        <p:nvSpPr>
          <p:cNvPr id="13" name="TextBox 12"/>
          <p:cNvSpPr txBox="1"/>
          <p:nvPr/>
        </p:nvSpPr>
        <p:spPr>
          <a:xfrm>
            <a:off x="35496" y="4843698"/>
            <a:ext cx="8830090" cy="461665"/>
          </a:xfrm>
          <a:prstGeom prst="rect">
            <a:avLst/>
          </a:prstGeom>
          <a:noFill/>
        </p:spPr>
        <p:txBody>
          <a:bodyPr wrap="square" rtlCol="1">
            <a:spAutoFit/>
          </a:bodyPr>
          <a:lstStyle/>
          <a:p>
            <a:pPr marL="342900" indent="-342900" algn="just">
              <a:buFont typeface="Arial" pitchFamily="34" charset="0"/>
              <a:buChar char="•"/>
            </a:pPr>
            <a:r>
              <a:rPr lang="ar-SA" sz="2400" b="1" dirty="0">
                <a:latin typeface="Arial" pitchFamily="34" charset="0"/>
                <a:cs typeface="Arial" pitchFamily="34" charset="0"/>
              </a:rPr>
              <a:t>زيادة قدرة الكلية في استيعاب الطلاب، المتوقع تزايدهم بمعدلات كبيرة الفترة المقبلة.</a:t>
            </a:r>
          </a:p>
        </p:txBody>
      </p:sp>
      <p:sp>
        <p:nvSpPr>
          <p:cNvPr id="14" name="TextBox 13"/>
          <p:cNvSpPr txBox="1"/>
          <p:nvPr/>
        </p:nvSpPr>
        <p:spPr>
          <a:xfrm>
            <a:off x="211179" y="5302640"/>
            <a:ext cx="8640960" cy="830997"/>
          </a:xfrm>
          <a:prstGeom prst="rect">
            <a:avLst/>
          </a:prstGeom>
          <a:noFill/>
        </p:spPr>
        <p:txBody>
          <a:bodyPr wrap="square" rtlCol="1">
            <a:spAutoFit/>
          </a:bodyPr>
          <a:lstStyle/>
          <a:p>
            <a:pPr marL="342900" indent="-342900" algn="just">
              <a:buFont typeface="Arial" pitchFamily="34" charset="0"/>
              <a:buChar char="•"/>
            </a:pPr>
            <a:r>
              <a:rPr lang="ar-SA" sz="2400" b="1" dirty="0">
                <a:latin typeface="Arial" pitchFamily="34" charset="0"/>
                <a:cs typeface="Arial" pitchFamily="34" charset="0"/>
              </a:rPr>
              <a:t>حاجة القطاع النسوي إلى درجة المشارك ، مما يوفي باحتياجات جامعة المجمعة من القوي البشرية النسوية خلال فترة وجيزة ، خاصة تخصص الإدارة المكتبية.</a:t>
            </a:r>
          </a:p>
        </p:txBody>
      </p:sp>
      <p:sp>
        <p:nvSpPr>
          <p:cNvPr id="16" name="TextBox 15"/>
          <p:cNvSpPr txBox="1"/>
          <p:nvPr/>
        </p:nvSpPr>
        <p:spPr>
          <a:xfrm>
            <a:off x="2435278" y="6309320"/>
            <a:ext cx="6480720" cy="461665"/>
          </a:xfrm>
          <a:prstGeom prst="rect">
            <a:avLst/>
          </a:prstGeom>
          <a:noFill/>
        </p:spPr>
        <p:txBody>
          <a:bodyPr wrap="square" rtlCol="1">
            <a:spAutoFit/>
          </a:bodyPr>
          <a:lstStyle/>
          <a:p>
            <a:pPr algn="just"/>
            <a:r>
              <a:rPr lang="ar-SA" sz="2400" b="1" u="sng" dirty="0">
                <a:latin typeface="Arial" pitchFamily="34" charset="0"/>
                <a:cs typeface="Arial" pitchFamily="34" charset="0"/>
              </a:rPr>
              <a:t>رأينا أن نتقدم بما يلي :</a:t>
            </a:r>
            <a:endParaRPr lang="en-US" sz="2400" b="1" u="sng" dirty="0">
              <a:latin typeface="Arial" pitchFamily="34" charset="0"/>
              <a:cs typeface="Arial" pitchFamily="34" charset="0"/>
            </a:endParaRPr>
          </a:p>
        </p:txBody>
      </p:sp>
      <p:pic>
        <p:nvPicPr>
          <p:cNvPr id="17" name="Picture 16"/>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8" name="TextBox 17"/>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9" name="TextBox 18"/>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2731774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500"/>
                                        <p:tgtEl>
                                          <p:spTgt spid="13"/>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500"/>
                                        <p:tgtEl>
                                          <p:spTgt spid="18"/>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500"/>
                                        <p:tgtEl>
                                          <p:spTgt spid="17"/>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fade">
                                      <p:cBhvr>
                                        <p:cTn id="5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P spid="4" grpId="0"/>
      <p:bldP spid="5" grpId="0"/>
      <p:bldP spid="7" grpId="0"/>
      <p:bldP spid="11" grpId="0"/>
      <p:bldP spid="12" grpId="0"/>
      <p:bldP spid="13" grpId="0"/>
      <p:bldP spid="14" grpId="0"/>
      <p:bldP spid="16" grpId="0"/>
      <p:bldP spid="18"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496" y="1511786"/>
            <a:ext cx="9001000" cy="477054"/>
          </a:xfrm>
          <a:prstGeom prst="rect">
            <a:avLst/>
          </a:prstGeom>
          <a:noFill/>
        </p:spPr>
        <p:txBody>
          <a:bodyPr wrap="square" rtlCol="1">
            <a:spAutoFit/>
          </a:bodyPr>
          <a:lstStyle/>
          <a:p>
            <a:pPr algn="just"/>
            <a:r>
              <a:rPr lang="ar-SA" sz="2500" b="1" dirty="0">
                <a:solidFill>
                  <a:srgbClr val="7030A0"/>
                </a:solidFill>
              </a:rPr>
              <a:t>1- </a:t>
            </a:r>
            <a:r>
              <a:rPr lang="ar-SA" sz="2500" b="1" dirty="0" smtClean="0">
                <a:solidFill>
                  <a:srgbClr val="7030A0"/>
                </a:solidFill>
              </a:rPr>
              <a:t>مقترحات </a:t>
            </a:r>
            <a:r>
              <a:rPr lang="ar-SA" sz="2500" b="1" dirty="0">
                <a:solidFill>
                  <a:srgbClr val="7030A0"/>
                </a:solidFill>
              </a:rPr>
              <a:t>لفتح تخصصات جديدة </a:t>
            </a:r>
            <a:r>
              <a:rPr lang="ar-SA" sz="2500" b="1" dirty="0" smtClean="0">
                <a:solidFill>
                  <a:srgbClr val="7030A0"/>
                </a:solidFill>
              </a:rPr>
              <a:t>بالأقسام</a:t>
            </a:r>
          </a:p>
        </p:txBody>
      </p:sp>
      <p:sp>
        <p:nvSpPr>
          <p:cNvPr id="2" name="TextBox 1"/>
          <p:cNvSpPr txBox="1"/>
          <p:nvPr/>
        </p:nvSpPr>
        <p:spPr>
          <a:xfrm>
            <a:off x="179512" y="2204864"/>
            <a:ext cx="8856984" cy="477054"/>
          </a:xfrm>
          <a:prstGeom prst="rect">
            <a:avLst/>
          </a:prstGeom>
          <a:noFill/>
        </p:spPr>
        <p:txBody>
          <a:bodyPr wrap="square" rtlCol="1">
            <a:spAutoFit/>
          </a:bodyPr>
          <a:lstStyle/>
          <a:p>
            <a:pPr marL="800100" lvl="1" indent="-342900" algn="just">
              <a:buFont typeface="Wingdings" pitchFamily="2" charset="2"/>
              <a:buChar char="q"/>
            </a:pPr>
            <a:r>
              <a:rPr lang="ar-SA" sz="2500" b="1" dirty="0" smtClean="0">
                <a:solidFill>
                  <a:schemeClr val="accent1"/>
                </a:solidFill>
                <a:latin typeface="Arial" pitchFamily="34" charset="0"/>
                <a:cs typeface="Arial" pitchFamily="34" charset="0"/>
              </a:rPr>
              <a:t>قسم </a:t>
            </a:r>
            <a:r>
              <a:rPr lang="ar-SA" sz="2500" b="1" dirty="0">
                <a:solidFill>
                  <a:schemeClr val="accent1"/>
                </a:solidFill>
                <a:latin typeface="Arial" pitchFamily="34" charset="0"/>
                <a:cs typeface="Arial" pitchFamily="34" charset="0"/>
              </a:rPr>
              <a:t>العلوم الإدارية و الإنسانية </a:t>
            </a:r>
          </a:p>
        </p:txBody>
      </p:sp>
      <p:sp>
        <p:nvSpPr>
          <p:cNvPr id="3" name="TextBox 2"/>
          <p:cNvSpPr txBox="1"/>
          <p:nvPr/>
        </p:nvSpPr>
        <p:spPr>
          <a:xfrm>
            <a:off x="395536" y="2681918"/>
            <a:ext cx="8712968" cy="477054"/>
          </a:xfrm>
          <a:prstGeom prst="rect">
            <a:avLst/>
          </a:prstGeom>
          <a:noFill/>
        </p:spPr>
        <p:txBody>
          <a:bodyPr wrap="square" rtlCol="1">
            <a:spAutoFit/>
          </a:bodyPr>
          <a:lstStyle/>
          <a:p>
            <a:pPr marL="1257300" lvl="2" indent="-342900" algn="just">
              <a:buFont typeface="Courier New" pitchFamily="49" charset="0"/>
              <a:buChar char="o"/>
            </a:pPr>
            <a:r>
              <a:rPr lang="ar-SA" sz="2500" b="1" dirty="0">
                <a:latin typeface="Arial" pitchFamily="34" charset="0"/>
                <a:cs typeface="Arial" pitchFamily="34" charset="0"/>
              </a:rPr>
              <a:t>تخصص إدارة مالية    (تأهيلي </a:t>
            </a:r>
            <a:r>
              <a:rPr lang="ar-SA" sz="2500" b="1" dirty="0" smtClean="0">
                <a:latin typeface="Arial" pitchFamily="34" charset="0"/>
                <a:cs typeface="Arial" pitchFamily="34" charset="0"/>
              </a:rPr>
              <a:t>)</a:t>
            </a:r>
            <a:endParaRPr lang="ar-SA" sz="2500" b="1" dirty="0">
              <a:latin typeface="Arial" pitchFamily="34" charset="0"/>
              <a:cs typeface="Arial" pitchFamily="34" charset="0"/>
            </a:endParaRPr>
          </a:p>
        </p:txBody>
      </p:sp>
      <p:sp>
        <p:nvSpPr>
          <p:cNvPr id="4" name="TextBox 3"/>
          <p:cNvSpPr txBox="1"/>
          <p:nvPr/>
        </p:nvSpPr>
        <p:spPr>
          <a:xfrm>
            <a:off x="107504" y="2681918"/>
            <a:ext cx="4824536" cy="477054"/>
          </a:xfrm>
          <a:prstGeom prst="rect">
            <a:avLst/>
          </a:prstGeom>
          <a:noFill/>
        </p:spPr>
        <p:txBody>
          <a:bodyPr wrap="square" rtlCol="1">
            <a:spAutoFit/>
          </a:bodyPr>
          <a:lstStyle/>
          <a:p>
            <a:pPr marL="1257300" lvl="2" indent="-342900" algn="just">
              <a:buFont typeface="Courier New" pitchFamily="49" charset="0"/>
              <a:buChar char="o"/>
            </a:pPr>
            <a:r>
              <a:rPr lang="ar-SA" sz="2500" b="1" dirty="0">
                <a:latin typeface="Arial" pitchFamily="34" charset="0"/>
                <a:cs typeface="Arial" pitchFamily="34" charset="0"/>
              </a:rPr>
              <a:t>تخصص إدارة مكتبية   (تأهيلي </a:t>
            </a:r>
            <a:r>
              <a:rPr lang="ar-SA" sz="2500" b="1" dirty="0" smtClean="0">
                <a:latin typeface="Arial" pitchFamily="34" charset="0"/>
                <a:cs typeface="Arial" pitchFamily="34" charset="0"/>
              </a:rPr>
              <a:t>)</a:t>
            </a:r>
            <a:endParaRPr lang="ar-SA" sz="2500" b="1" dirty="0">
              <a:latin typeface="Arial" pitchFamily="34" charset="0"/>
              <a:cs typeface="Arial" pitchFamily="34" charset="0"/>
            </a:endParaRPr>
          </a:p>
        </p:txBody>
      </p:sp>
      <p:sp>
        <p:nvSpPr>
          <p:cNvPr id="5" name="TextBox 4"/>
          <p:cNvSpPr txBox="1"/>
          <p:nvPr/>
        </p:nvSpPr>
        <p:spPr>
          <a:xfrm>
            <a:off x="251520" y="3204633"/>
            <a:ext cx="8856984" cy="477054"/>
          </a:xfrm>
          <a:prstGeom prst="rect">
            <a:avLst/>
          </a:prstGeom>
          <a:noFill/>
        </p:spPr>
        <p:txBody>
          <a:bodyPr wrap="square" rtlCol="1">
            <a:spAutoFit/>
          </a:bodyPr>
          <a:lstStyle/>
          <a:p>
            <a:pPr marL="1257300" lvl="2" indent="-342900" algn="just">
              <a:buFont typeface="Courier New" pitchFamily="49" charset="0"/>
              <a:buChar char="o"/>
            </a:pPr>
            <a:r>
              <a:rPr lang="ar-SA" sz="2500" b="1" dirty="0">
                <a:latin typeface="Arial" pitchFamily="34" charset="0"/>
                <a:cs typeface="Arial" pitchFamily="34" charset="0"/>
              </a:rPr>
              <a:t>تخصص إدارة مبيعات  (تأهيلي </a:t>
            </a:r>
            <a:r>
              <a:rPr lang="ar-SA" sz="2500" b="1" dirty="0" smtClean="0">
                <a:latin typeface="Arial" pitchFamily="34" charset="0"/>
                <a:cs typeface="Arial" pitchFamily="34" charset="0"/>
              </a:rPr>
              <a:t>)</a:t>
            </a:r>
            <a:endParaRPr lang="ar-SA" sz="2500" b="1" dirty="0">
              <a:latin typeface="Arial" pitchFamily="34" charset="0"/>
              <a:cs typeface="Arial" pitchFamily="34" charset="0"/>
            </a:endParaRPr>
          </a:p>
        </p:txBody>
      </p:sp>
      <p:sp>
        <p:nvSpPr>
          <p:cNvPr id="7" name="TextBox 6"/>
          <p:cNvSpPr txBox="1"/>
          <p:nvPr/>
        </p:nvSpPr>
        <p:spPr>
          <a:xfrm>
            <a:off x="107504" y="3212976"/>
            <a:ext cx="4824536" cy="477054"/>
          </a:xfrm>
          <a:prstGeom prst="rect">
            <a:avLst/>
          </a:prstGeom>
          <a:noFill/>
        </p:spPr>
        <p:txBody>
          <a:bodyPr wrap="square" rtlCol="1">
            <a:spAutoFit/>
          </a:bodyPr>
          <a:lstStyle/>
          <a:p>
            <a:pPr marL="1257300" lvl="2" indent="-342900" algn="just">
              <a:buFont typeface="Courier New" pitchFamily="49" charset="0"/>
              <a:buChar char="o"/>
            </a:pPr>
            <a:r>
              <a:rPr lang="ar-SA" sz="2500" b="1" dirty="0">
                <a:latin typeface="Arial" pitchFamily="34" charset="0"/>
                <a:cs typeface="Arial" pitchFamily="34" charset="0"/>
              </a:rPr>
              <a:t>تخصص سياحة و سفر (تأهيلي </a:t>
            </a:r>
            <a:r>
              <a:rPr lang="ar-SA" sz="2500" b="1" dirty="0" smtClean="0">
                <a:latin typeface="Arial" pitchFamily="34" charset="0"/>
                <a:cs typeface="Arial" pitchFamily="34" charset="0"/>
              </a:rPr>
              <a:t>)</a:t>
            </a:r>
            <a:endParaRPr lang="ar-SA" sz="2500" b="1" dirty="0">
              <a:latin typeface="Arial" pitchFamily="34" charset="0"/>
              <a:cs typeface="Arial" pitchFamily="34" charset="0"/>
            </a:endParaRPr>
          </a:p>
        </p:txBody>
      </p:sp>
      <p:sp>
        <p:nvSpPr>
          <p:cNvPr id="12" name="TextBox 11"/>
          <p:cNvSpPr txBox="1"/>
          <p:nvPr/>
        </p:nvSpPr>
        <p:spPr>
          <a:xfrm>
            <a:off x="179512" y="4221088"/>
            <a:ext cx="8856984" cy="477054"/>
          </a:xfrm>
          <a:prstGeom prst="rect">
            <a:avLst/>
          </a:prstGeom>
          <a:noFill/>
        </p:spPr>
        <p:txBody>
          <a:bodyPr wrap="square" rtlCol="1">
            <a:spAutoFit/>
          </a:bodyPr>
          <a:lstStyle/>
          <a:p>
            <a:pPr marL="800100" lvl="1" indent="-342900" algn="just">
              <a:buFont typeface="Wingdings" pitchFamily="2" charset="2"/>
              <a:buChar char="q"/>
            </a:pPr>
            <a:r>
              <a:rPr lang="ar-SA" sz="2500" b="1" dirty="0" smtClean="0">
                <a:solidFill>
                  <a:schemeClr val="accent1"/>
                </a:solidFill>
                <a:latin typeface="Arial" pitchFamily="34" charset="0"/>
                <a:cs typeface="Arial" pitchFamily="34" charset="0"/>
              </a:rPr>
              <a:t>قسم </a:t>
            </a:r>
            <a:r>
              <a:rPr lang="ar-SA" sz="2500" b="1" dirty="0">
                <a:solidFill>
                  <a:schemeClr val="accent1"/>
                </a:solidFill>
                <a:latin typeface="Arial" pitchFamily="34" charset="0"/>
                <a:cs typeface="Arial" pitchFamily="34" charset="0"/>
              </a:rPr>
              <a:t>العلوم الطبيعية و التطبيقية </a:t>
            </a:r>
          </a:p>
        </p:txBody>
      </p:sp>
      <p:sp>
        <p:nvSpPr>
          <p:cNvPr id="13" name="TextBox 12"/>
          <p:cNvSpPr txBox="1"/>
          <p:nvPr/>
        </p:nvSpPr>
        <p:spPr>
          <a:xfrm>
            <a:off x="719570" y="4824154"/>
            <a:ext cx="8434047" cy="477054"/>
          </a:xfrm>
          <a:prstGeom prst="rect">
            <a:avLst/>
          </a:prstGeom>
          <a:noFill/>
        </p:spPr>
        <p:txBody>
          <a:bodyPr wrap="square" rtlCol="1">
            <a:spAutoFit/>
          </a:bodyPr>
          <a:lstStyle/>
          <a:p>
            <a:pPr marL="1257300" lvl="2" indent="-342900" algn="just">
              <a:buFont typeface="Courier New" pitchFamily="49" charset="0"/>
              <a:buChar char="o"/>
            </a:pPr>
            <a:r>
              <a:rPr lang="ar-SA" sz="2500" b="1" dirty="0">
                <a:latin typeface="Arial" pitchFamily="34" charset="0"/>
                <a:cs typeface="Arial" pitchFamily="34" charset="0"/>
              </a:rPr>
              <a:t>تحويل برنامج الحاسب الآلي من برنامج تأهيلي إلي برنامج إنتقالي</a:t>
            </a:r>
            <a:r>
              <a:rPr lang="ar-SA" sz="2500" b="1" dirty="0" smtClean="0">
                <a:latin typeface="Arial" pitchFamily="34" charset="0"/>
                <a:cs typeface="Arial" pitchFamily="34" charset="0"/>
              </a:rPr>
              <a:t>.</a:t>
            </a:r>
            <a:endParaRPr lang="ar-SA" sz="2500" b="1" dirty="0">
              <a:latin typeface="Arial" pitchFamily="34" charset="0"/>
              <a:cs typeface="Arial" pitchFamily="34" charset="0"/>
            </a:endParaRPr>
          </a:p>
        </p:txBody>
      </p:sp>
      <p:sp>
        <p:nvSpPr>
          <p:cNvPr id="14" name="TextBox 13"/>
          <p:cNvSpPr txBox="1"/>
          <p:nvPr/>
        </p:nvSpPr>
        <p:spPr>
          <a:xfrm>
            <a:off x="480991" y="5373216"/>
            <a:ext cx="8208912" cy="477054"/>
          </a:xfrm>
          <a:prstGeom prst="rect">
            <a:avLst/>
          </a:prstGeom>
          <a:noFill/>
        </p:spPr>
        <p:txBody>
          <a:bodyPr wrap="square" rtlCol="1">
            <a:spAutoFit/>
          </a:bodyPr>
          <a:lstStyle/>
          <a:p>
            <a:pPr marL="800100" lvl="3" indent="-342900">
              <a:buFont typeface="Courier New" pitchFamily="49" charset="0"/>
              <a:buChar char="o"/>
            </a:pPr>
            <a:r>
              <a:rPr lang="ar-SA" sz="2500" b="1" dirty="0">
                <a:latin typeface="Arial" pitchFamily="34" charset="0"/>
                <a:cs typeface="Arial" pitchFamily="34" charset="0"/>
              </a:rPr>
              <a:t>تخصص مختبرات </a:t>
            </a:r>
            <a:r>
              <a:rPr lang="ar-SA" sz="2500" b="1" dirty="0" smtClean="0">
                <a:latin typeface="Arial" pitchFamily="34" charset="0"/>
                <a:cs typeface="Arial" pitchFamily="34" charset="0"/>
              </a:rPr>
              <a:t>كميائية</a:t>
            </a:r>
            <a:endParaRPr lang="ar-SA" sz="2500" b="1" dirty="0">
              <a:latin typeface="Arial" pitchFamily="34" charset="0"/>
              <a:cs typeface="Arial" pitchFamily="34" charset="0"/>
            </a:endParaRPr>
          </a:p>
        </p:txBody>
      </p:sp>
      <p:pic>
        <p:nvPicPr>
          <p:cNvPr id="15" name="Picture 14"/>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6" name="TextBox 15"/>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7" name="TextBox 16"/>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172827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500"/>
                                        <p:tgtEl>
                                          <p:spTgt spid="13"/>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500"/>
                                        <p:tgtEl>
                                          <p:spTgt spid="16"/>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P spid="4" grpId="0"/>
      <p:bldP spid="5" grpId="0"/>
      <p:bldP spid="7" grpId="0"/>
      <p:bldP spid="12" grpId="0"/>
      <p:bldP spid="13" grpId="0"/>
      <p:bldP spid="14" grpId="0"/>
      <p:bldP spid="16" grpId="0"/>
      <p:bldP spid="1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496" y="1655802"/>
            <a:ext cx="9001000" cy="477054"/>
          </a:xfrm>
          <a:prstGeom prst="rect">
            <a:avLst/>
          </a:prstGeom>
          <a:noFill/>
        </p:spPr>
        <p:txBody>
          <a:bodyPr wrap="square" rtlCol="1">
            <a:spAutoFit/>
          </a:bodyPr>
          <a:lstStyle/>
          <a:p>
            <a:pPr algn="just"/>
            <a:r>
              <a:rPr lang="ar-SA" sz="2500" b="1" dirty="0" smtClean="0">
                <a:solidFill>
                  <a:srgbClr val="7030A0"/>
                </a:solidFill>
              </a:rPr>
              <a:t>2-  إنشاء </a:t>
            </a:r>
            <a:r>
              <a:rPr lang="ar-SA" sz="2500" b="1" dirty="0">
                <a:solidFill>
                  <a:srgbClr val="7030A0"/>
                </a:solidFill>
              </a:rPr>
              <a:t>فرع للبنات </a:t>
            </a:r>
            <a:r>
              <a:rPr lang="ar-SA" sz="2500" b="1" dirty="0" smtClean="0">
                <a:solidFill>
                  <a:srgbClr val="7030A0"/>
                </a:solidFill>
              </a:rPr>
              <a:t>بالكلية</a:t>
            </a:r>
          </a:p>
        </p:txBody>
      </p:sp>
      <p:sp>
        <p:nvSpPr>
          <p:cNvPr id="6" name="TextBox 5"/>
          <p:cNvSpPr txBox="1"/>
          <p:nvPr/>
        </p:nvSpPr>
        <p:spPr>
          <a:xfrm>
            <a:off x="35496" y="2686561"/>
            <a:ext cx="9001000" cy="1246495"/>
          </a:xfrm>
          <a:prstGeom prst="rect">
            <a:avLst/>
          </a:prstGeom>
          <a:noFill/>
        </p:spPr>
        <p:txBody>
          <a:bodyPr wrap="square" rtlCol="1">
            <a:spAutoFit/>
          </a:bodyPr>
          <a:lstStyle/>
          <a:p>
            <a:pPr algn="just"/>
            <a:r>
              <a:rPr lang="ar-SA" sz="2500" b="1" dirty="0">
                <a:solidFill>
                  <a:srgbClr val="7030A0"/>
                </a:solidFill>
              </a:rPr>
              <a:t>3- </a:t>
            </a:r>
            <a:r>
              <a:rPr lang="ar-SA" sz="2500" b="1" dirty="0" smtClean="0">
                <a:solidFill>
                  <a:srgbClr val="7030A0"/>
                </a:solidFill>
              </a:rPr>
              <a:t> تأصيل </a:t>
            </a:r>
            <a:r>
              <a:rPr lang="ar-SA" sz="2500" b="1" dirty="0">
                <a:solidFill>
                  <a:srgbClr val="7030A0"/>
                </a:solidFill>
              </a:rPr>
              <a:t>مبدأ الشراكة مع الكيانات </a:t>
            </a:r>
            <a:r>
              <a:rPr lang="ar-SA" sz="2500" b="1" dirty="0" smtClean="0">
                <a:solidFill>
                  <a:srgbClr val="7030A0"/>
                </a:solidFill>
              </a:rPr>
              <a:t>الاقتصادية</a:t>
            </a:r>
            <a:endParaRPr lang="ar-SA" sz="2500" b="1" dirty="0">
              <a:solidFill>
                <a:srgbClr val="7030A0"/>
              </a:solidFill>
            </a:endParaRPr>
          </a:p>
          <a:p>
            <a:pPr algn="just"/>
            <a:r>
              <a:rPr lang="ar-SA" sz="2500" b="1" dirty="0" smtClean="0">
                <a:latin typeface="Arial" pitchFamily="34" charset="0"/>
                <a:cs typeface="Arial" pitchFamily="34" charset="0"/>
              </a:rPr>
              <a:t>      ومن </a:t>
            </a:r>
            <a:r>
              <a:rPr lang="ar-SA" sz="2500" b="1" dirty="0">
                <a:latin typeface="Arial" pitchFamily="34" charset="0"/>
                <a:cs typeface="Arial" pitchFamily="34" charset="0"/>
              </a:rPr>
              <a:t>ضمن هذه الهيئات صندوق دعم الموارد البشرية .</a:t>
            </a:r>
          </a:p>
          <a:p>
            <a:pPr algn="just"/>
            <a:endParaRPr lang="ar-SA" sz="2500" b="1" dirty="0" smtClean="0"/>
          </a:p>
        </p:txBody>
      </p:sp>
      <p:sp>
        <p:nvSpPr>
          <p:cNvPr id="7" name="TextBox 6"/>
          <p:cNvSpPr txBox="1"/>
          <p:nvPr/>
        </p:nvSpPr>
        <p:spPr>
          <a:xfrm>
            <a:off x="107504" y="3888050"/>
            <a:ext cx="9001000" cy="477054"/>
          </a:xfrm>
          <a:prstGeom prst="rect">
            <a:avLst/>
          </a:prstGeom>
          <a:noFill/>
        </p:spPr>
        <p:txBody>
          <a:bodyPr wrap="square" rtlCol="1">
            <a:spAutoFit/>
          </a:bodyPr>
          <a:lstStyle/>
          <a:p>
            <a:pPr algn="just"/>
            <a:r>
              <a:rPr lang="ar-SA" sz="2500" b="1" dirty="0" smtClean="0">
                <a:solidFill>
                  <a:srgbClr val="7030A0"/>
                </a:solidFill>
              </a:rPr>
              <a:t> 4-  سعي </a:t>
            </a:r>
            <a:r>
              <a:rPr lang="ar-SA" sz="2500" b="1" dirty="0">
                <a:solidFill>
                  <a:srgbClr val="7030A0"/>
                </a:solidFill>
              </a:rPr>
              <a:t>الكلية للحصول على الاعتماد الأكاديمي </a:t>
            </a:r>
            <a:endParaRPr lang="ar-SA" sz="2500" b="1" dirty="0" smtClean="0">
              <a:solidFill>
                <a:srgbClr val="7030A0"/>
              </a:solidFill>
            </a:endParaRPr>
          </a:p>
        </p:txBody>
      </p:sp>
      <p:sp>
        <p:nvSpPr>
          <p:cNvPr id="9" name="TextBox 8"/>
          <p:cNvSpPr txBox="1"/>
          <p:nvPr/>
        </p:nvSpPr>
        <p:spPr>
          <a:xfrm>
            <a:off x="107504" y="4968170"/>
            <a:ext cx="9001000" cy="477054"/>
          </a:xfrm>
          <a:prstGeom prst="rect">
            <a:avLst/>
          </a:prstGeom>
          <a:noFill/>
        </p:spPr>
        <p:txBody>
          <a:bodyPr wrap="square" rtlCol="1">
            <a:spAutoFit/>
          </a:bodyPr>
          <a:lstStyle/>
          <a:p>
            <a:pPr algn="just"/>
            <a:r>
              <a:rPr lang="ar-SA" sz="2500" b="1" dirty="0">
                <a:solidFill>
                  <a:srgbClr val="7030A0"/>
                </a:solidFill>
              </a:rPr>
              <a:t> </a:t>
            </a:r>
            <a:r>
              <a:rPr lang="ar-SA" sz="2500" b="1" dirty="0" smtClean="0">
                <a:solidFill>
                  <a:srgbClr val="7030A0"/>
                </a:solidFill>
              </a:rPr>
              <a:t>5-  التوأمة </a:t>
            </a:r>
            <a:r>
              <a:rPr lang="ar-SA" sz="2500" b="1" dirty="0">
                <a:solidFill>
                  <a:srgbClr val="7030A0"/>
                </a:solidFill>
              </a:rPr>
              <a:t>مع كليات مجتمع عالمية</a:t>
            </a:r>
            <a:endParaRPr lang="ar-SA" sz="2500" b="1" dirty="0" smtClean="0">
              <a:solidFill>
                <a:srgbClr val="7030A0"/>
              </a:solidFill>
            </a:endParaRPr>
          </a:p>
        </p:txBody>
      </p:sp>
      <p:pic>
        <p:nvPicPr>
          <p:cNvPr id="13" name="Picture 12"/>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4" name="TextBox 13"/>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5" name="TextBox 14"/>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3723166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P spid="7" grpId="0"/>
      <p:bldP spid="9" grpId="0"/>
      <p:bldP spid="14" grpId="0"/>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496" y="1833786"/>
            <a:ext cx="9001000" cy="2677656"/>
          </a:xfrm>
          <a:prstGeom prst="rect">
            <a:avLst/>
          </a:prstGeom>
          <a:noFill/>
        </p:spPr>
        <p:txBody>
          <a:bodyPr wrap="square" rtlCol="1">
            <a:spAutoFit/>
          </a:bodyPr>
          <a:lstStyle/>
          <a:p>
            <a:pPr algn="just"/>
            <a:r>
              <a:rPr lang="ar-SA" sz="2800" b="1" dirty="0" smtClean="0">
                <a:solidFill>
                  <a:schemeClr val="tx2">
                    <a:lumMod val="75000"/>
                  </a:schemeClr>
                </a:solidFill>
              </a:rPr>
              <a:t>وفي </a:t>
            </a:r>
            <a:r>
              <a:rPr lang="ar-SA" sz="2800" b="1" dirty="0">
                <a:solidFill>
                  <a:schemeClr val="tx2">
                    <a:lumMod val="75000"/>
                  </a:schemeClr>
                </a:solidFill>
              </a:rPr>
              <a:t>ضوء ما سبق نسأل الله سبحانه وتعالى أن يحقق لنا مرادنا في تطوير كليتنا ورفعة شأن جامعتنا الفتية تحت قيادة مليكنا المفدى أمد الله لنا في عمره وفي ظل قيادة إدارية شابة واعية يرأسها معالي مدير جامعتنا بارك الله في جهوده وسدد على طريق الحق خطاه.</a:t>
            </a:r>
            <a:endParaRPr lang="en-US" sz="2800" dirty="0">
              <a:solidFill>
                <a:schemeClr val="tx2">
                  <a:lumMod val="75000"/>
                </a:schemeClr>
              </a:solidFill>
            </a:endParaRPr>
          </a:p>
          <a:p>
            <a:pPr algn="just"/>
            <a:r>
              <a:rPr lang="ar-SA" sz="2800" b="1" dirty="0"/>
              <a:t> </a:t>
            </a:r>
            <a:endParaRPr lang="en-US" sz="2800" dirty="0"/>
          </a:p>
          <a:p>
            <a:pPr algn="ctr"/>
            <a:r>
              <a:rPr lang="ar-SA" sz="2800" b="1" dirty="0">
                <a:solidFill>
                  <a:srgbClr val="FF0000"/>
                </a:solidFill>
              </a:rPr>
              <a:t>والحمد لله من قبل ومن بعد،،،</a:t>
            </a:r>
            <a:endParaRPr lang="ar-SA" sz="2500" b="1" dirty="0">
              <a:solidFill>
                <a:srgbClr val="FF0000"/>
              </a:solidFill>
              <a:latin typeface="Arial" pitchFamily="34" charset="0"/>
              <a:cs typeface="Arial" pitchFamily="34" charset="0"/>
            </a:endParaRPr>
          </a:p>
        </p:txBody>
      </p:sp>
      <p:pic>
        <p:nvPicPr>
          <p:cNvPr id="10" name="Picture 9"/>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1" name="TextBox 10"/>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2" name="TextBox 11"/>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691518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3" name="TextBox 2"/>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
        <p:nvSpPr>
          <p:cNvPr id="7" name="TextBox 6"/>
          <p:cNvSpPr txBox="1"/>
          <p:nvPr/>
        </p:nvSpPr>
        <p:spPr>
          <a:xfrm>
            <a:off x="5292080" y="1579439"/>
            <a:ext cx="3600400" cy="769441"/>
          </a:xfrm>
          <a:prstGeom prst="rect">
            <a:avLst/>
          </a:prstGeom>
          <a:noFill/>
        </p:spPr>
        <p:txBody>
          <a:bodyPr wrap="square" rtlCol="1">
            <a:spAutoFit/>
          </a:bodyPr>
          <a:lstStyle/>
          <a:p>
            <a:r>
              <a:rPr lang="ar-SA" sz="4400" b="1" u="sng" dirty="0" smtClean="0">
                <a:solidFill>
                  <a:srgbClr val="FF0000"/>
                </a:solidFill>
                <a:latin typeface="Arial" pitchFamily="34" charset="0"/>
                <a:cs typeface="Arial" pitchFamily="34" charset="0"/>
              </a:rPr>
              <a:t>نشأة الكلية</a:t>
            </a:r>
            <a:endParaRPr lang="ar-SA" sz="4400" b="1" u="sng" dirty="0">
              <a:solidFill>
                <a:srgbClr val="FF0000"/>
              </a:solidFill>
              <a:latin typeface="Arial" pitchFamily="34" charset="0"/>
              <a:cs typeface="Arial" pitchFamily="34" charset="0"/>
            </a:endParaRPr>
          </a:p>
        </p:txBody>
      </p:sp>
      <p:sp>
        <p:nvSpPr>
          <p:cNvPr id="8" name="TextBox 7"/>
          <p:cNvSpPr txBox="1"/>
          <p:nvPr/>
        </p:nvSpPr>
        <p:spPr>
          <a:xfrm>
            <a:off x="467544" y="2804735"/>
            <a:ext cx="8424936" cy="954107"/>
          </a:xfrm>
          <a:prstGeom prst="rect">
            <a:avLst/>
          </a:prstGeom>
          <a:noFill/>
        </p:spPr>
        <p:txBody>
          <a:bodyPr wrap="square" rtlCol="1">
            <a:spAutoFit/>
          </a:bodyPr>
          <a:lstStyle/>
          <a:p>
            <a:pPr marL="342900" indent="-342900" algn="just">
              <a:buFont typeface="Arial" pitchFamily="34" charset="0"/>
              <a:buChar char="•"/>
            </a:pPr>
            <a:r>
              <a:rPr lang="ar-SA" sz="2800" dirty="0" smtClean="0"/>
              <a:t>نشأت </a:t>
            </a:r>
            <a:r>
              <a:rPr lang="ar-SA" sz="2800" dirty="0"/>
              <a:t>كلية المجتمع بالمجمعة بقرار إداري من مجلس الوزراء الموقر رقم 73  الصادر بتاريخ </a:t>
            </a:r>
            <a:r>
              <a:rPr lang="ar-SA" sz="2800" dirty="0" smtClean="0"/>
              <a:t>5</a:t>
            </a:r>
            <a:r>
              <a:rPr lang="en-US" sz="2800" dirty="0" smtClean="0"/>
              <a:t>/</a:t>
            </a:r>
            <a:r>
              <a:rPr lang="ar-SA" sz="2800" dirty="0" smtClean="0"/>
              <a:t>2</a:t>
            </a:r>
            <a:r>
              <a:rPr lang="en-US" sz="2800" dirty="0" smtClean="0"/>
              <a:t>/</a:t>
            </a:r>
            <a:r>
              <a:rPr lang="ar-SA" sz="2800" dirty="0" smtClean="0"/>
              <a:t>1422هـ.</a:t>
            </a:r>
            <a:endParaRPr lang="ar-SA" sz="2800" dirty="0"/>
          </a:p>
        </p:txBody>
      </p:sp>
    </p:spTree>
    <p:extLst>
      <p:ext uri="{BB962C8B-B14F-4D97-AF65-F5344CB8AC3E}">
        <p14:creationId xmlns:p14="http://schemas.microsoft.com/office/powerpoint/2010/main" val="3953606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71800" y="1268760"/>
            <a:ext cx="6120680" cy="769441"/>
          </a:xfrm>
          <a:prstGeom prst="rect">
            <a:avLst/>
          </a:prstGeom>
          <a:noFill/>
        </p:spPr>
        <p:txBody>
          <a:bodyPr wrap="square" rtlCol="1">
            <a:spAutoFit/>
          </a:bodyPr>
          <a:lstStyle/>
          <a:p>
            <a:r>
              <a:rPr lang="ar-SA" sz="4400" b="1" u="sng" dirty="0" smtClean="0">
                <a:solidFill>
                  <a:srgbClr val="FF0000"/>
                </a:solidFill>
                <a:latin typeface="Arial" pitchFamily="34" charset="0"/>
                <a:cs typeface="Arial" pitchFamily="34" charset="0"/>
              </a:rPr>
              <a:t>مسيرة كلية المجتمع منذ النشأة</a:t>
            </a:r>
            <a:endParaRPr lang="ar-SA" sz="4400" b="1" u="sng" dirty="0">
              <a:solidFill>
                <a:srgbClr val="FF0000"/>
              </a:solidFill>
              <a:latin typeface="Arial" pitchFamily="34" charset="0"/>
              <a:cs typeface="Arial" pitchFamily="34" charset="0"/>
            </a:endParaRPr>
          </a:p>
        </p:txBody>
      </p:sp>
      <p:sp>
        <p:nvSpPr>
          <p:cNvPr id="2" name="TextBox 1"/>
          <p:cNvSpPr txBox="1"/>
          <p:nvPr/>
        </p:nvSpPr>
        <p:spPr>
          <a:xfrm>
            <a:off x="1115616" y="2276872"/>
            <a:ext cx="7776864" cy="584775"/>
          </a:xfrm>
          <a:prstGeom prst="rect">
            <a:avLst/>
          </a:prstGeom>
          <a:noFill/>
        </p:spPr>
        <p:txBody>
          <a:bodyPr wrap="square" rtlCol="1">
            <a:spAutoFit/>
          </a:bodyPr>
          <a:lstStyle/>
          <a:p>
            <a:r>
              <a:rPr lang="ar-SA" sz="3200" b="1" dirty="0" smtClean="0">
                <a:solidFill>
                  <a:schemeClr val="accent2">
                    <a:lumMod val="50000"/>
                  </a:schemeClr>
                </a:solidFill>
              </a:rPr>
              <a:t>أولا: المباني والمرافق</a:t>
            </a:r>
            <a:endParaRPr lang="ar-SA" sz="3200" b="1" dirty="0">
              <a:solidFill>
                <a:schemeClr val="accent2">
                  <a:lumMod val="50000"/>
                </a:schemeClr>
              </a:solidFill>
            </a:endParaRPr>
          </a:p>
        </p:txBody>
      </p:sp>
      <p:sp>
        <p:nvSpPr>
          <p:cNvPr id="6" name="TextBox 5"/>
          <p:cNvSpPr txBox="1"/>
          <p:nvPr/>
        </p:nvSpPr>
        <p:spPr>
          <a:xfrm>
            <a:off x="467544" y="3140968"/>
            <a:ext cx="8424936" cy="2108269"/>
          </a:xfrm>
          <a:prstGeom prst="rect">
            <a:avLst/>
          </a:prstGeom>
          <a:noFill/>
        </p:spPr>
        <p:txBody>
          <a:bodyPr wrap="square" rtlCol="1">
            <a:spAutoFit/>
          </a:bodyPr>
          <a:lstStyle/>
          <a:p>
            <a:pPr marL="342900" indent="-342900">
              <a:buFont typeface="Arial" pitchFamily="34" charset="0"/>
              <a:buChar char="•"/>
            </a:pPr>
            <a:r>
              <a:rPr lang="ar-SA" sz="2800" b="1" u="sng" dirty="0" smtClean="0"/>
              <a:t>المبنى الرئيس</a:t>
            </a:r>
          </a:p>
          <a:p>
            <a:endParaRPr lang="ar-SA" sz="2800" b="1" dirty="0" smtClean="0"/>
          </a:p>
          <a:p>
            <a:pPr algn="just"/>
            <a:r>
              <a:rPr lang="ar-SA" sz="2500" dirty="0"/>
              <a:t>تم استلام المبني الرئيس للكلية من وزارة التربية و التعليم بمساحة 9000 م</a:t>
            </a:r>
            <a:r>
              <a:rPr lang="ar-SA" sz="2500" baseline="30000" dirty="0"/>
              <a:t>2</a:t>
            </a:r>
            <a:r>
              <a:rPr lang="ar-SA" sz="2500" dirty="0"/>
              <a:t> فقط دون أية تجهيزات و ذلك علي سبيل الإعارة ، في شهر 19/12/ 1424 هـ .</a:t>
            </a:r>
            <a:endParaRPr lang="ar-SA" sz="2500" b="1" dirty="0"/>
          </a:p>
        </p:txBody>
      </p:sp>
      <p:pic>
        <p:nvPicPr>
          <p:cNvPr id="11" name="Picture 10"/>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2" name="TextBox 11"/>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3" name="TextBox 12"/>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4224481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6"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7504" y="1620664"/>
            <a:ext cx="8856984" cy="4616648"/>
          </a:xfrm>
          <a:prstGeom prst="rect">
            <a:avLst/>
          </a:prstGeom>
          <a:noFill/>
        </p:spPr>
        <p:txBody>
          <a:bodyPr wrap="square" rtlCol="1">
            <a:spAutoFit/>
          </a:bodyPr>
          <a:lstStyle/>
          <a:p>
            <a:pPr marL="342900" indent="-342900">
              <a:buFont typeface="Arial" pitchFamily="34" charset="0"/>
              <a:buChar char="•"/>
            </a:pPr>
            <a:r>
              <a:rPr lang="ar-SA" sz="2800" b="1" u="sng" dirty="0" smtClean="0"/>
              <a:t>توسعات تطويرية للمباني و المرافق ، و التجهيزات</a:t>
            </a:r>
          </a:p>
          <a:p>
            <a:endParaRPr lang="ar-SA" sz="2800" b="1" dirty="0" smtClean="0"/>
          </a:p>
          <a:p>
            <a:pPr algn="just"/>
            <a:r>
              <a:rPr lang="ar-SA" sz="2500" b="1" dirty="0" smtClean="0">
                <a:solidFill>
                  <a:srgbClr val="7030A0"/>
                </a:solidFill>
              </a:rPr>
              <a:t>1- التجهيزات الأكاديمية</a:t>
            </a:r>
          </a:p>
          <a:p>
            <a:pPr algn="just"/>
            <a:endParaRPr lang="ar-SA" sz="2500" b="1" dirty="0" smtClean="0"/>
          </a:p>
          <a:p>
            <a:pPr marL="800100" lvl="1" indent="-342900" algn="just">
              <a:buFont typeface="Arial" pitchFamily="34" charset="0"/>
              <a:buChar char="•"/>
            </a:pPr>
            <a:r>
              <a:rPr lang="ar-SA" sz="2400" b="1" dirty="0" smtClean="0">
                <a:latin typeface="Arial" pitchFamily="34" charset="0"/>
                <a:cs typeface="Arial" pitchFamily="34" charset="0"/>
              </a:rPr>
              <a:t>14 قاعة مزودة بالسبورة الذكية.</a:t>
            </a:r>
          </a:p>
          <a:p>
            <a:pPr marL="800100" lvl="1" indent="-342900" algn="just">
              <a:buFont typeface="Arial" pitchFamily="34" charset="0"/>
              <a:buChar char="•"/>
            </a:pPr>
            <a:r>
              <a:rPr lang="ar-SA" sz="2400" b="1" dirty="0" smtClean="0">
                <a:latin typeface="Arial" pitchFamily="34" charset="0"/>
                <a:cs typeface="Arial" pitchFamily="34" charset="0"/>
              </a:rPr>
              <a:t>7 معامل حاسب آلي.</a:t>
            </a:r>
          </a:p>
          <a:p>
            <a:pPr marL="800100" lvl="1" indent="-342900" algn="just">
              <a:buFont typeface="Arial" pitchFamily="34" charset="0"/>
              <a:buChar char="•"/>
            </a:pPr>
            <a:r>
              <a:rPr lang="ar-SA" sz="2400" b="1" dirty="0" smtClean="0">
                <a:latin typeface="Arial" pitchFamily="34" charset="0"/>
                <a:cs typeface="Arial" pitchFamily="34" charset="0"/>
              </a:rPr>
              <a:t>حصول موقع الكلية الإلكتروني على المركز الأول على مستوى كليات جامعة الملك سعود الواقعة خارج مدينة الرياض.</a:t>
            </a:r>
          </a:p>
          <a:p>
            <a:pPr marL="800100" lvl="1" indent="-342900" algn="just">
              <a:buFont typeface="Arial" pitchFamily="34" charset="0"/>
              <a:buChar char="•"/>
            </a:pPr>
            <a:r>
              <a:rPr lang="ar-SA" sz="2400" b="1" dirty="0" smtClean="0">
                <a:latin typeface="Arial" pitchFamily="34" charset="0"/>
                <a:cs typeface="Arial" pitchFamily="34" charset="0"/>
              </a:rPr>
              <a:t>تطوير الموقع الإلكتروني للكلية من قبل لجنة الموقع الإلكتروني بالكلية.</a:t>
            </a:r>
          </a:p>
          <a:p>
            <a:pPr marL="800100" lvl="1" indent="-342900" algn="just">
              <a:buFont typeface="Arial" pitchFamily="34" charset="0"/>
              <a:buChar char="•"/>
            </a:pPr>
            <a:endParaRPr lang="ar-SA" sz="2400" b="1" dirty="0" smtClean="0">
              <a:latin typeface="Arial" pitchFamily="34" charset="0"/>
              <a:cs typeface="Arial" pitchFamily="34" charset="0"/>
            </a:endParaRPr>
          </a:p>
          <a:p>
            <a:pPr marL="800100" lvl="1" indent="-342900" algn="just">
              <a:buFont typeface="Arial" pitchFamily="34" charset="0"/>
              <a:buChar char="•"/>
            </a:pPr>
            <a:endParaRPr lang="ar-SA" sz="2400" b="1" dirty="0" smtClean="0">
              <a:latin typeface="Arial" pitchFamily="34" charset="0"/>
              <a:cs typeface="Arial" pitchFamily="34" charset="0"/>
            </a:endParaRPr>
          </a:p>
          <a:p>
            <a:pPr marL="800100" lvl="1" indent="-342900" algn="just">
              <a:buFont typeface="Arial" pitchFamily="34" charset="0"/>
              <a:buChar char="•"/>
            </a:pPr>
            <a:endParaRPr lang="ar-SA" sz="2000" b="1" dirty="0"/>
          </a:p>
        </p:txBody>
      </p:sp>
      <p:pic>
        <p:nvPicPr>
          <p:cNvPr id="10" name="Picture 9"/>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1" name="TextBox 10"/>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2" name="TextBox 11"/>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160907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7504" y="1620664"/>
            <a:ext cx="8856984" cy="1600438"/>
          </a:xfrm>
          <a:prstGeom prst="rect">
            <a:avLst/>
          </a:prstGeom>
          <a:noFill/>
        </p:spPr>
        <p:txBody>
          <a:bodyPr wrap="square" rtlCol="1">
            <a:spAutoFit/>
          </a:bodyPr>
          <a:lstStyle/>
          <a:p>
            <a:pPr algn="just"/>
            <a:r>
              <a:rPr lang="ar-SA" sz="2500" b="1" dirty="0" smtClean="0">
                <a:solidFill>
                  <a:srgbClr val="7030A0"/>
                </a:solidFill>
              </a:rPr>
              <a:t>2- التجهيزات الإدارية والمالية</a:t>
            </a:r>
          </a:p>
          <a:p>
            <a:pPr algn="just"/>
            <a:endParaRPr lang="ar-SA" sz="2500" b="1" dirty="0" smtClean="0"/>
          </a:p>
          <a:p>
            <a:pPr marL="800100" lvl="1" indent="-342900" algn="just">
              <a:buFont typeface="Arial" pitchFamily="34" charset="0"/>
              <a:buChar char="•"/>
            </a:pPr>
            <a:r>
              <a:rPr lang="ar-SA" sz="2400" b="1" dirty="0" smtClean="0">
                <a:latin typeface="Arial" pitchFamily="34" charset="0"/>
                <a:cs typeface="Arial" pitchFamily="34" charset="0"/>
              </a:rPr>
              <a:t>40 مكتب مجهزة بحاسبات آلية متصلة بشبكة للطباعة ، بالإضافة إلي توفر خدمة الانترنت .</a:t>
            </a:r>
            <a:endParaRPr lang="ar-SA" sz="2400" b="1" dirty="0">
              <a:latin typeface="Arial" pitchFamily="34" charset="0"/>
              <a:cs typeface="Arial" pitchFamily="34" charset="0"/>
            </a:endParaRPr>
          </a:p>
        </p:txBody>
      </p:sp>
      <p:sp>
        <p:nvSpPr>
          <p:cNvPr id="7" name="TextBox 6"/>
          <p:cNvSpPr txBox="1"/>
          <p:nvPr/>
        </p:nvSpPr>
        <p:spPr>
          <a:xfrm>
            <a:off x="107504" y="3907502"/>
            <a:ext cx="8856984" cy="1969770"/>
          </a:xfrm>
          <a:prstGeom prst="rect">
            <a:avLst/>
          </a:prstGeom>
          <a:noFill/>
        </p:spPr>
        <p:txBody>
          <a:bodyPr wrap="square" rtlCol="1">
            <a:spAutoFit/>
          </a:bodyPr>
          <a:lstStyle/>
          <a:p>
            <a:pPr algn="just"/>
            <a:r>
              <a:rPr lang="ar-SA" sz="2500" b="1" dirty="0" smtClean="0">
                <a:solidFill>
                  <a:srgbClr val="7030A0"/>
                </a:solidFill>
              </a:rPr>
              <a:t>3- مكتبة الكلية</a:t>
            </a:r>
          </a:p>
          <a:p>
            <a:pPr algn="just"/>
            <a:endParaRPr lang="ar-SA" sz="2500" b="1" dirty="0" smtClean="0"/>
          </a:p>
          <a:p>
            <a:pPr marL="800100" lvl="1" indent="-342900" algn="just">
              <a:buFont typeface="Arial" pitchFamily="34" charset="0"/>
              <a:buChar char="•"/>
            </a:pPr>
            <a:r>
              <a:rPr lang="ar-SA" sz="2400" b="1" dirty="0" smtClean="0">
                <a:latin typeface="Arial" pitchFamily="34" charset="0"/>
                <a:cs typeface="Arial" pitchFamily="34" charset="0"/>
              </a:rPr>
              <a:t>تحتوي المكتبة على ما يقارب {2000} عنوان عربي و{850} عنوان إنجليزي ، كما يوجد عدد (5) أجهزة كمبيوتر للإنترنت والبحث الآلي وعدد (2)  جهاز كمبيوتر سيرفر ومستخدم.</a:t>
            </a:r>
            <a:endParaRPr lang="ar-SA" sz="2400" b="1" dirty="0">
              <a:latin typeface="Arial" pitchFamily="34" charset="0"/>
              <a:cs typeface="Arial" pitchFamily="34" charset="0"/>
            </a:endParaRPr>
          </a:p>
        </p:txBody>
      </p:sp>
      <p:pic>
        <p:nvPicPr>
          <p:cNvPr id="11" name="Picture 10"/>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2" name="TextBox 11"/>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3" name="TextBox 12"/>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448391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7504" y="1620664"/>
            <a:ext cx="8856984" cy="2339102"/>
          </a:xfrm>
          <a:prstGeom prst="rect">
            <a:avLst/>
          </a:prstGeom>
          <a:noFill/>
        </p:spPr>
        <p:txBody>
          <a:bodyPr wrap="square" rtlCol="1">
            <a:spAutoFit/>
          </a:bodyPr>
          <a:lstStyle/>
          <a:p>
            <a:pPr algn="just"/>
            <a:r>
              <a:rPr lang="ar-SA" sz="2500" b="1" dirty="0" smtClean="0">
                <a:solidFill>
                  <a:srgbClr val="7030A0"/>
                </a:solidFill>
              </a:rPr>
              <a:t>4- استعارة المبنى القديم لبلدية محافظة المجمعة </a:t>
            </a:r>
          </a:p>
          <a:p>
            <a:pPr algn="just"/>
            <a:endParaRPr lang="ar-SA" sz="2500" b="1" dirty="0" smtClean="0"/>
          </a:p>
          <a:p>
            <a:pPr marL="800100" lvl="1" indent="-342900" algn="just">
              <a:buFont typeface="Arial" pitchFamily="34" charset="0"/>
              <a:buChar char="•"/>
            </a:pPr>
            <a:r>
              <a:rPr lang="ar-SA" sz="2400" b="1" dirty="0" smtClean="0">
                <a:latin typeface="Arial" pitchFamily="34" charset="0"/>
                <a:cs typeface="Arial" pitchFamily="34" charset="0"/>
              </a:rPr>
              <a:t>تم استعارة مبنى بلدية محافظة المجمعة بالتنسيق مع رئيس البلدية وإعادة تأهيله إلى مبنى تعليمي وتجهيز عدد (11) قاعة دراسية ومعامل لخدمة العملية التعليمية بالإضافة إلى عدد (4) قاعات تم تجهيزها كمكاتب إدارية .</a:t>
            </a:r>
          </a:p>
          <a:p>
            <a:pPr marL="800100" lvl="1" indent="-342900" algn="just">
              <a:buFont typeface="Arial" pitchFamily="34" charset="0"/>
              <a:buChar char="•"/>
            </a:pPr>
            <a:endParaRPr lang="ar-SA" sz="2400" b="1" dirty="0">
              <a:latin typeface="Arial" pitchFamily="34" charset="0"/>
              <a:cs typeface="Arial" pitchFamily="34" charset="0"/>
            </a:endParaRPr>
          </a:p>
        </p:txBody>
      </p:sp>
      <p:sp>
        <p:nvSpPr>
          <p:cNvPr id="7" name="TextBox 6"/>
          <p:cNvSpPr txBox="1"/>
          <p:nvPr/>
        </p:nvSpPr>
        <p:spPr>
          <a:xfrm>
            <a:off x="107504" y="3907502"/>
            <a:ext cx="8856984" cy="477054"/>
          </a:xfrm>
          <a:prstGeom prst="rect">
            <a:avLst/>
          </a:prstGeom>
          <a:noFill/>
        </p:spPr>
        <p:txBody>
          <a:bodyPr wrap="square" rtlCol="1">
            <a:spAutoFit/>
          </a:bodyPr>
          <a:lstStyle/>
          <a:p>
            <a:pPr algn="just"/>
            <a:r>
              <a:rPr lang="ar-SA" sz="2500" b="1" dirty="0" smtClean="0">
                <a:solidFill>
                  <a:srgbClr val="7030A0"/>
                </a:solidFill>
              </a:rPr>
              <a:t>5- الصالة الرياضية</a:t>
            </a:r>
          </a:p>
        </p:txBody>
      </p:sp>
      <p:sp>
        <p:nvSpPr>
          <p:cNvPr id="2" name="TextBox 1"/>
          <p:cNvSpPr txBox="1"/>
          <p:nvPr/>
        </p:nvSpPr>
        <p:spPr>
          <a:xfrm>
            <a:off x="899592" y="4725144"/>
            <a:ext cx="8064896" cy="477054"/>
          </a:xfrm>
          <a:prstGeom prst="rect">
            <a:avLst/>
          </a:prstGeom>
          <a:noFill/>
        </p:spPr>
        <p:txBody>
          <a:bodyPr wrap="square" rtlCol="1">
            <a:spAutoFit/>
          </a:bodyPr>
          <a:lstStyle/>
          <a:p>
            <a:pPr lvl="0" algn="just"/>
            <a:r>
              <a:rPr lang="ar-SA" sz="2500" b="1" dirty="0" smtClean="0">
                <a:solidFill>
                  <a:srgbClr val="7030A0"/>
                </a:solidFill>
              </a:rPr>
              <a:t>6- </a:t>
            </a:r>
            <a:r>
              <a:rPr lang="ar-SA" sz="2500" b="1" dirty="0">
                <a:solidFill>
                  <a:srgbClr val="7030A0"/>
                </a:solidFill>
              </a:rPr>
              <a:t>مظلات ومواقف </a:t>
            </a:r>
            <a:r>
              <a:rPr lang="ar-SA" sz="2500" b="1" dirty="0" smtClean="0">
                <a:solidFill>
                  <a:srgbClr val="7030A0"/>
                </a:solidFill>
              </a:rPr>
              <a:t>للسيارات</a:t>
            </a:r>
            <a:endParaRPr lang="ar-SA" sz="2500" b="1" dirty="0">
              <a:solidFill>
                <a:srgbClr val="7030A0"/>
              </a:solidFill>
            </a:endParaRPr>
          </a:p>
        </p:txBody>
      </p:sp>
      <p:sp>
        <p:nvSpPr>
          <p:cNvPr id="11" name="TextBox 10"/>
          <p:cNvSpPr txBox="1"/>
          <p:nvPr/>
        </p:nvSpPr>
        <p:spPr>
          <a:xfrm>
            <a:off x="971600" y="5589240"/>
            <a:ext cx="7992888" cy="477054"/>
          </a:xfrm>
          <a:prstGeom prst="rect">
            <a:avLst/>
          </a:prstGeom>
          <a:noFill/>
        </p:spPr>
        <p:txBody>
          <a:bodyPr wrap="square" rtlCol="1">
            <a:spAutoFit/>
          </a:bodyPr>
          <a:lstStyle/>
          <a:p>
            <a:pPr lvl="0" algn="just"/>
            <a:r>
              <a:rPr lang="ar-SA" sz="2500" b="1" dirty="0" smtClean="0">
                <a:solidFill>
                  <a:srgbClr val="7030A0"/>
                </a:solidFill>
              </a:rPr>
              <a:t>7- المسرح</a:t>
            </a:r>
            <a:endParaRPr lang="ar-SA" sz="2500" b="1" dirty="0">
              <a:solidFill>
                <a:srgbClr val="7030A0"/>
              </a:solidFill>
            </a:endParaRPr>
          </a:p>
        </p:txBody>
      </p:sp>
      <p:pic>
        <p:nvPicPr>
          <p:cNvPr id="12" name="Picture 11"/>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3" name="TextBox 12"/>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4" name="TextBox 13"/>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2301775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 grpId="0"/>
      <p:bldP spid="11"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7504" y="1620664"/>
            <a:ext cx="8856984" cy="846386"/>
          </a:xfrm>
          <a:prstGeom prst="rect">
            <a:avLst/>
          </a:prstGeom>
          <a:noFill/>
        </p:spPr>
        <p:txBody>
          <a:bodyPr wrap="square" rtlCol="1">
            <a:spAutoFit/>
          </a:bodyPr>
          <a:lstStyle/>
          <a:p>
            <a:pPr algn="just"/>
            <a:r>
              <a:rPr lang="ar-SA" sz="2500" b="1" dirty="0" smtClean="0">
                <a:solidFill>
                  <a:srgbClr val="7030A0"/>
                </a:solidFill>
              </a:rPr>
              <a:t>8- القاعات الخارجية</a:t>
            </a:r>
          </a:p>
          <a:p>
            <a:pPr marL="800100" lvl="1" indent="-342900" algn="just">
              <a:buFont typeface="Arial" pitchFamily="34" charset="0"/>
              <a:buChar char="•"/>
            </a:pPr>
            <a:r>
              <a:rPr lang="ar-SA" sz="2400" b="1" dirty="0" smtClean="0">
                <a:latin typeface="Arial" pitchFamily="34" charset="0"/>
                <a:cs typeface="Arial" pitchFamily="34" charset="0"/>
              </a:rPr>
              <a:t>إنشاء عدد (6) قاعات تدريس مجاورة للمبنى الرئيس.</a:t>
            </a:r>
          </a:p>
        </p:txBody>
      </p:sp>
      <p:sp>
        <p:nvSpPr>
          <p:cNvPr id="7" name="TextBox 6"/>
          <p:cNvSpPr txBox="1"/>
          <p:nvPr/>
        </p:nvSpPr>
        <p:spPr>
          <a:xfrm>
            <a:off x="107504" y="2708920"/>
            <a:ext cx="8856984" cy="477054"/>
          </a:xfrm>
          <a:prstGeom prst="rect">
            <a:avLst/>
          </a:prstGeom>
          <a:noFill/>
        </p:spPr>
        <p:txBody>
          <a:bodyPr wrap="square" rtlCol="1">
            <a:spAutoFit/>
          </a:bodyPr>
          <a:lstStyle/>
          <a:p>
            <a:pPr algn="just"/>
            <a:r>
              <a:rPr lang="ar-SA" sz="2500" b="1" dirty="0" smtClean="0">
                <a:solidFill>
                  <a:srgbClr val="7030A0"/>
                </a:solidFill>
              </a:rPr>
              <a:t>9- المستودعات</a:t>
            </a:r>
          </a:p>
        </p:txBody>
      </p:sp>
      <p:sp>
        <p:nvSpPr>
          <p:cNvPr id="2" name="TextBox 1"/>
          <p:cNvSpPr txBox="1"/>
          <p:nvPr/>
        </p:nvSpPr>
        <p:spPr>
          <a:xfrm>
            <a:off x="611560" y="3645024"/>
            <a:ext cx="8424936" cy="477054"/>
          </a:xfrm>
          <a:prstGeom prst="rect">
            <a:avLst/>
          </a:prstGeom>
          <a:noFill/>
        </p:spPr>
        <p:txBody>
          <a:bodyPr wrap="square" rtlCol="1">
            <a:spAutoFit/>
          </a:bodyPr>
          <a:lstStyle/>
          <a:p>
            <a:pPr lvl="0" algn="just"/>
            <a:r>
              <a:rPr lang="ar-SA" sz="2500" b="1" dirty="0" smtClean="0">
                <a:solidFill>
                  <a:srgbClr val="7030A0"/>
                </a:solidFill>
              </a:rPr>
              <a:t>10- </a:t>
            </a:r>
            <a:r>
              <a:rPr lang="ar-SA" sz="2500" b="1" dirty="0">
                <a:solidFill>
                  <a:srgbClr val="7030A0"/>
                </a:solidFill>
              </a:rPr>
              <a:t>ملاعب </a:t>
            </a:r>
            <a:r>
              <a:rPr lang="ar-SA" sz="2500" b="1" dirty="0" smtClean="0">
                <a:solidFill>
                  <a:srgbClr val="7030A0"/>
                </a:solidFill>
              </a:rPr>
              <a:t>الكلية</a:t>
            </a:r>
            <a:endParaRPr lang="ar-SA" sz="2500" b="1" dirty="0">
              <a:solidFill>
                <a:srgbClr val="7030A0"/>
              </a:solidFill>
            </a:endParaRPr>
          </a:p>
        </p:txBody>
      </p:sp>
      <p:sp>
        <p:nvSpPr>
          <p:cNvPr id="11" name="TextBox 10"/>
          <p:cNvSpPr txBox="1"/>
          <p:nvPr/>
        </p:nvSpPr>
        <p:spPr>
          <a:xfrm>
            <a:off x="935595" y="4581128"/>
            <a:ext cx="8100901" cy="477054"/>
          </a:xfrm>
          <a:prstGeom prst="rect">
            <a:avLst/>
          </a:prstGeom>
          <a:noFill/>
        </p:spPr>
        <p:txBody>
          <a:bodyPr wrap="square" rtlCol="1">
            <a:spAutoFit/>
          </a:bodyPr>
          <a:lstStyle/>
          <a:p>
            <a:pPr lvl="0" algn="just"/>
            <a:r>
              <a:rPr lang="ar-SA" sz="2500" b="1" dirty="0" smtClean="0">
                <a:solidFill>
                  <a:srgbClr val="7030A0"/>
                </a:solidFill>
              </a:rPr>
              <a:t>11- </a:t>
            </a:r>
            <a:r>
              <a:rPr lang="ar-SA" sz="2500" b="1" dirty="0">
                <a:solidFill>
                  <a:srgbClr val="7030A0"/>
                </a:solidFill>
              </a:rPr>
              <a:t>المخيم الدائم </a:t>
            </a:r>
            <a:r>
              <a:rPr lang="ar-SA" sz="2500" b="1" dirty="0" smtClean="0">
                <a:solidFill>
                  <a:srgbClr val="7030A0"/>
                </a:solidFill>
              </a:rPr>
              <a:t>للكلية</a:t>
            </a:r>
            <a:endParaRPr lang="ar-SA" sz="2500" b="1" dirty="0">
              <a:solidFill>
                <a:srgbClr val="7030A0"/>
              </a:solidFill>
            </a:endParaRPr>
          </a:p>
        </p:txBody>
      </p:sp>
      <p:pic>
        <p:nvPicPr>
          <p:cNvPr id="12" name="Picture 11"/>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3" name="TextBox 12"/>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4" name="TextBox 13"/>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20996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 grpId="0"/>
      <p:bldP spid="11"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5496" y="2564904"/>
            <a:ext cx="9001000" cy="477054"/>
          </a:xfrm>
          <a:prstGeom prst="rect">
            <a:avLst/>
          </a:prstGeom>
          <a:noFill/>
        </p:spPr>
        <p:txBody>
          <a:bodyPr wrap="square" rtlCol="1">
            <a:spAutoFit/>
          </a:bodyPr>
          <a:lstStyle/>
          <a:p>
            <a:pPr algn="just"/>
            <a:r>
              <a:rPr lang="ar-SA" sz="2500" b="1" dirty="0" smtClean="0">
                <a:solidFill>
                  <a:srgbClr val="7030A0"/>
                </a:solidFill>
              </a:rPr>
              <a:t>1- الإفتتاح</a:t>
            </a:r>
          </a:p>
        </p:txBody>
      </p:sp>
      <p:sp>
        <p:nvSpPr>
          <p:cNvPr id="8" name="TextBox 7"/>
          <p:cNvSpPr txBox="1"/>
          <p:nvPr/>
        </p:nvSpPr>
        <p:spPr>
          <a:xfrm>
            <a:off x="107504" y="1340768"/>
            <a:ext cx="8831868" cy="584775"/>
          </a:xfrm>
          <a:prstGeom prst="rect">
            <a:avLst/>
          </a:prstGeom>
          <a:noFill/>
        </p:spPr>
        <p:txBody>
          <a:bodyPr wrap="square" rtlCol="1">
            <a:spAutoFit/>
          </a:bodyPr>
          <a:lstStyle/>
          <a:p>
            <a:r>
              <a:rPr lang="ar-SA" sz="3200" b="1" dirty="0" smtClean="0">
                <a:solidFill>
                  <a:schemeClr val="accent2">
                    <a:lumMod val="50000"/>
                  </a:schemeClr>
                </a:solidFill>
              </a:rPr>
              <a:t>ثانيا: البرامج والأقسام الأكاديمية والوحدات المساندة</a:t>
            </a:r>
            <a:endParaRPr lang="ar-SA" sz="3200" b="1" dirty="0">
              <a:solidFill>
                <a:schemeClr val="accent2">
                  <a:lumMod val="50000"/>
                </a:schemeClr>
              </a:solidFill>
            </a:endParaRPr>
          </a:p>
        </p:txBody>
      </p:sp>
      <p:sp>
        <p:nvSpPr>
          <p:cNvPr id="2" name="TextBox 1"/>
          <p:cNvSpPr txBox="1"/>
          <p:nvPr/>
        </p:nvSpPr>
        <p:spPr>
          <a:xfrm>
            <a:off x="395536" y="3212976"/>
            <a:ext cx="8543836" cy="1938992"/>
          </a:xfrm>
          <a:prstGeom prst="rect">
            <a:avLst/>
          </a:prstGeom>
          <a:noFill/>
        </p:spPr>
        <p:txBody>
          <a:bodyPr wrap="square" rtlCol="1">
            <a:spAutoFit/>
          </a:bodyPr>
          <a:lstStyle/>
          <a:p>
            <a:pPr lvl="0" algn="just"/>
            <a:r>
              <a:rPr lang="ar-SA" sz="2400" b="1" dirty="0">
                <a:latin typeface="Arial" pitchFamily="34" charset="0"/>
                <a:cs typeface="Arial" pitchFamily="34" charset="0"/>
              </a:rPr>
              <a:t>بدأت الدراسة في الفصل الدراسي الأول للعام الدراسي 1425/1426هـ بثلاثة أقسام:</a:t>
            </a:r>
            <a:br>
              <a:rPr lang="ar-SA" sz="2400" b="1" dirty="0">
                <a:latin typeface="Arial" pitchFamily="34" charset="0"/>
                <a:cs typeface="Arial" pitchFamily="34" charset="0"/>
              </a:rPr>
            </a:br>
            <a:endParaRPr lang="ar-SA" sz="2400" b="1" dirty="0">
              <a:latin typeface="Arial" pitchFamily="34" charset="0"/>
              <a:cs typeface="Arial" pitchFamily="34" charset="0"/>
            </a:endParaRPr>
          </a:p>
          <a:p>
            <a:pPr marL="800100" lvl="1" indent="-342900" algn="just">
              <a:buFont typeface="Arial" pitchFamily="34" charset="0"/>
              <a:buChar char="•"/>
            </a:pPr>
            <a:r>
              <a:rPr lang="ar-SA" sz="2400" b="1" dirty="0">
                <a:latin typeface="Arial" pitchFamily="34" charset="0"/>
                <a:cs typeface="Arial" pitchFamily="34" charset="0"/>
              </a:rPr>
              <a:t>قسم العلوم الطبيعية التطبيقية </a:t>
            </a:r>
          </a:p>
          <a:p>
            <a:pPr marL="800100" lvl="1" indent="-342900" algn="just">
              <a:buFont typeface="Arial" pitchFamily="34" charset="0"/>
              <a:buChar char="•"/>
            </a:pPr>
            <a:r>
              <a:rPr lang="ar-SA" sz="2400" b="1" dirty="0">
                <a:latin typeface="Arial" pitchFamily="34" charset="0"/>
                <a:cs typeface="Arial" pitchFamily="34" charset="0"/>
              </a:rPr>
              <a:t>قسم العلوم الطبية التطبيقية </a:t>
            </a:r>
          </a:p>
          <a:p>
            <a:pPr marL="800100" lvl="1" indent="-342900" algn="just">
              <a:buFont typeface="Arial" pitchFamily="34" charset="0"/>
              <a:buChar char="•"/>
            </a:pPr>
            <a:r>
              <a:rPr lang="ar-SA" sz="2400" b="1" dirty="0">
                <a:latin typeface="Arial" pitchFamily="34" charset="0"/>
                <a:cs typeface="Arial" pitchFamily="34" charset="0"/>
              </a:rPr>
              <a:t>قسم العلوم الإدارية والإنسانية</a:t>
            </a:r>
            <a:r>
              <a:rPr lang="ar-SA" sz="2400" b="1" dirty="0" smtClean="0">
                <a:latin typeface="Arial" pitchFamily="34" charset="0"/>
                <a:cs typeface="Arial" pitchFamily="34" charset="0"/>
              </a:rPr>
              <a:t>.</a:t>
            </a:r>
            <a:endParaRPr lang="ar-SA" sz="2400" b="1" dirty="0">
              <a:latin typeface="Arial" pitchFamily="34" charset="0"/>
              <a:cs typeface="Arial" pitchFamily="34" charset="0"/>
            </a:endParaRPr>
          </a:p>
        </p:txBody>
      </p:sp>
      <p:pic>
        <p:nvPicPr>
          <p:cNvPr id="11" name="Picture 10"/>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2" name="TextBox 11"/>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3" name="TextBox 12"/>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3692172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2"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5496" y="1412776"/>
            <a:ext cx="9001000" cy="477054"/>
          </a:xfrm>
          <a:prstGeom prst="rect">
            <a:avLst/>
          </a:prstGeom>
          <a:noFill/>
        </p:spPr>
        <p:txBody>
          <a:bodyPr wrap="square" rtlCol="1">
            <a:spAutoFit/>
          </a:bodyPr>
          <a:lstStyle/>
          <a:p>
            <a:pPr algn="just"/>
            <a:r>
              <a:rPr lang="ar-SA" sz="2500" b="1" dirty="0" smtClean="0">
                <a:solidFill>
                  <a:srgbClr val="7030A0"/>
                </a:solidFill>
              </a:rPr>
              <a:t>2- جهود التطوير</a:t>
            </a:r>
          </a:p>
        </p:txBody>
      </p:sp>
      <p:sp>
        <p:nvSpPr>
          <p:cNvPr id="2" name="TextBox 1"/>
          <p:cNvSpPr txBox="1"/>
          <p:nvPr/>
        </p:nvSpPr>
        <p:spPr>
          <a:xfrm>
            <a:off x="719571" y="2060848"/>
            <a:ext cx="8100901" cy="461665"/>
          </a:xfrm>
          <a:prstGeom prst="rect">
            <a:avLst/>
          </a:prstGeom>
          <a:noFill/>
        </p:spPr>
        <p:txBody>
          <a:bodyPr wrap="square" rtlCol="1">
            <a:spAutoFit/>
          </a:bodyPr>
          <a:lstStyle/>
          <a:p>
            <a:pPr marL="800100" lvl="1" indent="-342900" algn="just">
              <a:buFont typeface="Arial" pitchFamily="34" charset="0"/>
              <a:buChar char="•"/>
            </a:pPr>
            <a:r>
              <a:rPr lang="ar-SA" sz="2400" b="1" dirty="0">
                <a:latin typeface="Arial" pitchFamily="34" charset="0"/>
                <a:cs typeface="Arial" pitchFamily="34" charset="0"/>
              </a:rPr>
              <a:t>الرفع بطلب لإنشاء مركز بحوث بالكلية</a:t>
            </a:r>
            <a:r>
              <a:rPr lang="ar-SA" sz="2400" b="1" dirty="0" smtClean="0">
                <a:latin typeface="Arial" pitchFamily="34" charset="0"/>
                <a:cs typeface="Arial" pitchFamily="34" charset="0"/>
              </a:rPr>
              <a:t>.</a:t>
            </a:r>
            <a:endParaRPr lang="ar-SA" sz="2400" b="1" dirty="0">
              <a:latin typeface="Arial" pitchFamily="34" charset="0"/>
              <a:cs typeface="Arial" pitchFamily="34" charset="0"/>
            </a:endParaRPr>
          </a:p>
        </p:txBody>
      </p:sp>
      <p:sp>
        <p:nvSpPr>
          <p:cNvPr id="10" name="TextBox 9"/>
          <p:cNvSpPr txBox="1"/>
          <p:nvPr/>
        </p:nvSpPr>
        <p:spPr>
          <a:xfrm>
            <a:off x="251521" y="2742019"/>
            <a:ext cx="8568952" cy="830997"/>
          </a:xfrm>
          <a:prstGeom prst="rect">
            <a:avLst/>
          </a:prstGeom>
          <a:noFill/>
        </p:spPr>
        <p:txBody>
          <a:bodyPr wrap="square" rtlCol="1">
            <a:spAutoFit/>
          </a:bodyPr>
          <a:lstStyle/>
          <a:p>
            <a:pPr marL="800100" lvl="1" indent="-342900" algn="just">
              <a:buFont typeface="Arial" pitchFamily="34" charset="0"/>
              <a:buChar char="•"/>
            </a:pPr>
            <a:r>
              <a:rPr lang="ar-SA" sz="2400" b="1" dirty="0">
                <a:latin typeface="Arial" pitchFamily="34" charset="0"/>
                <a:cs typeface="Arial" pitchFamily="34" charset="0"/>
              </a:rPr>
              <a:t>إعادة الرفع لسعادة وكيل جامعة المجمعة للدراسات العليا والبحث العلمي المكلف لإنهاء إقامة المركز</a:t>
            </a:r>
            <a:r>
              <a:rPr lang="ar-SA" sz="2400" b="1" dirty="0" smtClean="0">
                <a:latin typeface="Arial" pitchFamily="34" charset="0"/>
                <a:cs typeface="Arial" pitchFamily="34" charset="0"/>
              </a:rPr>
              <a:t>.</a:t>
            </a:r>
            <a:endParaRPr lang="ar-SA" sz="2400" b="1" dirty="0">
              <a:latin typeface="Arial" pitchFamily="34" charset="0"/>
              <a:cs typeface="Arial" pitchFamily="34" charset="0"/>
            </a:endParaRPr>
          </a:p>
        </p:txBody>
      </p:sp>
      <p:sp>
        <p:nvSpPr>
          <p:cNvPr id="11" name="TextBox 10"/>
          <p:cNvSpPr txBox="1"/>
          <p:nvPr/>
        </p:nvSpPr>
        <p:spPr>
          <a:xfrm>
            <a:off x="1835696" y="3687415"/>
            <a:ext cx="6984776" cy="461665"/>
          </a:xfrm>
          <a:prstGeom prst="rect">
            <a:avLst/>
          </a:prstGeom>
          <a:noFill/>
        </p:spPr>
        <p:txBody>
          <a:bodyPr wrap="square" rtlCol="1">
            <a:spAutoFit/>
          </a:bodyPr>
          <a:lstStyle/>
          <a:p>
            <a:pPr marL="800100" lvl="1" indent="-342900" algn="just">
              <a:buFont typeface="Arial" pitchFamily="34" charset="0"/>
              <a:buChar char="•"/>
            </a:pPr>
            <a:r>
              <a:rPr lang="ar-SA" sz="2400" b="1" dirty="0">
                <a:latin typeface="Arial" pitchFamily="34" charset="0"/>
                <a:cs typeface="Arial" pitchFamily="34" charset="0"/>
              </a:rPr>
              <a:t>الرفع لفتح تخصصات جديدة بالكلية</a:t>
            </a:r>
            <a:r>
              <a:rPr lang="ar-SA" sz="2400" b="1" dirty="0" smtClean="0">
                <a:latin typeface="Arial" pitchFamily="34" charset="0"/>
                <a:cs typeface="Arial" pitchFamily="34" charset="0"/>
              </a:rPr>
              <a:t>.</a:t>
            </a:r>
            <a:endParaRPr lang="ar-SA" sz="2400" b="1" dirty="0">
              <a:latin typeface="Arial" pitchFamily="34" charset="0"/>
              <a:cs typeface="Arial" pitchFamily="34" charset="0"/>
            </a:endParaRPr>
          </a:p>
        </p:txBody>
      </p:sp>
      <p:sp>
        <p:nvSpPr>
          <p:cNvPr id="12" name="TextBox 11"/>
          <p:cNvSpPr txBox="1"/>
          <p:nvPr/>
        </p:nvSpPr>
        <p:spPr>
          <a:xfrm>
            <a:off x="251520" y="4398203"/>
            <a:ext cx="8568952" cy="830997"/>
          </a:xfrm>
          <a:prstGeom prst="rect">
            <a:avLst/>
          </a:prstGeom>
          <a:noFill/>
        </p:spPr>
        <p:txBody>
          <a:bodyPr wrap="square" rtlCol="1">
            <a:spAutoFit/>
          </a:bodyPr>
          <a:lstStyle/>
          <a:p>
            <a:pPr marL="800100" lvl="1" indent="-342900" algn="just">
              <a:buFont typeface="Arial" pitchFamily="34" charset="0"/>
              <a:buChar char="•"/>
            </a:pPr>
            <a:r>
              <a:rPr lang="ar-SA" sz="2400" b="1" dirty="0">
                <a:latin typeface="Arial" pitchFamily="34" charset="0"/>
                <a:cs typeface="Arial" pitchFamily="34" charset="0"/>
              </a:rPr>
              <a:t>تقديم مقترح لمعالي مدير جامعة المجمعة بشأن استضافة بعض أقسام لكلية التربية</a:t>
            </a:r>
            <a:r>
              <a:rPr lang="ar-SA" sz="2400" b="1" dirty="0" smtClean="0">
                <a:latin typeface="Arial" pitchFamily="34" charset="0"/>
                <a:cs typeface="Arial" pitchFamily="34" charset="0"/>
              </a:rPr>
              <a:t>.</a:t>
            </a:r>
            <a:endParaRPr lang="ar-SA" sz="2400" b="1" dirty="0">
              <a:latin typeface="Arial" pitchFamily="34" charset="0"/>
              <a:cs typeface="Arial" pitchFamily="34" charset="0"/>
            </a:endParaRPr>
          </a:p>
        </p:txBody>
      </p:sp>
      <p:sp>
        <p:nvSpPr>
          <p:cNvPr id="13" name="TextBox 12"/>
          <p:cNvSpPr txBox="1"/>
          <p:nvPr/>
        </p:nvSpPr>
        <p:spPr>
          <a:xfrm>
            <a:off x="35496" y="5334307"/>
            <a:ext cx="8784976" cy="830997"/>
          </a:xfrm>
          <a:prstGeom prst="rect">
            <a:avLst/>
          </a:prstGeom>
          <a:noFill/>
        </p:spPr>
        <p:txBody>
          <a:bodyPr wrap="square" rtlCol="1">
            <a:spAutoFit/>
          </a:bodyPr>
          <a:lstStyle/>
          <a:p>
            <a:pPr marL="800100" lvl="1" indent="-342900" algn="just">
              <a:buFont typeface="Arial" pitchFamily="34" charset="0"/>
              <a:buChar char="•"/>
            </a:pPr>
            <a:r>
              <a:rPr lang="ar-SA" sz="2400" b="1" dirty="0">
                <a:latin typeface="Arial" pitchFamily="34" charset="0"/>
                <a:cs typeface="Arial" pitchFamily="34" charset="0"/>
              </a:rPr>
              <a:t>كأول كلية في كليات شمال الرياض دشنت الكلية وحدة للجودة والاعتماد الأكاديمي بتاريخ: 7</a:t>
            </a:r>
            <a:r>
              <a:rPr lang="en-US" sz="2400" b="1" dirty="0">
                <a:latin typeface="Arial" pitchFamily="34" charset="0"/>
                <a:cs typeface="Arial" pitchFamily="34" charset="0"/>
              </a:rPr>
              <a:t>/</a:t>
            </a:r>
            <a:r>
              <a:rPr lang="ar-SA" sz="2400" b="1" dirty="0">
                <a:latin typeface="Arial" pitchFamily="34" charset="0"/>
                <a:cs typeface="Arial" pitchFamily="34" charset="0"/>
              </a:rPr>
              <a:t>3</a:t>
            </a:r>
            <a:r>
              <a:rPr lang="en-US" sz="2400" b="1" dirty="0">
                <a:latin typeface="Arial" pitchFamily="34" charset="0"/>
                <a:cs typeface="Arial" pitchFamily="34" charset="0"/>
              </a:rPr>
              <a:t>/</a:t>
            </a:r>
            <a:r>
              <a:rPr lang="ar-SA" sz="2400" b="1" dirty="0">
                <a:latin typeface="Arial" pitchFamily="34" charset="0"/>
                <a:cs typeface="Arial" pitchFamily="34" charset="0"/>
              </a:rPr>
              <a:t>1429هـ ،وتم التعاقد مع أحد خبراء هذا المجال </a:t>
            </a:r>
            <a:r>
              <a:rPr lang="ar-SA" sz="2400" b="1" dirty="0" smtClean="0">
                <a:latin typeface="Arial" pitchFamily="34" charset="0"/>
                <a:cs typeface="Arial" pitchFamily="34" charset="0"/>
              </a:rPr>
              <a:t>.</a:t>
            </a:r>
            <a:endParaRPr lang="ar-SA" sz="2400" b="1" dirty="0">
              <a:latin typeface="Arial" pitchFamily="34" charset="0"/>
              <a:cs typeface="Arial" pitchFamily="34" charset="0"/>
            </a:endParaRPr>
          </a:p>
        </p:txBody>
      </p:sp>
      <p:pic>
        <p:nvPicPr>
          <p:cNvPr id="14" name="Picture 13"/>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242845" y="231643"/>
            <a:ext cx="1368151" cy="767305"/>
          </a:xfrm>
          <a:prstGeom prst="rect">
            <a:avLst/>
          </a:prstGeom>
          <a:ln>
            <a:noFill/>
          </a:ln>
          <a:effectLst>
            <a:outerShdw blurRad="292100" dist="139700" dir="2700000" algn="tl" rotWithShape="0">
              <a:srgbClr val="333333">
                <a:alpha val="65000"/>
              </a:srgbClr>
            </a:outerShdw>
          </a:effectLst>
        </p:spPr>
      </p:pic>
      <p:sp>
        <p:nvSpPr>
          <p:cNvPr id="15" name="TextBox 14"/>
          <p:cNvSpPr txBox="1"/>
          <p:nvPr/>
        </p:nvSpPr>
        <p:spPr>
          <a:xfrm>
            <a:off x="6189204" y="198186"/>
            <a:ext cx="2736304" cy="738664"/>
          </a:xfrm>
          <a:prstGeom prst="rect">
            <a:avLst/>
          </a:prstGeom>
          <a:noFill/>
        </p:spPr>
        <p:txBody>
          <a:bodyPr wrap="square" rtlCol="1">
            <a:spAutoFit/>
          </a:bodyPr>
          <a:lstStyle/>
          <a:p>
            <a:r>
              <a:rPr lang="ar-SA" sz="1400" b="1" dirty="0">
                <a:solidFill>
                  <a:srgbClr val="FF0000"/>
                </a:solidFill>
              </a:rPr>
              <a:t>المملكة العربية السعودية</a:t>
            </a:r>
          </a:p>
          <a:p>
            <a:r>
              <a:rPr lang="ar-SA" sz="1400" b="1" dirty="0">
                <a:solidFill>
                  <a:srgbClr val="FF0000"/>
                </a:solidFill>
              </a:rPr>
              <a:t>وزارة التعليم العالي</a:t>
            </a:r>
          </a:p>
          <a:p>
            <a:r>
              <a:rPr lang="ar-SA" sz="1400" b="1" dirty="0">
                <a:solidFill>
                  <a:srgbClr val="FF0000"/>
                </a:solidFill>
              </a:rPr>
              <a:t>جامعة </a:t>
            </a:r>
            <a:r>
              <a:rPr lang="ar-SA" sz="1400" b="1" dirty="0" smtClean="0">
                <a:solidFill>
                  <a:srgbClr val="FF0000"/>
                </a:solidFill>
              </a:rPr>
              <a:t>المجمعة </a:t>
            </a:r>
            <a:r>
              <a:rPr lang="en-US" sz="1400" b="1" dirty="0" smtClean="0">
                <a:solidFill>
                  <a:srgbClr val="FF0000"/>
                </a:solidFill>
              </a:rPr>
              <a:t>/</a:t>
            </a:r>
            <a:r>
              <a:rPr lang="ar-SA" sz="1400" b="1" dirty="0" smtClean="0">
                <a:solidFill>
                  <a:srgbClr val="FF0000"/>
                </a:solidFill>
              </a:rPr>
              <a:t> كلية المجتمع</a:t>
            </a:r>
          </a:p>
        </p:txBody>
      </p:sp>
      <p:sp>
        <p:nvSpPr>
          <p:cNvPr id="16" name="TextBox 15"/>
          <p:cNvSpPr txBox="1"/>
          <p:nvPr/>
        </p:nvSpPr>
        <p:spPr>
          <a:xfrm>
            <a:off x="3064605" y="323982"/>
            <a:ext cx="2952328" cy="646331"/>
          </a:xfrm>
          <a:prstGeom prst="rect">
            <a:avLst/>
          </a:prstGeom>
          <a:noFill/>
        </p:spPr>
        <p:txBody>
          <a:bodyPr wrap="square" rtlCol="1">
            <a:spAutoFit/>
          </a:bodyPr>
          <a:lstStyle/>
          <a:p>
            <a:pPr algn="ctr"/>
            <a:r>
              <a:rPr lang="ar-SA" b="1" dirty="0" smtClean="0"/>
              <a:t>تطوير كلية المجتمع</a:t>
            </a:r>
          </a:p>
          <a:p>
            <a:pPr algn="ctr"/>
            <a:r>
              <a:rPr lang="ar-SA" b="1" dirty="0" smtClean="0"/>
              <a:t>الماضي و الواقع و الطموحات</a:t>
            </a:r>
            <a:endParaRPr lang="ar-SA" b="1" dirty="0"/>
          </a:p>
        </p:txBody>
      </p:sp>
    </p:spTree>
    <p:extLst>
      <p:ext uri="{BB962C8B-B14F-4D97-AF65-F5344CB8AC3E}">
        <p14:creationId xmlns:p14="http://schemas.microsoft.com/office/powerpoint/2010/main" val="2719701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Effect transition="in" filter="fade">
                                      <p:cBhvr>
                                        <p:cTn id="19" dur="500"/>
                                        <p:tgtEl>
                                          <p:spTgt spid="11">
                                            <p:txEl>
                                              <p:pRg st="0" end="0"/>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10" grpId="0"/>
      <p:bldP spid="12" grpId="0"/>
      <p:bldP spid="13" grpId="0"/>
      <p:bldP spid="15" grpId="0"/>
      <p:bldP spid="16"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547</TotalTime>
  <Words>1154</Words>
  <Application>Microsoft Office PowerPoint</Application>
  <PresentationFormat>On-screen Show (4:3)</PresentationFormat>
  <Paragraphs>192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Office Black Edition - tum0r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Prof. Aabed</dc:creator>
  <cp:lastModifiedBy>Prof. Aabed</cp:lastModifiedBy>
  <cp:revision>34</cp:revision>
  <dcterms:created xsi:type="dcterms:W3CDTF">2010-12-26T09:12:19Z</dcterms:created>
  <dcterms:modified xsi:type="dcterms:W3CDTF">2010-12-27T08:57:37Z</dcterms:modified>
</cp:coreProperties>
</file>