
<file path=[Content_Types].xml><?xml version="1.0" encoding="utf-8"?>
<Types xmlns="http://schemas.openxmlformats.org/package/2006/content-types">
  <Default Extension="png" ContentType="image/png"/>
  <Default Extension="tmp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notesMasterIdLst>
    <p:notesMasterId r:id="rId23"/>
  </p:notesMasterIdLst>
  <p:handoutMasterIdLst>
    <p:handoutMasterId r:id="rId24"/>
  </p:handoutMasterIdLst>
  <p:sldIdLst>
    <p:sldId id="256" r:id="rId2"/>
    <p:sldId id="264" r:id="rId3"/>
    <p:sldId id="261" r:id="rId4"/>
    <p:sldId id="262" r:id="rId5"/>
    <p:sldId id="263" r:id="rId6"/>
    <p:sldId id="265" r:id="rId7"/>
    <p:sldId id="266" r:id="rId8"/>
    <p:sldId id="267" r:id="rId9"/>
    <p:sldId id="268" r:id="rId10"/>
    <p:sldId id="269" r:id="rId11"/>
    <p:sldId id="270" r:id="rId12"/>
    <p:sldId id="271" r:id="rId13"/>
    <p:sldId id="272" r:id="rId14"/>
    <p:sldId id="273" r:id="rId15"/>
    <p:sldId id="277" r:id="rId16"/>
    <p:sldId id="274" r:id="rId17"/>
    <p:sldId id="278" r:id="rId18"/>
    <p:sldId id="275" r:id="rId19"/>
    <p:sldId id="279" r:id="rId20"/>
    <p:sldId id="276" r:id="rId21"/>
    <p:sldId id="280" r:id="rId22"/>
  </p:sldIdLst>
  <p:sldSz cx="9144000" cy="6858000" type="screen4x3"/>
  <p:notesSz cx="7016750" cy="9309100"/>
  <p:embeddedFontLst>
    <p:embeddedFont>
      <p:font typeface="AL-Mohanad Bold" pitchFamily="2" charset="-78"/>
      <p:regular r:id="rId25"/>
    </p:embeddedFont>
    <p:embeddedFont>
      <p:font typeface="Traditional Arabic" pitchFamily="18" charset="-78"/>
      <p:regular r:id="rId26"/>
      <p:bold r:id="rId27"/>
    </p:embeddedFont>
    <p:embeddedFont>
      <p:font typeface="Calibri" pitchFamily="34" charset="0"/>
      <p:regular r:id="rId28"/>
      <p:bold r:id="rId29"/>
      <p:italic r:id="rId30"/>
      <p:boldItalic r:id="rId31"/>
    </p:embeddedFont>
    <p:embeddedFont>
      <p:font typeface="Al-Aramco" pitchFamily="2" charset="-78"/>
      <p:regular r:id="rId32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4" autoAdjust="0"/>
    <p:restoredTop sz="94671" autoAdjust="0"/>
  </p:normalViewPr>
  <p:slideViewPr>
    <p:cSldViewPr>
      <p:cViewPr varScale="1">
        <p:scale>
          <a:sx n="70" d="100"/>
          <a:sy n="70" d="100"/>
        </p:scale>
        <p:origin x="-1074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18" y="9192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2.fntdata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1.fntdata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5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handoutMaster" Target="handoutMasters/handoutMaster1.xml"/><Relationship Id="rId32" Type="http://schemas.openxmlformats.org/officeDocument/2006/relationships/font" Target="fonts/font8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font" Target="fonts/font4.fntdata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7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font" Target="fonts/font3.fntdata"/><Relationship Id="rId30" Type="http://schemas.openxmlformats.org/officeDocument/2006/relationships/font" Target="fonts/font6.fntdata"/><Relationship Id="rId35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رأس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40592" cy="465456"/>
          </a:xfrm>
          <a:prstGeom prst="rect">
            <a:avLst/>
          </a:prstGeom>
        </p:spPr>
        <p:txBody>
          <a:bodyPr vert="horz" lIns="93287" tIns="46644" rIns="93287" bIns="46644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sz="quarter" idx="1"/>
          </p:nvPr>
        </p:nvSpPr>
        <p:spPr>
          <a:xfrm>
            <a:off x="3974534" y="0"/>
            <a:ext cx="3040592" cy="465456"/>
          </a:xfrm>
          <a:prstGeom prst="rect">
            <a:avLst/>
          </a:prstGeom>
        </p:spPr>
        <p:txBody>
          <a:bodyPr vert="horz" lIns="93287" tIns="46644" rIns="93287" bIns="46644" rtlCol="0"/>
          <a:lstStyle>
            <a:lvl1pPr algn="r">
              <a:defRPr sz="1200"/>
            </a:lvl1pPr>
          </a:lstStyle>
          <a:p>
            <a:fld id="{FF5B8869-E0CC-4AB3-8162-F1BBA77E3EDB}" type="datetimeFigureOut">
              <a:rPr lang="en-US" smtClean="0"/>
              <a:pPr/>
              <a:t>2012-12-25</a:t>
            </a:fld>
            <a:endParaRPr lang="en-US"/>
          </a:p>
        </p:txBody>
      </p:sp>
      <p:sp>
        <p:nvSpPr>
          <p:cNvPr id="4" name="عنصر نائب للتذييل 3"/>
          <p:cNvSpPr>
            <a:spLocks noGrp="1"/>
          </p:cNvSpPr>
          <p:nvPr>
            <p:ph type="ftr" sz="quarter" idx="2"/>
          </p:nvPr>
        </p:nvSpPr>
        <p:spPr>
          <a:xfrm>
            <a:off x="0" y="8842030"/>
            <a:ext cx="3040592" cy="465456"/>
          </a:xfrm>
          <a:prstGeom prst="rect">
            <a:avLst/>
          </a:prstGeom>
        </p:spPr>
        <p:txBody>
          <a:bodyPr vert="horz" lIns="93287" tIns="46644" rIns="93287" bIns="46644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عنصر نائب لرقم الشريحة 4"/>
          <p:cNvSpPr>
            <a:spLocks noGrp="1"/>
          </p:cNvSpPr>
          <p:nvPr>
            <p:ph type="sldNum" sz="quarter" idx="3"/>
          </p:nvPr>
        </p:nvSpPr>
        <p:spPr>
          <a:xfrm>
            <a:off x="3974534" y="8842030"/>
            <a:ext cx="3040592" cy="465456"/>
          </a:xfrm>
          <a:prstGeom prst="rect">
            <a:avLst/>
          </a:prstGeom>
        </p:spPr>
        <p:txBody>
          <a:bodyPr vert="horz" lIns="93287" tIns="46644" rIns="93287" bIns="46644" rtlCol="0" anchor="b"/>
          <a:lstStyle>
            <a:lvl1pPr algn="r">
              <a:defRPr sz="1200"/>
            </a:lvl1pPr>
          </a:lstStyle>
          <a:p>
            <a:fld id="{2AF6B5E4-11F2-4341-927D-FAD7F26E5A9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929403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رأس 1"/>
          <p:cNvSpPr>
            <a:spLocks noGrp="1"/>
          </p:cNvSpPr>
          <p:nvPr>
            <p:ph type="hdr" sz="quarter"/>
          </p:nvPr>
        </p:nvSpPr>
        <p:spPr>
          <a:xfrm>
            <a:off x="3976688" y="0"/>
            <a:ext cx="3040062" cy="46513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ar-SA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idx="1"/>
          </p:nvPr>
        </p:nvSpPr>
        <p:spPr>
          <a:xfrm>
            <a:off x="1588" y="0"/>
            <a:ext cx="3040062" cy="46513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DF7A63B8-77F9-45AE-8C10-E2FD9232C656}" type="datetimeFigureOut">
              <a:rPr lang="ar-SA" smtClean="0"/>
              <a:pPr/>
              <a:t>12/02/1434</a:t>
            </a:fld>
            <a:endParaRPr lang="ar-SA"/>
          </a:p>
        </p:txBody>
      </p:sp>
      <p:sp>
        <p:nvSpPr>
          <p:cNvPr id="4" name="عنصر نائب لصورة الشريحة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8500"/>
            <a:ext cx="4654550" cy="34909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ar-SA"/>
          </a:p>
        </p:txBody>
      </p:sp>
      <p:sp>
        <p:nvSpPr>
          <p:cNvPr id="5" name="عنصر نائب للملاحظات 4"/>
          <p:cNvSpPr>
            <a:spLocks noGrp="1"/>
          </p:cNvSpPr>
          <p:nvPr>
            <p:ph type="body" sz="quarter" idx="3"/>
          </p:nvPr>
        </p:nvSpPr>
        <p:spPr>
          <a:xfrm>
            <a:off x="701675" y="4421188"/>
            <a:ext cx="5613400" cy="4189412"/>
          </a:xfrm>
          <a:prstGeom prst="rect">
            <a:avLst/>
          </a:prstGeom>
        </p:spPr>
        <p:txBody>
          <a:bodyPr vert="horz" lIns="91440" tIns="45720" rIns="91440" bIns="45720" rtlCol="1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4"/>
          </p:nvPr>
        </p:nvSpPr>
        <p:spPr>
          <a:xfrm>
            <a:off x="3976688" y="8842375"/>
            <a:ext cx="3040062" cy="465138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5"/>
          </p:nvPr>
        </p:nvSpPr>
        <p:spPr>
          <a:xfrm>
            <a:off x="1588" y="8842375"/>
            <a:ext cx="3040062" cy="465138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CCCE2B3A-CF92-4CAF-B81E-A69B4C908E3C}" type="slidenum">
              <a:rPr lang="ar-SA" smtClean="0"/>
              <a:pPr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26322662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gi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صورة 6"/>
          <p:cNvPicPr>
            <a:picLocks noChangeAspect="1"/>
          </p:cNvPicPr>
          <p:nvPr userDrawn="1"/>
        </p:nvPicPr>
        <p:blipFill rotWithShape="1">
          <a:blip r:embed="rId2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342"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عنوان 1"/>
          <p:cNvSpPr>
            <a:spLocks noGrp="1"/>
          </p:cNvSpPr>
          <p:nvPr>
            <p:ph type="ctrTitle"/>
          </p:nvPr>
        </p:nvSpPr>
        <p:spPr>
          <a:xfrm>
            <a:off x="1375611" y="1070811"/>
            <a:ext cx="7772400" cy="1470025"/>
          </a:xfrm>
        </p:spPr>
        <p:txBody>
          <a:bodyPr/>
          <a:lstStyle>
            <a:lvl1pPr>
              <a:defRPr>
                <a:solidFill>
                  <a:srgbClr val="FF0000"/>
                </a:solidFill>
                <a:cs typeface="AL-Mohanad Bold" pitchFamily="2" charset="-78"/>
              </a:defRPr>
            </a:lvl1pPr>
          </a:lstStyle>
          <a:p>
            <a:r>
              <a:rPr lang="ar-SA" dirty="0" smtClean="0"/>
              <a:t>انقر لتحرير نمط العنوان الرئيسي</a:t>
            </a:r>
            <a:endParaRPr lang="en-US" dirty="0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9DF7EA-3EFA-49E6-8150-9525F73BABDC}" type="datetimeFigureOut">
              <a:rPr lang="en-US" smtClean="0"/>
              <a:pPr/>
              <a:t>2012-12-25</a:t>
            </a:fld>
            <a:endParaRPr lang="en-US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A10CB7-835E-491F-BABE-794316FDC385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2050" name="Picture 2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4200" y="5715000"/>
            <a:ext cx="1573869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176324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9DF7EA-3EFA-49E6-8150-9525F73BABDC}" type="datetimeFigureOut">
              <a:rPr lang="en-US" smtClean="0"/>
              <a:pPr/>
              <a:t>2012-12-25</a:t>
            </a:fld>
            <a:endParaRPr lang="en-US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A10CB7-835E-491F-BABE-794316FDC38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56843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9DF7EA-3EFA-49E6-8150-9525F73BABDC}" type="datetimeFigureOut">
              <a:rPr lang="en-US" smtClean="0"/>
              <a:pPr/>
              <a:t>2012-12-25</a:t>
            </a:fld>
            <a:endParaRPr lang="en-US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A10CB7-835E-491F-BABE-794316FDC38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88738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ar-SA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ar-S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64B2D0-C304-461C-A2C9-DA7872CD96E3}" type="datetime1">
              <a:rPr lang="ar-SA" smtClean="0"/>
              <a:pPr/>
              <a:t>12/02/1434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E8EB0-6654-4E02-B040-4E91749ACF82}" type="slidenum">
              <a:rPr lang="ar-SA" smtClean="0"/>
              <a:pPr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1012603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glitter dir="u" pattern="hexagon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 userDrawn="1"/>
        </p:nvPicPr>
        <p:blipFill rotWithShape="1">
          <a:blip r:embed="rId2" cstate="print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842" t="5000" r="22626" b="11647"/>
          <a:stretch/>
        </p:blipFill>
        <p:spPr bwMode="auto">
          <a:xfrm>
            <a:off x="1" y="9808"/>
            <a:ext cx="9448800" cy="68481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>
                <a:solidFill>
                  <a:srgbClr val="00B050"/>
                </a:solidFill>
                <a:cs typeface="AL-Mohanad Bold" pitchFamily="2" charset="-78"/>
              </a:defRPr>
            </a:lvl1pPr>
          </a:lstStyle>
          <a:p>
            <a:r>
              <a:rPr lang="ar-SA" dirty="0" smtClean="0"/>
              <a:t>انقر لتحرير نمط العنوان الرئيسي</a:t>
            </a:r>
            <a:endParaRPr lang="en-US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>
            <a:lvl1pPr algn="r" rtl="1">
              <a:defRPr b="1">
                <a:latin typeface="Traditional Arabic" pitchFamily="18" charset="-78"/>
                <a:cs typeface="Traditional Arabic" pitchFamily="18" charset="-78"/>
              </a:defRPr>
            </a:lvl1pPr>
            <a:lvl2pPr algn="r" rtl="1">
              <a:defRPr b="1">
                <a:latin typeface="Traditional Arabic" pitchFamily="18" charset="-78"/>
                <a:cs typeface="Traditional Arabic" pitchFamily="18" charset="-78"/>
              </a:defRPr>
            </a:lvl2pPr>
            <a:lvl3pPr algn="r" rtl="1">
              <a:defRPr b="1">
                <a:latin typeface="Traditional Arabic" pitchFamily="18" charset="-78"/>
                <a:cs typeface="Traditional Arabic" pitchFamily="18" charset="-78"/>
              </a:defRPr>
            </a:lvl3pPr>
            <a:lvl4pPr algn="r" rtl="1">
              <a:defRPr b="1">
                <a:latin typeface="Traditional Arabic" pitchFamily="18" charset="-78"/>
                <a:cs typeface="Traditional Arabic" pitchFamily="18" charset="-78"/>
              </a:defRPr>
            </a:lvl4pPr>
            <a:lvl5pPr algn="r" rtl="1">
              <a:defRPr b="1">
                <a:latin typeface="Traditional Arabic" pitchFamily="18" charset="-78"/>
                <a:cs typeface="Traditional Arabic" pitchFamily="18" charset="-78"/>
              </a:defRPr>
            </a:lvl5pPr>
          </a:lstStyle>
          <a:p>
            <a:pPr lvl="0"/>
            <a:r>
              <a:rPr lang="ar-SA" dirty="0" smtClean="0"/>
              <a:t>انقر لتحرير أنماط النص الرئيسي</a:t>
            </a:r>
          </a:p>
          <a:p>
            <a:pPr lvl="1"/>
            <a:r>
              <a:rPr lang="ar-SA" dirty="0" smtClean="0"/>
              <a:t>المستوى الثاني</a:t>
            </a:r>
          </a:p>
          <a:p>
            <a:pPr lvl="2"/>
            <a:r>
              <a:rPr lang="ar-SA" dirty="0" smtClean="0"/>
              <a:t>المستوى الثالث</a:t>
            </a:r>
          </a:p>
          <a:p>
            <a:pPr lvl="3"/>
            <a:r>
              <a:rPr lang="ar-SA" dirty="0" smtClean="0"/>
              <a:t>المستوى الرابع</a:t>
            </a:r>
          </a:p>
          <a:p>
            <a:pPr lvl="4"/>
            <a:r>
              <a:rPr lang="ar-SA" dirty="0" smtClean="0"/>
              <a:t>المستوى الخامس</a:t>
            </a:r>
            <a:endParaRPr lang="en-US" dirty="0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9DF7EA-3EFA-49E6-8150-9525F73BABDC}" type="datetimeFigureOut">
              <a:rPr lang="en-US" smtClean="0"/>
              <a:pPr/>
              <a:t>2012-12-25</a:t>
            </a:fld>
            <a:endParaRPr lang="en-US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>
          <a:xfrm>
            <a:off x="-28074" y="6284495"/>
            <a:ext cx="914400" cy="365125"/>
          </a:xfrm>
        </p:spPr>
        <p:txBody>
          <a:bodyPr/>
          <a:lstStyle>
            <a:lvl1pPr algn="ctr">
              <a:defRPr sz="1800" b="1">
                <a:solidFill>
                  <a:schemeClr val="tx1"/>
                </a:solidFill>
              </a:defRPr>
            </a:lvl1pPr>
          </a:lstStyle>
          <a:p>
            <a:fld id="{DEC4D353-AB0A-4A33-8D9E-6F4B8514A72A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028" name="Picture 4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817937"/>
            <a:ext cx="914400" cy="482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مستطيل 8"/>
          <p:cNvSpPr/>
          <p:nvPr userDrawn="1"/>
        </p:nvSpPr>
        <p:spPr>
          <a:xfrm>
            <a:off x="3657600" y="0"/>
            <a:ext cx="5791200" cy="7010400"/>
          </a:xfrm>
          <a:prstGeom prst="rect">
            <a:avLst/>
          </a:prstGeom>
          <a:gradFill>
            <a:gsLst>
              <a:gs pos="0">
                <a:schemeClr val="bg1"/>
              </a:gs>
              <a:gs pos="100000">
                <a:schemeClr val="bg1">
                  <a:alpha val="0"/>
                </a:schemeClr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2495695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9DF7EA-3EFA-49E6-8150-9525F73BABDC}" type="datetimeFigureOut">
              <a:rPr lang="en-US" smtClean="0"/>
              <a:pPr/>
              <a:t>2012-12-25</a:t>
            </a:fld>
            <a:endParaRPr lang="en-US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A10CB7-835E-491F-BABE-794316FDC38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02472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محتوى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9DF7EA-3EFA-49E6-8150-9525F73BABDC}" type="datetimeFigureOut">
              <a:rPr lang="en-US" smtClean="0"/>
              <a:pPr/>
              <a:t>2012-12-25</a:t>
            </a:fld>
            <a:endParaRPr lang="en-US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A10CB7-835E-491F-BABE-794316FDC38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35296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5" name="عنصر نائب للنص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6" name="عنصر نائب للمحتوى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7" name="عنصر نائب للتاريخ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9DF7EA-3EFA-49E6-8150-9525F73BABDC}" type="datetimeFigureOut">
              <a:rPr lang="en-US" smtClean="0"/>
              <a:pPr/>
              <a:t>2012-12-25</a:t>
            </a:fld>
            <a:endParaRPr lang="en-US"/>
          </a:p>
        </p:txBody>
      </p:sp>
      <p:sp>
        <p:nvSpPr>
          <p:cNvPr id="8" name="عنصر نائب للتذييل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عنصر نائب لرقم الشريحة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A10CB7-835E-491F-BABE-794316FDC38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44114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9DF7EA-3EFA-49E6-8150-9525F73BABDC}" type="datetimeFigureOut">
              <a:rPr lang="en-US" smtClean="0"/>
              <a:pPr/>
              <a:t>2012-12-25</a:t>
            </a:fld>
            <a:endParaRPr lang="en-US"/>
          </a:p>
        </p:txBody>
      </p:sp>
      <p:sp>
        <p:nvSpPr>
          <p:cNvPr id="4" name="عنصر نائب للتذييل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عنصر نائب لرقم الشريحة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A10CB7-835E-491F-BABE-794316FDC38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99490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9DF7EA-3EFA-49E6-8150-9525F73BABDC}" type="datetimeFigureOut">
              <a:rPr lang="en-US" smtClean="0"/>
              <a:pPr/>
              <a:t>2012-12-25</a:t>
            </a:fld>
            <a:endParaRPr lang="en-US"/>
          </a:p>
        </p:txBody>
      </p:sp>
      <p:sp>
        <p:nvSpPr>
          <p:cNvPr id="3" name="عنصر نائب للتذييل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A10CB7-835E-491F-BABE-794316FDC385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5" name="صورة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00" y="0"/>
            <a:ext cx="9144000" cy="792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95087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9DF7EA-3EFA-49E6-8150-9525F73BABDC}" type="datetimeFigureOut">
              <a:rPr lang="en-US" smtClean="0"/>
              <a:pPr/>
              <a:t>2012-12-25</a:t>
            </a:fld>
            <a:endParaRPr lang="en-US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A10CB7-835E-491F-BABE-794316FDC38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6169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صورة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9DF7EA-3EFA-49E6-8150-9525F73BABDC}" type="datetimeFigureOut">
              <a:rPr lang="en-US" smtClean="0"/>
              <a:pPr/>
              <a:t>2012-12-25</a:t>
            </a:fld>
            <a:endParaRPr lang="en-US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A10CB7-835E-491F-BABE-794316FDC38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24045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عنوان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9DF7EA-3EFA-49E6-8150-9525F73BABDC}" type="datetimeFigureOut">
              <a:rPr lang="en-US" smtClean="0"/>
              <a:pPr/>
              <a:t>2012-12-25</a:t>
            </a:fld>
            <a:endParaRPr lang="en-US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3A10CB7-835E-491F-BABE-794316FDC38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30359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dorar.net/enc" TargetMode="External"/><Relationship Id="rId2" Type="http://schemas.openxmlformats.org/officeDocument/2006/relationships/hyperlink" Target="http://www.islamweb.net/newlibrary/index.php" TargetMode="Externa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almeshkat.net/books/index.php" TargetMode="External"/><Relationship Id="rId2" Type="http://schemas.openxmlformats.org/officeDocument/2006/relationships/hyperlink" Target="http://www.saaid.net/book/index.php" TargetMode="Externa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tmp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71425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مستطيل 1"/>
          <p:cNvSpPr/>
          <p:nvPr/>
        </p:nvSpPr>
        <p:spPr>
          <a:xfrm>
            <a:off x="3581400" y="685800"/>
            <a:ext cx="5473673" cy="403187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algn="ctr"/>
            <a:endParaRPr lang="ar-SA" sz="5400" b="1" dirty="0" smtClean="0">
              <a:ln>
                <a:prstDash val="solid"/>
              </a:ln>
              <a:gradFill rotWithShape="1">
                <a:gsLst>
                  <a:gs pos="0">
                    <a:schemeClr val="accent4">
                      <a:tint val="70000"/>
                      <a:satMod val="200000"/>
                    </a:schemeClr>
                  </a:gs>
                  <a:gs pos="40000">
                    <a:schemeClr val="accent4">
                      <a:tint val="90000"/>
                      <a:satMod val="130000"/>
                    </a:schemeClr>
                  </a:gs>
                  <a:gs pos="50000">
                    <a:schemeClr val="accent4">
                      <a:tint val="90000"/>
                      <a:satMod val="130000"/>
                    </a:schemeClr>
                  </a:gs>
                  <a:gs pos="68000">
                    <a:schemeClr val="accent4">
                      <a:tint val="90000"/>
                      <a:satMod val="130000"/>
                    </a:schemeClr>
                  </a:gs>
                  <a:gs pos="100000">
                    <a:schemeClr val="accent4">
                      <a:tint val="70000"/>
                      <a:satMod val="200000"/>
                    </a:schemeClr>
                  </a:gs>
                </a:gsLst>
                <a:lin ang="5400000"/>
              </a:gradFill>
              <a:effectLst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</a:effectLst>
              <a:cs typeface="AL-Mohanad Bold" pitchFamily="2" charset="-78"/>
            </a:endParaRPr>
          </a:p>
          <a:p>
            <a:pPr algn="ctr"/>
            <a:r>
              <a:rPr lang="ar-SA" sz="5400" b="1" dirty="0" smtClean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cs typeface="AL-Mohanad Bold" pitchFamily="2" charset="-78"/>
              </a:rPr>
              <a:t>استخدام التقنية في طلب العلم الشرعي</a:t>
            </a:r>
          </a:p>
          <a:p>
            <a:pPr algn="ctr"/>
            <a:r>
              <a:rPr lang="ar-SA" sz="5400" b="1" dirty="0" smtClean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cs typeface="AL-Mohanad Bold" pitchFamily="2" charset="-78"/>
              </a:rPr>
              <a:t/>
            </a:r>
            <a:br>
              <a:rPr lang="ar-SA" sz="5400" b="1" dirty="0" smtClean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cs typeface="AL-Mohanad Bold" pitchFamily="2" charset="-78"/>
              </a:rPr>
            </a:br>
            <a:r>
              <a:rPr lang="ar-SA" sz="2000" b="1" dirty="0" smtClean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cs typeface="Al-Aramco" pitchFamily="2" charset="-78"/>
              </a:rPr>
              <a:t>المدرب</a:t>
            </a:r>
            <a:br>
              <a:rPr lang="ar-SA" sz="2000" b="1" dirty="0" smtClean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cs typeface="Al-Aramco" pitchFamily="2" charset="-78"/>
              </a:rPr>
            </a:br>
            <a:r>
              <a:rPr lang="ar-SA" sz="2000" b="1" dirty="0" smtClean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cs typeface="Al-Aramco" pitchFamily="2" charset="-78"/>
              </a:rPr>
              <a:t>فيصل حاكم الشمري</a:t>
            </a:r>
            <a:endParaRPr lang="ar-SA" sz="5400" b="1" dirty="0">
              <a:ln>
                <a:prstDash val="solid"/>
              </a:ln>
              <a:gradFill rotWithShape="1">
                <a:gsLst>
                  <a:gs pos="0">
                    <a:schemeClr val="accent4">
                      <a:tint val="70000"/>
                      <a:satMod val="200000"/>
                    </a:schemeClr>
                  </a:gs>
                  <a:gs pos="40000">
                    <a:schemeClr val="accent4">
                      <a:tint val="90000"/>
                      <a:satMod val="130000"/>
                    </a:schemeClr>
                  </a:gs>
                  <a:gs pos="50000">
                    <a:schemeClr val="accent4">
                      <a:tint val="90000"/>
                      <a:satMod val="130000"/>
                    </a:schemeClr>
                  </a:gs>
                  <a:gs pos="68000">
                    <a:schemeClr val="accent4">
                      <a:tint val="90000"/>
                      <a:satMod val="130000"/>
                    </a:schemeClr>
                  </a:gs>
                  <a:gs pos="100000">
                    <a:schemeClr val="accent4">
                      <a:tint val="70000"/>
                      <a:satMod val="200000"/>
                    </a:schemeClr>
                  </a:gs>
                </a:gsLst>
                <a:lin ang="5400000"/>
              </a:gradFill>
              <a:effectLst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</a:effectLst>
              <a:cs typeface="Al-Aramco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001399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rtl="1"/>
            <a:r>
              <a:rPr lang="ar-SA" dirty="0" smtClean="0"/>
              <a:t>كيف نبدأ..؟</a:t>
            </a:r>
            <a:endParaRPr lang="ar-SA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ar-SA" dirty="0" smtClean="0"/>
              <a:t>البريد الالكتروني</a:t>
            </a:r>
          </a:p>
          <a:p>
            <a:pPr marL="0" indent="0">
              <a:buNone/>
            </a:pPr>
            <a:endParaRPr lang="ar-SA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2514600"/>
            <a:ext cx="2438400" cy="2438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2362200"/>
            <a:ext cx="3344470" cy="21669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35" y="4724400"/>
            <a:ext cx="3657600" cy="15115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688154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dirty="0" smtClean="0"/>
              <a:t>نصائح</a:t>
            </a:r>
            <a:endParaRPr lang="ar-SA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ar-SA" dirty="0" smtClean="0"/>
              <a:t>خصوصية البريد الالكتروني </a:t>
            </a:r>
            <a:r>
              <a:rPr lang="en-US" dirty="0" smtClean="0">
                <a:solidFill>
                  <a:srgbClr val="FF0000"/>
                </a:solidFill>
              </a:rPr>
              <a:t>Gmail</a:t>
            </a:r>
            <a:r>
              <a:rPr lang="en-US" dirty="0" smtClean="0"/>
              <a:t> –</a:t>
            </a:r>
            <a:r>
              <a:rPr lang="en-US" dirty="0" smtClean="0">
                <a:solidFill>
                  <a:srgbClr val="0070C0"/>
                </a:solidFill>
              </a:rPr>
              <a:t>Yahoo </a:t>
            </a:r>
          </a:p>
          <a:p>
            <a:r>
              <a:rPr lang="ar-SA" dirty="0" smtClean="0"/>
              <a:t>اختر متصفح أمن </a:t>
            </a:r>
          </a:p>
          <a:p>
            <a:r>
              <a:rPr lang="ar-SA" dirty="0" smtClean="0"/>
              <a:t>مكافح فيروسات </a:t>
            </a:r>
          </a:p>
          <a:p>
            <a:r>
              <a:rPr lang="ar-SA" dirty="0" smtClean="0"/>
              <a:t>بيانات لا تنشرها </a:t>
            </a:r>
          </a:p>
          <a:p>
            <a:r>
              <a:rPr lang="ar-SA" dirty="0" smtClean="0"/>
              <a:t>احرص على كل جديد التقنية </a:t>
            </a:r>
            <a:endParaRPr lang="ar-SA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3581400"/>
            <a:ext cx="3302000" cy="24765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18581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dirty="0" smtClean="0"/>
              <a:t>برامج البحث الشامل .. </a:t>
            </a:r>
            <a:endParaRPr lang="ar-SA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ar-SA" sz="3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المكتبة الشاملة وفيها ما يلي :</a:t>
            </a:r>
          </a:p>
          <a:p>
            <a:r>
              <a:rPr lang="ar-SA" dirty="0"/>
              <a:t>بحث عام أنواعه الثلاثة</a:t>
            </a:r>
            <a:endParaRPr lang="en-US" dirty="0"/>
          </a:p>
          <a:p>
            <a:r>
              <a:rPr lang="ar-SA" dirty="0"/>
              <a:t>بحث داخل النص المبحوث</a:t>
            </a:r>
            <a:endParaRPr lang="en-US" dirty="0"/>
          </a:p>
          <a:p>
            <a:r>
              <a:rPr lang="ar-SA" dirty="0"/>
              <a:t>بحث في القران الكريم</a:t>
            </a:r>
            <a:endParaRPr lang="en-US" dirty="0"/>
          </a:p>
          <a:p>
            <a:r>
              <a:rPr lang="ar-SA" dirty="0"/>
              <a:t>تعليق عاجل</a:t>
            </a:r>
            <a:endParaRPr lang="en-US" dirty="0"/>
          </a:p>
          <a:p>
            <a:r>
              <a:rPr lang="ar-SA" dirty="0"/>
              <a:t>اختيار كتاب</a:t>
            </a:r>
            <a:endParaRPr lang="en-US" dirty="0"/>
          </a:p>
          <a:p>
            <a:r>
              <a:rPr lang="ar-SA" dirty="0"/>
              <a:t>التفسير وعلومه</a:t>
            </a:r>
            <a:endParaRPr lang="en-US" dirty="0"/>
          </a:p>
          <a:p>
            <a:r>
              <a:rPr lang="ar-SA" dirty="0"/>
              <a:t>استيراد كتب </a:t>
            </a:r>
            <a:r>
              <a:rPr lang="ar-SA" dirty="0" smtClean="0"/>
              <a:t>وأين </a:t>
            </a:r>
            <a:r>
              <a:rPr lang="ar-SA" dirty="0"/>
              <a:t>مكانها</a:t>
            </a:r>
            <a:endParaRPr lang="en-US" dirty="0"/>
          </a:p>
          <a:p>
            <a:r>
              <a:rPr lang="ar-SA" dirty="0"/>
              <a:t>تعديل على </a:t>
            </a:r>
            <a:r>
              <a:rPr lang="ar-SA" dirty="0" smtClean="0"/>
              <a:t>المكتبات </a:t>
            </a:r>
            <a:endParaRPr lang="en-US" dirty="0"/>
          </a:p>
          <a:p>
            <a:r>
              <a:rPr lang="ar-SA" dirty="0"/>
              <a:t>شاشة </a:t>
            </a:r>
            <a:r>
              <a:rPr lang="ar-SA" dirty="0" smtClean="0"/>
              <a:t>المؤلفين</a:t>
            </a:r>
            <a:endParaRPr lang="en-US" dirty="0"/>
          </a:p>
          <a:p>
            <a:r>
              <a:rPr lang="ar-SA" dirty="0"/>
              <a:t>نسخ النص</a:t>
            </a:r>
            <a:endParaRPr lang="en-US" dirty="0"/>
          </a:p>
          <a:p>
            <a:r>
              <a:rPr lang="ar-SA" dirty="0"/>
              <a:t>غرفة التحكم </a:t>
            </a:r>
            <a:endParaRPr lang="en-US" dirty="0"/>
          </a:p>
          <a:p>
            <a:r>
              <a:rPr lang="ar-SA" dirty="0"/>
              <a:t>علامة </a:t>
            </a:r>
            <a:r>
              <a:rPr lang="ar-SA" dirty="0" smtClean="0"/>
              <a:t>مرجعية </a:t>
            </a:r>
            <a:endParaRPr lang="en-US" dirty="0"/>
          </a:p>
          <a:p>
            <a:r>
              <a:rPr lang="ar-SA" dirty="0"/>
              <a:t>بطاقة </a:t>
            </a:r>
            <a:r>
              <a:rPr lang="ar-SA" dirty="0" smtClean="0"/>
              <a:t>الكتاب </a:t>
            </a:r>
            <a:endParaRPr lang="ar-SA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405057">
            <a:off x="1140178" y="2528888"/>
            <a:ext cx="4698647" cy="33385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118696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dirty="0" smtClean="0"/>
              <a:t>برامج السحابة الالكترونية</a:t>
            </a:r>
            <a:endParaRPr lang="ar-SA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ar-SA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1919288"/>
            <a:ext cx="5181600" cy="41064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30758" y="609600"/>
            <a:ext cx="1666875" cy="166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114266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dirty="0" smtClean="0"/>
              <a:t>غوغل المستندات </a:t>
            </a:r>
            <a:endParaRPr lang="ar-SA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ar-SA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714957">
            <a:off x="1724360" y="2890017"/>
            <a:ext cx="5667375" cy="2505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812590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DocJax</a:t>
            </a:r>
            <a:r>
              <a:rPr lang="en-US" dirty="0" smtClean="0"/>
              <a:t> </a:t>
            </a:r>
            <a:endParaRPr lang="ar-SA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ar-SA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1828800"/>
            <a:ext cx="5857875" cy="3799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668384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dirty="0" smtClean="0"/>
              <a:t>مواقع البحث</a:t>
            </a:r>
            <a:endParaRPr lang="ar-SA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ar-SA" dirty="0" smtClean="0"/>
              <a:t>الموسوعة  الشاملة على </a:t>
            </a:r>
            <a:r>
              <a:rPr lang="ar-SA" dirty="0" err="1" smtClean="0"/>
              <a:t>الانترنت</a:t>
            </a:r>
            <a:endParaRPr lang="ar-SA" dirty="0" smtClean="0"/>
          </a:p>
          <a:p>
            <a:r>
              <a:rPr lang="en-US" dirty="0">
                <a:solidFill>
                  <a:srgbClr val="FF0000"/>
                </a:solidFill>
              </a:rPr>
              <a:t>http://</a:t>
            </a:r>
            <a:r>
              <a:rPr lang="en-US" dirty="0" err="1">
                <a:solidFill>
                  <a:srgbClr val="FF0000"/>
                </a:solidFill>
              </a:rPr>
              <a:t>www.islamport.com</a:t>
            </a:r>
            <a:r>
              <a:rPr lang="en-US" dirty="0">
                <a:solidFill>
                  <a:srgbClr val="FF0000"/>
                </a:solidFill>
              </a:rPr>
              <a:t>/</a:t>
            </a:r>
          </a:p>
          <a:p>
            <a:endParaRPr lang="en-US" dirty="0" smtClean="0"/>
          </a:p>
          <a:p>
            <a:r>
              <a:rPr lang="en-US" dirty="0"/>
              <a:t> </a:t>
            </a:r>
            <a:r>
              <a:rPr lang="ar-SA" dirty="0" smtClean="0"/>
              <a:t>المكتبة </a:t>
            </a:r>
            <a:r>
              <a:rPr lang="ar-SA" dirty="0" err="1" smtClean="0"/>
              <a:t>الاسلامية</a:t>
            </a:r>
            <a:r>
              <a:rPr lang="ar-SA" dirty="0" smtClean="0"/>
              <a:t> </a:t>
            </a:r>
          </a:p>
          <a:p>
            <a:r>
              <a:rPr lang="en-US" sz="2400" dirty="0">
                <a:solidFill>
                  <a:srgbClr val="FF0000"/>
                </a:solidFill>
                <a:hlinkClick r:id="rId2"/>
              </a:rPr>
              <a:t>http://</a:t>
            </a:r>
            <a:r>
              <a:rPr lang="en-US" sz="2400" dirty="0" err="1" smtClean="0">
                <a:solidFill>
                  <a:srgbClr val="FF0000"/>
                </a:solidFill>
                <a:hlinkClick r:id="rId2"/>
              </a:rPr>
              <a:t>www.islamweb.net</a:t>
            </a:r>
            <a:r>
              <a:rPr lang="en-US" sz="2400" dirty="0" smtClean="0">
                <a:solidFill>
                  <a:srgbClr val="FF0000"/>
                </a:solidFill>
                <a:hlinkClick r:id="rId2"/>
              </a:rPr>
              <a:t>/</a:t>
            </a:r>
            <a:r>
              <a:rPr lang="en-US" sz="2400" dirty="0" err="1" smtClean="0">
                <a:solidFill>
                  <a:srgbClr val="FF0000"/>
                </a:solidFill>
                <a:hlinkClick r:id="rId2"/>
              </a:rPr>
              <a:t>newlibrary</a:t>
            </a:r>
            <a:r>
              <a:rPr lang="en-US" sz="2400" dirty="0" smtClean="0">
                <a:solidFill>
                  <a:srgbClr val="FF0000"/>
                </a:solidFill>
                <a:hlinkClick r:id="rId2"/>
              </a:rPr>
              <a:t>/</a:t>
            </a:r>
            <a:r>
              <a:rPr lang="en-US" sz="2400" dirty="0" err="1" smtClean="0">
                <a:solidFill>
                  <a:srgbClr val="FF0000"/>
                </a:solidFill>
                <a:hlinkClick r:id="rId2"/>
              </a:rPr>
              <a:t>index.php</a:t>
            </a:r>
            <a:endParaRPr lang="en-US" sz="2400" dirty="0" smtClean="0">
              <a:solidFill>
                <a:srgbClr val="FF0000"/>
              </a:solidFill>
            </a:endParaRPr>
          </a:p>
          <a:p>
            <a:endParaRPr lang="en-US" sz="2400" dirty="0">
              <a:solidFill>
                <a:srgbClr val="FF0000"/>
              </a:solidFill>
            </a:endParaRPr>
          </a:p>
          <a:p>
            <a:r>
              <a:rPr lang="ar-SA" sz="2400" dirty="0" smtClean="0">
                <a:solidFill>
                  <a:srgbClr val="FF0000"/>
                </a:solidFill>
              </a:rPr>
              <a:t>الدرر السنية :</a:t>
            </a:r>
          </a:p>
          <a:p>
            <a:r>
              <a:rPr lang="en-US" sz="2400" dirty="0">
                <a:solidFill>
                  <a:srgbClr val="FF0000"/>
                </a:solidFill>
                <a:hlinkClick r:id="rId3"/>
              </a:rPr>
              <a:t>http://</a:t>
            </a:r>
            <a:r>
              <a:rPr lang="en-US" sz="2400" dirty="0" err="1" smtClean="0">
                <a:solidFill>
                  <a:srgbClr val="FF0000"/>
                </a:solidFill>
                <a:hlinkClick r:id="rId3"/>
              </a:rPr>
              <a:t>www.dorar.net</a:t>
            </a:r>
            <a:r>
              <a:rPr lang="en-US" sz="2400" dirty="0" smtClean="0">
                <a:solidFill>
                  <a:srgbClr val="FF0000"/>
                </a:solidFill>
                <a:hlinkClick r:id="rId3"/>
              </a:rPr>
              <a:t>/</a:t>
            </a:r>
            <a:r>
              <a:rPr lang="en-US" sz="2400" dirty="0" err="1" smtClean="0">
                <a:solidFill>
                  <a:srgbClr val="FF0000"/>
                </a:solidFill>
                <a:hlinkClick r:id="rId3"/>
              </a:rPr>
              <a:t>enc</a:t>
            </a:r>
            <a:endParaRPr lang="en-US" sz="2400" dirty="0">
              <a:solidFill>
                <a:srgbClr val="FF0000"/>
              </a:solidFill>
            </a:endParaRPr>
          </a:p>
          <a:p>
            <a:endParaRPr lang="ar-SA" sz="2400" dirty="0" smtClean="0">
              <a:solidFill>
                <a:srgbClr val="FF0000"/>
              </a:solidFill>
            </a:endParaRPr>
          </a:p>
          <a:p>
            <a:endParaRPr lang="ar-SA" sz="2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7671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dirty="0" smtClean="0"/>
              <a:t>مواقع البحث</a:t>
            </a:r>
            <a:endParaRPr lang="ar-SA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ar-SA" dirty="0" smtClean="0"/>
              <a:t>صيد الفوائد (مكتبة)</a:t>
            </a:r>
          </a:p>
          <a:p>
            <a:r>
              <a:rPr lang="en-US" dirty="0">
                <a:hlinkClick r:id="rId2"/>
              </a:rPr>
              <a:t>http://</a:t>
            </a:r>
            <a:r>
              <a:rPr lang="en-US" dirty="0" err="1" smtClean="0">
                <a:hlinkClick r:id="rId2"/>
              </a:rPr>
              <a:t>www.saaid.net</a:t>
            </a:r>
            <a:r>
              <a:rPr lang="en-US" dirty="0" smtClean="0">
                <a:hlinkClick r:id="rId2"/>
              </a:rPr>
              <a:t>/book/</a:t>
            </a:r>
            <a:r>
              <a:rPr lang="en-US" dirty="0" err="1" smtClean="0">
                <a:hlinkClick r:id="rId2"/>
              </a:rPr>
              <a:t>index.php</a:t>
            </a:r>
            <a:endParaRPr lang="ar-SA" dirty="0" smtClean="0"/>
          </a:p>
          <a:p>
            <a:endParaRPr lang="ar-SA" dirty="0"/>
          </a:p>
          <a:p>
            <a:r>
              <a:rPr lang="ar-SA" dirty="0" smtClean="0"/>
              <a:t>مكتبة المشكاة </a:t>
            </a:r>
          </a:p>
          <a:p>
            <a:r>
              <a:rPr lang="en-US" sz="2800" dirty="0">
                <a:hlinkClick r:id="rId3"/>
              </a:rPr>
              <a:t>http://</a:t>
            </a:r>
            <a:r>
              <a:rPr lang="en-US" sz="2800" dirty="0" err="1" smtClean="0">
                <a:hlinkClick r:id="rId3"/>
              </a:rPr>
              <a:t>www.almeshkat.net</a:t>
            </a:r>
            <a:r>
              <a:rPr lang="en-US" sz="2800" dirty="0" smtClean="0">
                <a:hlinkClick r:id="rId3"/>
              </a:rPr>
              <a:t>/books/</a:t>
            </a:r>
            <a:r>
              <a:rPr lang="en-US" sz="2800" dirty="0" err="1" smtClean="0">
                <a:hlinkClick r:id="rId3"/>
              </a:rPr>
              <a:t>index.php</a:t>
            </a:r>
            <a:endParaRPr lang="en-US" sz="2800" dirty="0" smtClean="0"/>
          </a:p>
          <a:p>
            <a:endParaRPr lang="en-US" sz="2800" dirty="0"/>
          </a:p>
          <a:p>
            <a:endParaRPr lang="ar-SA" sz="2800" dirty="0"/>
          </a:p>
        </p:txBody>
      </p:sp>
    </p:spTree>
    <p:extLst>
      <p:ext uri="{BB962C8B-B14F-4D97-AF65-F5344CB8AC3E}">
        <p14:creationId xmlns:p14="http://schemas.microsoft.com/office/powerpoint/2010/main" val="32082437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dirty="0" smtClean="0"/>
              <a:t>البحث المتقدم في غوغل</a:t>
            </a:r>
            <a:endParaRPr lang="ar-SA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endParaRPr lang="ar-SA" dirty="0" smtClean="0"/>
          </a:p>
          <a:p>
            <a:endParaRPr lang="ar-SA" dirty="0"/>
          </a:p>
          <a:p>
            <a:endParaRPr lang="ar-SA" dirty="0" smtClean="0"/>
          </a:p>
          <a:p>
            <a:endParaRPr lang="ar-SA" dirty="0"/>
          </a:p>
          <a:p>
            <a:endParaRPr lang="ar-SA" dirty="0" smtClean="0"/>
          </a:p>
          <a:p>
            <a:endParaRPr lang="ar-SA" dirty="0"/>
          </a:p>
          <a:p>
            <a:r>
              <a:rPr lang="en-US" dirty="0"/>
              <a:t>http://</a:t>
            </a:r>
            <a:r>
              <a:rPr lang="en-US" dirty="0" err="1"/>
              <a:t>www.google.com.sa</a:t>
            </a:r>
            <a:r>
              <a:rPr lang="en-US" dirty="0"/>
              <a:t>/</a:t>
            </a:r>
            <a:r>
              <a:rPr lang="en-US" dirty="0" err="1"/>
              <a:t>advanced_search</a:t>
            </a:r>
            <a:endParaRPr lang="ar-SA" dirty="0"/>
          </a:p>
        </p:txBody>
      </p:sp>
      <p:pic>
        <p:nvPicPr>
          <p:cNvPr id="4" name="صورة 3" descr="البحث المتقدم من Google - Mozilla Firefox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137" b="46385"/>
          <a:stretch/>
        </p:blipFill>
        <p:spPr>
          <a:xfrm>
            <a:off x="1828800" y="1066800"/>
            <a:ext cx="4953000" cy="363399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3314811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dirty="0" smtClean="0"/>
              <a:t>متابعات خارجية </a:t>
            </a:r>
            <a:endParaRPr lang="ar-SA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ar-SA" dirty="0" smtClean="0"/>
              <a:t>عبر الفيس بوك هناك مجموعات تهتم بتحصيل الفوائد</a:t>
            </a:r>
          </a:p>
          <a:p>
            <a:r>
              <a:rPr lang="ar-SA" dirty="0" smtClean="0"/>
              <a:t>عبر </a:t>
            </a:r>
            <a:r>
              <a:rPr lang="ar-SA" dirty="0" err="1" smtClean="0"/>
              <a:t>تويتر</a:t>
            </a:r>
            <a:r>
              <a:rPr lang="ar-SA" dirty="0" smtClean="0"/>
              <a:t> هناك متابعة متخصصة للاختصاصات </a:t>
            </a:r>
          </a:p>
          <a:p>
            <a:r>
              <a:rPr lang="ar-SA" dirty="0" smtClean="0"/>
              <a:t>هناك الهواتف الذكية وما توفره المتاجر من المكتبات </a:t>
            </a:r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val="16311658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935162"/>
          </a:xfrm>
        </p:spPr>
        <p:txBody>
          <a:bodyPr>
            <a:normAutofit/>
          </a:bodyPr>
          <a:lstStyle/>
          <a:p>
            <a:pPr algn="ctr"/>
            <a:r>
              <a:rPr lang="ar-SA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مرحبا بكم </a:t>
            </a:r>
            <a:br>
              <a:rPr lang="ar-SA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ar-SA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تعارف</a:t>
            </a:r>
            <a:endParaRPr lang="ar-SA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عنصر نائب للمحتوى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9800" y="1828800"/>
            <a:ext cx="4424363" cy="398467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1102604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dirty="0" smtClean="0"/>
              <a:t>أشكركم على الحضور</a:t>
            </a:r>
            <a:endParaRPr lang="ar-SA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ar-SA" dirty="0" smtClean="0"/>
              <a:t>أشكر </a:t>
            </a:r>
            <a:r>
              <a:rPr lang="ar-SA" dirty="0" smtClean="0"/>
              <a:t>عمادة </a:t>
            </a:r>
            <a:r>
              <a:rPr lang="ar-SA" dirty="0" smtClean="0"/>
              <a:t>...</a:t>
            </a:r>
          </a:p>
          <a:p>
            <a:r>
              <a:rPr lang="ar-SA" dirty="0" smtClean="0"/>
              <a:t>ملاحظاتكم ... مهمة</a:t>
            </a:r>
          </a:p>
          <a:p>
            <a:r>
              <a:rPr lang="ar-SA" dirty="0" err="1" smtClean="0"/>
              <a:t>بامكانكم</a:t>
            </a:r>
            <a:r>
              <a:rPr lang="ar-SA" dirty="0" smtClean="0"/>
              <a:t> إعادة الدورة 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BAD6"/>
              </a:clrFrom>
              <a:clrTo>
                <a:srgbClr val="FFBAD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6800" y="2362200"/>
            <a:ext cx="3529013" cy="35526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260723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ar-SA" dirty="0" smtClean="0"/>
              <a:t>شكرا لكم </a:t>
            </a:r>
            <a:endParaRPr lang="ar-SA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ar-SA" sz="7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السؤال عبر </a:t>
            </a:r>
            <a:r>
              <a:rPr lang="ar-SA" sz="7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توتير</a:t>
            </a:r>
          </a:p>
          <a:p>
            <a:pPr marL="114300" indent="0" algn="ctr" rtl="0">
              <a:buNone/>
            </a:pPr>
            <a:r>
              <a:rPr lang="en-US" sz="720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0569226396</a:t>
            </a:r>
            <a:endParaRPr lang="ar-SA" sz="7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114300" indent="0" algn="ctr" rtl="0">
              <a:buNone/>
            </a:pPr>
            <a:r>
              <a:rPr lang="ar-SA" sz="6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@</a:t>
            </a:r>
            <a:r>
              <a:rPr lang="en-US" sz="6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faisal_hakem</a:t>
            </a:r>
            <a:r>
              <a:rPr lang="ar-SA" sz="6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</a:p>
          <a:p>
            <a:pPr marL="0" indent="0" algn="ctr">
              <a:buNone/>
            </a:pPr>
            <a:endParaRPr lang="ar-SA" sz="7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4460326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dirty="0" smtClean="0"/>
              <a:t>السيرة الذاتية</a:t>
            </a:r>
            <a:endParaRPr lang="en-US" dirty="0"/>
          </a:p>
        </p:txBody>
      </p:sp>
      <p:sp>
        <p:nvSpPr>
          <p:cNvPr id="9" name="عنصر نائب للمحتوى 8"/>
          <p:cNvSpPr>
            <a:spLocks noGrp="1"/>
          </p:cNvSpPr>
          <p:nvPr>
            <p:ph idx="1"/>
          </p:nvPr>
        </p:nvSpPr>
        <p:spPr>
          <a:xfrm>
            <a:off x="2209800" y="1600200"/>
            <a:ext cx="6477000" cy="4525963"/>
          </a:xfrm>
        </p:spPr>
        <p:txBody>
          <a:bodyPr/>
          <a:lstStyle/>
          <a:p>
            <a:r>
              <a:rPr lang="ar-SA" dirty="0">
                <a:effectLst>
                  <a:outerShdw blurRad="69850" dist="43180" dir="5400000" sx="0" sy="0">
                    <a:srgbClr val="000000">
                      <a:alpha val="65000"/>
                    </a:srgbClr>
                  </a:outerShdw>
                </a:effectLst>
              </a:rPr>
              <a:t>الاسم</a:t>
            </a:r>
            <a:r>
              <a:rPr lang="ar-SA" dirty="0" smtClean="0">
                <a:effectLst>
                  <a:outerShdw blurRad="69850" dist="43180" dir="5400000" sx="0" sy="0">
                    <a:srgbClr val="000000">
                      <a:alpha val="65000"/>
                    </a:srgbClr>
                  </a:outerShdw>
                </a:effectLst>
              </a:rPr>
              <a:t>: </a:t>
            </a:r>
            <a:r>
              <a:rPr lang="ar-SA" dirty="0">
                <a:effectLst>
                  <a:outerShdw blurRad="69850" dist="43180" dir="5400000" sx="0" sy="0">
                    <a:srgbClr val="000000">
                      <a:alpha val="65000"/>
                    </a:srgbClr>
                  </a:outerShdw>
                </a:effectLst>
              </a:rPr>
              <a:t>فيصل حاكم محسن </a:t>
            </a:r>
            <a:r>
              <a:rPr lang="ar-SA" dirty="0" err="1">
                <a:effectLst>
                  <a:outerShdw blurRad="69850" dist="43180" dir="5400000" sx="0" sy="0">
                    <a:srgbClr val="000000">
                      <a:alpha val="65000"/>
                    </a:srgbClr>
                  </a:outerShdw>
                </a:effectLst>
              </a:rPr>
              <a:t>الهمزاني</a:t>
            </a:r>
            <a:r>
              <a:rPr lang="ar-SA" dirty="0">
                <a:effectLst>
                  <a:outerShdw blurRad="69850" dist="43180" dir="5400000" sx="0" sy="0">
                    <a:srgbClr val="000000">
                      <a:alpha val="65000"/>
                    </a:srgbClr>
                  </a:outerShdw>
                </a:effectLst>
              </a:rPr>
              <a:t> الشمري</a:t>
            </a:r>
            <a:endParaRPr lang="en-US" dirty="0"/>
          </a:p>
          <a:p>
            <a:r>
              <a:rPr lang="ar-SA" dirty="0" smtClean="0">
                <a:cs typeface="Al-Aramco" pitchFamily="2" charset="-78"/>
              </a:rPr>
              <a:t>المؤهلات :</a:t>
            </a:r>
          </a:p>
          <a:p>
            <a:r>
              <a:rPr lang="ar-SA" dirty="0" smtClean="0"/>
              <a:t>بكالوريوس علوم حاسب آلي جامعة الملك فيصل</a:t>
            </a:r>
          </a:p>
          <a:p>
            <a:r>
              <a:rPr lang="ar-SA" dirty="0" smtClean="0"/>
              <a:t>ماجستير تقنيات التعليم جامعة الملك سعود</a:t>
            </a:r>
          </a:p>
          <a:p>
            <a:r>
              <a:rPr lang="ar-SA" dirty="0" smtClean="0"/>
              <a:t>أعمل حاليا في جامعة المجمعة </a:t>
            </a:r>
            <a:endParaRPr lang="en-US" dirty="0"/>
          </a:p>
          <a:p>
            <a:endParaRPr lang="ar-SA" dirty="0"/>
          </a:p>
        </p:txBody>
      </p:sp>
      <p:pic>
        <p:nvPicPr>
          <p:cNvPr id="1026" name="Picture 2" descr="C:\Users\Mac User\Dropbox\cv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1143000"/>
            <a:ext cx="1368425" cy="18018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4648200"/>
            <a:ext cx="3048000" cy="1495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066335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dirty="0" smtClean="0"/>
              <a:t>الخبرات</a:t>
            </a:r>
            <a:endParaRPr lang="ar-SA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685800" y="1219200"/>
            <a:ext cx="8229600" cy="54864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ar-SA" dirty="0" smtClean="0"/>
              <a:t>درست على عدد من المشايخ وتخرجت من حلقات التحفيظ</a:t>
            </a:r>
            <a:endParaRPr lang="ar-SA" dirty="0"/>
          </a:p>
          <a:p>
            <a:r>
              <a:rPr lang="ar-SA" dirty="0" smtClean="0"/>
              <a:t>المشرف العام على موقع المفتش الالكتروني للبرمجيات والدعم الفني</a:t>
            </a:r>
          </a:p>
          <a:p>
            <a:r>
              <a:rPr lang="ar-SA" dirty="0" smtClean="0"/>
              <a:t>الحصول على عدد من دورات إدارة المشاريع الاحترافية </a:t>
            </a:r>
          </a:p>
          <a:p>
            <a:r>
              <a:rPr lang="ar-SA" dirty="0" smtClean="0"/>
              <a:t>مدربا متعمد من مركز </a:t>
            </a:r>
            <a:r>
              <a:rPr lang="en-US" dirty="0" err="1" smtClean="0"/>
              <a:t>lim</a:t>
            </a:r>
            <a:r>
              <a:rPr lang="en-US" dirty="0" smtClean="0"/>
              <a:t> </a:t>
            </a:r>
            <a:r>
              <a:rPr lang="ar-SA" dirty="0" smtClean="0"/>
              <a:t> من البريطاني</a:t>
            </a:r>
          </a:p>
          <a:p>
            <a:r>
              <a:rPr lang="ar-SA" dirty="0" smtClean="0"/>
              <a:t>تقديم عدد من الحلقات الإعلامية في عدد من القنوات </a:t>
            </a:r>
          </a:p>
          <a:p>
            <a:r>
              <a:rPr lang="ar-SA" dirty="0" smtClean="0"/>
              <a:t>مدرب في المركز الوطني للتعلم الالكتروني بالرياض</a:t>
            </a:r>
          </a:p>
          <a:p>
            <a:r>
              <a:rPr lang="ar-SA" dirty="0" smtClean="0"/>
              <a:t>تقديم عدد من الدورات في مجال التقنية </a:t>
            </a:r>
          </a:p>
          <a:p>
            <a:r>
              <a:rPr lang="ar-SA" dirty="0" smtClean="0"/>
              <a:t>أعمل حالياً في عمادة التعليم الالكتروني مديراً للتدريب والتطوير</a:t>
            </a:r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val="33796388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ar-SA" dirty="0" smtClean="0"/>
              <a:t>لماذا أنت هنا ؟</a:t>
            </a:r>
            <a:endParaRPr lang="ar-SA" dirty="0"/>
          </a:p>
        </p:txBody>
      </p:sp>
      <p:pic>
        <p:nvPicPr>
          <p:cNvPr id="4" name="عنصر نائب للمحتوى 3"/>
          <p:cNvPicPr>
            <a:picLocks noGrp="1" noChangeAspect="1"/>
          </p:cNvPicPr>
          <p:nvPr>
            <p:ph idx="1"/>
          </p:nvPr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1200" y="1371600"/>
            <a:ext cx="4781550" cy="4781550"/>
          </a:xfrm>
        </p:spPr>
      </p:pic>
    </p:spTree>
    <p:extLst>
      <p:ext uri="{BB962C8B-B14F-4D97-AF65-F5344CB8AC3E}">
        <p14:creationId xmlns:p14="http://schemas.microsoft.com/office/powerpoint/2010/main" val="23201230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dirty="0" smtClean="0"/>
              <a:t>الدورة ستكون على المحاور التالية :</a:t>
            </a:r>
            <a:endParaRPr lang="ar-SA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ar-SA" dirty="0" smtClean="0"/>
              <a:t>أهمية طلب العلم في هذا العصر ودمجه في كافة البيئات الدعوية</a:t>
            </a:r>
          </a:p>
          <a:p>
            <a:r>
              <a:rPr lang="ar-SA" dirty="0" smtClean="0"/>
              <a:t>مقدمة عن تطور التقنية المذهل ..!</a:t>
            </a:r>
          </a:p>
          <a:p>
            <a:r>
              <a:rPr lang="ar-SA" dirty="0" smtClean="0"/>
              <a:t>واجبنا تجاه التقنية ...الرفض أم القبول ؟؟ نقاش</a:t>
            </a:r>
          </a:p>
          <a:p>
            <a:r>
              <a:rPr lang="ar-SA" dirty="0" smtClean="0"/>
              <a:t>كيف نبدأ ..؟</a:t>
            </a:r>
          </a:p>
          <a:p>
            <a:r>
              <a:rPr lang="ar-SA" dirty="0" smtClean="0"/>
              <a:t>نصائح  تقنية قبل البداية ؟</a:t>
            </a:r>
          </a:p>
          <a:p>
            <a:r>
              <a:rPr lang="ar-SA" dirty="0" smtClean="0"/>
              <a:t>برامج المكتبات  </a:t>
            </a:r>
            <a:r>
              <a:rPr lang="en-US" dirty="0" smtClean="0"/>
              <a:t>Islamic library </a:t>
            </a:r>
            <a:endParaRPr lang="ar-SA" dirty="0" smtClean="0"/>
          </a:p>
          <a:p>
            <a:r>
              <a:rPr lang="ar-SA" dirty="0" smtClean="0"/>
              <a:t>برامج السحابة الالكترونية  </a:t>
            </a:r>
            <a:r>
              <a:rPr lang="en-US" dirty="0" smtClean="0"/>
              <a:t>I cloud Computing</a:t>
            </a:r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val="26023514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dirty="0" smtClean="0"/>
              <a:t>أهمية طلب العلم ..؟؟</a:t>
            </a:r>
            <a:endParaRPr lang="ar-SA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ar-SA" dirty="0" smtClean="0"/>
              <a:t>وضع الشباب ...</a:t>
            </a:r>
          </a:p>
          <a:p>
            <a:r>
              <a:rPr lang="ar-SA" dirty="0" smtClean="0"/>
              <a:t>وضع الأسر...</a:t>
            </a:r>
          </a:p>
          <a:p>
            <a:r>
              <a:rPr lang="ar-SA" dirty="0" smtClean="0"/>
              <a:t>وضع الجهلة ...</a:t>
            </a:r>
          </a:p>
          <a:p>
            <a:pPr marL="0" indent="0">
              <a:buNone/>
            </a:pPr>
            <a:r>
              <a:rPr lang="ar-SA" dirty="0" smtClean="0">
                <a:solidFill>
                  <a:srgbClr val="FF0000"/>
                </a:solidFill>
              </a:rPr>
              <a:t>وهذا يتطلب :</a:t>
            </a:r>
          </a:p>
          <a:p>
            <a:r>
              <a:rPr lang="ar-SA" dirty="0" smtClean="0"/>
              <a:t>البحث العلمي ...</a:t>
            </a:r>
          </a:p>
          <a:p>
            <a:r>
              <a:rPr lang="ar-SA" dirty="0" smtClean="0"/>
              <a:t>سعة الأفق ... واختيار المراجع </a:t>
            </a:r>
            <a:r>
              <a:rPr lang="ar-SA" dirty="0" err="1" smtClean="0"/>
              <a:t>الآساسية</a:t>
            </a:r>
            <a:r>
              <a:rPr lang="ar-SA" dirty="0" smtClean="0"/>
              <a:t> </a:t>
            </a:r>
          </a:p>
          <a:p>
            <a:r>
              <a:rPr lang="ar-SA" dirty="0" smtClean="0"/>
              <a:t>الدعوة تسع الجميع ...</a:t>
            </a:r>
          </a:p>
          <a:p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val="29996147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dirty="0" smtClean="0"/>
              <a:t>التقنية ...إلى أين ...</a:t>
            </a:r>
            <a:endParaRPr lang="ar-SA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ar-SA" dirty="0" smtClean="0"/>
              <a:t>شاهد ,,,</a:t>
            </a:r>
            <a:endParaRPr lang="ar-SA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1400" y="2667000"/>
            <a:ext cx="1719072" cy="19315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034636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dirty="0" smtClean="0"/>
              <a:t>هل نحن مع التقنية ..؟</a:t>
            </a:r>
            <a:endParaRPr lang="ar-SA" dirty="0"/>
          </a:p>
        </p:txBody>
      </p:sp>
      <p:pic>
        <p:nvPicPr>
          <p:cNvPr id="4" name="عنصر نائب للمحتوى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0" y="2057400"/>
            <a:ext cx="3733800" cy="3202347"/>
          </a:xfrm>
        </p:spPr>
      </p:pic>
    </p:spTree>
    <p:extLst>
      <p:ext uri="{BB962C8B-B14F-4D97-AF65-F5344CB8AC3E}">
        <p14:creationId xmlns:p14="http://schemas.microsoft.com/office/powerpoint/2010/main" val="14483860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نسق Office">
  <a:themeElements>
    <a:clrScheme name="تدرج الرمادي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23851</TotalTime>
  <Words>362</Words>
  <Application>Microsoft Office PowerPoint</Application>
  <PresentationFormat>عرض على الشاشة (3:4)‏</PresentationFormat>
  <Paragraphs>100</Paragraphs>
  <Slides>21</Slides>
  <Notes>0</Notes>
  <HiddenSlides>0</HiddenSlides>
  <MMClips>0</MMClips>
  <ScaleCrop>false</ScaleCrop>
  <HeadingPairs>
    <vt:vector size="6" baseType="variant">
      <vt:variant>
        <vt:lpstr>الخطوط المستخدمة</vt:lpstr>
      </vt:variant>
      <vt:variant>
        <vt:i4>6</vt:i4>
      </vt:variant>
      <vt:variant>
        <vt:lpstr>نسق</vt:lpstr>
      </vt:variant>
      <vt:variant>
        <vt:i4>1</vt:i4>
      </vt:variant>
      <vt:variant>
        <vt:lpstr>عناوين الشرائح</vt:lpstr>
      </vt:variant>
      <vt:variant>
        <vt:i4>21</vt:i4>
      </vt:variant>
    </vt:vector>
  </HeadingPairs>
  <TitlesOfParts>
    <vt:vector size="28" baseType="lpstr">
      <vt:lpstr>Arial</vt:lpstr>
      <vt:lpstr>AL-Mohanad Bold</vt:lpstr>
      <vt:lpstr>Traditional Arabic</vt:lpstr>
      <vt:lpstr>Calibri</vt:lpstr>
      <vt:lpstr>Al-Aramco</vt:lpstr>
      <vt:lpstr>Times New Roman</vt:lpstr>
      <vt:lpstr>نسق Office</vt:lpstr>
      <vt:lpstr>عرض تقديمي في PowerPoint</vt:lpstr>
      <vt:lpstr>مرحبا بكم  تعارف</vt:lpstr>
      <vt:lpstr>السيرة الذاتية</vt:lpstr>
      <vt:lpstr>الخبرات</vt:lpstr>
      <vt:lpstr>لماذا أنت هنا ؟</vt:lpstr>
      <vt:lpstr>الدورة ستكون على المحاور التالية :</vt:lpstr>
      <vt:lpstr>أهمية طلب العلم ..؟؟</vt:lpstr>
      <vt:lpstr>التقنية ...إلى أين ...</vt:lpstr>
      <vt:lpstr>هل نحن مع التقنية ..؟</vt:lpstr>
      <vt:lpstr>كيف نبدأ..؟</vt:lpstr>
      <vt:lpstr>نصائح</vt:lpstr>
      <vt:lpstr>برامج البحث الشامل .. </vt:lpstr>
      <vt:lpstr>برامج السحابة الالكترونية</vt:lpstr>
      <vt:lpstr>غوغل المستندات </vt:lpstr>
      <vt:lpstr>DocJax </vt:lpstr>
      <vt:lpstr>مواقع البحث</vt:lpstr>
      <vt:lpstr>مواقع البحث</vt:lpstr>
      <vt:lpstr>البحث المتقدم في غوغل</vt:lpstr>
      <vt:lpstr>متابعات خارجية </vt:lpstr>
      <vt:lpstr>أشكركم على الحضور</vt:lpstr>
      <vt:lpstr>شكرا لكم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عرض تقديمي في PowerPoint</dc:title>
  <dc:creator>Mac User</dc:creator>
  <cp:lastModifiedBy>Mac User</cp:lastModifiedBy>
  <cp:revision>123</cp:revision>
  <cp:lastPrinted>2012-02-18T21:30:48Z</cp:lastPrinted>
  <dcterms:created xsi:type="dcterms:W3CDTF">2011-12-19T06:59:21Z</dcterms:created>
  <dcterms:modified xsi:type="dcterms:W3CDTF">2013-01-08T10:02:01Z</dcterms:modified>
</cp:coreProperties>
</file>