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Lst>
  <p:notesMasterIdLst>
    <p:notesMasterId r:id="rId37"/>
  </p:notesMasterIdLst>
  <p:sldIdLst>
    <p:sldId id="291" r:id="rId3"/>
    <p:sldId id="290" r:id="rId4"/>
    <p:sldId id="257" r:id="rId5"/>
    <p:sldId id="258" r:id="rId6"/>
    <p:sldId id="259" r:id="rId7"/>
    <p:sldId id="260" r:id="rId8"/>
    <p:sldId id="261" r:id="rId9"/>
    <p:sldId id="262" r:id="rId10"/>
    <p:sldId id="263" r:id="rId11"/>
    <p:sldId id="265" r:id="rId12"/>
    <p:sldId id="264" r:id="rId13"/>
    <p:sldId id="266" r:id="rId14"/>
    <p:sldId id="267" r:id="rId15"/>
    <p:sldId id="270" r:id="rId16"/>
    <p:sldId id="268" r:id="rId17"/>
    <p:sldId id="269" r:id="rId18"/>
    <p:sldId id="273" r:id="rId19"/>
    <p:sldId id="274" r:id="rId20"/>
    <p:sldId id="275" r:id="rId21"/>
    <p:sldId id="271" r:id="rId22"/>
    <p:sldId id="272" r:id="rId23"/>
    <p:sldId id="276" r:id="rId24"/>
    <p:sldId id="277" r:id="rId25"/>
    <p:sldId id="278" r:id="rId26"/>
    <p:sldId id="279" r:id="rId27"/>
    <p:sldId id="287" r:id="rId28"/>
    <p:sldId id="288" r:id="rId29"/>
    <p:sldId id="289" r:id="rId30"/>
    <p:sldId id="281" r:id="rId31"/>
    <p:sldId id="282" r:id="rId32"/>
    <p:sldId id="286" r:id="rId33"/>
    <p:sldId id="283" r:id="rId34"/>
    <p:sldId id="284" r:id="rId35"/>
    <p:sldId id="285" r:id="rId36"/>
  </p:sldIdLst>
  <p:sldSz cx="9144000" cy="6858000" type="screen4x3"/>
  <p:notesSz cx="6858000" cy="9144000"/>
  <p:defaultTextStyle>
    <a:defPPr>
      <a:defRPr lang="ar-SA"/>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r" defTabSz="914400" rtl="1" eaLnBrk="1" latinLnBrk="0" hangingPunct="1">
      <a:defRPr kern="1200">
        <a:solidFill>
          <a:schemeClr val="tx1"/>
        </a:solidFill>
        <a:latin typeface="Arial" charset="0"/>
        <a:ea typeface="+mn-ea"/>
        <a:cs typeface="Arial" charset="0"/>
      </a:defRPr>
    </a:lvl6pPr>
    <a:lvl7pPr marL="2743200" algn="r" defTabSz="914400" rtl="1" eaLnBrk="1" latinLnBrk="0" hangingPunct="1">
      <a:defRPr kern="1200">
        <a:solidFill>
          <a:schemeClr val="tx1"/>
        </a:solidFill>
        <a:latin typeface="Arial" charset="0"/>
        <a:ea typeface="+mn-ea"/>
        <a:cs typeface="Arial" charset="0"/>
      </a:defRPr>
    </a:lvl7pPr>
    <a:lvl8pPr marL="3200400" algn="r" defTabSz="914400" rtl="1" eaLnBrk="1" latinLnBrk="0" hangingPunct="1">
      <a:defRPr kern="1200">
        <a:solidFill>
          <a:schemeClr val="tx1"/>
        </a:solidFill>
        <a:latin typeface="Arial" charset="0"/>
        <a:ea typeface="+mn-ea"/>
        <a:cs typeface="Arial" charset="0"/>
      </a:defRPr>
    </a:lvl8pPr>
    <a:lvl9pPr marL="3657600" algn="r" defTabSz="914400" rtl="1"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4660"/>
  </p:normalViewPr>
  <p:slideViewPr>
    <p:cSldViewPr>
      <p:cViewPr>
        <p:scale>
          <a:sx n="70" d="100"/>
          <a:sy n="70" d="100"/>
        </p:scale>
        <p:origin x="-1386" y="-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A6CA70DA-2893-44E3-BEF1-56D522312797}" type="datetimeFigureOut">
              <a:rPr lang="ar-SA" smtClean="0"/>
              <a:t>02/06/33</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B2FADB76-4942-4CDC-8603-D6E4057928EF}" type="slidenum">
              <a:rPr lang="ar-SA" smtClean="0"/>
              <a:t>‹#›</a:t>
            </a:fld>
            <a:endParaRPr lang="ar-SA"/>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B2FADB76-4942-4CDC-8603-D6E4057928EF}" type="slidenum">
              <a:rPr lang="ar-SA" smtClean="0"/>
              <a:t>1</a:t>
            </a:fld>
            <a:endParaRPr lang="ar-S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lvl1pPr>
              <a:defRPr/>
            </a:lvl1pPr>
          </a:lstStyle>
          <a:p>
            <a:pPr>
              <a:defRPr/>
            </a:pPr>
            <a:fld id="{9C235409-00DD-47AD-8B3D-6B4957F65C46}" type="datetimeFigureOut">
              <a:rPr lang="ar-SA"/>
              <a:pPr>
                <a:defRPr/>
              </a:pPr>
              <a:t>02/06/33</a:t>
            </a:fld>
            <a:endParaRPr lang="ar-SA" dirty="0"/>
          </a:p>
        </p:txBody>
      </p:sp>
      <p:sp>
        <p:nvSpPr>
          <p:cNvPr id="5" name="عنصر نائب للتذييل 4"/>
          <p:cNvSpPr>
            <a:spLocks noGrp="1"/>
          </p:cNvSpPr>
          <p:nvPr>
            <p:ph type="ftr" sz="quarter" idx="11"/>
          </p:nvPr>
        </p:nvSpPr>
        <p:spPr/>
        <p:txBody>
          <a:bodyPr/>
          <a:lstStyle>
            <a:lvl1pPr>
              <a:defRPr/>
            </a:lvl1pPr>
          </a:lstStyle>
          <a:p>
            <a:pPr>
              <a:defRPr/>
            </a:pPr>
            <a:endParaRPr lang="ar-SA"/>
          </a:p>
        </p:txBody>
      </p:sp>
      <p:sp>
        <p:nvSpPr>
          <p:cNvPr id="6" name="عنصر نائب لرقم الشريحة 5"/>
          <p:cNvSpPr>
            <a:spLocks noGrp="1"/>
          </p:cNvSpPr>
          <p:nvPr>
            <p:ph type="sldNum" sz="quarter" idx="12"/>
          </p:nvPr>
        </p:nvSpPr>
        <p:spPr/>
        <p:txBody>
          <a:bodyPr/>
          <a:lstStyle>
            <a:lvl1pPr>
              <a:defRPr/>
            </a:lvl1pPr>
          </a:lstStyle>
          <a:p>
            <a:pPr>
              <a:defRPr/>
            </a:pPr>
            <a:fld id="{899E3065-B7C5-4AA6-AFB8-6D2B9D0883DE}" type="slidenum">
              <a:rPr lang="ar-SA"/>
              <a:pPr>
                <a:defRPr/>
              </a:pPr>
              <a:t>‹#›</a:t>
            </a:fld>
            <a:endParaRPr lang="ar-SA"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lvl1pPr>
              <a:defRPr/>
            </a:lvl1pPr>
          </a:lstStyle>
          <a:p>
            <a:pPr>
              <a:defRPr/>
            </a:pPr>
            <a:fld id="{5B4A68EC-574B-4496-A098-7352E5B72A59}" type="datetimeFigureOut">
              <a:rPr lang="ar-SA"/>
              <a:pPr>
                <a:defRPr/>
              </a:pPr>
              <a:t>02/06/33</a:t>
            </a:fld>
            <a:endParaRPr lang="ar-SA" dirty="0"/>
          </a:p>
        </p:txBody>
      </p:sp>
      <p:sp>
        <p:nvSpPr>
          <p:cNvPr id="5" name="عنصر نائب للتذييل 4"/>
          <p:cNvSpPr>
            <a:spLocks noGrp="1"/>
          </p:cNvSpPr>
          <p:nvPr>
            <p:ph type="ftr" sz="quarter" idx="11"/>
          </p:nvPr>
        </p:nvSpPr>
        <p:spPr/>
        <p:txBody>
          <a:bodyPr/>
          <a:lstStyle>
            <a:lvl1pPr>
              <a:defRPr/>
            </a:lvl1pPr>
          </a:lstStyle>
          <a:p>
            <a:pPr>
              <a:defRPr/>
            </a:pPr>
            <a:endParaRPr lang="ar-SA"/>
          </a:p>
        </p:txBody>
      </p:sp>
      <p:sp>
        <p:nvSpPr>
          <p:cNvPr id="6" name="عنصر نائب لرقم الشريحة 5"/>
          <p:cNvSpPr>
            <a:spLocks noGrp="1"/>
          </p:cNvSpPr>
          <p:nvPr>
            <p:ph type="sldNum" sz="quarter" idx="12"/>
          </p:nvPr>
        </p:nvSpPr>
        <p:spPr/>
        <p:txBody>
          <a:bodyPr/>
          <a:lstStyle>
            <a:lvl1pPr>
              <a:defRPr/>
            </a:lvl1pPr>
          </a:lstStyle>
          <a:p>
            <a:pPr>
              <a:defRPr/>
            </a:pPr>
            <a:fld id="{5C4DC614-EC9B-4C1A-B450-40A2EC35BDA1}" type="slidenum">
              <a:rPr lang="ar-SA"/>
              <a:pPr>
                <a:defRPr/>
              </a:pPr>
              <a:t>‹#›</a:t>
            </a:fld>
            <a:endParaRPr lang="ar-S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lvl1pPr>
              <a:defRPr/>
            </a:lvl1pPr>
          </a:lstStyle>
          <a:p>
            <a:pPr>
              <a:defRPr/>
            </a:pPr>
            <a:fld id="{F80340AF-97C6-4362-90A8-C5E031D6747F}" type="datetimeFigureOut">
              <a:rPr lang="ar-SA"/>
              <a:pPr>
                <a:defRPr/>
              </a:pPr>
              <a:t>02/06/33</a:t>
            </a:fld>
            <a:endParaRPr lang="ar-SA" dirty="0"/>
          </a:p>
        </p:txBody>
      </p:sp>
      <p:sp>
        <p:nvSpPr>
          <p:cNvPr id="5" name="عنصر نائب للتذييل 4"/>
          <p:cNvSpPr>
            <a:spLocks noGrp="1"/>
          </p:cNvSpPr>
          <p:nvPr>
            <p:ph type="ftr" sz="quarter" idx="11"/>
          </p:nvPr>
        </p:nvSpPr>
        <p:spPr/>
        <p:txBody>
          <a:bodyPr/>
          <a:lstStyle>
            <a:lvl1pPr>
              <a:defRPr/>
            </a:lvl1pPr>
          </a:lstStyle>
          <a:p>
            <a:pPr>
              <a:defRPr/>
            </a:pPr>
            <a:endParaRPr lang="ar-SA"/>
          </a:p>
        </p:txBody>
      </p:sp>
      <p:sp>
        <p:nvSpPr>
          <p:cNvPr id="6" name="عنصر نائب لرقم الشريحة 5"/>
          <p:cNvSpPr>
            <a:spLocks noGrp="1"/>
          </p:cNvSpPr>
          <p:nvPr>
            <p:ph type="sldNum" sz="quarter" idx="12"/>
          </p:nvPr>
        </p:nvSpPr>
        <p:spPr/>
        <p:txBody>
          <a:bodyPr/>
          <a:lstStyle>
            <a:lvl1pPr>
              <a:defRPr/>
            </a:lvl1pPr>
          </a:lstStyle>
          <a:p>
            <a:pPr>
              <a:defRPr/>
            </a:pPr>
            <a:fld id="{F1717074-6B98-439A-9BA3-64B2D2CEA7B7}" type="slidenum">
              <a:rPr lang="ar-SA"/>
              <a:pPr>
                <a:defRPr/>
              </a:pPr>
              <a:t>‹#›</a:t>
            </a:fld>
            <a:endParaRPr lang="ar-SA"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شريحة عنوان">
    <p:bg>
      <p:bgRef idx="1002">
        <a:schemeClr val="bg2"/>
      </p:bgRef>
    </p:bg>
    <p:spTree>
      <p:nvGrpSpPr>
        <p:cNvPr id="1" name=""/>
        <p:cNvGrpSpPr/>
        <p:nvPr/>
      </p:nvGrpSpPr>
      <p:grpSpPr>
        <a:xfrm>
          <a:off x="0" y="0"/>
          <a:ext cx="0" cy="0"/>
          <a:chOff x="0" y="0"/>
          <a:chExt cx="0" cy="0"/>
        </a:xfrm>
      </p:grpSpPr>
      <p:sp>
        <p:nvSpPr>
          <p:cNvPr id="9" name="عنوان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17" name="عنوان فرعي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30" name="عنصر نائب للتاريخ 29"/>
          <p:cNvSpPr>
            <a:spLocks noGrp="1"/>
          </p:cNvSpPr>
          <p:nvPr>
            <p:ph type="dt" sz="half" idx="10"/>
          </p:nvPr>
        </p:nvSpPr>
        <p:spPr/>
        <p:txBody>
          <a:bodyPr/>
          <a:lstStyle/>
          <a:p>
            <a:pPr>
              <a:defRPr/>
            </a:pPr>
            <a:fld id="{9C235409-00DD-47AD-8B3D-6B4957F65C46}" type="datetimeFigureOut">
              <a:rPr lang="ar-SA" smtClean="0"/>
              <a:pPr>
                <a:defRPr/>
              </a:pPr>
              <a:t>02/06/33</a:t>
            </a:fld>
            <a:endParaRPr lang="ar-SA" dirty="0"/>
          </a:p>
        </p:txBody>
      </p:sp>
      <p:sp>
        <p:nvSpPr>
          <p:cNvPr id="19" name="عنصر نائب للتذييل 18"/>
          <p:cNvSpPr>
            <a:spLocks noGrp="1"/>
          </p:cNvSpPr>
          <p:nvPr>
            <p:ph type="ftr" sz="quarter" idx="11"/>
          </p:nvPr>
        </p:nvSpPr>
        <p:spPr/>
        <p:txBody>
          <a:bodyPr/>
          <a:lstStyle/>
          <a:p>
            <a:pPr>
              <a:defRPr/>
            </a:pPr>
            <a:endParaRPr lang="ar-SA"/>
          </a:p>
        </p:txBody>
      </p:sp>
      <p:sp>
        <p:nvSpPr>
          <p:cNvPr id="27" name="عنصر نائب لرقم الشريحة 26"/>
          <p:cNvSpPr>
            <a:spLocks noGrp="1"/>
          </p:cNvSpPr>
          <p:nvPr>
            <p:ph type="sldNum" sz="quarter" idx="12"/>
          </p:nvPr>
        </p:nvSpPr>
        <p:spPr/>
        <p:txBody>
          <a:bodyPr/>
          <a:lstStyle/>
          <a:p>
            <a:pPr>
              <a:defRPr/>
            </a:pPr>
            <a:fld id="{899E3065-B7C5-4AA6-AFB8-6D2B9D0883DE}" type="slidenum">
              <a:rPr lang="ar-SA" smtClean="0"/>
              <a:pPr>
                <a:defRPr/>
              </a:pPr>
              <a:t>‹#›</a:t>
            </a:fld>
            <a:endParaRPr lang="ar-SA" dirty="0"/>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pPr>
              <a:defRPr/>
            </a:pPr>
            <a:fld id="{B5012351-A4A8-4569-9535-D5EADB0667D7}" type="datetimeFigureOut">
              <a:rPr lang="ar-SA" smtClean="0"/>
              <a:pPr>
                <a:defRPr/>
              </a:pPr>
              <a:t>02/06/33</a:t>
            </a:fld>
            <a:endParaRPr lang="ar-SA" dirty="0"/>
          </a:p>
        </p:txBody>
      </p:sp>
      <p:sp>
        <p:nvSpPr>
          <p:cNvPr id="5" name="عنصر نائب للتذييل 4"/>
          <p:cNvSpPr>
            <a:spLocks noGrp="1"/>
          </p:cNvSpPr>
          <p:nvPr>
            <p:ph type="ftr" sz="quarter" idx="11"/>
          </p:nvPr>
        </p:nvSpPr>
        <p:spPr/>
        <p:txBody>
          <a:bodyPr/>
          <a:lstStyle/>
          <a:p>
            <a:pPr>
              <a:defRPr/>
            </a:pPr>
            <a:endParaRPr lang="ar-SA"/>
          </a:p>
        </p:txBody>
      </p:sp>
      <p:sp>
        <p:nvSpPr>
          <p:cNvPr id="6" name="عنصر نائب لرقم الشريحة 5"/>
          <p:cNvSpPr>
            <a:spLocks noGrp="1"/>
          </p:cNvSpPr>
          <p:nvPr>
            <p:ph type="sldNum" sz="quarter" idx="12"/>
          </p:nvPr>
        </p:nvSpPr>
        <p:spPr/>
        <p:txBody>
          <a:bodyPr/>
          <a:lstStyle/>
          <a:p>
            <a:pPr>
              <a:defRPr/>
            </a:pPr>
            <a:fld id="{2724093B-CF06-4D2A-ADFC-FFDC971C2612}" type="slidenum">
              <a:rPr lang="ar-SA" smtClean="0"/>
              <a:pPr>
                <a:defRPr/>
              </a:pPr>
              <a:t>‹#›</a:t>
            </a:fld>
            <a:endParaRPr lang="ar-SA"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p>
            <a:pPr>
              <a:defRPr/>
            </a:pPr>
            <a:fld id="{196C2891-2B26-4579-BBD8-6DD66A94BED3}" type="datetimeFigureOut">
              <a:rPr lang="ar-SA" smtClean="0"/>
              <a:pPr>
                <a:defRPr/>
              </a:pPr>
              <a:t>02/06/33</a:t>
            </a:fld>
            <a:endParaRPr lang="ar-SA" dirty="0"/>
          </a:p>
        </p:txBody>
      </p:sp>
      <p:sp>
        <p:nvSpPr>
          <p:cNvPr id="5" name="عنصر نائب للتذييل 4"/>
          <p:cNvSpPr>
            <a:spLocks noGrp="1"/>
          </p:cNvSpPr>
          <p:nvPr>
            <p:ph type="ftr" sz="quarter" idx="11"/>
          </p:nvPr>
        </p:nvSpPr>
        <p:spPr/>
        <p:txBody>
          <a:bodyPr/>
          <a:lstStyle/>
          <a:p>
            <a:pPr>
              <a:defRPr/>
            </a:pPr>
            <a:endParaRPr lang="ar-SA"/>
          </a:p>
        </p:txBody>
      </p:sp>
      <p:sp>
        <p:nvSpPr>
          <p:cNvPr id="6" name="عنصر نائب لرقم الشريحة 5"/>
          <p:cNvSpPr>
            <a:spLocks noGrp="1"/>
          </p:cNvSpPr>
          <p:nvPr>
            <p:ph type="sldNum" sz="quarter" idx="12"/>
          </p:nvPr>
        </p:nvSpPr>
        <p:spPr/>
        <p:txBody>
          <a:bodyPr/>
          <a:lstStyle/>
          <a:p>
            <a:pPr>
              <a:defRPr/>
            </a:pPr>
            <a:fld id="{8CB614E1-F9F0-4E9B-8B5D-089CDFD0C793}" type="slidenum">
              <a:rPr lang="ar-SA" smtClean="0"/>
              <a:pPr>
                <a:defRPr/>
              </a:pPr>
              <a:t>‹#›</a:t>
            </a:fld>
            <a:endParaRPr lang="ar-SA" dirty="0"/>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1143000"/>
          </a:xfrm>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pPr>
              <a:defRPr/>
            </a:pPr>
            <a:fld id="{A7C0615D-5E92-4B89-9531-3E905DA8335E}" type="datetimeFigureOut">
              <a:rPr lang="ar-SA" smtClean="0"/>
              <a:pPr>
                <a:defRPr/>
              </a:pPr>
              <a:t>02/06/33</a:t>
            </a:fld>
            <a:endParaRPr lang="ar-SA" dirty="0"/>
          </a:p>
        </p:txBody>
      </p:sp>
      <p:sp>
        <p:nvSpPr>
          <p:cNvPr id="6" name="عنصر نائب للتذييل 5"/>
          <p:cNvSpPr>
            <a:spLocks noGrp="1"/>
          </p:cNvSpPr>
          <p:nvPr>
            <p:ph type="ftr" sz="quarter" idx="11"/>
          </p:nvPr>
        </p:nvSpPr>
        <p:spPr/>
        <p:txBody>
          <a:bodyPr/>
          <a:lstStyle/>
          <a:p>
            <a:pPr>
              <a:defRPr/>
            </a:pPr>
            <a:endParaRPr lang="ar-SA"/>
          </a:p>
        </p:txBody>
      </p:sp>
      <p:sp>
        <p:nvSpPr>
          <p:cNvPr id="7" name="عنصر نائب لرقم الشريحة 6"/>
          <p:cNvSpPr>
            <a:spLocks noGrp="1"/>
          </p:cNvSpPr>
          <p:nvPr>
            <p:ph type="sldNum" sz="quarter" idx="12"/>
          </p:nvPr>
        </p:nvSpPr>
        <p:spPr/>
        <p:txBody>
          <a:bodyPr/>
          <a:lstStyle/>
          <a:p>
            <a:pPr>
              <a:defRPr/>
            </a:pPr>
            <a:fld id="{C7EEE4EA-412F-49DC-8846-AC8FCFDC1D82}" type="slidenum">
              <a:rPr lang="ar-SA" smtClean="0"/>
              <a:pPr>
                <a:defRPr/>
              </a:pPr>
              <a:t>‹#›</a:t>
            </a:fld>
            <a:endParaRPr lang="ar-SA"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1143000"/>
          </a:xfrm>
        </p:spPr>
        <p:txBody>
          <a:bodyPr tIns="45720" anchor="b"/>
          <a:lstStyle>
            <a:lvl1pPr>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p>
            <a:pPr>
              <a:defRPr/>
            </a:pPr>
            <a:fld id="{C6710E7E-F96F-4954-91C4-995AEA831C94}" type="datetimeFigureOut">
              <a:rPr lang="ar-SA" smtClean="0"/>
              <a:pPr>
                <a:defRPr/>
              </a:pPr>
              <a:t>02/06/33</a:t>
            </a:fld>
            <a:endParaRPr lang="ar-SA" dirty="0"/>
          </a:p>
        </p:txBody>
      </p:sp>
      <p:sp>
        <p:nvSpPr>
          <p:cNvPr id="8" name="عنصر نائب للتذييل 7"/>
          <p:cNvSpPr>
            <a:spLocks noGrp="1"/>
          </p:cNvSpPr>
          <p:nvPr>
            <p:ph type="ftr" sz="quarter" idx="11"/>
          </p:nvPr>
        </p:nvSpPr>
        <p:spPr/>
        <p:txBody>
          <a:bodyPr/>
          <a:lstStyle/>
          <a:p>
            <a:pPr>
              <a:defRPr/>
            </a:pPr>
            <a:endParaRPr lang="ar-SA"/>
          </a:p>
        </p:txBody>
      </p:sp>
      <p:sp>
        <p:nvSpPr>
          <p:cNvPr id="9" name="عنصر نائب لرقم الشريحة 8"/>
          <p:cNvSpPr>
            <a:spLocks noGrp="1"/>
          </p:cNvSpPr>
          <p:nvPr>
            <p:ph type="sldNum" sz="quarter" idx="12"/>
          </p:nvPr>
        </p:nvSpPr>
        <p:spPr/>
        <p:txBody>
          <a:bodyPr/>
          <a:lstStyle/>
          <a:p>
            <a:pPr>
              <a:defRPr/>
            </a:pPr>
            <a:fld id="{2042DF8F-42CB-40D1-87C7-45C7338B209D}" type="slidenum">
              <a:rPr lang="ar-SA" smtClean="0"/>
              <a:pPr>
                <a:defRPr/>
              </a:pPr>
              <a:t>‹#›</a:t>
            </a:fld>
            <a:endParaRPr lang="ar-SA"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pPr>
              <a:defRPr/>
            </a:pPr>
            <a:fld id="{615B3E47-D38E-45F4-911B-439E622946D5}" type="datetimeFigureOut">
              <a:rPr lang="ar-SA" smtClean="0"/>
              <a:pPr>
                <a:defRPr/>
              </a:pPr>
              <a:t>02/06/33</a:t>
            </a:fld>
            <a:endParaRPr lang="ar-SA" dirty="0"/>
          </a:p>
        </p:txBody>
      </p:sp>
      <p:sp>
        <p:nvSpPr>
          <p:cNvPr id="4" name="عنصر نائب للتذييل 3"/>
          <p:cNvSpPr>
            <a:spLocks noGrp="1"/>
          </p:cNvSpPr>
          <p:nvPr>
            <p:ph type="ftr" sz="quarter" idx="11"/>
          </p:nvPr>
        </p:nvSpPr>
        <p:spPr/>
        <p:txBody>
          <a:bodyPr/>
          <a:lstStyle/>
          <a:p>
            <a:pPr>
              <a:defRPr/>
            </a:pPr>
            <a:endParaRPr lang="ar-SA"/>
          </a:p>
        </p:txBody>
      </p:sp>
      <p:sp>
        <p:nvSpPr>
          <p:cNvPr id="5" name="عنصر نائب لرقم الشريحة 4"/>
          <p:cNvSpPr>
            <a:spLocks noGrp="1"/>
          </p:cNvSpPr>
          <p:nvPr>
            <p:ph type="sldNum" sz="quarter" idx="12"/>
          </p:nvPr>
        </p:nvSpPr>
        <p:spPr/>
        <p:txBody>
          <a:bodyPr/>
          <a:lstStyle/>
          <a:p>
            <a:pPr>
              <a:defRPr/>
            </a:pPr>
            <a:fld id="{16F9ADB2-A627-411A-A33C-73C61D8253FF}" type="slidenum">
              <a:rPr lang="ar-SA" smtClean="0"/>
              <a:pPr>
                <a:defRPr/>
              </a:pPr>
              <a:t>‹#›</a:t>
            </a:fld>
            <a:endParaRPr lang="ar-SA"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pPr>
              <a:defRPr/>
            </a:pPr>
            <a:fld id="{DB47FC80-5D0B-4843-ADD7-88AE95744CCF}" type="datetimeFigureOut">
              <a:rPr lang="ar-SA" smtClean="0"/>
              <a:pPr>
                <a:defRPr/>
              </a:pPr>
              <a:t>02/06/33</a:t>
            </a:fld>
            <a:endParaRPr lang="ar-SA" dirty="0"/>
          </a:p>
        </p:txBody>
      </p:sp>
      <p:sp>
        <p:nvSpPr>
          <p:cNvPr id="3" name="عنصر نائب للتذييل 2"/>
          <p:cNvSpPr>
            <a:spLocks noGrp="1"/>
          </p:cNvSpPr>
          <p:nvPr>
            <p:ph type="ftr" sz="quarter" idx="11"/>
          </p:nvPr>
        </p:nvSpPr>
        <p:spPr/>
        <p:txBody>
          <a:bodyPr/>
          <a:lstStyle/>
          <a:p>
            <a:pPr>
              <a:defRPr/>
            </a:pPr>
            <a:endParaRPr lang="ar-SA"/>
          </a:p>
        </p:txBody>
      </p:sp>
      <p:sp>
        <p:nvSpPr>
          <p:cNvPr id="4" name="عنصر نائب لرقم الشريحة 3"/>
          <p:cNvSpPr>
            <a:spLocks noGrp="1"/>
          </p:cNvSpPr>
          <p:nvPr>
            <p:ph type="sldNum" sz="quarter" idx="12"/>
          </p:nvPr>
        </p:nvSpPr>
        <p:spPr/>
        <p:txBody>
          <a:bodyPr/>
          <a:lstStyle/>
          <a:p>
            <a:pPr>
              <a:defRPr/>
            </a:pPr>
            <a:fld id="{F941F30F-9AF2-4874-9F04-E4A992430D22}" type="slidenum">
              <a:rPr lang="ar-SA" smtClean="0"/>
              <a:pPr>
                <a:defRPr/>
              </a:pPr>
              <a:t>‹#›</a:t>
            </a:fld>
            <a:endParaRPr lang="ar-SA"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pPr>
              <a:defRPr/>
            </a:pPr>
            <a:fld id="{C13370F8-1EC8-434A-8B08-516E9AD9D360}" type="datetimeFigureOut">
              <a:rPr lang="ar-SA" smtClean="0"/>
              <a:pPr>
                <a:defRPr/>
              </a:pPr>
              <a:t>02/06/33</a:t>
            </a:fld>
            <a:endParaRPr lang="ar-SA" dirty="0"/>
          </a:p>
        </p:txBody>
      </p:sp>
      <p:sp>
        <p:nvSpPr>
          <p:cNvPr id="6" name="عنصر نائب للتذييل 5"/>
          <p:cNvSpPr>
            <a:spLocks noGrp="1"/>
          </p:cNvSpPr>
          <p:nvPr>
            <p:ph type="ftr" sz="quarter" idx="11"/>
          </p:nvPr>
        </p:nvSpPr>
        <p:spPr/>
        <p:txBody>
          <a:bodyPr/>
          <a:lstStyle/>
          <a:p>
            <a:pPr>
              <a:defRPr/>
            </a:pPr>
            <a:endParaRPr lang="ar-SA"/>
          </a:p>
        </p:txBody>
      </p:sp>
      <p:sp>
        <p:nvSpPr>
          <p:cNvPr id="7" name="عنصر نائب لرقم الشريحة 6"/>
          <p:cNvSpPr>
            <a:spLocks noGrp="1"/>
          </p:cNvSpPr>
          <p:nvPr>
            <p:ph type="sldNum" sz="quarter" idx="12"/>
          </p:nvPr>
        </p:nvSpPr>
        <p:spPr/>
        <p:txBody>
          <a:bodyPr/>
          <a:lstStyle/>
          <a:p>
            <a:pPr>
              <a:defRPr/>
            </a:pPr>
            <a:fld id="{BA2D3011-570E-4B44-9FC7-1ACCDCA74EC4}" type="slidenum">
              <a:rPr lang="ar-SA" smtClean="0"/>
              <a:pPr>
                <a:defRPr/>
              </a:pPr>
              <a:t>‹#›</a:t>
            </a:fld>
            <a:endParaRPr lang="ar-S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lvl1pPr>
              <a:defRPr/>
            </a:lvl1pPr>
          </a:lstStyle>
          <a:p>
            <a:pPr>
              <a:defRPr/>
            </a:pPr>
            <a:fld id="{B5012351-A4A8-4569-9535-D5EADB0667D7}" type="datetimeFigureOut">
              <a:rPr lang="ar-SA"/>
              <a:pPr>
                <a:defRPr/>
              </a:pPr>
              <a:t>02/06/33</a:t>
            </a:fld>
            <a:endParaRPr lang="ar-SA" dirty="0"/>
          </a:p>
        </p:txBody>
      </p:sp>
      <p:sp>
        <p:nvSpPr>
          <p:cNvPr id="5" name="عنصر نائب للتذييل 4"/>
          <p:cNvSpPr>
            <a:spLocks noGrp="1"/>
          </p:cNvSpPr>
          <p:nvPr>
            <p:ph type="ftr" sz="quarter" idx="11"/>
          </p:nvPr>
        </p:nvSpPr>
        <p:spPr/>
        <p:txBody>
          <a:bodyPr/>
          <a:lstStyle>
            <a:lvl1pPr>
              <a:defRPr/>
            </a:lvl1pPr>
          </a:lstStyle>
          <a:p>
            <a:pPr>
              <a:defRPr/>
            </a:pPr>
            <a:endParaRPr lang="ar-SA"/>
          </a:p>
        </p:txBody>
      </p:sp>
      <p:sp>
        <p:nvSpPr>
          <p:cNvPr id="6" name="عنصر نائب لرقم الشريحة 5"/>
          <p:cNvSpPr>
            <a:spLocks noGrp="1"/>
          </p:cNvSpPr>
          <p:nvPr>
            <p:ph type="sldNum" sz="quarter" idx="12"/>
          </p:nvPr>
        </p:nvSpPr>
        <p:spPr/>
        <p:txBody>
          <a:bodyPr/>
          <a:lstStyle>
            <a:lvl1pPr>
              <a:defRPr/>
            </a:lvl1pPr>
          </a:lstStyle>
          <a:p>
            <a:pPr>
              <a:defRPr/>
            </a:pPr>
            <a:fld id="{2724093B-CF06-4D2A-ADFC-FFDC971C2612}" type="slidenum">
              <a:rPr lang="ar-SA"/>
              <a:pPr>
                <a:defRPr/>
              </a:pPr>
              <a:t>‹#›</a:t>
            </a:fld>
            <a:endParaRPr lang="ar-SA"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مستطيل ذو زاوية واحدة مخدوشة ودائرية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مثلث قائم الزاوية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عنوان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ar-SA" smtClean="0"/>
              <a:t>انقر لتحرير نمط العنوان الرئيسي</a:t>
            </a:r>
            <a:endParaRPr kumimoji="0" lang="en-US"/>
          </a:p>
        </p:txBody>
      </p:sp>
      <p:sp>
        <p:nvSpPr>
          <p:cNvPr id="4" name="عنصر نائب للنص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p:txBody>
          <a:bodyPr/>
          <a:lstStyle/>
          <a:p>
            <a:pPr>
              <a:defRPr/>
            </a:pPr>
            <a:fld id="{CA284CEB-6418-471B-A472-09AEF237D304}" type="datetimeFigureOut">
              <a:rPr lang="ar-SA" smtClean="0"/>
              <a:pPr>
                <a:defRPr/>
              </a:pPr>
              <a:t>02/06/33</a:t>
            </a:fld>
            <a:endParaRPr lang="ar-SA" dirty="0"/>
          </a:p>
        </p:txBody>
      </p:sp>
      <p:sp>
        <p:nvSpPr>
          <p:cNvPr id="6" name="عنصر نائب للتذييل 5"/>
          <p:cNvSpPr>
            <a:spLocks noGrp="1"/>
          </p:cNvSpPr>
          <p:nvPr>
            <p:ph type="ftr" sz="quarter" idx="11"/>
          </p:nvPr>
        </p:nvSpPr>
        <p:spPr/>
        <p:txBody>
          <a:bodyPr/>
          <a:lstStyle/>
          <a:p>
            <a:pPr>
              <a:defRPr/>
            </a:pPr>
            <a:endParaRPr lang="ar-SA"/>
          </a:p>
        </p:txBody>
      </p:sp>
      <p:sp>
        <p:nvSpPr>
          <p:cNvPr id="7" name="عنصر نائب لرقم الشريحة 6"/>
          <p:cNvSpPr>
            <a:spLocks noGrp="1"/>
          </p:cNvSpPr>
          <p:nvPr>
            <p:ph type="sldNum" sz="quarter" idx="12"/>
          </p:nvPr>
        </p:nvSpPr>
        <p:spPr>
          <a:xfrm>
            <a:off x="8077200" y="6356350"/>
            <a:ext cx="609600" cy="365125"/>
          </a:xfrm>
        </p:spPr>
        <p:txBody>
          <a:bodyPr/>
          <a:lstStyle/>
          <a:p>
            <a:pPr>
              <a:defRPr/>
            </a:pPr>
            <a:fld id="{7D32A460-6165-4B79-AA28-8AD3F1BFB8A4}" type="slidenum">
              <a:rPr lang="ar-SA" smtClean="0"/>
              <a:pPr>
                <a:defRPr/>
              </a:pPr>
              <a:t>‹#›</a:t>
            </a:fld>
            <a:endParaRPr lang="ar-SA" dirty="0"/>
          </a:p>
        </p:txBody>
      </p:sp>
      <p:sp>
        <p:nvSpPr>
          <p:cNvPr id="3" name="عنصر نائب للصورة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ar-SA" smtClean="0"/>
              <a:t>انقر فوق الرمز لإضافة صورة</a:t>
            </a:r>
            <a:endParaRPr kumimoji="0" lang="en-US" dirty="0"/>
          </a:p>
        </p:txBody>
      </p:sp>
      <p:sp>
        <p:nvSpPr>
          <p:cNvPr id="10" name="شكل حر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شكل حر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pPr>
              <a:defRPr/>
            </a:pPr>
            <a:fld id="{5B4A68EC-574B-4496-A098-7352E5B72A59}" type="datetimeFigureOut">
              <a:rPr lang="ar-SA" smtClean="0"/>
              <a:pPr>
                <a:defRPr/>
              </a:pPr>
              <a:t>02/06/33</a:t>
            </a:fld>
            <a:endParaRPr lang="ar-SA" dirty="0"/>
          </a:p>
        </p:txBody>
      </p:sp>
      <p:sp>
        <p:nvSpPr>
          <p:cNvPr id="5" name="عنصر نائب للتذييل 4"/>
          <p:cNvSpPr>
            <a:spLocks noGrp="1"/>
          </p:cNvSpPr>
          <p:nvPr>
            <p:ph type="ftr" sz="quarter" idx="11"/>
          </p:nvPr>
        </p:nvSpPr>
        <p:spPr/>
        <p:txBody>
          <a:bodyPr/>
          <a:lstStyle/>
          <a:p>
            <a:pPr>
              <a:defRPr/>
            </a:pPr>
            <a:endParaRPr lang="ar-SA"/>
          </a:p>
        </p:txBody>
      </p:sp>
      <p:sp>
        <p:nvSpPr>
          <p:cNvPr id="6" name="عنصر نائب لرقم الشريحة 5"/>
          <p:cNvSpPr>
            <a:spLocks noGrp="1"/>
          </p:cNvSpPr>
          <p:nvPr>
            <p:ph type="sldNum" sz="quarter" idx="12"/>
          </p:nvPr>
        </p:nvSpPr>
        <p:spPr/>
        <p:txBody>
          <a:bodyPr/>
          <a:lstStyle/>
          <a:p>
            <a:pPr>
              <a:defRPr/>
            </a:pPr>
            <a:fld id="{5C4DC614-EC9B-4C1A-B450-40A2EC35BDA1}" type="slidenum">
              <a:rPr lang="ar-SA" smtClean="0"/>
              <a:pPr>
                <a:defRPr/>
              </a:pPr>
              <a:t>‹#›</a:t>
            </a:fld>
            <a:endParaRPr lang="ar-SA"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914401"/>
            <a:ext cx="2057400" cy="5211763"/>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914401"/>
            <a:ext cx="6019800" cy="5211763"/>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pPr>
              <a:defRPr/>
            </a:pPr>
            <a:fld id="{F80340AF-97C6-4362-90A8-C5E031D6747F}" type="datetimeFigureOut">
              <a:rPr lang="ar-SA" smtClean="0"/>
              <a:pPr>
                <a:defRPr/>
              </a:pPr>
              <a:t>02/06/33</a:t>
            </a:fld>
            <a:endParaRPr lang="ar-SA" dirty="0"/>
          </a:p>
        </p:txBody>
      </p:sp>
      <p:sp>
        <p:nvSpPr>
          <p:cNvPr id="5" name="عنصر نائب للتذييل 4"/>
          <p:cNvSpPr>
            <a:spLocks noGrp="1"/>
          </p:cNvSpPr>
          <p:nvPr>
            <p:ph type="ftr" sz="quarter" idx="11"/>
          </p:nvPr>
        </p:nvSpPr>
        <p:spPr/>
        <p:txBody>
          <a:bodyPr/>
          <a:lstStyle/>
          <a:p>
            <a:pPr>
              <a:defRPr/>
            </a:pPr>
            <a:endParaRPr lang="ar-SA"/>
          </a:p>
        </p:txBody>
      </p:sp>
      <p:sp>
        <p:nvSpPr>
          <p:cNvPr id="6" name="عنصر نائب لرقم الشريحة 5"/>
          <p:cNvSpPr>
            <a:spLocks noGrp="1"/>
          </p:cNvSpPr>
          <p:nvPr>
            <p:ph type="sldNum" sz="quarter" idx="12"/>
          </p:nvPr>
        </p:nvSpPr>
        <p:spPr/>
        <p:txBody>
          <a:bodyPr/>
          <a:lstStyle/>
          <a:p>
            <a:pPr>
              <a:defRPr/>
            </a:pPr>
            <a:fld id="{F1717074-6B98-439A-9BA3-64B2D2CEA7B7}" type="slidenum">
              <a:rPr lang="ar-SA" smtClean="0"/>
              <a:pPr>
                <a:defRPr/>
              </a:pPr>
              <a:t>‹#›</a:t>
            </a:fld>
            <a:endParaRPr lang="ar-S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lvl1pPr>
              <a:defRPr/>
            </a:lvl1pPr>
          </a:lstStyle>
          <a:p>
            <a:pPr>
              <a:defRPr/>
            </a:pPr>
            <a:fld id="{196C2891-2B26-4579-BBD8-6DD66A94BED3}" type="datetimeFigureOut">
              <a:rPr lang="ar-SA"/>
              <a:pPr>
                <a:defRPr/>
              </a:pPr>
              <a:t>02/06/33</a:t>
            </a:fld>
            <a:endParaRPr lang="ar-SA" dirty="0"/>
          </a:p>
        </p:txBody>
      </p:sp>
      <p:sp>
        <p:nvSpPr>
          <p:cNvPr id="5" name="عنصر نائب للتذييل 4"/>
          <p:cNvSpPr>
            <a:spLocks noGrp="1"/>
          </p:cNvSpPr>
          <p:nvPr>
            <p:ph type="ftr" sz="quarter" idx="11"/>
          </p:nvPr>
        </p:nvSpPr>
        <p:spPr/>
        <p:txBody>
          <a:bodyPr/>
          <a:lstStyle>
            <a:lvl1pPr>
              <a:defRPr/>
            </a:lvl1pPr>
          </a:lstStyle>
          <a:p>
            <a:pPr>
              <a:defRPr/>
            </a:pPr>
            <a:endParaRPr lang="ar-SA"/>
          </a:p>
        </p:txBody>
      </p:sp>
      <p:sp>
        <p:nvSpPr>
          <p:cNvPr id="6" name="عنصر نائب لرقم الشريحة 5"/>
          <p:cNvSpPr>
            <a:spLocks noGrp="1"/>
          </p:cNvSpPr>
          <p:nvPr>
            <p:ph type="sldNum" sz="quarter" idx="12"/>
          </p:nvPr>
        </p:nvSpPr>
        <p:spPr/>
        <p:txBody>
          <a:bodyPr/>
          <a:lstStyle>
            <a:lvl1pPr>
              <a:defRPr/>
            </a:lvl1pPr>
          </a:lstStyle>
          <a:p>
            <a:pPr>
              <a:defRPr/>
            </a:pPr>
            <a:fld id="{8CB614E1-F9F0-4E9B-8B5D-089CDFD0C793}" type="slidenum">
              <a:rPr lang="ar-SA"/>
              <a:pPr>
                <a:defRPr/>
              </a:pPr>
              <a:t>‹#›</a:t>
            </a:fld>
            <a:endParaRPr lang="ar-SA"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3"/>
          <p:cNvSpPr>
            <a:spLocks noGrp="1"/>
          </p:cNvSpPr>
          <p:nvPr>
            <p:ph type="dt" sz="half" idx="10"/>
          </p:nvPr>
        </p:nvSpPr>
        <p:spPr/>
        <p:txBody>
          <a:bodyPr/>
          <a:lstStyle>
            <a:lvl1pPr>
              <a:defRPr/>
            </a:lvl1pPr>
          </a:lstStyle>
          <a:p>
            <a:pPr>
              <a:defRPr/>
            </a:pPr>
            <a:fld id="{A7C0615D-5E92-4B89-9531-3E905DA8335E}" type="datetimeFigureOut">
              <a:rPr lang="ar-SA"/>
              <a:pPr>
                <a:defRPr/>
              </a:pPr>
              <a:t>02/06/33</a:t>
            </a:fld>
            <a:endParaRPr lang="ar-SA" dirty="0"/>
          </a:p>
        </p:txBody>
      </p:sp>
      <p:sp>
        <p:nvSpPr>
          <p:cNvPr id="6" name="عنصر نائب للتذييل 4"/>
          <p:cNvSpPr>
            <a:spLocks noGrp="1"/>
          </p:cNvSpPr>
          <p:nvPr>
            <p:ph type="ftr" sz="quarter" idx="11"/>
          </p:nvPr>
        </p:nvSpPr>
        <p:spPr/>
        <p:txBody>
          <a:bodyPr/>
          <a:lstStyle>
            <a:lvl1pPr>
              <a:defRPr/>
            </a:lvl1pPr>
          </a:lstStyle>
          <a:p>
            <a:pPr>
              <a:defRPr/>
            </a:pPr>
            <a:endParaRPr lang="ar-SA"/>
          </a:p>
        </p:txBody>
      </p:sp>
      <p:sp>
        <p:nvSpPr>
          <p:cNvPr id="7" name="عنصر نائب لرقم الشريحة 5"/>
          <p:cNvSpPr>
            <a:spLocks noGrp="1"/>
          </p:cNvSpPr>
          <p:nvPr>
            <p:ph type="sldNum" sz="quarter" idx="12"/>
          </p:nvPr>
        </p:nvSpPr>
        <p:spPr/>
        <p:txBody>
          <a:bodyPr/>
          <a:lstStyle>
            <a:lvl1pPr>
              <a:defRPr/>
            </a:lvl1pPr>
          </a:lstStyle>
          <a:p>
            <a:pPr>
              <a:defRPr/>
            </a:pPr>
            <a:fld id="{C7EEE4EA-412F-49DC-8846-AC8FCFDC1D82}" type="slidenum">
              <a:rPr lang="ar-SA"/>
              <a:pPr>
                <a:defRPr/>
              </a:pPr>
              <a:t>‹#›</a:t>
            </a:fld>
            <a:endParaRPr lang="ar-S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3"/>
          <p:cNvSpPr>
            <a:spLocks noGrp="1"/>
          </p:cNvSpPr>
          <p:nvPr>
            <p:ph type="dt" sz="half" idx="10"/>
          </p:nvPr>
        </p:nvSpPr>
        <p:spPr/>
        <p:txBody>
          <a:bodyPr/>
          <a:lstStyle>
            <a:lvl1pPr>
              <a:defRPr/>
            </a:lvl1pPr>
          </a:lstStyle>
          <a:p>
            <a:pPr>
              <a:defRPr/>
            </a:pPr>
            <a:fld id="{C6710E7E-F96F-4954-91C4-995AEA831C94}" type="datetimeFigureOut">
              <a:rPr lang="ar-SA"/>
              <a:pPr>
                <a:defRPr/>
              </a:pPr>
              <a:t>02/06/33</a:t>
            </a:fld>
            <a:endParaRPr lang="ar-SA" dirty="0"/>
          </a:p>
        </p:txBody>
      </p:sp>
      <p:sp>
        <p:nvSpPr>
          <p:cNvPr id="8" name="عنصر نائب للتذييل 4"/>
          <p:cNvSpPr>
            <a:spLocks noGrp="1"/>
          </p:cNvSpPr>
          <p:nvPr>
            <p:ph type="ftr" sz="quarter" idx="11"/>
          </p:nvPr>
        </p:nvSpPr>
        <p:spPr/>
        <p:txBody>
          <a:bodyPr/>
          <a:lstStyle>
            <a:lvl1pPr>
              <a:defRPr/>
            </a:lvl1pPr>
          </a:lstStyle>
          <a:p>
            <a:pPr>
              <a:defRPr/>
            </a:pPr>
            <a:endParaRPr lang="ar-SA"/>
          </a:p>
        </p:txBody>
      </p:sp>
      <p:sp>
        <p:nvSpPr>
          <p:cNvPr id="9" name="عنصر نائب لرقم الشريحة 5"/>
          <p:cNvSpPr>
            <a:spLocks noGrp="1"/>
          </p:cNvSpPr>
          <p:nvPr>
            <p:ph type="sldNum" sz="quarter" idx="12"/>
          </p:nvPr>
        </p:nvSpPr>
        <p:spPr/>
        <p:txBody>
          <a:bodyPr/>
          <a:lstStyle>
            <a:lvl1pPr>
              <a:defRPr/>
            </a:lvl1pPr>
          </a:lstStyle>
          <a:p>
            <a:pPr>
              <a:defRPr/>
            </a:pPr>
            <a:fld id="{2042DF8F-42CB-40D1-87C7-45C7338B209D}" type="slidenum">
              <a:rPr lang="ar-SA"/>
              <a:pPr>
                <a:defRPr/>
              </a:pPr>
              <a:t>‹#›</a:t>
            </a:fld>
            <a:endParaRPr lang="ar-S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3"/>
          <p:cNvSpPr>
            <a:spLocks noGrp="1"/>
          </p:cNvSpPr>
          <p:nvPr>
            <p:ph type="dt" sz="half" idx="10"/>
          </p:nvPr>
        </p:nvSpPr>
        <p:spPr/>
        <p:txBody>
          <a:bodyPr/>
          <a:lstStyle>
            <a:lvl1pPr>
              <a:defRPr/>
            </a:lvl1pPr>
          </a:lstStyle>
          <a:p>
            <a:pPr>
              <a:defRPr/>
            </a:pPr>
            <a:fld id="{615B3E47-D38E-45F4-911B-439E622946D5}" type="datetimeFigureOut">
              <a:rPr lang="ar-SA"/>
              <a:pPr>
                <a:defRPr/>
              </a:pPr>
              <a:t>02/06/33</a:t>
            </a:fld>
            <a:endParaRPr lang="ar-SA" dirty="0"/>
          </a:p>
        </p:txBody>
      </p:sp>
      <p:sp>
        <p:nvSpPr>
          <p:cNvPr id="4" name="عنصر نائب للتذييل 4"/>
          <p:cNvSpPr>
            <a:spLocks noGrp="1"/>
          </p:cNvSpPr>
          <p:nvPr>
            <p:ph type="ftr" sz="quarter" idx="11"/>
          </p:nvPr>
        </p:nvSpPr>
        <p:spPr/>
        <p:txBody>
          <a:bodyPr/>
          <a:lstStyle>
            <a:lvl1pPr>
              <a:defRPr/>
            </a:lvl1pPr>
          </a:lstStyle>
          <a:p>
            <a:pPr>
              <a:defRPr/>
            </a:pPr>
            <a:endParaRPr lang="ar-SA"/>
          </a:p>
        </p:txBody>
      </p:sp>
      <p:sp>
        <p:nvSpPr>
          <p:cNvPr id="5" name="عنصر نائب لرقم الشريحة 5"/>
          <p:cNvSpPr>
            <a:spLocks noGrp="1"/>
          </p:cNvSpPr>
          <p:nvPr>
            <p:ph type="sldNum" sz="quarter" idx="12"/>
          </p:nvPr>
        </p:nvSpPr>
        <p:spPr/>
        <p:txBody>
          <a:bodyPr/>
          <a:lstStyle>
            <a:lvl1pPr>
              <a:defRPr/>
            </a:lvl1pPr>
          </a:lstStyle>
          <a:p>
            <a:pPr>
              <a:defRPr/>
            </a:pPr>
            <a:fld id="{16F9ADB2-A627-411A-A33C-73C61D8253FF}" type="slidenum">
              <a:rPr lang="ar-SA"/>
              <a:pPr>
                <a:defRPr/>
              </a:pPr>
              <a:t>‹#›</a:t>
            </a:fld>
            <a:endParaRPr lang="ar-S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3"/>
          <p:cNvSpPr>
            <a:spLocks noGrp="1"/>
          </p:cNvSpPr>
          <p:nvPr>
            <p:ph type="dt" sz="half" idx="10"/>
          </p:nvPr>
        </p:nvSpPr>
        <p:spPr/>
        <p:txBody>
          <a:bodyPr/>
          <a:lstStyle>
            <a:lvl1pPr>
              <a:defRPr/>
            </a:lvl1pPr>
          </a:lstStyle>
          <a:p>
            <a:pPr>
              <a:defRPr/>
            </a:pPr>
            <a:fld id="{DB47FC80-5D0B-4843-ADD7-88AE95744CCF}" type="datetimeFigureOut">
              <a:rPr lang="ar-SA"/>
              <a:pPr>
                <a:defRPr/>
              </a:pPr>
              <a:t>02/06/33</a:t>
            </a:fld>
            <a:endParaRPr lang="ar-SA" dirty="0"/>
          </a:p>
        </p:txBody>
      </p:sp>
      <p:sp>
        <p:nvSpPr>
          <p:cNvPr id="3" name="عنصر نائب للتذييل 4"/>
          <p:cNvSpPr>
            <a:spLocks noGrp="1"/>
          </p:cNvSpPr>
          <p:nvPr>
            <p:ph type="ftr" sz="quarter" idx="11"/>
          </p:nvPr>
        </p:nvSpPr>
        <p:spPr/>
        <p:txBody>
          <a:bodyPr/>
          <a:lstStyle>
            <a:lvl1pPr>
              <a:defRPr/>
            </a:lvl1pPr>
          </a:lstStyle>
          <a:p>
            <a:pPr>
              <a:defRPr/>
            </a:pPr>
            <a:endParaRPr lang="ar-SA"/>
          </a:p>
        </p:txBody>
      </p:sp>
      <p:sp>
        <p:nvSpPr>
          <p:cNvPr id="4" name="عنصر نائب لرقم الشريحة 5"/>
          <p:cNvSpPr>
            <a:spLocks noGrp="1"/>
          </p:cNvSpPr>
          <p:nvPr>
            <p:ph type="sldNum" sz="quarter" idx="12"/>
          </p:nvPr>
        </p:nvSpPr>
        <p:spPr/>
        <p:txBody>
          <a:bodyPr/>
          <a:lstStyle>
            <a:lvl1pPr>
              <a:defRPr/>
            </a:lvl1pPr>
          </a:lstStyle>
          <a:p>
            <a:pPr>
              <a:defRPr/>
            </a:pPr>
            <a:fld id="{F941F30F-9AF2-4874-9F04-E4A992430D22}" type="slidenum">
              <a:rPr lang="ar-SA"/>
              <a:pPr>
                <a:defRPr/>
              </a:pPr>
              <a:t>‹#›</a:t>
            </a:fld>
            <a:endParaRPr lang="ar-S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3"/>
          <p:cNvSpPr>
            <a:spLocks noGrp="1"/>
          </p:cNvSpPr>
          <p:nvPr>
            <p:ph type="dt" sz="half" idx="10"/>
          </p:nvPr>
        </p:nvSpPr>
        <p:spPr/>
        <p:txBody>
          <a:bodyPr/>
          <a:lstStyle>
            <a:lvl1pPr>
              <a:defRPr/>
            </a:lvl1pPr>
          </a:lstStyle>
          <a:p>
            <a:pPr>
              <a:defRPr/>
            </a:pPr>
            <a:fld id="{C13370F8-1EC8-434A-8B08-516E9AD9D360}" type="datetimeFigureOut">
              <a:rPr lang="ar-SA"/>
              <a:pPr>
                <a:defRPr/>
              </a:pPr>
              <a:t>02/06/33</a:t>
            </a:fld>
            <a:endParaRPr lang="ar-SA" dirty="0"/>
          </a:p>
        </p:txBody>
      </p:sp>
      <p:sp>
        <p:nvSpPr>
          <p:cNvPr id="6" name="عنصر نائب للتذييل 4"/>
          <p:cNvSpPr>
            <a:spLocks noGrp="1"/>
          </p:cNvSpPr>
          <p:nvPr>
            <p:ph type="ftr" sz="quarter" idx="11"/>
          </p:nvPr>
        </p:nvSpPr>
        <p:spPr/>
        <p:txBody>
          <a:bodyPr/>
          <a:lstStyle>
            <a:lvl1pPr>
              <a:defRPr/>
            </a:lvl1pPr>
          </a:lstStyle>
          <a:p>
            <a:pPr>
              <a:defRPr/>
            </a:pPr>
            <a:endParaRPr lang="ar-SA"/>
          </a:p>
        </p:txBody>
      </p:sp>
      <p:sp>
        <p:nvSpPr>
          <p:cNvPr id="7" name="عنصر نائب لرقم الشريحة 5"/>
          <p:cNvSpPr>
            <a:spLocks noGrp="1"/>
          </p:cNvSpPr>
          <p:nvPr>
            <p:ph type="sldNum" sz="quarter" idx="12"/>
          </p:nvPr>
        </p:nvSpPr>
        <p:spPr/>
        <p:txBody>
          <a:bodyPr/>
          <a:lstStyle>
            <a:lvl1pPr>
              <a:defRPr/>
            </a:lvl1pPr>
          </a:lstStyle>
          <a:p>
            <a:pPr>
              <a:defRPr/>
            </a:pPr>
            <a:fld id="{BA2D3011-570E-4B44-9FC7-1ACCDCA74EC4}" type="slidenum">
              <a:rPr lang="ar-SA"/>
              <a:pPr>
                <a:defRPr/>
              </a:pPr>
              <a:t>‹#›</a:t>
            </a:fld>
            <a:endParaRPr lang="ar-SA"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SA" noProof="0" dirty="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3"/>
          <p:cNvSpPr>
            <a:spLocks noGrp="1"/>
          </p:cNvSpPr>
          <p:nvPr>
            <p:ph type="dt" sz="half" idx="10"/>
          </p:nvPr>
        </p:nvSpPr>
        <p:spPr/>
        <p:txBody>
          <a:bodyPr/>
          <a:lstStyle>
            <a:lvl1pPr>
              <a:defRPr/>
            </a:lvl1pPr>
          </a:lstStyle>
          <a:p>
            <a:pPr>
              <a:defRPr/>
            </a:pPr>
            <a:fld id="{CA284CEB-6418-471B-A472-09AEF237D304}" type="datetimeFigureOut">
              <a:rPr lang="ar-SA"/>
              <a:pPr>
                <a:defRPr/>
              </a:pPr>
              <a:t>02/06/33</a:t>
            </a:fld>
            <a:endParaRPr lang="ar-SA" dirty="0"/>
          </a:p>
        </p:txBody>
      </p:sp>
      <p:sp>
        <p:nvSpPr>
          <p:cNvPr id="6" name="عنصر نائب للتذييل 4"/>
          <p:cNvSpPr>
            <a:spLocks noGrp="1"/>
          </p:cNvSpPr>
          <p:nvPr>
            <p:ph type="ftr" sz="quarter" idx="11"/>
          </p:nvPr>
        </p:nvSpPr>
        <p:spPr/>
        <p:txBody>
          <a:bodyPr/>
          <a:lstStyle>
            <a:lvl1pPr>
              <a:defRPr/>
            </a:lvl1pPr>
          </a:lstStyle>
          <a:p>
            <a:pPr>
              <a:defRPr/>
            </a:pPr>
            <a:endParaRPr lang="ar-SA"/>
          </a:p>
        </p:txBody>
      </p:sp>
      <p:sp>
        <p:nvSpPr>
          <p:cNvPr id="7" name="عنصر نائب لرقم الشريحة 5"/>
          <p:cNvSpPr>
            <a:spLocks noGrp="1"/>
          </p:cNvSpPr>
          <p:nvPr>
            <p:ph type="sldNum" sz="quarter" idx="12"/>
          </p:nvPr>
        </p:nvSpPr>
        <p:spPr/>
        <p:txBody>
          <a:bodyPr/>
          <a:lstStyle>
            <a:lvl1pPr>
              <a:defRPr/>
            </a:lvl1pPr>
          </a:lstStyle>
          <a:p>
            <a:pPr>
              <a:defRPr/>
            </a:pPr>
            <a:fld id="{7D32A460-6165-4B79-AA28-8AD3F1BFB8A4}" type="slidenum">
              <a:rPr lang="ar-SA"/>
              <a:pPr>
                <a:defRPr/>
              </a:pPr>
              <a:t>‹#›</a:t>
            </a:fld>
            <a:endParaRPr lang="ar-SA"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عنصر نائب للعنوان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ar-SA" smtClean="0"/>
              <a:t>انقر لتحرير نمط العنوان الرئيسي</a:t>
            </a:r>
          </a:p>
        </p:txBody>
      </p:sp>
      <p:sp>
        <p:nvSpPr>
          <p:cNvPr id="1027" name="عنصر نائب للنص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C5B23E15-BB8B-4353-AADB-54F0C4038584}" type="datetimeFigureOut">
              <a:rPr lang="ar-SA"/>
              <a:pPr>
                <a:defRPr/>
              </a:pPr>
              <a:t>02/06/33</a:t>
            </a:fld>
            <a:endParaRPr lang="ar-SA" dirty="0"/>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C570D354-625E-4F73-9B7E-8D49EEEB2A99}" type="slidenum">
              <a:rPr lang="ar-SA"/>
              <a:pPr>
                <a:defRPr/>
              </a:pPr>
              <a:t>‹#›</a:t>
            </a:fld>
            <a:endParaRPr lang="ar-SA" dirty="0"/>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1" fontAlgn="base">
        <a:spcBef>
          <a:spcPct val="0"/>
        </a:spcBef>
        <a:spcAft>
          <a:spcPct val="0"/>
        </a:spcAft>
        <a:defRPr sz="4400" kern="1200">
          <a:solidFill>
            <a:schemeClr val="tx1"/>
          </a:solidFill>
          <a:latin typeface="+mj-lt"/>
          <a:ea typeface="+mj-ea"/>
          <a:cs typeface="+mj-cs"/>
        </a:defRPr>
      </a:lvl1pPr>
      <a:lvl2pPr algn="ctr" rtl="1" fontAlgn="base">
        <a:spcBef>
          <a:spcPct val="0"/>
        </a:spcBef>
        <a:spcAft>
          <a:spcPct val="0"/>
        </a:spcAft>
        <a:defRPr sz="4400">
          <a:solidFill>
            <a:schemeClr val="tx1"/>
          </a:solidFill>
          <a:latin typeface="Calibri" pitchFamily="34" charset="0"/>
          <a:cs typeface="Times New Roman" pitchFamily="18" charset="0"/>
        </a:defRPr>
      </a:lvl2pPr>
      <a:lvl3pPr algn="ctr" rtl="1" fontAlgn="base">
        <a:spcBef>
          <a:spcPct val="0"/>
        </a:spcBef>
        <a:spcAft>
          <a:spcPct val="0"/>
        </a:spcAft>
        <a:defRPr sz="4400">
          <a:solidFill>
            <a:schemeClr val="tx1"/>
          </a:solidFill>
          <a:latin typeface="Calibri" pitchFamily="34" charset="0"/>
          <a:cs typeface="Times New Roman" pitchFamily="18" charset="0"/>
        </a:defRPr>
      </a:lvl3pPr>
      <a:lvl4pPr algn="ctr" rtl="1" fontAlgn="base">
        <a:spcBef>
          <a:spcPct val="0"/>
        </a:spcBef>
        <a:spcAft>
          <a:spcPct val="0"/>
        </a:spcAft>
        <a:defRPr sz="4400">
          <a:solidFill>
            <a:schemeClr val="tx1"/>
          </a:solidFill>
          <a:latin typeface="Calibri" pitchFamily="34" charset="0"/>
          <a:cs typeface="Times New Roman" pitchFamily="18" charset="0"/>
        </a:defRPr>
      </a:lvl4pPr>
      <a:lvl5pPr algn="ctr" rtl="1" fontAlgn="base">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r" rtl="1"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r" rtl="1"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r" rtl="1"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r" rtl="1"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شكل حر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شكل حر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عنصر نائب للعنوان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ar-SA" smtClean="0"/>
              <a:t>انقر لتحرير نمط العنوان الرئيسي</a:t>
            </a:r>
            <a:endParaRPr kumimoji="0" lang="en-US"/>
          </a:p>
        </p:txBody>
      </p:sp>
      <p:sp>
        <p:nvSpPr>
          <p:cNvPr id="30" name="عنصر نائب للنص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عنصر نائب للتاريخ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C5B23E15-BB8B-4353-AADB-54F0C4038584}" type="datetimeFigureOut">
              <a:rPr lang="ar-SA" smtClean="0"/>
              <a:pPr>
                <a:defRPr/>
              </a:pPr>
              <a:t>02/06/33</a:t>
            </a:fld>
            <a:endParaRPr lang="ar-SA" dirty="0"/>
          </a:p>
        </p:txBody>
      </p:sp>
      <p:sp>
        <p:nvSpPr>
          <p:cNvPr id="22" name="عنصر نائب للتذييل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ar-SA"/>
          </a:p>
        </p:txBody>
      </p:sp>
      <p:sp>
        <p:nvSpPr>
          <p:cNvPr id="18" name="عنصر نائب لرقم الشريحة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C570D354-625E-4F73-9B7E-8D49EEEB2A99}" type="slidenum">
              <a:rPr lang="ar-SA" smtClean="0"/>
              <a:pPr>
                <a:defRPr/>
              </a:pPr>
              <a:t>‹#›</a:t>
            </a:fld>
            <a:endParaRPr lang="ar-SA" dirty="0"/>
          </a:p>
        </p:txBody>
      </p:sp>
      <p:grpSp>
        <p:nvGrpSpPr>
          <p:cNvPr id="2" name="مجموعة 1"/>
          <p:cNvGrpSpPr/>
          <p:nvPr/>
        </p:nvGrpSpPr>
        <p:grpSpPr>
          <a:xfrm>
            <a:off x="-19017" y="202408"/>
            <a:ext cx="9180548" cy="649224"/>
            <a:chOff x="-19045" y="216550"/>
            <a:chExt cx="9180548" cy="649224"/>
          </a:xfrm>
        </p:grpSpPr>
        <p:sp>
          <p:nvSpPr>
            <p:cNvPr id="12" name="شكل حر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شكل حر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ar.wikipedia.org/wiki/%D9%85%D8%A7%D8%A1" TargetMode="Externa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hyperlink" Target="http://ar.wikipedia.org/wiki/%D9%85%D8%BA%D9%86%D8%B3%D9%8A%D9%88%D9%85" TargetMode="External"/><Relationship Id="rId5" Type="http://schemas.openxmlformats.org/officeDocument/2006/relationships/hyperlink" Target="http://ar.wikipedia.org/wiki/%D9%83%D8%A7%D9%84%D8%B3%D9%8A%D9%88%D9%85" TargetMode="External"/><Relationship Id="rId4" Type="http://schemas.openxmlformats.org/officeDocument/2006/relationships/hyperlink" Target="http://ar.wikipedia.org/wiki/%D9%85%D9%84%D8%AD_(%D9%83%D9%8A%D9%85%D9%8A%D8%A7%D8%A1)"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صورة 10" descr="untitled.bmp"/>
          <p:cNvPicPr>
            <a:picLocks noChangeAspect="1"/>
          </p:cNvPicPr>
          <p:nvPr/>
        </p:nvPicPr>
        <p:blipFill>
          <a:blip r:embed="rId3" cstate="print"/>
          <a:stretch>
            <a:fillRect/>
          </a:stretch>
        </p:blipFill>
        <p:spPr>
          <a:xfrm>
            <a:off x="0" y="2071677"/>
            <a:ext cx="9143999" cy="4786323"/>
          </a:xfrm>
          <a:prstGeom prst="rect">
            <a:avLst/>
          </a:prstGeom>
          <a:ln>
            <a:noFill/>
          </a:ln>
          <a:effectLst>
            <a:softEdge rad="112500"/>
          </a:effectLst>
        </p:spPr>
      </p:pic>
      <p:sp>
        <p:nvSpPr>
          <p:cNvPr id="2" name="عنوان 1"/>
          <p:cNvSpPr>
            <a:spLocks noGrp="1"/>
          </p:cNvSpPr>
          <p:nvPr>
            <p:ph type="title"/>
          </p:nvPr>
        </p:nvSpPr>
        <p:spPr>
          <a:xfrm>
            <a:off x="500034" y="642918"/>
            <a:ext cx="8229600" cy="1214446"/>
          </a:xfrm>
        </p:spPr>
        <p:txBody>
          <a:bodyPr>
            <a:noAutofit/>
          </a:bodyPr>
          <a:lstStyle/>
          <a:p>
            <a:pPr algn="r"/>
            <a:r>
              <a:rPr lang="ar-SA" sz="1800" b="1" dirty="0" smtClean="0"/>
              <a:t/>
            </a:r>
            <a:br>
              <a:rPr lang="ar-SA" sz="1800" b="1" dirty="0" smtClean="0"/>
            </a:br>
            <a:r>
              <a:rPr lang="ar-SA" sz="1800" b="1" dirty="0" smtClean="0"/>
              <a:t/>
            </a:r>
            <a:br>
              <a:rPr lang="ar-SA" sz="1800" b="1" dirty="0" smtClean="0"/>
            </a:br>
            <a:r>
              <a:rPr lang="ar-SA" sz="1800" b="1" dirty="0" smtClean="0"/>
              <a:t/>
            </a:r>
            <a:br>
              <a:rPr lang="ar-SA" sz="1800" b="1" dirty="0" smtClean="0"/>
            </a:br>
            <a:r>
              <a:rPr lang="ar-SA" sz="1800" b="1" dirty="0" smtClean="0"/>
              <a:t/>
            </a:r>
            <a:br>
              <a:rPr lang="ar-SA" sz="1800" b="1" dirty="0" smtClean="0"/>
            </a:br>
            <a:r>
              <a:rPr lang="ar-SA" sz="1800" b="1" dirty="0" smtClean="0"/>
              <a:t/>
            </a:r>
            <a:br>
              <a:rPr lang="ar-SA" sz="1800" b="1" dirty="0" smtClean="0"/>
            </a:br>
            <a:r>
              <a:rPr lang="ar-SA" sz="1800" b="1" dirty="0" smtClean="0"/>
              <a:t/>
            </a:r>
            <a:br>
              <a:rPr lang="ar-SA" sz="1800" b="1" dirty="0" smtClean="0"/>
            </a:br>
            <a:r>
              <a:rPr lang="ar-SA" sz="1800" b="1" dirty="0" smtClean="0"/>
              <a:t/>
            </a:r>
            <a:br>
              <a:rPr lang="ar-SA" sz="1800" b="1" dirty="0" smtClean="0"/>
            </a:br>
            <a:r>
              <a:rPr lang="ar-SA" sz="1800" b="1" dirty="0" smtClean="0"/>
              <a:t/>
            </a:r>
            <a:br>
              <a:rPr lang="ar-SA" sz="1800" b="1" dirty="0" smtClean="0"/>
            </a:br>
            <a:r>
              <a:rPr lang="ar-SA" sz="1800" b="1" dirty="0" smtClean="0"/>
              <a:t/>
            </a:r>
            <a:br>
              <a:rPr lang="ar-SA" sz="1800" b="1" dirty="0" smtClean="0"/>
            </a:br>
            <a:r>
              <a:rPr lang="ar-SA" sz="1800" b="1" dirty="0" smtClean="0"/>
              <a:t/>
            </a:r>
            <a:br>
              <a:rPr lang="ar-SA" sz="1800" b="1" dirty="0" smtClean="0"/>
            </a:br>
            <a:r>
              <a:rPr lang="ar-SA" sz="1800" b="1" dirty="0" smtClean="0"/>
              <a:t/>
            </a:r>
            <a:br>
              <a:rPr lang="ar-SA" sz="1800" b="1" dirty="0" smtClean="0"/>
            </a:br>
            <a:r>
              <a:rPr lang="ar-SA" sz="1800" b="1" dirty="0" smtClean="0"/>
              <a:t/>
            </a:r>
            <a:br>
              <a:rPr lang="ar-SA" sz="1800" b="1" dirty="0" smtClean="0"/>
            </a:br>
            <a:r>
              <a:rPr lang="ar-SA" sz="1800" b="1" dirty="0" smtClean="0"/>
              <a:t/>
            </a:r>
            <a:br>
              <a:rPr lang="ar-SA" sz="1800" b="1" dirty="0" smtClean="0"/>
            </a:br>
            <a:r>
              <a:rPr lang="ar-SA" sz="1800" b="1" dirty="0" smtClean="0"/>
              <a:t/>
            </a:r>
            <a:br>
              <a:rPr lang="ar-SA" sz="1800" b="1" dirty="0" smtClean="0"/>
            </a:br>
            <a:r>
              <a:rPr lang="ar-SA" sz="1800" b="1" dirty="0" smtClean="0"/>
              <a:t/>
            </a:r>
            <a:br>
              <a:rPr lang="ar-SA" sz="1800" b="1" dirty="0" smtClean="0"/>
            </a:br>
            <a:r>
              <a:rPr lang="en-US" sz="1800" dirty="0" smtClean="0"/>
              <a:t/>
            </a:r>
            <a:br>
              <a:rPr lang="en-US" sz="1800" dirty="0" smtClean="0"/>
            </a:br>
            <a:r>
              <a:rPr lang="ar-SA" sz="1800" dirty="0" smtClean="0"/>
              <a:t> </a:t>
            </a:r>
            <a:br>
              <a:rPr lang="ar-SA" sz="1800" dirty="0" smtClean="0"/>
            </a:br>
            <a:r>
              <a:rPr lang="ar-SA" sz="1800" dirty="0" smtClean="0"/>
              <a:t/>
            </a:r>
            <a:br>
              <a:rPr lang="ar-SA" sz="1800" dirty="0" smtClean="0"/>
            </a:br>
            <a:r>
              <a:rPr lang="ar-SA" sz="1800" dirty="0" smtClean="0"/>
              <a:t/>
            </a:r>
            <a:br>
              <a:rPr lang="ar-SA" sz="1800" dirty="0" smtClean="0"/>
            </a:br>
            <a:r>
              <a:rPr lang="ar-SA" sz="1800" dirty="0" smtClean="0"/>
              <a:t/>
            </a:r>
            <a:br>
              <a:rPr lang="ar-SA" sz="1800" dirty="0" smtClean="0"/>
            </a:br>
            <a:r>
              <a:rPr lang="ar-SA" sz="1800" dirty="0" smtClean="0"/>
              <a:t/>
            </a:r>
            <a:br>
              <a:rPr lang="ar-SA" sz="1800" dirty="0" smtClean="0"/>
            </a:br>
            <a:r>
              <a:rPr lang="en-US" sz="1800" dirty="0" smtClean="0"/>
              <a:t/>
            </a:r>
            <a:br>
              <a:rPr lang="en-US" sz="1800" dirty="0" smtClean="0"/>
            </a:br>
            <a:r>
              <a:rPr lang="ar-SA" sz="1800" dirty="0" smtClean="0"/>
              <a:t> </a:t>
            </a:r>
            <a:r>
              <a:rPr lang="en-US" sz="1800" dirty="0" smtClean="0"/>
              <a:t/>
            </a:r>
            <a:br>
              <a:rPr lang="en-US" sz="1800" dirty="0" smtClean="0"/>
            </a:br>
            <a:r>
              <a:rPr lang="ar-SA" sz="1800" b="1" dirty="0" smtClean="0"/>
              <a:t>المملكة العربية السعودية               </a:t>
            </a:r>
            <a:r>
              <a:rPr lang="en-US" sz="1800" b="1" dirty="0" smtClean="0"/>
              <a:t/>
            </a:r>
            <a:br>
              <a:rPr lang="en-US" sz="1800" b="1" dirty="0" smtClean="0"/>
            </a:br>
            <a:r>
              <a:rPr lang="ar-SA" sz="1800" b="1" dirty="0" smtClean="0"/>
              <a:t>وزارة التعليم العالي</a:t>
            </a:r>
            <a:r>
              <a:rPr lang="en-US" sz="1800" b="1" dirty="0" smtClean="0"/>
              <a:t/>
            </a:r>
            <a:br>
              <a:rPr lang="en-US" sz="1800" b="1" dirty="0" smtClean="0"/>
            </a:br>
            <a:r>
              <a:rPr lang="ar-SA" sz="1800" b="1" dirty="0" smtClean="0"/>
              <a:t>جامعة المجمعة </a:t>
            </a:r>
            <a:r>
              <a:rPr lang="en-US" sz="1800" b="1" dirty="0" smtClean="0"/>
              <a:t/>
            </a:r>
            <a:br>
              <a:rPr lang="en-US" sz="1800" b="1" dirty="0" smtClean="0"/>
            </a:br>
            <a:r>
              <a:rPr lang="ar-SA" sz="1800" b="1" dirty="0" smtClean="0"/>
              <a:t>كلية التربية بالزلفي</a:t>
            </a:r>
            <a:r>
              <a:rPr lang="en-US" sz="1800" b="1" dirty="0" smtClean="0"/>
              <a:t/>
            </a:r>
            <a:br>
              <a:rPr lang="en-US" sz="1800" b="1" dirty="0" smtClean="0"/>
            </a:br>
            <a:r>
              <a:rPr lang="ar-SA" sz="1800" b="1" dirty="0" smtClean="0"/>
              <a:t>قسم الاقتصاد المنزلي</a:t>
            </a:r>
            <a:endParaRPr lang="ar-SA" sz="1800" dirty="0"/>
          </a:p>
        </p:txBody>
      </p:sp>
      <p:sp>
        <p:nvSpPr>
          <p:cNvPr id="10" name="عنصر نائب للمحتوى 9"/>
          <p:cNvSpPr>
            <a:spLocks noGrp="1"/>
          </p:cNvSpPr>
          <p:nvPr>
            <p:ph idx="1"/>
          </p:nvPr>
        </p:nvSpPr>
        <p:spPr>
          <a:xfrm>
            <a:off x="428596" y="2000240"/>
            <a:ext cx="8229600" cy="4389120"/>
          </a:xfrm>
        </p:spPr>
        <p:txBody>
          <a:bodyPr/>
          <a:lstStyle/>
          <a:p>
            <a:endParaRPr lang="ar-SA" dirty="0" smtClean="0"/>
          </a:p>
          <a:p>
            <a:pPr algn="ctr">
              <a:buNone/>
            </a:pPr>
            <a:r>
              <a:rPr lang="ar-SA" sz="3600" b="1" dirty="0" smtClean="0"/>
              <a:t>عرض بوربوينت بعنوان :</a:t>
            </a:r>
          </a:p>
          <a:p>
            <a:pPr algn="ctr">
              <a:buNone/>
            </a:pPr>
            <a:r>
              <a:rPr lang="ar-SA" dirty="0" smtClean="0"/>
              <a:t> </a:t>
            </a:r>
            <a:r>
              <a:rPr lang="ar-SA" dirty="0" smtClean="0"/>
              <a:t>    </a:t>
            </a:r>
            <a:r>
              <a:rPr lang="ar-SA" sz="4400" dirty="0" smtClean="0">
                <a:cs typeface="Simple Bold Jut Out" pitchFamily="2" charset="-78"/>
              </a:rPr>
              <a:t>منزلك في صفحات </a:t>
            </a:r>
          </a:p>
          <a:p>
            <a:pPr algn="ctr">
              <a:buNone/>
            </a:pPr>
            <a:r>
              <a:rPr lang="ar-SA" sz="3600" b="1" dirty="0" smtClean="0"/>
              <a:t>الفرقة الثانية 1432-1433هـ .</a:t>
            </a:r>
          </a:p>
          <a:p>
            <a:pPr algn="ctr">
              <a:buNone/>
            </a:pPr>
            <a:r>
              <a:rPr lang="ar-SA" sz="3600" b="1" dirty="0" smtClean="0"/>
              <a:t>أستاذة المادة/ منال </a:t>
            </a:r>
            <a:r>
              <a:rPr lang="ar-SA" sz="3600" b="1" dirty="0" err="1" smtClean="0"/>
              <a:t>الحجي</a:t>
            </a:r>
            <a:r>
              <a:rPr lang="ar-SA" sz="3600" b="1" dirty="0" smtClean="0"/>
              <a:t> .</a:t>
            </a:r>
          </a:p>
          <a:p>
            <a:pPr algn="ctr">
              <a:buNone/>
            </a:pPr>
            <a:r>
              <a:rPr lang="ar-SA" sz="3600" b="1" dirty="0" smtClean="0"/>
              <a:t>بإشراف / د.منال جويدة.</a:t>
            </a:r>
          </a:p>
          <a:p>
            <a:endParaRPr lang="ar-SA" dirty="0"/>
          </a:p>
        </p:txBody>
      </p:sp>
      <p:pic>
        <p:nvPicPr>
          <p:cNvPr id="9" name="صورة 8" descr="the news _8.jpg"/>
          <p:cNvPicPr/>
          <p:nvPr/>
        </p:nvPicPr>
        <p:blipFill>
          <a:blip r:embed="rId4" cstate="print"/>
          <a:stretch>
            <a:fillRect/>
          </a:stretch>
        </p:blipFill>
        <p:spPr>
          <a:xfrm>
            <a:off x="285720" y="857232"/>
            <a:ext cx="2571747" cy="129539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57188" y="1285875"/>
            <a:ext cx="8229600" cy="1143000"/>
          </a:xfrm>
        </p:spPr>
        <p:txBody>
          <a:bodyPr rtlCol="1">
            <a:normAutofit fontScale="90000"/>
          </a:bodyPr>
          <a:lstStyle/>
          <a:p>
            <a:pPr marL="342900" indent="-342900" fontAlgn="auto">
              <a:lnSpc>
                <a:spcPct val="80000"/>
              </a:lnSpc>
              <a:spcAft>
                <a:spcPts val="0"/>
              </a:spcAft>
              <a:defRPr/>
            </a:pPr>
            <a:r>
              <a:rPr lang="ar-SA" b="1" i="1" dirty="0">
                <a:solidFill>
                  <a:srgbClr val="336600"/>
                </a:solidFill>
                <a:cs typeface="DecoType Naskh Variants" pitchFamily="2" charset="-78"/>
              </a:rPr>
              <a:t/>
            </a:r>
            <a:br>
              <a:rPr lang="ar-SA" b="1" i="1" dirty="0">
                <a:solidFill>
                  <a:srgbClr val="336600"/>
                </a:solidFill>
                <a:cs typeface="DecoType Naskh Variants" pitchFamily="2" charset="-78"/>
              </a:rPr>
            </a:br>
            <a:r>
              <a:rPr lang="ar-SA" b="1" i="1" dirty="0">
                <a:solidFill>
                  <a:srgbClr val="336600"/>
                </a:solidFill>
                <a:cs typeface="DecoType Naskh Variants" pitchFamily="2" charset="-78"/>
              </a:rPr>
              <a:t/>
            </a:r>
            <a:br>
              <a:rPr lang="ar-SA" b="1" i="1" dirty="0">
                <a:solidFill>
                  <a:srgbClr val="336600"/>
                </a:solidFill>
                <a:cs typeface="DecoType Naskh Variants" pitchFamily="2" charset="-78"/>
              </a:rPr>
            </a:br>
            <a:endParaRPr lang="ar-SA" dirty="0"/>
          </a:p>
        </p:txBody>
      </p:sp>
      <p:pic>
        <p:nvPicPr>
          <p:cNvPr id="21506" name="عنصر نائب للمحتوى 6" descr="imagesCALPGX43.jpg"/>
          <p:cNvPicPr>
            <a:picLocks noGrp="1" noChangeAspect="1"/>
          </p:cNvPicPr>
          <p:nvPr>
            <p:ph idx="1"/>
          </p:nvPr>
        </p:nvPicPr>
        <p:blipFill>
          <a:blip r:embed="rId2" cstate="print"/>
          <a:srcRect/>
          <a:stretch>
            <a:fillRect/>
          </a:stretch>
        </p:blipFill>
        <p:spPr>
          <a:xfrm>
            <a:off x="0" y="0"/>
            <a:ext cx="3805238" cy="6858000"/>
          </a:xfrm>
        </p:spPr>
      </p:pic>
      <p:sp>
        <p:nvSpPr>
          <p:cNvPr id="21507" name="مستطيل 5"/>
          <p:cNvSpPr>
            <a:spLocks noChangeArrowheads="1"/>
          </p:cNvSpPr>
          <p:nvPr/>
        </p:nvSpPr>
        <p:spPr bwMode="auto">
          <a:xfrm>
            <a:off x="4357688" y="214313"/>
            <a:ext cx="4572000" cy="6494462"/>
          </a:xfrm>
          <a:prstGeom prst="rect">
            <a:avLst/>
          </a:prstGeom>
          <a:noFill/>
          <a:ln w="9525">
            <a:noFill/>
            <a:miter lim="800000"/>
            <a:headEnd/>
            <a:tailEnd/>
          </a:ln>
        </p:spPr>
        <p:txBody>
          <a:bodyPr>
            <a:spAutoFit/>
          </a:bodyPr>
          <a:lstStyle/>
          <a:p>
            <a:r>
              <a:rPr lang="ar-SA" sz="3200" b="1" i="1" u="sng">
                <a:latin typeface="Calibri" pitchFamily="34" charset="0"/>
                <a:cs typeface="DecoType Naskh Variants" pitchFamily="2" charset="-78"/>
              </a:rPr>
              <a:t>غسل</a:t>
            </a:r>
            <a:r>
              <a:rPr lang="ar-SA" sz="3200" b="1" i="1" u="sng">
                <a:solidFill>
                  <a:srgbClr val="336600"/>
                </a:solidFill>
                <a:latin typeface="Calibri" pitchFamily="34" charset="0"/>
                <a:cs typeface="DecoType Naskh Variants" pitchFamily="2" charset="-78"/>
              </a:rPr>
              <a:t> </a:t>
            </a:r>
            <a:r>
              <a:rPr lang="ar-SA" sz="3200" b="1" i="1" u="sng">
                <a:latin typeface="Calibri" pitchFamily="34" charset="0"/>
                <a:cs typeface="DecoType Naskh Variants" pitchFamily="2" charset="-78"/>
              </a:rPr>
              <a:t>الحرير</a:t>
            </a:r>
            <a:r>
              <a:rPr lang="ar-SA" sz="3200" b="1" i="1" u="sng">
                <a:solidFill>
                  <a:srgbClr val="336600"/>
                </a:solidFill>
                <a:latin typeface="Calibri" pitchFamily="34" charset="0"/>
                <a:cs typeface="DecoType Naskh Variants" pitchFamily="2" charset="-78"/>
              </a:rPr>
              <a:t> </a:t>
            </a:r>
            <a:r>
              <a:rPr lang="ar-SA" sz="3200" b="1" i="1" u="sng">
                <a:latin typeface="Calibri" pitchFamily="34" charset="0"/>
                <a:cs typeface="DecoType Naskh Variants" pitchFamily="2" charset="-78"/>
              </a:rPr>
              <a:t>الأسود</a:t>
            </a:r>
            <a:r>
              <a:rPr lang="ar-SA" sz="3200" b="1" i="1">
                <a:solidFill>
                  <a:srgbClr val="336600"/>
                </a:solidFill>
                <a:latin typeface="Calibri" pitchFamily="34" charset="0"/>
                <a:cs typeface="DecoType Naskh Variants" pitchFamily="2" charset="-78"/>
              </a:rPr>
              <a:t/>
            </a:r>
            <a:br>
              <a:rPr lang="ar-SA" sz="3200" b="1" i="1">
                <a:solidFill>
                  <a:srgbClr val="336600"/>
                </a:solidFill>
                <a:latin typeface="Calibri" pitchFamily="34" charset="0"/>
                <a:cs typeface="DecoType Naskh Variants" pitchFamily="2" charset="-78"/>
              </a:rPr>
            </a:br>
            <a:r>
              <a:rPr lang="ar-SA" sz="3200" b="1" i="1">
                <a:solidFill>
                  <a:srgbClr val="336600"/>
                </a:solidFill>
                <a:latin typeface="Calibri" pitchFamily="34" charset="0"/>
                <a:cs typeface="DecoType Naskh Variants" pitchFamily="2" charset="-78"/>
              </a:rPr>
              <a:t> </a:t>
            </a:r>
            <a:r>
              <a:rPr lang="ar-SA" sz="3200" b="1" i="1">
                <a:latin typeface="Calibri" pitchFamily="34" charset="0"/>
                <a:cs typeface="DecoType Naskh Variants" pitchFamily="2" charset="-78"/>
              </a:rPr>
              <a:t>جميع</a:t>
            </a:r>
            <a:r>
              <a:rPr lang="ar-SA" sz="3200" b="1" i="1">
                <a:solidFill>
                  <a:srgbClr val="336600"/>
                </a:solidFill>
                <a:latin typeface="Calibri" pitchFamily="34" charset="0"/>
                <a:cs typeface="DecoType Naskh Variants" pitchFamily="2" charset="-78"/>
              </a:rPr>
              <a:t> </a:t>
            </a:r>
            <a:r>
              <a:rPr lang="ar-SA" sz="3200" b="1" i="1">
                <a:latin typeface="Calibri" pitchFamily="34" charset="0"/>
                <a:cs typeface="DecoType Naskh Variants" pitchFamily="2" charset="-78"/>
              </a:rPr>
              <a:t>القلويات</a:t>
            </a:r>
            <a:r>
              <a:rPr lang="ar-SA" sz="3200" b="1" i="1">
                <a:solidFill>
                  <a:srgbClr val="336600"/>
                </a:solidFill>
                <a:latin typeface="Calibri" pitchFamily="34" charset="0"/>
                <a:cs typeface="DecoType Naskh Variants" pitchFamily="2" charset="-78"/>
              </a:rPr>
              <a:t> </a:t>
            </a:r>
            <a:r>
              <a:rPr lang="ar-SA" sz="3200" b="1" i="1">
                <a:latin typeface="Calibri" pitchFamily="34" charset="0"/>
                <a:cs typeface="DecoType Naskh Variants" pitchFamily="2" charset="-78"/>
              </a:rPr>
              <a:t>تؤثر</a:t>
            </a:r>
            <a:r>
              <a:rPr lang="ar-SA" sz="3200" b="1" i="1">
                <a:solidFill>
                  <a:srgbClr val="336600"/>
                </a:solidFill>
                <a:latin typeface="Calibri" pitchFamily="34" charset="0"/>
                <a:cs typeface="DecoType Naskh Variants" pitchFamily="2" charset="-78"/>
              </a:rPr>
              <a:t> </a:t>
            </a:r>
            <a:r>
              <a:rPr lang="ar-SA" sz="3200" b="1" i="1">
                <a:latin typeface="Calibri" pitchFamily="34" charset="0"/>
                <a:cs typeface="DecoType Naskh Variants" pitchFamily="2" charset="-78"/>
              </a:rPr>
              <a:t>على</a:t>
            </a:r>
            <a:r>
              <a:rPr lang="ar-SA" sz="3200" b="1" i="1">
                <a:solidFill>
                  <a:srgbClr val="336600"/>
                </a:solidFill>
                <a:latin typeface="Calibri" pitchFamily="34" charset="0"/>
                <a:cs typeface="DecoType Naskh Variants" pitchFamily="2" charset="-78"/>
              </a:rPr>
              <a:t> </a:t>
            </a:r>
            <a:r>
              <a:rPr lang="ar-SA" sz="3200" b="1" i="1">
                <a:latin typeface="Calibri" pitchFamily="34" charset="0"/>
                <a:cs typeface="DecoType Naskh Variants" pitchFamily="2" charset="-78"/>
              </a:rPr>
              <a:t>الحرير</a:t>
            </a:r>
            <a:r>
              <a:rPr lang="ar-SA" sz="3200" b="1" i="1">
                <a:solidFill>
                  <a:srgbClr val="336600"/>
                </a:solidFill>
                <a:latin typeface="Calibri" pitchFamily="34" charset="0"/>
                <a:cs typeface="DecoType Naskh Variants" pitchFamily="2" charset="-78"/>
              </a:rPr>
              <a:t> </a:t>
            </a:r>
            <a:r>
              <a:rPr lang="ar-SA" sz="3200" b="1" i="1">
                <a:latin typeface="Calibri" pitchFamily="34" charset="0"/>
                <a:cs typeface="DecoType Naskh Variants" pitchFamily="2" charset="-78"/>
              </a:rPr>
              <a:t>حتى</a:t>
            </a:r>
            <a:r>
              <a:rPr lang="ar-SA" sz="3200" b="1" i="1">
                <a:solidFill>
                  <a:srgbClr val="336600"/>
                </a:solidFill>
                <a:latin typeface="Calibri" pitchFamily="34" charset="0"/>
                <a:cs typeface="DecoType Naskh Variants" pitchFamily="2" charset="-78"/>
              </a:rPr>
              <a:t> </a:t>
            </a:r>
            <a:r>
              <a:rPr lang="ar-SA" sz="3200" b="1" i="1">
                <a:latin typeface="Calibri" pitchFamily="34" charset="0"/>
                <a:cs typeface="DecoType Naskh Variants" pitchFamily="2" charset="-78"/>
              </a:rPr>
              <a:t>النشادر</a:t>
            </a:r>
            <a:r>
              <a:rPr lang="ar-SA" sz="3200" b="1" i="1">
                <a:solidFill>
                  <a:srgbClr val="336600"/>
                </a:solidFill>
                <a:latin typeface="Calibri" pitchFamily="34" charset="0"/>
                <a:cs typeface="DecoType Naskh Variants" pitchFamily="2" charset="-78"/>
              </a:rPr>
              <a:t> </a:t>
            </a:r>
            <a:r>
              <a:rPr lang="ar-SA" sz="3200" b="1" i="1">
                <a:latin typeface="Calibri" pitchFamily="34" charset="0"/>
                <a:cs typeface="DecoType Naskh Variants" pitchFamily="2" charset="-78"/>
              </a:rPr>
              <a:t>لأنها</a:t>
            </a:r>
            <a:r>
              <a:rPr lang="ar-SA" sz="3200" b="1" i="1">
                <a:solidFill>
                  <a:srgbClr val="336600"/>
                </a:solidFill>
                <a:latin typeface="Calibri" pitchFamily="34" charset="0"/>
                <a:cs typeface="DecoType Naskh Variants" pitchFamily="2" charset="-78"/>
              </a:rPr>
              <a:t> </a:t>
            </a:r>
            <a:r>
              <a:rPr lang="ar-SA" sz="3200" b="1" i="1">
                <a:latin typeface="Calibri" pitchFamily="34" charset="0"/>
                <a:cs typeface="DecoType Naskh Variants" pitchFamily="2" charset="-78"/>
              </a:rPr>
              <a:t>تضعف</a:t>
            </a:r>
            <a:r>
              <a:rPr lang="ar-SA" sz="3200" b="1" i="1">
                <a:solidFill>
                  <a:srgbClr val="336600"/>
                </a:solidFill>
                <a:latin typeface="Calibri" pitchFamily="34" charset="0"/>
                <a:cs typeface="DecoType Naskh Variants" pitchFamily="2" charset="-78"/>
              </a:rPr>
              <a:t> </a:t>
            </a:r>
            <a:r>
              <a:rPr lang="ar-SA" sz="3200" b="1" i="1">
                <a:latin typeface="Calibri" pitchFamily="34" charset="0"/>
                <a:cs typeface="DecoType Naskh Variants" pitchFamily="2" charset="-78"/>
              </a:rPr>
              <a:t>نسيجه</a:t>
            </a:r>
            <a:r>
              <a:rPr lang="ar-SA" sz="3200" b="1" i="1">
                <a:solidFill>
                  <a:srgbClr val="336600"/>
                </a:solidFill>
                <a:latin typeface="Calibri" pitchFamily="34" charset="0"/>
                <a:cs typeface="DecoType Naskh Variants" pitchFamily="2" charset="-78"/>
              </a:rPr>
              <a:t>، </a:t>
            </a:r>
            <a:r>
              <a:rPr lang="ar-SA" sz="3200" b="1" i="1">
                <a:latin typeface="Calibri" pitchFamily="34" charset="0"/>
                <a:cs typeface="DecoType Naskh Variants" pitchFamily="2" charset="-78"/>
              </a:rPr>
              <a:t>وتغير</a:t>
            </a:r>
            <a:r>
              <a:rPr lang="ar-SA" sz="3200" b="1" i="1">
                <a:solidFill>
                  <a:srgbClr val="336600"/>
                </a:solidFill>
                <a:latin typeface="Calibri" pitchFamily="34" charset="0"/>
                <a:cs typeface="DecoType Naskh Variants" pitchFamily="2" charset="-78"/>
              </a:rPr>
              <a:t> </a:t>
            </a:r>
            <a:r>
              <a:rPr lang="ar-SA" sz="3200" b="1" i="1">
                <a:latin typeface="Calibri" pitchFamily="34" charset="0"/>
                <a:cs typeface="DecoType Naskh Variants" pitchFamily="2" charset="-78"/>
              </a:rPr>
              <a:t>لونه</a:t>
            </a:r>
            <a:r>
              <a:rPr lang="ar-SA" sz="3200" b="1" i="1">
                <a:solidFill>
                  <a:srgbClr val="336600"/>
                </a:solidFill>
                <a:latin typeface="Calibri" pitchFamily="34" charset="0"/>
                <a:cs typeface="DecoType Naskh Variants" pitchFamily="2" charset="-78"/>
              </a:rPr>
              <a:t> </a:t>
            </a:r>
            <a:r>
              <a:rPr lang="ar-SA" sz="3200" b="1" i="1">
                <a:latin typeface="Calibri" pitchFamily="34" charset="0"/>
                <a:cs typeface="DecoType Naskh Variants" pitchFamily="2" charset="-78"/>
              </a:rPr>
              <a:t>ماعدا</a:t>
            </a:r>
            <a:r>
              <a:rPr lang="ar-SA" sz="3200" b="1" i="1">
                <a:solidFill>
                  <a:srgbClr val="336600"/>
                </a:solidFill>
                <a:latin typeface="Calibri" pitchFamily="34" charset="0"/>
                <a:cs typeface="DecoType Naskh Variants" pitchFamily="2" charset="-78"/>
              </a:rPr>
              <a:t> </a:t>
            </a:r>
            <a:r>
              <a:rPr lang="ar-SA" sz="3200" b="1" i="1">
                <a:latin typeface="Calibri" pitchFamily="34" charset="0"/>
                <a:cs typeface="DecoType Naskh Variants" pitchFamily="2" charset="-78"/>
              </a:rPr>
              <a:t>الحرير</a:t>
            </a:r>
            <a:r>
              <a:rPr lang="ar-SA" sz="3200" b="1" i="1">
                <a:solidFill>
                  <a:srgbClr val="336600"/>
                </a:solidFill>
                <a:latin typeface="Calibri" pitchFamily="34" charset="0"/>
                <a:cs typeface="DecoType Naskh Variants" pitchFamily="2" charset="-78"/>
              </a:rPr>
              <a:t> </a:t>
            </a:r>
            <a:r>
              <a:rPr lang="ar-SA" sz="3200" b="1" i="1">
                <a:latin typeface="Calibri" pitchFamily="34" charset="0"/>
                <a:cs typeface="DecoType Naskh Variants" pitchFamily="2" charset="-78"/>
              </a:rPr>
              <a:t>الأسود</a:t>
            </a:r>
            <a:r>
              <a:rPr lang="ar-SA" sz="3200" b="1" i="1">
                <a:solidFill>
                  <a:srgbClr val="336600"/>
                </a:solidFill>
                <a:latin typeface="Calibri" pitchFamily="34" charset="0"/>
                <a:cs typeface="DecoType Naskh Variants" pitchFamily="2" charset="-78"/>
              </a:rPr>
              <a:t>، </a:t>
            </a:r>
            <a:r>
              <a:rPr lang="ar-SA" sz="3200" b="1" i="1">
                <a:latin typeface="Calibri" pitchFamily="34" charset="0"/>
                <a:cs typeface="DecoType Naskh Variants" pitchFamily="2" charset="-78"/>
              </a:rPr>
              <a:t>فيضاف</a:t>
            </a:r>
            <a:r>
              <a:rPr lang="ar-SA" sz="3200" b="1" i="1">
                <a:solidFill>
                  <a:srgbClr val="336600"/>
                </a:solidFill>
                <a:latin typeface="Calibri" pitchFamily="34" charset="0"/>
                <a:cs typeface="DecoType Naskh Variants" pitchFamily="2" charset="-78"/>
              </a:rPr>
              <a:t> </a:t>
            </a:r>
            <a:r>
              <a:rPr lang="ar-SA" sz="3200" b="1" i="1">
                <a:latin typeface="Calibri" pitchFamily="34" charset="0"/>
                <a:cs typeface="DecoType Naskh Variants" pitchFamily="2" charset="-78"/>
              </a:rPr>
              <a:t>قليل</a:t>
            </a:r>
            <a:r>
              <a:rPr lang="ar-SA" sz="3200" b="1" i="1">
                <a:solidFill>
                  <a:srgbClr val="336600"/>
                </a:solidFill>
                <a:latin typeface="Calibri" pitchFamily="34" charset="0"/>
                <a:cs typeface="DecoType Naskh Variants" pitchFamily="2" charset="-78"/>
              </a:rPr>
              <a:t> </a:t>
            </a:r>
            <a:r>
              <a:rPr lang="ar-SA" sz="3200" b="1" i="1">
                <a:latin typeface="Calibri" pitchFamily="34" charset="0"/>
                <a:cs typeface="DecoType Naskh Variants" pitchFamily="2" charset="-78"/>
              </a:rPr>
              <a:t>من</a:t>
            </a:r>
            <a:r>
              <a:rPr lang="ar-SA" sz="3200" b="1" i="1">
                <a:solidFill>
                  <a:srgbClr val="336600"/>
                </a:solidFill>
                <a:latin typeface="Calibri" pitchFamily="34" charset="0"/>
                <a:cs typeface="DecoType Naskh Variants" pitchFamily="2" charset="-78"/>
              </a:rPr>
              <a:t> </a:t>
            </a:r>
            <a:r>
              <a:rPr lang="ar-SA" sz="3200" b="1" i="1">
                <a:latin typeface="Calibri" pitchFamily="34" charset="0"/>
                <a:cs typeface="DecoType Naskh Variants" pitchFamily="2" charset="-78"/>
              </a:rPr>
              <a:t>ماء</a:t>
            </a:r>
            <a:r>
              <a:rPr lang="ar-SA" sz="3200" b="1" i="1">
                <a:solidFill>
                  <a:srgbClr val="336600"/>
                </a:solidFill>
                <a:latin typeface="Calibri" pitchFamily="34" charset="0"/>
                <a:cs typeface="DecoType Naskh Variants" pitchFamily="2" charset="-78"/>
              </a:rPr>
              <a:t> </a:t>
            </a:r>
            <a:r>
              <a:rPr lang="ar-SA" sz="3200" b="1" i="1">
                <a:latin typeface="Calibri" pitchFamily="34" charset="0"/>
                <a:cs typeface="DecoType Naskh Variants" pitchFamily="2" charset="-78"/>
              </a:rPr>
              <a:t>النشادر إلى الماء الذي يغسل به والى ماء الشطف حتى لايخضر لونه أو يحمر .. </a:t>
            </a:r>
            <a:br>
              <a:rPr lang="ar-SA" sz="3200" b="1" i="1">
                <a:latin typeface="Calibri" pitchFamily="34" charset="0"/>
                <a:cs typeface="DecoType Naskh Variants" pitchFamily="2" charset="-78"/>
              </a:rPr>
            </a:br>
            <a:r>
              <a:rPr lang="ar-SA" sz="3200" b="1" i="1">
                <a:latin typeface="Calibri" pitchFamily="34" charset="0"/>
                <a:cs typeface="DecoType Naskh Variants" pitchFamily="2" charset="-78"/>
              </a:rPr>
              <a:t>.يغسل الحرير الأسود بالصابون المذاب مع قليل من النشادر بالضغط باليد، ولايتم الدلك إلا للأجزاء القذرة فقط، ثم يشطف بماء دافئ مضاف إليه قليل من النشادر، ثم في يشطف في ماء بارد ليبدو اللون أكثر إشراقا. </a:t>
            </a:r>
            <a:endParaRPr lang="ar-SA" sz="3200">
              <a:latin typeface="Calibri"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عنوان 1"/>
          <p:cNvSpPr>
            <a:spLocks noGrp="1"/>
          </p:cNvSpPr>
          <p:nvPr>
            <p:ph type="title"/>
          </p:nvPr>
        </p:nvSpPr>
        <p:spPr/>
        <p:txBody>
          <a:bodyPr/>
          <a:lstStyle/>
          <a:p>
            <a:endParaRPr lang="ar-SA" smtClean="0"/>
          </a:p>
        </p:txBody>
      </p:sp>
      <p:sp>
        <p:nvSpPr>
          <p:cNvPr id="3" name="عنصر نائب للمحتوى 2"/>
          <p:cNvSpPr>
            <a:spLocks noGrp="1"/>
          </p:cNvSpPr>
          <p:nvPr>
            <p:ph idx="1"/>
          </p:nvPr>
        </p:nvSpPr>
        <p:spPr>
          <a:xfrm>
            <a:off x="3357563" y="428625"/>
            <a:ext cx="5329237" cy="6215063"/>
          </a:xfrm>
        </p:spPr>
        <p:txBody>
          <a:bodyPr rtlCol="1">
            <a:normAutofit fontScale="85000" lnSpcReduction="10000"/>
          </a:bodyPr>
          <a:lstStyle/>
          <a:p>
            <a:pPr fontAlgn="auto">
              <a:spcAft>
                <a:spcPts val="0"/>
              </a:spcAft>
              <a:buFont typeface="Arial" pitchFamily="34" charset="0"/>
              <a:buNone/>
              <a:defRPr/>
            </a:pPr>
            <a:r>
              <a:rPr lang="ar-SA" b="1" i="1" u="sng" dirty="0" smtClean="0">
                <a:cs typeface="DecoType Naskh Variants" pitchFamily="2" charset="-78"/>
              </a:rPr>
              <a:t>كي الحرير الأسود</a:t>
            </a:r>
            <a:br>
              <a:rPr lang="ar-SA" b="1" i="1" u="sng" dirty="0" smtClean="0">
                <a:cs typeface="DecoType Naskh Variants" pitchFamily="2" charset="-78"/>
              </a:rPr>
            </a:br>
            <a:r>
              <a:rPr lang="ar-SA" b="1" i="1" u="sng" dirty="0" smtClean="0">
                <a:cs typeface="DecoType Naskh Variants" pitchFamily="2" charset="-78"/>
              </a:rPr>
              <a:t/>
            </a:r>
            <a:br>
              <a:rPr lang="ar-SA" b="1" i="1" u="sng" dirty="0" smtClean="0">
                <a:cs typeface="DecoType Naskh Variants" pitchFamily="2" charset="-78"/>
              </a:rPr>
            </a:br>
            <a:r>
              <a:rPr lang="ar-SA" b="1" i="1" dirty="0" smtClean="0">
                <a:cs typeface="DecoType Naskh Variants" pitchFamily="2" charset="-78"/>
              </a:rPr>
              <a:t>       تغير حرارة المكواة لون الحرير الأسود لذلك يتم وضعه بين قطعتين من الشاش ويتم الكي .</a:t>
            </a:r>
            <a:br>
              <a:rPr lang="ar-SA" b="1" i="1" dirty="0" smtClean="0">
                <a:cs typeface="DecoType Naskh Variants" pitchFamily="2" charset="-78"/>
              </a:rPr>
            </a:br>
            <a:r>
              <a:rPr lang="ar-SA" b="1" i="1" dirty="0" smtClean="0">
                <a:cs typeface="DecoType Naskh Variants" pitchFamily="2" charset="-78"/>
              </a:rPr>
              <a:t>والطريقة الأخرى يكوى الحرير الأسود على ظهره.</a:t>
            </a:r>
            <a:br>
              <a:rPr lang="ar-SA" b="1" i="1" dirty="0" smtClean="0">
                <a:cs typeface="DecoType Naskh Variants" pitchFamily="2" charset="-78"/>
              </a:rPr>
            </a:br>
            <a:r>
              <a:rPr lang="ar-SA" b="1" i="1" dirty="0" smtClean="0">
                <a:cs typeface="DecoType Naskh Variants" pitchFamily="2" charset="-78"/>
              </a:rPr>
              <a:t>طرق استرجاع اللون الأسود وتجديده:</a:t>
            </a:r>
            <a:br>
              <a:rPr lang="ar-SA" b="1" i="1" dirty="0" smtClean="0">
                <a:cs typeface="DecoType Naskh Variants" pitchFamily="2" charset="-78"/>
              </a:rPr>
            </a:br>
            <a:r>
              <a:rPr lang="ar-SA" b="1" i="1" dirty="0" smtClean="0">
                <a:cs typeface="DecoType Naskh Variants" pitchFamily="2" charset="-78"/>
              </a:rPr>
              <a:t>من الممكن رد اللون الأسود بإحدى الوسائل التالية:</a:t>
            </a:r>
            <a:br>
              <a:rPr lang="ar-SA" b="1" i="1" dirty="0" smtClean="0">
                <a:cs typeface="DecoType Naskh Variants" pitchFamily="2" charset="-78"/>
              </a:rPr>
            </a:br>
            <a:r>
              <a:rPr lang="ar-SA" b="1" i="1" dirty="0" smtClean="0">
                <a:cs typeface="DecoType Naskh Variants" pitchFamily="2" charset="-78"/>
              </a:rPr>
              <a:t>.في حالة الصبغة غير الثابتة يغسل الحرير الأسود بعرق الحلاوة بدلا من الصابون وتعتبر هذه الطريقة أفضل الطرق لغسل اللون الأسود.</a:t>
            </a:r>
            <a:br>
              <a:rPr lang="ar-SA" b="1" i="1" dirty="0" smtClean="0">
                <a:cs typeface="DecoType Naskh Variants" pitchFamily="2" charset="-78"/>
              </a:rPr>
            </a:br>
            <a:r>
              <a:rPr lang="ar-SA" b="1" i="1" dirty="0" smtClean="0">
                <a:cs typeface="DecoType Naskh Variants" pitchFamily="2" charset="-78"/>
              </a:rPr>
              <a:t>.يتجدد اللون الأسود بوضعه في منقوع الشاي القاتم بعد أن يبرد ثم يكوى. </a:t>
            </a:r>
            <a:br>
              <a:rPr lang="ar-SA" b="1" i="1" dirty="0" smtClean="0">
                <a:cs typeface="DecoType Naskh Variants" pitchFamily="2" charset="-78"/>
              </a:rPr>
            </a:br>
            <a:r>
              <a:rPr lang="ar-SA" b="1" i="1" dirty="0" smtClean="0">
                <a:cs typeface="DecoType Naskh Variants" pitchFamily="2" charset="-78"/>
              </a:rPr>
              <a:t>المقادير/ أوقيتين من الشاي + ربع لتر من الماء المغلي. </a:t>
            </a:r>
            <a:br>
              <a:rPr lang="ar-SA" b="1" i="1" dirty="0" smtClean="0">
                <a:cs typeface="DecoType Naskh Variants" pitchFamily="2" charset="-78"/>
              </a:rPr>
            </a:br>
            <a:r>
              <a:rPr lang="ar-SA" b="1" i="1" dirty="0" smtClean="0">
                <a:cs typeface="DecoType Naskh Variants" pitchFamily="2" charset="-78"/>
              </a:rPr>
              <a:t>.يوضع في ماء زهر شديد اللون</a:t>
            </a:r>
            <a:endParaRPr lang="ar-SA" dirty="0"/>
          </a:p>
        </p:txBody>
      </p:sp>
      <p:pic>
        <p:nvPicPr>
          <p:cNvPr id="22531" name="صورة 3" descr="127566370.jpg"/>
          <p:cNvPicPr>
            <a:picLocks noChangeAspect="1"/>
          </p:cNvPicPr>
          <p:nvPr/>
        </p:nvPicPr>
        <p:blipFill>
          <a:blip r:embed="rId2" cstate="print"/>
          <a:srcRect/>
          <a:stretch>
            <a:fillRect/>
          </a:stretch>
        </p:blipFill>
        <p:spPr bwMode="auto">
          <a:xfrm>
            <a:off x="0" y="0"/>
            <a:ext cx="3500438"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عنوان 1"/>
          <p:cNvSpPr>
            <a:spLocks noGrp="1"/>
          </p:cNvSpPr>
          <p:nvPr>
            <p:ph type="title"/>
          </p:nvPr>
        </p:nvSpPr>
        <p:spPr/>
        <p:txBody>
          <a:bodyPr/>
          <a:lstStyle/>
          <a:p>
            <a:endParaRPr lang="ar-SA" smtClean="0"/>
          </a:p>
        </p:txBody>
      </p:sp>
      <p:sp>
        <p:nvSpPr>
          <p:cNvPr id="23554" name="عنصر نائب للمحتوى 2"/>
          <p:cNvSpPr>
            <a:spLocks noGrp="1"/>
          </p:cNvSpPr>
          <p:nvPr>
            <p:ph idx="1"/>
          </p:nvPr>
        </p:nvSpPr>
        <p:spPr/>
        <p:txBody>
          <a:bodyPr/>
          <a:lstStyle/>
          <a:p>
            <a:endParaRPr lang="ar-SA" smtClean="0"/>
          </a:p>
        </p:txBody>
      </p:sp>
      <p:pic>
        <p:nvPicPr>
          <p:cNvPr id="4" name="Picture 5" descr="Outlook"/>
          <p:cNvPicPr>
            <a:picLocks noChangeAspect="1" noChangeArrowheads="1"/>
          </p:cNvPicPr>
          <p:nvPr/>
        </p:nvPicPr>
        <p:blipFill>
          <a:blip r:embed="rId2" cstate="print"/>
          <a:srcRect/>
          <a:stretch>
            <a:fillRect/>
          </a:stretch>
        </p:blipFill>
        <p:spPr bwMode="auto">
          <a:xfrm>
            <a:off x="0" y="-26988"/>
            <a:ext cx="9180513" cy="68849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عنوان 1"/>
          <p:cNvSpPr>
            <a:spLocks noGrp="1"/>
          </p:cNvSpPr>
          <p:nvPr>
            <p:ph type="title"/>
          </p:nvPr>
        </p:nvSpPr>
        <p:spPr/>
        <p:txBody>
          <a:bodyPr/>
          <a:lstStyle/>
          <a:p>
            <a:endParaRPr lang="ar-SA" smtClean="0"/>
          </a:p>
        </p:txBody>
      </p:sp>
      <p:pic>
        <p:nvPicPr>
          <p:cNvPr id="4" name="Picture 4" descr="513002women"/>
          <p:cNvPicPr>
            <a:picLocks noGrp="1" noChangeAspect="1" noChangeArrowheads="1"/>
          </p:cNvPicPr>
          <p:nvPr>
            <p:ph idx="1"/>
          </p:nvPr>
        </p:nvPicPr>
        <p:blipFill>
          <a:blip r:embed="rId2" cstate="print"/>
          <a:srcRect/>
          <a:stretch>
            <a:fillRect/>
          </a:stretch>
        </p:blipFill>
        <p:spPr>
          <a:xfrm>
            <a:off x="0" y="-26988"/>
            <a:ext cx="9144000" cy="6831013"/>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عنوان 1"/>
          <p:cNvSpPr>
            <a:spLocks noGrp="1"/>
          </p:cNvSpPr>
          <p:nvPr>
            <p:ph type="title"/>
          </p:nvPr>
        </p:nvSpPr>
        <p:spPr/>
        <p:txBody>
          <a:bodyPr/>
          <a:lstStyle/>
          <a:p>
            <a:endParaRPr lang="ar-SA" smtClean="0"/>
          </a:p>
        </p:txBody>
      </p:sp>
      <p:pic>
        <p:nvPicPr>
          <p:cNvPr id="25602" name="Picture 7" descr=";slkd;ak"/>
          <p:cNvPicPr>
            <a:picLocks noGrp="1" noChangeAspect="1" noChangeArrowheads="1"/>
          </p:cNvPicPr>
          <p:nvPr>
            <p:ph idx="1"/>
          </p:nvPr>
        </p:nvPicPr>
        <p:blipFill>
          <a:blip r:embed="rId2" cstate="print"/>
          <a:srcRect/>
          <a:stretch>
            <a:fillRect/>
          </a:stretch>
        </p:blipFill>
        <p:spPr>
          <a:xfrm>
            <a:off x="0" y="0"/>
            <a:ext cx="9144000" cy="6858000"/>
          </a:xfrm>
        </p:spPr>
      </p:pic>
      <p:sp>
        <p:nvSpPr>
          <p:cNvPr id="5" name="مستطيل 4"/>
          <p:cNvSpPr/>
          <p:nvPr/>
        </p:nvSpPr>
        <p:spPr>
          <a:xfrm>
            <a:off x="1214414" y="4643446"/>
            <a:ext cx="7043916" cy="1446550"/>
          </a:xfrm>
          <a:prstGeom prst="rect">
            <a:avLst/>
          </a:prstGeom>
        </p:spPr>
        <p:txBody>
          <a:bodyPr wrap="none">
            <a:spAutoFit/>
          </a:bodyPr>
          <a:lstStyle/>
          <a:p>
            <a:pPr algn="ctr" fontAlgn="auto">
              <a:spcBef>
                <a:spcPts val="0"/>
              </a:spcBef>
              <a:spcAft>
                <a:spcPts val="0"/>
              </a:spcAft>
              <a:defRPr/>
            </a:pPr>
            <a:r>
              <a:rPr lang="ar-SA" sz="8800" kern="10" dirty="0">
                <a:ln w="9525">
                  <a:solidFill>
                    <a:schemeClr val="tx1"/>
                  </a:solidFill>
                  <a:round/>
                  <a:headEnd/>
                  <a:tailEnd/>
                </a:ln>
                <a:pattFill prst="pct75">
                  <a:fgClr>
                    <a:schemeClr val="tx1"/>
                  </a:fgClr>
                  <a:bgClr>
                    <a:srgbClr val="717171"/>
                  </a:bgClr>
                </a:pattFill>
                <a:latin typeface="Arial"/>
                <a:cs typeface="+mn-cs"/>
              </a:rPr>
              <a:t>الغسالة فل اتوماتيك</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عنوان 1"/>
          <p:cNvSpPr>
            <a:spLocks noGrp="1"/>
          </p:cNvSpPr>
          <p:nvPr>
            <p:ph type="title"/>
          </p:nvPr>
        </p:nvSpPr>
        <p:spPr/>
        <p:txBody>
          <a:bodyPr/>
          <a:lstStyle/>
          <a:p>
            <a:endParaRPr lang="ar-SA" smtClean="0"/>
          </a:p>
        </p:txBody>
      </p:sp>
      <p:sp>
        <p:nvSpPr>
          <p:cNvPr id="26626" name="عنصر نائب للمحتوى 2"/>
          <p:cNvSpPr>
            <a:spLocks noGrp="1"/>
          </p:cNvSpPr>
          <p:nvPr>
            <p:ph idx="1"/>
          </p:nvPr>
        </p:nvSpPr>
        <p:spPr/>
        <p:txBody>
          <a:bodyPr/>
          <a:lstStyle/>
          <a:p>
            <a:endParaRPr lang="ar-SA" smtClean="0"/>
          </a:p>
        </p:txBody>
      </p:sp>
      <p:pic>
        <p:nvPicPr>
          <p:cNvPr id="26627" name="Picture 4" descr="mmmmmmmm"/>
          <p:cNvPicPr>
            <a:picLocks noChangeAspect="1" noChangeArrowheads="1"/>
          </p:cNvPicPr>
          <p:nvPr/>
        </p:nvPicPr>
        <p:blipFill>
          <a:blip r:embed="rId2" cstate="print"/>
          <a:srcRect/>
          <a:stretch>
            <a:fillRect/>
          </a:stretch>
        </p:blipFill>
        <p:spPr bwMode="auto">
          <a:xfrm>
            <a:off x="0" y="0"/>
            <a:ext cx="9144000" cy="6854825"/>
          </a:xfrm>
          <a:prstGeom prst="rect">
            <a:avLst/>
          </a:prstGeom>
          <a:noFill/>
          <a:ln w="9525">
            <a:noFill/>
            <a:miter lim="800000"/>
            <a:headEnd/>
            <a:tailEnd/>
          </a:ln>
        </p:spPr>
      </p:pic>
      <p:sp>
        <p:nvSpPr>
          <p:cNvPr id="26628" name="مستطيل 4"/>
          <p:cNvSpPr>
            <a:spLocks noChangeArrowheads="1"/>
          </p:cNvSpPr>
          <p:nvPr/>
        </p:nvSpPr>
        <p:spPr bwMode="auto">
          <a:xfrm>
            <a:off x="2214563" y="500063"/>
            <a:ext cx="4572000" cy="830262"/>
          </a:xfrm>
          <a:prstGeom prst="rect">
            <a:avLst/>
          </a:prstGeom>
          <a:noFill/>
          <a:ln w="9525">
            <a:noFill/>
            <a:miter lim="800000"/>
            <a:headEnd/>
            <a:tailEnd/>
          </a:ln>
        </p:spPr>
        <p:txBody>
          <a:bodyPr>
            <a:spAutoFit/>
          </a:bodyPr>
          <a:lstStyle/>
          <a:p>
            <a:pPr>
              <a:spcBef>
                <a:spcPct val="50000"/>
              </a:spcBef>
            </a:pPr>
            <a:r>
              <a:rPr lang="ar-SA" sz="2400" b="1">
                <a:latin typeface="Calibri" pitchFamily="34" charset="0"/>
                <a:cs typeface="DecoType Naskh Variants" pitchFamily="2" charset="-78"/>
              </a:rPr>
              <a:t>يتتقلب الغسيل في الداخل بشكل دوراني منتظم يمنع عمليه جعلكة الغسيلم  ويضمن تنظيفه</a:t>
            </a:r>
            <a:endParaRPr lang="en-US" sz="2400" b="1">
              <a:latin typeface="Calibri" pitchFamily="34" charset="0"/>
              <a:cs typeface="DecoType Naskh Variants" pitchFamily="2" charset="-78"/>
            </a:endParaRPr>
          </a:p>
        </p:txBody>
      </p:sp>
      <p:sp>
        <p:nvSpPr>
          <p:cNvPr id="6" name="مستطيل 5"/>
          <p:cNvSpPr/>
          <p:nvPr/>
        </p:nvSpPr>
        <p:spPr>
          <a:xfrm>
            <a:off x="5500694" y="1285860"/>
            <a:ext cx="3150222" cy="461665"/>
          </a:xfrm>
          <a:prstGeom prst="rect">
            <a:avLst/>
          </a:prstGeom>
        </p:spPr>
        <p:txBody>
          <a:bodyPr wrap="none">
            <a:spAutoFit/>
          </a:bodyPr>
          <a:lstStyle/>
          <a:p>
            <a:pPr algn="ctr" fontAlgn="auto">
              <a:spcBef>
                <a:spcPts val="0"/>
              </a:spcBef>
              <a:spcAft>
                <a:spcPts val="0"/>
              </a:spcAft>
              <a:defRPr/>
            </a:pPr>
            <a:r>
              <a:rPr lang="ar-SA" sz="2400" b="1" kern="10" dirty="0">
                <a:ln w="9525">
                  <a:solidFill>
                    <a:srgbClr val="996600"/>
                  </a:solidFill>
                  <a:round/>
                  <a:headEnd/>
                  <a:tailEnd/>
                </a:ln>
                <a:solidFill>
                  <a:schemeClr val="bg2"/>
                </a:solidFill>
                <a:latin typeface="Arial"/>
                <a:cs typeface="+mn-cs"/>
              </a:rPr>
              <a:t>الغسالة الاتوماتك بتايمر يدوي</a:t>
            </a:r>
          </a:p>
        </p:txBody>
      </p:sp>
      <p:sp>
        <p:nvSpPr>
          <p:cNvPr id="26630" name="Text Box 11"/>
          <p:cNvSpPr txBox="1">
            <a:spLocks noChangeArrowheads="1"/>
          </p:cNvSpPr>
          <p:nvPr/>
        </p:nvSpPr>
        <p:spPr bwMode="auto">
          <a:xfrm>
            <a:off x="5143500" y="1714500"/>
            <a:ext cx="2951163" cy="2862263"/>
          </a:xfrm>
          <a:prstGeom prst="rect">
            <a:avLst/>
          </a:prstGeom>
          <a:noFill/>
          <a:ln w="9525">
            <a:noFill/>
            <a:miter lim="800000"/>
            <a:headEnd/>
            <a:tailEnd/>
          </a:ln>
        </p:spPr>
        <p:txBody>
          <a:bodyPr>
            <a:spAutoFit/>
          </a:bodyPr>
          <a:lstStyle/>
          <a:p>
            <a:r>
              <a:rPr lang="ar-SA" sz="2000" b="1">
                <a:latin typeface="Calibri" pitchFamily="34" charset="0"/>
                <a:cs typeface="DecoType Naskh Variants" pitchFamily="2" charset="-78"/>
              </a:rPr>
              <a:t> (1) تايمر يدوي </a:t>
            </a:r>
            <a:br>
              <a:rPr lang="ar-SA" sz="2000" b="1">
                <a:latin typeface="Calibri" pitchFamily="34" charset="0"/>
                <a:cs typeface="DecoType Naskh Variants" pitchFamily="2" charset="-78"/>
              </a:rPr>
            </a:br>
            <a:r>
              <a:rPr lang="ar-SA" sz="2000" b="1">
                <a:latin typeface="Calibri" pitchFamily="34" charset="0"/>
                <a:cs typeface="DecoType Naskh Variants" pitchFamily="2" charset="-78"/>
              </a:rPr>
              <a:t>(2)زيادة سرعة التعصير</a:t>
            </a:r>
            <a:br>
              <a:rPr lang="ar-SA" sz="2000" b="1">
                <a:latin typeface="Calibri" pitchFamily="34" charset="0"/>
                <a:cs typeface="DecoType Naskh Variants" pitchFamily="2" charset="-78"/>
              </a:rPr>
            </a:br>
            <a:r>
              <a:rPr lang="ar-SA" sz="2000" b="1">
                <a:latin typeface="Calibri" pitchFamily="34" charset="0"/>
                <a:cs typeface="DecoType Naskh Variants" pitchFamily="2" charset="-78"/>
              </a:rPr>
              <a:t>(3) ترموستات لتحديد درجة حرارة الماء في الحوض</a:t>
            </a:r>
            <a:br>
              <a:rPr lang="ar-SA" sz="2000" b="1">
                <a:latin typeface="Calibri" pitchFamily="34" charset="0"/>
                <a:cs typeface="DecoType Naskh Variants" pitchFamily="2" charset="-78"/>
              </a:rPr>
            </a:br>
            <a:r>
              <a:rPr lang="ar-SA" sz="2000" b="1">
                <a:latin typeface="Calibri" pitchFamily="34" charset="0"/>
                <a:cs typeface="DecoType Naskh Variants" pitchFamily="2" charset="-78"/>
              </a:rPr>
              <a:t>(4) حوض استالس ستيل وفي بعض الغسالات يكون بلاستك</a:t>
            </a:r>
            <a:br>
              <a:rPr lang="ar-SA" sz="2000" b="1">
                <a:latin typeface="Calibri" pitchFamily="34" charset="0"/>
                <a:cs typeface="DecoType Naskh Variants" pitchFamily="2" charset="-78"/>
              </a:rPr>
            </a:br>
            <a:r>
              <a:rPr lang="ar-SA" sz="2000" b="1">
                <a:latin typeface="Calibri" pitchFamily="34" charset="0"/>
                <a:cs typeface="DecoType Naskh Variants" pitchFamily="2" charset="-78"/>
              </a:rPr>
              <a:t>(5) عامود الحوض</a:t>
            </a:r>
            <a:br>
              <a:rPr lang="ar-SA" sz="2000" b="1">
                <a:latin typeface="Calibri" pitchFamily="34" charset="0"/>
                <a:cs typeface="DecoType Naskh Variants" pitchFamily="2" charset="-78"/>
              </a:rPr>
            </a:br>
            <a:r>
              <a:rPr lang="ar-SA" sz="2000" b="1">
                <a:latin typeface="Calibri" pitchFamily="34" charset="0"/>
                <a:cs typeface="DecoType Naskh Variants" pitchFamily="2" charset="-78"/>
              </a:rPr>
              <a:t>(6) محرك </a:t>
            </a:r>
            <a:r>
              <a:rPr lang="en-US" sz="2000" b="1">
                <a:latin typeface="Calibri" pitchFamily="34" charset="0"/>
                <a:cs typeface="DecoType Naskh Variants" pitchFamily="2" charset="-78"/>
              </a:rPr>
              <a:t>Motor</a:t>
            </a:r>
            <a:r>
              <a:rPr lang="ar-SA" sz="2000" b="1">
                <a:latin typeface="Calibri" pitchFamily="34" charset="0"/>
                <a:cs typeface="DecoType Naskh Variants" pitchFamily="2" charset="-78"/>
              </a:rPr>
              <a:t/>
            </a:r>
            <a:br>
              <a:rPr lang="ar-SA" sz="2000" b="1">
                <a:latin typeface="Calibri" pitchFamily="34" charset="0"/>
                <a:cs typeface="DecoType Naskh Variants" pitchFamily="2" charset="-78"/>
              </a:rPr>
            </a:br>
            <a:endParaRPr lang="en-US" sz="2000" b="1">
              <a:latin typeface="Calibri" pitchFamily="34" charset="0"/>
              <a:cs typeface="DecoType Naskh Variants" pitchFamily="2" charset="-78"/>
            </a:endParaRPr>
          </a:p>
        </p:txBody>
      </p:sp>
      <p:sp>
        <p:nvSpPr>
          <p:cNvPr id="26631" name="Text Box 15"/>
          <p:cNvSpPr txBox="1">
            <a:spLocks noChangeArrowheads="1"/>
          </p:cNvSpPr>
          <p:nvPr/>
        </p:nvSpPr>
        <p:spPr bwMode="auto">
          <a:xfrm>
            <a:off x="2786063" y="1643063"/>
            <a:ext cx="2376487" cy="2554287"/>
          </a:xfrm>
          <a:prstGeom prst="rect">
            <a:avLst/>
          </a:prstGeom>
          <a:noFill/>
          <a:ln w="9525">
            <a:noFill/>
            <a:miter lim="800000"/>
            <a:headEnd/>
            <a:tailEnd/>
          </a:ln>
        </p:spPr>
        <p:txBody>
          <a:bodyPr>
            <a:spAutoFit/>
          </a:bodyPr>
          <a:lstStyle/>
          <a:p>
            <a:pPr>
              <a:spcBef>
                <a:spcPct val="50000"/>
              </a:spcBef>
            </a:pPr>
            <a:r>
              <a:rPr lang="ar-SA" sz="2000" b="1">
                <a:latin typeface="Calibri" pitchFamily="34" charset="0"/>
                <a:cs typeface="DecoType Naskh Variants" pitchFamily="2" charset="-78"/>
              </a:rPr>
              <a:t>(7) تشغيل</a:t>
            </a:r>
            <a:br>
              <a:rPr lang="ar-SA" sz="2000" b="1">
                <a:latin typeface="Calibri" pitchFamily="34" charset="0"/>
                <a:cs typeface="DecoType Naskh Variants" pitchFamily="2" charset="-78"/>
              </a:rPr>
            </a:br>
            <a:r>
              <a:rPr lang="ar-SA" sz="2000" b="1">
                <a:latin typeface="Calibri" pitchFamily="34" charset="0"/>
                <a:cs typeface="DecoType Naskh Variants" pitchFamily="2" charset="-78"/>
              </a:rPr>
              <a:t>(8) ضوء أمان الباب يعمل أم لا</a:t>
            </a:r>
            <a:br>
              <a:rPr lang="ar-SA" sz="2000" b="1">
                <a:latin typeface="Calibri" pitchFamily="34" charset="0"/>
                <a:cs typeface="DecoType Naskh Variants" pitchFamily="2" charset="-78"/>
              </a:rPr>
            </a:br>
            <a:r>
              <a:rPr lang="ar-SA" sz="2000" b="1">
                <a:latin typeface="Calibri" pitchFamily="34" charset="0"/>
                <a:cs typeface="DecoType Naskh Variants" pitchFamily="2" charset="-78"/>
              </a:rPr>
              <a:t>(9) لوحة التحكم</a:t>
            </a:r>
            <a:br>
              <a:rPr lang="ar-SA" sz="2000" b="1">
                <a:latin typeface="Calibri" pitchFamily="34" charset="0"/>
                <a:cs typeface="DecoType Naskh Variants" pitchFamily="2" charset="-78"/>
              </a:rPr>
            </a:br>
            <a:r>
              <a:rPr lang="ar-SA" sz="2000" b="1">
                <a:latin typeface="Calibri" pitchFamily="34" charset="0"/>
                <a:cs typeface="DecoType Naskh Variants" pitchFamily="2" charset="-78"/>
              </a:rPr>
              <a:t>(10) حجر اتثبيت الحوض</a:t>
            </a:r>
            <a:br>
              <a:rPr lang="ar-SA" sz="2000" b="1">
                <a:latin typeface="Calibri" pitchFamily="34" charset="0"/>
                <a:cs typeface="DecoType Naskh Variants" pitchFamily="2" charset="-78"/>
              </a:rPr>
            </a:br>
            <a:r>
              <a:rPr lang="ar-SA" sz="2000" b="1">
                <a:latin typeface="Calibri" pitchFamily="34" charset="0"/>
                <a:cs typeface="DecoType Naskh Variants" pitchFamily="2" charset="-78"/>
              </a:rPr>
              <a:t>(11) حمال الحوض</a:t>
            </a:r>
            <a:br>
              <a:rPr lang="ar-SA" sz="2000" b="1">
                <a:latin typeface="Calibri" pitchFamily="34" charset="0"/>
                <a:cs typeface="DecoType Naskh Variants" pitchFamily="2" charset="-78"/>
              </a:rPr>
            </a:br>
            <a:r>
              <a:rPr lang="ar-SA" sz="2000" b="1">
                <a:latin typeface="Calibri" pitchFamily="34" charset="0"/>
                <a:cs typeface="DecoType Naskh Variants" pitchFamily="2" charset="-78"/>
              </a:rPr>
              <a:t>(12) طرمبة ماء ( مضخة) </a:t>
            </a:r>
            <a:r>
              <a:rPr lang="en-US" sz="2000" b="1">
                <a:latin typeface="Calibri" pitchFamily="34" charset="0"/>
                <a:cs typeface="DecoType Naskh Variants" pitchFamily="2" charset="-78"/>
              </a:rPr>
              <a:t>Pump</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عنوان 1"/>
          <p:cNvSpPr>
            <a:spLocks noGrp="1"/>
          </p:cNvSpPr>
          <p:nvPr>
            <p:ph type="title"/>
          </p:nvPr>
        </p:nvSpPr>
        <p:spPr/>
        <p:txBody>
          <a:bodyPr/>
          <a:lstStyle/>
          <a:p>
            <a:endParaRPr lang="ar-SA" smtClean="0"/>
          </a:p>
        </p:txBody>
      </p:sp>
      <p:sp>
        <p:nvSpPr>
          <p:cNvPr id="27650" name="عنصر نائب للمحتوى 2"/>
          <p:cNvSpPr>
            <a:spLocks noGrp="1"/>
          </p:cNvSpPr>
          <p:nvPr>
            <p:ph idx="1"/>
          </p:nvPr>
        </p:nvSpPr>
        <p:spPr/>
        <p:txBody>
          <a:bodyPr/>
          <a:lstStyle/>
          <a:p>
            <a:endParaRPr lang="ar-SA" smtClean="0"/>
          </a:p>
        </p:txBody>
      </p:sp>
      <p:pic>
        <p:nvPicPr>
          <p:cNvPr id="27651" name="Picture 21" descr="mmmmmmmm"/>
          <p:cNvPicPr>
            <a:picLocks noChangeAspect="1" noChangeArrowheads="1"/>
          </p:cNvPicPr>
          <p:nvPr/>
        </p:nvPicPr>
        <p:blipFill>
          <a:blip r:embed="rId2" cstate="print"/>
          <a:srcRect/>
          <a:stretch>
            <a:fillRect/>
          </a:stretch>
        </p:blipFill>
        <p:spPr bwMode="auto">
          <a:xfrm>
            <a:off x="0" y="3175"/>
            <a:ext cx="9144000" cy="6854825"/>
          </a:xfrm>
          <a:prstGeom prst="rect">
            <a:avLst/>
          </a:prstGeom>
          <a:noFill/>
          <a:ln w="9525">
            <a:noFill/>
            <a:miter lim="800000"/>
            <a:headEnd/>
            <a:tailEnd/>
          </a:ln>
        </p:spPr>
      </p:pic>
      <p:sp>
        <p:nvSpPr>
          <p:cNvPr id="27652" name="مستطيل 4"/>
          <p:cNvSpPr>
            <a:spLocks noChangeArrowheads="1"/>
          </p:cNvSpPr>
          <p:nvPr/>
        </p:nvSpPr>
        <p:spPr bwMode="auto">
          <a:xfrm>
            <a:off x="1571625" y="412750"/>
            <a:ext cx="6072188" cy="708025"/>
          </a:xfrm>
          <a:prstGeom prst="rect">
            <a:avLst/>
          </a:prstGeom>
          <a:noFill/>
          <a:ln w="9525">
            <a:noFill/>
            <a:miter lim="800000"/>
            <a:headEnd/>
            <a:tailEnd/>
          </a:ln>
        </p:spPr>
        <p:txBody>
          <a:bodyPr>
            <a:spAutoFit/>
          </a:bodyPr>
          <a:lstStyle/>
          <a:p>
            <a:r>
              <a:rPr lang="ar-SA" sz="2000" b="1">
                <a:solidFill>
                  <a:schemeClr val="bg1"/>
                </a:solidFill>
                <a:latin typeface="Calibri" pitchFamily="34" charset="0"/>
                <a:cs typeface="DecoType Naskh Variants" pitchFamily="2" charset="-78"/>
              </a:rPr>
              <a:t>الغسالة</a:t>
            </a:r>
            <a:r>
              <a:rPr lang="ar-SA" sz="2000" b="1">
                <a:latin typeface="Calibri" pitchFamily="34" charset="0"/>
                <a:cs typeface="DecoType Naskh Variants" pitchFamily="2" charset="-78"/>
              </a:rPr>
              <a:t> الاتوماتيك تجاوزت مراحل كثيرة من التقدم فمنها أصبح عدد اللفات 1400 لفه و أخرى استغنت عن التايمر </a:t>
            </a:r>
            <a:r>
              <a:rPr lang="en-US" sz="2000" b="1">
                <a:latin typeface="Calibri" pitchFamily="34" charset="0"/>
                <a:cs typeface="DecoType Naskh Variants" pitchFamily="2" charset="-78"/>
              </a:rPr>
              <a:t>Timer </a:t>
            </a:r>
            <a:r>
              <a:rPr lang="ar-SA" sz="2000" b="1">
                <a:latin typeface="Calibri" pitchFamily="34" charset="0"/>
                <a:cs typeface="DecoType Naskh Variants" pitchFamily="2" charset="-78"/>
              </a:rPr>
              <a:t>وأصبحت تستخدم اللوحة الاليكترونية</a:t>
            </a:r>
            <a:endParaRPr lang="ar-SA" sz="2000" b="1">
              <a:latin typeface="Calibri" pitchFamily="34" charset="0"/>
            </a:endParaRPr>
          </a:p>
        </p:txBody>
      </p:sp>
      <p:sp>
        <p:nvSpPr>
          <p:cNvPr id="6" name="مستطيل 5"/>
          <p:cNvSpPr/>
          <p:nvPr/>
        </p:nvSpPr>
        <p:spPr>
          <a:xfrm>
            <a:off x="4027326" y="1142984"/>
            <a:ext cx="3900427" cy="523220"/>
          </a:xfrm>
          <a:prstGeom prst="rect">
            <a:avLst/>
          </a:prstGeom>
        </p:spPr>
        <p:txBody>
          <a:bodyPr wrap="none">
            <a:spAutoFit/>
          </a:bodyPr>
          <a:lstStyle/>
          <a:p>
            <a:pPr fontAlgn="auto">
              <a:spcBef>
                <a:spcPts val="0"/>
              </a:spcBef>
              <a:spcAft>
                <a:spcPts val="0"/>
              </a:spcAft>
              <a:defRPr/>
            </a:pPr>
            <a:r>
              <a:rPr lang="ar-SA" sz="2800" b="1" kern="10" dirty="0">
                <a:ln w="9525">
                  <a:solidFill>
                    <a:srgbClr val="996600"/>
                  </a:solidFill>
                  <a:round/>
                  <a:headEnd/>
                  <a:tailEnd/>
                </a:ln>
                <a:solidFill>
                  <a:schemeClr val="bg2"/>
                </a:solidFill>
                <a:latin typeface="Arial"/>
                <a:cs typeface="+mn-cs"/>
              </a:rPr>
              <a:t>الية الغسالة الكهربائية الاتوماتك</a:t>
            </a:r>
            <a:endParaRPr lang="ar-SA" sz="2800" dirty="0">
              <a:latin typeface="+mn-lt"/>
              <a:cs typeface="+mn-cs"/>
            </a:endParaRPr>
          </a:p>
        </p:txBody>
      </p:sp>
      <p:sp>
        <p:nvSpPr>
          <p:cNvPr id="27654" name="Text Box 14"/>
          <p:cNvSpPr txBox="1">
            <a:spLocks noChangeArrowheads="1"/>
          </p:cNvSpPr>
          <p:nvPr/>
        </p:nvSpPr>
        <p:spPr bwMode="auto">
          <a:xfrm>
            <a:off x="1428750" y="1500188"/>
            <a:ext cx="7056438" cy="1323975"/>
          </a:xfrm>
          <a:prstGeom prst="rect">
            <a:avLst/>
          </a:prstGeom>
          <a:noFill/>
          <a:ln w="9525">
            <a:noFill/>
            <a:miter lim="800000"/>
            <a:headEnd/>
            <a:tailEnd/>
          </a:ln>
        </p:spPr>
        <p:txBody>
          <a:bodyPr>
            <a:spAutoFit/>
          </a:bodyPr>
          <a:lstStyle/>
          <a:p>
            <a:pPr>
              <a:spcBef>
                <a:spcPct val="50000"/>
              </a:spcBef>
            </a:pPr>
            <a:r>
              <a:rPr lang="ar-SA" sz="2000" b="1">
                <a:latin typeface="Calibri" pitchFamily="34" charset="0"/>
                <a:cs typeface="DecoType Naskh Variants" pitchFamily="2" charset="-78"/>
              </a:rPr>
              <a:t>الغسالة الاتوماتك اتعبت المهندسين وأراحت المواطنين هذه جملة قالتها شركة اندزت الايطالية وهذا يعني بأن الية عمل الغسالة تطورت واصبحت بلمسة زر ولم تأتي إلا بتعب وجهد وزمن ولكن الية الغسالة نفس الفكره تقريبا والاختلاف في زيادة السرعة و الديكور و التكنولوجيا المتطورة بديلا عن التايمر .</a:t>
            </a:r>
            <a:endParaRPr lang="en-US" sz="2000" b="1">
              <a:latin typeface="Calibri" pitchFamily="34" charset="0"/>
              <a:cs typeface="DecoType Naskh Variants" pitchFamily="2" charset="-78"/>
            </a:endParaRPr>
          </a:p>
        </p:txBody>
      </p:sp>
      <p:sp>
        <p:nvSpPr>
          <p:cNvPr id="27655" name="Text Box 24"/>
          <p:cNvSpPr txBox="1">
            <a:spLocks noChangeArrowheads="1"/>
          </p:cNvSpPr>
          <p:nvPr/>
        </p:nvSpPr>
        <p:spPr bwMode="auto">
          <a:xfrm>
            <a:off x="1714500" y="2714625"/>
            <a:ext cx="6429375" cy="1323975"/>
          </a:xfrm>
          <a:prstGeom prst="rect">
            <a:avLst/>
          </a:prstGeom>
          <a:noFill/>
          <a:ln w="9525">
            <a:noFill/>
            <a:miter lim="800000"/>
            <a:headEnd/>
            <a:tailEnd/>
          </a:ln>
        </p:spPr>
        <p:txBody>
          <a:bodyPr>
            <a:spAutoFit/>
          </a:bodyPr>
          <a:lstStyle/>
          <a:p>
            <a:pPr>
              <a:spcBef>
                <a:spcPct val="50000"/>
              </a:spcBef>
            </a:pPr>
            <a:r>
              <a:rPr lang="ar-SA" sz="2000" b="1">
                <a:latin typeface="Calibri" pitchFamily="34" charset="0"/>
                <a:cs typeface="DecoType Naskh Variants" pitchFamily="2" charset="-78"/>
              </a:rPr>
              <a:t>الصورة توضح كيفية سير الحوض الخاص للغسالة نرى بأن بكرة المحرك " الموتر " صغيرة وبكرة الحوض كبيره </a:t>
            </a:r>
            <a:br>
              <a:rPr lang="ar-SA" sz="2000" b="1">
                <a:latin typeface="Calibri" pitchFamily="34" charset="0"/>
                <a:cs typeface="DecoType Naskh Variants" pitchFamily="2" charset="-78"/>
              </a:rPr>
            </a:br>
            <a:r>
              <a:rPr lang="ar-SA" sz="2000" b="1">
                <a:latin typeface="Calibri" pitchFamily="34" charset="0"/>
                <a:cs typeface="DecoType Naskh Variants" pitchFamily="2" charset="-78"/>
              </a:rPr>
              <a:t>هذا طبعاً لزيادة زراع القوة ويتم لف الحوض 5 ثواني لليمين و 5 ثواني لليسار</a:t>
            </a:r>
            <a:br>
              <a:rPr lang="ar-SA" sz="2000" b="1">
                <a:latin typeface="Calibri" pitchFamily="34" charset="0"/>
                <a:cs typeface="DecoType Naskh Variants" pitchFamily="2" charset="-78"/>
              </a:rPr>
            </a:br>
            <a:r>
              <a:rPr lang="ar-SA" sz="2000" b="1">
                <a:latin typeface="Calibri" pitchFamily="34" charset="0"/>
                <a:cs typeface="DecoType Naskh Variants" pitchFamily="2" charset="-78"/>
              </a:rPr>
              <a:t>طبعاً تتغير هذا الزمن مع اختلاف الموديل </a:t>
            </a:r>
            <a:endParaRPr lang="en-US" sz="2000" b="1">
              <a:latin typeface="Calibri" pitchFamily="34" charset="0"/>
              <a:cs typeface="DecoType Naskh Variants" pitchFamily="2" charset="-78"/>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عنوان 1"/>
          <p:cNvSpPr>
            <a:spLocks noGrp="1"/>
          </p:cNvSpPr>
          <p:nvPr>
            <p:ph type="title"/>
          </p:nvPr>
        </p:nvSpPr>
        <p:spPr/>
        <p:txBody>
          <a:bodyPr/>
          <a:lstStyle/>
          <a:p>
            <a:endParaRPr lang="ar-SA" smtClean="0"/>
          </a:p>
        </p:txBody>
      </p:sp>
      <p:pic>
        <p:nvPicPr>
          <p:cNvPr id="28674" name="عنصر نائب للمحتوى 3" descr="bfi1288391678l.jpg"/>
          <p:cNvPicPr>
            <a:picLocks noGrp="1" noChangeAspect="1"/>
          </p:cNvPicPr>
          <p:nvPr>
            <p:ph idx="1"/>
          </p:nvPr>
        </p:nvPicPr>
        <p:blipFill>
          <a:blip r:embed="rId2" cstate="print"/>
          <a:srcRect/>
          <a:stretch>
            <a:fillRect/>
          </a:stretch>
        </p:blipFill>
        <p:spPr>
          <a:xfrm>
            <a:off x="0" y="0"/>
            <a:ext cx="4500563" cy="6858000"/>
          </a:xfrm>
        </p:spPr>
      </p:pic>
      <p:sp>
        <p:nvSpPr>
          <p:cNvPr id="5" name="مستطيل 4"/>
          <p:cNvSpPr/>
          <p:nvPr/>
        </p:nvSpPr>
        <p:spPr>
          <a:xfrm>
            <a:off x="4473575" y="1647825"/>
            <a:ext cx="4429125" cy="2554288"/>
          </a:xfrm>
          <a:prstGeom prst="rect">
            <a:avLst/>
          </a:prstGeom>
        </p:spPr>
        <p:txBody>
          <a:bodyPr>
            <a:spAutoFit/>
          </a:bodyPr>
          <a:lstStyle/>
          <a:p>
            <a:pPr fontAlgn="auto">
              <a:spcBef>
                <a:spcPts val="0"/>
              </a:spcBef>
              <a:spcAft>
                <a:spcPts val="0"/>
              </a:spcAft>
              <a:defRPr/>
            </a:pPr>
            <a:r>
              <a:rPr lang="ar-SA" sz="8000" b="1" dirty="0">
                <a:effectLst>
                  <a:outerShdw blurRad="38100" dist="38100" dir="2700000" algn="tl">
                    <a:srgbClr val="C0C0C0"/>
                  </a:outerShdw>
                </a:effectLst>
                <a:latin typeface="+mn-lt"/>
                <a:cs typeface="Andalus" pitchFamily="2" charset="-78"/>
              </a:rPr>
              <a:t>الغسالة نصف الأوتوماتيكية</a:t>
            </a:r>
            <a:endParaRPr lang="ar-SA" sz="8000" dirty="0">
              <a:latin typeface="+mn-lt"/>
              <a:cs typeface="+mn-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صورة 5" descr="hotpoint-wmf540p-fully-automatic-washing-machine.jpg"/>
          <p:cNvPicPr>
            <a:picLocks noChangeAspect="1"/>
          </p:cNvPicPr>
          <p:nvPr/>
        </p:nvPicPr>
        <p:blipFill>
          <a:blip r:embed="rId2" cstate="print"/>
          <a:srcRect/>
          <a:stretch>
            <a:fillRect/>
          </a:stretch>
        </p:blipFill>
        <p:spPr bwMode="auto">
          <a:xfrm>
            <a:off x="0" y="142875"/>
            <a:ext cx="4500562" cy="6688138"/>
          </a:xfrm>
          <a:prstGeom prst="rect">
            <a:avLst/>
          </a:prstGeom>
          <a:noFill/>
          <a:ln w="9525">
            <a:noFill/>
            <a:miter lim="800000"/>
            <a:headEnd/>
            <a:tailEnd/>
          </a:ln>
        </p:spPr>
      </p:pic>
      <p:sp>
        <p:nvSpPr>
          <p:cNvPr id="29697" name="عنوان 1"/>
          <p:cNvSpPr>
            <a:spLocks noGrp="1"/>
          </p:cNvSpPr>
          <p:nvPr>
            <p:ph type="title"/>
          </p:nvPr>
        </p:nvSpPr>
        <p:spPr>
          <a:xfrm>
            <a:off x="642938" y="214313"/>
            <a:ext cx="8229600" cy="1143000"/>
          </a:xfrm>
        </p:spPr>
        <p:txBody>
          <a:bodyPr/>
          <a:lstStyle/>
          <a:p>
            <a:endParaRPr lang="ar-SA" dirty="0" smtClean="0"/>
          </a:p>
        </p:txBody>
      </p:sp>
      <p:sp>
        <p:nvSpPr>
          <p:cNvPr id="5" name="Rectangle 3"/>
          <p:cNvSpPr>
            <a:spLocks noGrp="1" noChangeArrowheads="1"/>
          </p:cNvSpPr>
          <p:nvPr>
            <p:ph idx="1"/>
          </p:nvPr>
        </p:nvSpPr>
        <p:spPr>
          <a:xfrm>
            <a:off x="4286250" y="642938"/>
            <a:ext cx="4614863" cy="5794375"/>
          </a:xfrm>
        </p:spPr>
        <p:txBody>
          <a:bodyPr rtlCol="1">
            <a:normAutofit/>
          </a:bodyPr>
          <a:lstStyle/>
          <a:p>
            <a:pPr fontAlgn="auto">
              <a:spcAft>
                <a:spcPts val="0"/>
              </a:spcAft>
              <a:buFontTx/>
              <a:buNone/>
              <a:defRPr/>
            </a:pPr>
            <a:r>
              <a:rPr lang="ar-SA" sz="4400" b="1" dirty="0">
                <a:solidFill>
                  <a:schemeClr val="accent2"/>
                </a:solidFill>
                <a:effectLst>
                  <a:outerShdw blurRad="38100" dist="38100" dir="2700000" algn="tl">
                    <a:srgbClr val="C0C0C0"/>
                  </a:outerShdw>
                </a:effectLst>
                <a:latin typeface="Arabic Typesetting" pitchFamily="66" charset="-78"/>
                <a:cs typeface="DecoType Naskh Variants" pitchFamily="2" charset="-78"/>
              </a:rPr>
              <a:t>الغسالة نصف الأوتوماتيكية:</a:t>
            </a:r>
          </a:p>
          <a:p>
            <a:pPr fontAlgn="auto">
              <a:spcAft>
                <a:spcPts val="0"/>
              </a:spcAft>
              <a:buFontTx/>
              <a:buNone/>
              <a:defRPr/>
            </a:pPr>
            <a:r>
              <a:rPr lang="ar-SA" sz="4400" b="1" dirty="0">
                <a:solidFill>
                  <a:srgbClr val="333333"/>
                </a:solidFill>
                <a:latin typeface="Arabic Typesetting" pitchFamily="66" charset="-78"/>
                <a:cs typeface="DecoType Naskh Variants" pitchFamily="2" charset="-78"/>
              </a:rPr>
              <a:t>هي تتطلب ممن يعمل عليها ملاحظة العمل بحيث ينظم مفاتيح التشغيل تبعاً للمطلوب , و تحتاج لبرنامج معين أثناء العمل عليها</a:t>
            </a:r>
            <a:r>
              <a:rPr lang="ar-SA" sz="4400" b="1" dirty="0">
                <a:latin typeface="Arabic Typesetting" pitchFamily="66" charset="-78"/>
                <a:cs typeface="DecoType Naskh Variants" pitchFamily="2" charset="-78"/>
              </a:rPr>
              <a:t> </a:t>
            </a:r>
            <a:endParaRPr lang="en-US" sz="4400" b="1" dirty="0">
              <a:latin typeface="Arabic Typesetting" pitchFamily="66" charset="-78"/>
              <a:cs typeface="DecoType Naskh Variants" pitchFamily="2" charset="-78"/>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عنوان 1"/>
          <p:cNvSpPr>
            <a:spLocks noGrp="1"/>
          </p:cNvSpPr>
          <p:nvPr>
            <p:ph type="title"/>
          </p:nvPr>
        </p:nvSpPr>
        <p:spPr/>
        <p:txBody>
          <a:bodyPr/>
          <a:lstStyle/>
          <a:p>
            <a:endParaRPr lang="ar-SA" smtClean="0"/>
          </a:p>
        </p:txBody>
      </p:sp>
      <p:pic>
        <p:nvPicPr>
          <p:cNvPr id="30722" name="عنصر نائب للمحتوى 3" descr="hotpoint-wmf540p-fully-automatic-washing-machine.jpg"/>
          <p:cNvPicPr>
            <a:picLocks noGrp="1" noChangeAspect="1"/>
          </p:cNvPicPr>
          <p:nvPr>
            <p:ph idx="1"/>
          </p:nvPr>
        </p:nvPicPr>
        <p:blipFill>
          <a:blip r:embed="rId2" cstate="print"/>
          <a:srcRect/>
          <a:stretch>
            <a:fillRect/>
          </a:stretch>
        </p:blipFill>
        <p:spPr>
          <a:xfrm>
            <a:off x="4786313" y="0"/>
            <a:ext cx="4854575" cy="6858000"/>
          </a:xfrm>
        </p:spPr>
      </p:pic>
      <p:sp>
        <p:nvSpPr>
          <p:cNvPr id="30723" name="Rectangle 3"/>
          <p:cNvSpPr txBox="1">
            <a:spLocks noChangeArrowheads="1"/>
          </p:cNvSpPr>
          <p:nvPr/>
        </p:nvSpPr>
        <p:spPr bwMode="auto">
          <a:xfrm>
            <a:off x="323850" y="500063"/>
            <a:ext cx="4891088" cy="6000750"/>
          </a:xfrm>
          <a:prstGeom prst="rect">
            <a:avLst/>
          </a:prstGeom>
          <a:noFill/>
          <a:ln w="9525">
            <a:noFill/>
            <a:miter lim="800000"/>
            <a:headEnd/>
            <a:tailEnd/>
          </a:ln>
        </p:spPr>
        <p:txBody>
          <a:bodyPr/>
          <a:lstStyle/>
          <a:p>
            <a:pPr marL="342900" indent="-342900">
              <a:spcBef>
                <a:spcPct val="20000"/>
              </a:spcBef>
            </a:pPr>
            <a:r>
              <a:rPr lang="ar-SA" sz="4400" b="1">
                <a:solidFill>
                  <a:srgbClr val="333333"/>
                </a:solidFill>
                <a:latin typeface="Calibri" pitchFamily="34" charset="0"/>
                <a:cs typeface="DecoType Naskh" pitchFamily="2" charset="-78"/>
              </a:rPr>
              <a:t>و هذه الغسالة تحتوي على ثلاث درجات حرارة للغسيل و درجتي . حرارة للشطف و معدل إهتزاز عادي من حيث السرعة و معدل عادي من حيث إمكان التخلص من الماء أو كمية مناسبة من الغسيل .</a:t>
            </a:r>
            <a:endParaRPr lang="en-US" sz="4400" b="1">
              <a:solidFill>
                <a:srgbClr val="333333"/>
              </a:solidFill>
              <a:latin typeface="Calibri" pitchFamily="34" charset="0"/>
              <a:cs typeface="DecoType Naskh" pitchFamily="2" charset="-7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عنوان 1"/>
          <p:cNvSpPr>
            <a:spLocks noGrp="1"/>
          </p:cNvSpPr>
          <p:nvPr>
            <p:ph type="ctrTitle"/>
          </p:nvPr>
        </p:nvSpPr>
        <p:spPr/>
        <p:txBody>
          <a:bodyPr/>
          <a:lstStyle/>
          <a:p>
            <a:endParaRPr lang="ar-SA" smtClean="0"/>
          </a:p>
        </p:txBody>
      </p:sp>
      <p:sp>
        <p:nvSpPr>
          <p:cNvPr id="3" name="عنوان فرعي 2"/>
          <p:cNvSpPr>
            <a:spLocks noGrp="1"/>
          </p:cNvSpPr>
          <p:nvPr>
            <p:ph type="subTitle" idx="1"/>
          </p:nvPr>
        </p:nvSpPr>
        <p:spPr/>
        <p:txBody>
          <a:bodyPr rtlCol="1">
            <a:normAutofit/>
          </a:bodyPr>
          <a:lstStyle/>
          <a:p>
            <a:pPr fontAlgn="auto">
              <a:spcAft>
                <a:spcPts val="0"/>
              </a:spcAft>
              <a:buFont typeface="Arial" pitchFamily="34" charset="0"/>
              <a:buNone/>
              <a:defRPr/>
            </a:pPr>
            <a:endParaRPr lang="ar-SA" dirty="0"/>
          </a:p>
        </p:txBody>
      </p:sp>
      <p:pic>
        <p:nvPicPr>
          <p:cNvPr id="4" name="صورة 3" descr="070.jpg"/>
          <p:cNvPicPr>
            <a:picLocks noChangeAspect="1"/>
          </p:cNvPicPr>
          <p:nvPr/>
        </p:nvPicPr>
        <p:blipFill>
          <a:blip r:embed="rId2" cstate="print">
            <a:lum bright="40000" contrast="-44000"/>
          </a:blip>
          <a:stretch>
            <a:fillRect/>
          </a:stretch>
        </p:blipFill>
        <p:spPr>
          <a:xfrm>
            <a:off x="0" y="0"/>
            <a:ext cx="9144000" cy="6858000"/>
          </a:xfrm>
          <a:prstGeom prst="rect">
            <a:avLst/>
          </a:prstGeom>
          <a:ln>
            <a:noFill/>
          </a:ln>
          <a:effectLst>
            <a:outerShdw blurRad="292100" dist="139700" dir="2700000" algn="tl" rotWithShape="0">
              <a:srgbClr val="333333">
                <a:alpha val="65000"/>
              </a:srgbClr>
            </a:outerShdw>
          </a:effectLst>
        </p:spPr>
      </p:pic>
      <p:sp>
        <p:nvSpPr>
          <p:cNvPr id="13316" name="مستطيل 5"/>
          <p:cNvSpPr>
            <a:spLocks noChangeArrowheads="1"/>
          </p:cNvSpPr>
          <p:nvPr/>
        </p:nvSpPr>
        <p:spPr bwMode="auto">
          <a:xfrm>
            <a:off x="1793875" y="428625"/>
            <a:ext cx="5121275" cy="923925"/>
          </a:xfrm>
          <a:prstGeom prst="rect">
            <a:avLst/>
          </a:prstGeom>
          <a:noFill/>
          <a:ln w="9525">
            <a:noFill/>
            <a:miter lim="800000"/>
            <a:headEnd/>
            <a:tailEnd/>
          </a:ln>
        </p:spPr>
        <p:txBody>
          <a:bodyPr wrap="none">
            <a:spAutoFit/>
          </a:bodyPr>
          <a:lstStyle/>
          <a:p>
            <a:r>
              <a:rPr lang="ar-SA" sz="5400">
                <a:solidFill>
                  <a:srgbClr val="00B050"/>
                </a:solidFill>
                <a:latin typeface="Calibri" pitchFamily="34" charset="0"/>
              </a:rPr>
              <a:t>بسم الله الرحمن الرحيم</a:t>
            </a:r>
            <a:endParaRPr lang="ar-SA" sz="5400">
              <a:latin typeface="Calibri" pitchFamily="34" charset="0"/>
            </a:endParaRPr>
          </a:p>
        </p:txBody>
      </p:sp>
      <p:sp>
        <p:nvSpPr>
          <p:cNvPr id="7" name="مستطيل 6"/>
          <p:cNvSpPr/>
          <p:nvPr/>
        </p:nvSpPr>
        <p:spPr>
          <a:xfrm>
            <a:off x="214313" y="1317625"/>
            <a:ext cx="8572500" cy="4524375"/>
          </a:xfrm>
          <a:prstGeom prst="rect">
            <a:avLst/>
          </a:prstGeom>
        </p:spPr>
        <p:txBody>
          <a:bodyPr>
            <a:spAutoFit/>
          </a:bodyPr>
          <a:lstStyle/>
          <a:p>
            <a:pPr fontAlgn="auto">
              <a:spcBef>
                <a:spcPts val="0"/>
              </a:spcBef>
              <a:spcAft>
                <a:spcPts val="0"/>
              </a:spcAft>
              <a:defRPr/>
            </a:pPr>
            <a:r>
              <a:rPr lang="ar-SA" sz="3200" b="1" dirty="0">
                <a:solidFill>
                  <a:schemeClr val="tx1">
                    <a:lumMod val="95000"/>
                    <a:lumOff val="5000"/>
                  </a:schemeClr>
                </a:solidFill>
                <a:latin typeface="+mn-lt"/>
                <a:cs typeface="+mn-cs"/>
              </a:rPr>
              <a:t>الحمد لله الذي ستر الناس والصلاة على اشرف خلق الله اما بعد </a:t>
            </a:r>
          </a:p>
          <a:p>
            <a:pPr fontAlgn="auto">
              <a:spcBef>
                <a:spcPts val="0"/>
              </a:spcBef>
              <a:spcAft>
                <a:spcPts val="0"/>
              </a:spcAft>
              <a:defRPr/>
            </a:pPr>
            <a:r>
              <a:rPr lang="ar-SA" sz="3200" b="1" dirty="0">
                <a:solidFill>
                  <a:schemeClr val="tx1">
                    <a:lumMod val="95000"/>
                    <a:lumOff val="5000"/>
                  </a:schemeClr>
                </a:solidFill>
                <a:latin typeface="+mn-lt"/>
                <a:cs typeface="+mn-cs"/>
              </a:rPr>
              <a:t>ان صناعة المنسوجات صناعة قديمه قدم الإنسان حيث استخدم الإنسان لحاء الشجر في عمل الحبال والسلاسل وكذلك في عمل المنسوجات تغطي جسم الإنسان وتحميه من البرد في الشتاء والشمس في الصيف وقد اكتشف منذ القدم معظم الألياف الطبيعية مثل الكتان والصوف والقطن والتي صنع منها النسيج وترجع إلى ما قبل 5000قبل الميلاد وتعتبر الملابس من الحاجات الأساسية للفرد فهي في نفس مستوى المأكل والمأوى كما يعتبر شعار الأمم ورمز تقدمها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عنوان 1"/>
          <p:cNvSpPr>
            <a:spLocks noGrp="1"/>
          </p:cNvSpPr>
          <p:nvPr>
            <p:ph type="title"/>
          </p:nvPr>
        </p:nvSpPr>
        <p:spPr/>
        <p:txBody>
          <a:bodyPr/>
          <a:lstStyle/>
          <a:p>
            <a:endParaRPr lang="ar-SA" smtClean="0"/>
          </a:p>
        </p:txBody>
      </p:sp>
      <p:sp>
        <p:nvSpPr>
          <p:cNvPr id="31746" name="عنصر نائب للمحتوى 2"/>
          <p:cNvSpPr>
            <a:spLocks noGrp="1"/>
          </p:cNvSpPr>
          <p:nvPr>
            <p:ph idx="1"/>
          </p:nvPr>
        </p:nvSpPr>
        <p:spPr/>
        <p:txBody>
          <a:bodyPr/>
          <a:lstStyle/>
          <a:p>
            <a:endParaRPr lang="ar-SA" smtClean="0"/>
          </a:p>
        </p:txBody>
      </p:sp>
      <p:pic>
        <p:nvPicPr>
          <p:cNvPr id="4" name="صورة 3" descr="Woman%20ironing%20shirt.jpg"/>
          <p:cNvPicPr/>
          <p:nvPr/>
        </p:nvPicPr>
        <p:blipFill>
          <a:blip r:embed="rId2" cstate="print">
            <a:lum bright="30000" contrast="-10000"/>
          </a:blip>
          <a:stretch>
            <a:fillRect/>
          </a:stretch>
        </p:blipFill>
        <p:spPr>
          <a:xfrm>
            <a:off x="0" y="0"/>
            <a:ext cx="9144000" cy="6858000"/>
          </a:xfrm>
          <a:prstGeom prst="rect">
            <a:avLst/>
          </a:prstGeom>
          <a:ln>
            <a:noFill/>
          </a:ln>
          <a:effectLst>
            <a:outerShdw blurRad="292100" dist="139700" dir="2700000" algn="tl" rotWithShape="0">
              <a:srgbClr val="333333">
                <a:alpha val="65000"/>
              </a:srgbClr>
            </a:outerShdw>
          </a:effectLst>
        </p:spPr>
      </p:pic>
      <p:sp>
        <p:nvSpPr>
          <p:cNvPr id="5" name="مستطيل 4"/>
          <p:cNvSpPr/>
          <p:nvPr/>
        </p:nvSpPr>
        <p:spPr>
          <a:xfrm>
            <a:off x="2143108" y="214290"/>
            <a:ext cx="4929222" cy="646331"/>
          </a:xfrm>
          <a:prstGeom prst="rect">
            <a:avLst/>
          </a:prstGeom>
        </p:spPr>
        <p:txBody>
          <a:bodyPr>
            <a:spAutoFit/>
          </a:bodyPr>
          <a:lstStyle/>
          <a:p>
            <a:pPr algn="ctr" fontAlgn="auto">
              <a:spcBef>
                <a:spcPts val="0"/>
              </a:spcBef>
              <a:spcAft>
                <a:spcPts val="0"/>
              </a:spcAft>
              <a:defRPr/>
            </a:pPr>
            <a:r>
              <a:rPr lang="ar-SA" sz="36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cs typeface="+mn-cs"/>
              </a:rPr>
              <a:t>المكواة الكهربائية</a:t>
            </a:r>
          </a:p>
        </p:txBody>
      </p:sp>
      <p:sp>
        <p:nvSpPr>
          <p:cNvPr id="31749" name="مستطيل 5"/>
          <p:cNvSpPr>
            <a:spLocks noChangeArrowheads="1"/>
          </p:cNvSpPr>
          <p:nvPr/>
        </p:nvSpPr>
        <p:spPr bwMode="auto">
          <a:xfrm>
            <a:off x="0" y="1143000"/>
            <a:ext cx="8715375" cy="5410200"/>
          </a:xfrm>
          <a:prstGeom prst="rect">
            <a:avLst/>
          </a:prstGeom>
          <a:noFill/>
          <a:ln w="9525">
            <a:noFill/>
            <a:miter lim="800000"/>
            <a:headEnd/>
            <a:tailEnd/>
          </a:ln>
        </p:spPr>
        <p:txBody>
          <a:bodyPr>
            <a:spAutoFit/>
          </a:bodyPr>
          <a:lstStyle/>
          <a:p>
            <a:pPr marL="342900" indent="-342900">
              <a:spcBef>
                <a:spcPct val="20000"/>
              </a:spcBef>
            </a:pPr>
            <a:r>
              <a:rPr lang="ar-SA" sz="3200" b="1">
                <a:latin typeface="Microsoft Uighur"/>
                <a:ea typeface="Microsoft Uighur"/>
                <a:cs typeface="Microsoft Uighur"/>
              </a:rPr>
              <a:t>يجب عند شرائك للمكواة الكهربية ملاحظة النقاط التالية: </a:t>
            </a:r>
          </a:p>
          <a:p>
            <a:pPr marL="342900" indent="-342900">
              <a:spcBef>
                <a:spcPct val="20000"/>
              </a:spcBef>
              <a:buFont typeface="Arial" charset="0"/>
              <a:buChar char="•"/>
            </a:pPr>
            <a:r>
              <a:rPr lang="ar-SA" sz="3200" b="1">
                <a:latin typeface="Microsoft Uighur"/>
                <a:ea typeface="Microsoft Uighur"/>
                <a:cs typeface="Microsoft Uighur"/>
              </a:rPr>
              <a:t>1ـ تحديد الحجم المناسب للمكواة تبعاً للغرض من استخدامها ، وعادة توجد أنواع صغيرة الحجم تصلح للسفر وملابس الأطفال. </a:t>
            </a:r>
          </a:p>
          <a:p>
            <a:pPr marL="342900" indent="-342900">
              <a:spcBef>
                <a:spcPct val="20000"/>
              </a:spcBef>
              <a:buFont typeface="Arial" charset="0"/>
              <a:buChar char="•"/>
            </a:pPr>
            <a:r>
              <a:rPr lang="ar-SA" sz="3200" b="1">
                <a:latin typeface="Microsoft Uighur"/>
                <a:ea typeface="Microsoft Uighur"/>
                <a:cs typeface="Microsoft Uighur"/>
              </a:rPr>
              <a:t>2 ـ أما وزن المكواة فيختلف من نوع لآخر ، وليس شرطاً لأختيار المكواة وعادة يفضل الحجم المتوسط لسهولة استخدامه. </a:t>
            </a:r>
          </a:p>
          <a:p>
            <a:pPr marL="342900" indent="-342900">
              <a:spcBef>
                <a:spcPct val="20000"/>
              </a:spcBef>
              <a:buFont typeface="Arial" charset="0"/>
              <a:buChar char="•"/>
            </a:pPr>
            <a:r>
              <a:rPr lang="ar-SA" sz="3200" b="1">
                <a:latin typeface="Microsoft Uighur"/>
                <a:ea typeface="Microsoft Uighur"/>
                <a:cs typeface="Microsoft Uighur"/>
              </a:rPr>
              <a:t>3ـ يراعي أن يكون سطح المكواة أملس ناعماً  وليس به تشققات أو خدوش .</a:t>
            </a:r>
          </a:p>
          <a:p>
            <a:pPr marL="342900" indent="-342900">
              <a:spcBef>
                <a:spcPct val="20000"/>
              </a:spcBef>
              <a:buFont typeface="Arial" charset="0"/>
              <a:buChar char="•"/>
            </a:pPr>
            <a:r>
              <a:rPr lang="ar-SA" sz="3200" b="1">
                <a:latin typeface="Microsoft Uighur"/>
                <a:ea typeface="Microsoft Uighur"/>
                <a:cs typeface="Microsoft Uighur"/>
              </a:rPr>
              <a:t>4 ـ اختاري المكواة ذات الطرف المدبب لأنه يساعد في كي الثنايا والكشكشة ، وتوجد أيضاً أنواع لها تجويف بسيط في مقدمتها يساعد على الكي حول الأزرار في الملابس . </a:t>
            </a:r>
            <a:endParaRPr lang="en-US" sz="3200" b="1">
              <a:latin typeface="Microsoft Uighur"/>
              <a:ea typeface="Microsoft Uighur"/>
              <a:cs typeface="Microsoft Uighur"/>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عنوان 1"/>
          <p:cNvSpPr>
            <a:spLocks noGrp="1"/>
          </p:cNvSpPr>
          <p:nvPr>
            <p:ph type="title"/>
          </p:nvPr>
        </p:nvSpPr>
        <p:spPr/>
        <p:txBody>
          <a:bodyPr/>
          <a:lstStyle/>
          <a:p>
            <a:endParaRPr lang="ar-SA" smtClean="0"/>
          </a:p>
        </p:txBody>
      </p:sp>
      <p:pic>
        <p:nvPicPr>
          <p:cNvPr id="4" name="عنصر نائب للمحتوى 3" descr="Woman%20ironing%20shirt.jpg"/>
          <p:cNvPicPr>
            <a:picLocks noGrp="1"/>
          </p:cNvPicPr>
          <p:nvPr>
            <p:ph idx="1"/>
          </p:nvPr>
        </p:nvPicPr>
        <p:blipFill>
          <a:blip r:embed="rId2" cstate="print">
            <a:lum bright="30000" contrast="-10000"/>
          </a:blip>
          <a:stretch>
            <a:fillRect/>
          </a:stretch>
        </p:blipFill>
        <p:spPr>
          <a:xfrm rot="271008">
            <a:off x="219075" y="330200"/>
            <a:ext cx="8602663" cy="5894388"/>
          </a:xfrm>
          <a:effectLst>
            <a:outerShdw blurRad="292100" dist="139700" dir="2700000" algn="tl" rotWithShape="0">
              <a:srgbClr val="333333">
                <a:alpha val="65000"/>
              </a:srgbClr>
            </a:outerShdw>
          </a:effectLst>
        </p:spPr>
      </p:pic>
      <p:sp>
        <p:nvSpPr>
          <p:cNvPr id="32771" name="Rectangle 3"/>
          <p:cNvSpPr txBox="1">
            <a:spLocks noChangeArrowheads="1"/>
          </p:cNvSpPr>
          <p:nvPr/>
        </p:nvSpPr>
        <p:spPr bwMode="auto">
          <a:xfrm>
            <a:off x="323850" y="765175"/>
            <a:ext cx="8424863" cy="5832475"/>
          </a:xfrm>
          <a:prstGeom prst="rect">
            <a:avLst/>
          </a:prstGeom>
          <a:noFill/>
          <a:ln w="9525">
            <a:noFill/>
            <a:miter lim="800000"/>
            <a:headEnd/>
            <a:tailEnd/>
          </a:ln>
        </p:spPr>
        <p:txBody>
          <a:bodyPr/>
          <a:lstStyle/>
          <a:p>
            <a:pPr marL="342900" indent="-342900">
              <a:lnSpc>
                <a:spcPct val="90000"/>
              </a:lnSpc>
              <a:spcBef>
                <a:spcPct val="20000"/>
              </a:spcBef>
            </a:pPr>
            <a:r>
              <a:rPr lang="ar-SA" sz="2800" b="1">
                <a:latin typeface="Calibri" pitchFamily="34" charset="0"/>
              </a:rPr>
              <a:t>5ـ يحسن اختيار مكواة يساعد تركيبها على تركها في وضع قائم أو على أحد جانبيها حتى لا تحرق منضدة الكي (وإلا فاستعملي كرسي المكواة) . </a:t>
            </a:r>
          </a:p>
          <a:p>
            <a:pPr marL="342900" indent="-342900">
              <a:lnSpc>
                <a:spcPct val="90000"/>
              </a:lnSpc>
              <a:spcBef>
                <a:spcPct val="20000"/>
              </a:spcBef>
            </a:pPr>
            <a:r>
              <a:rPr lang="ar-SA" sz="2800" b="1">
                <a:latin typeface="Calibri" pitchFamily="34" charset="0"/>
              </a:rPr>
              <a:t>6ـ يراعي أن تكون يد المكواة مريحة ومناسبة في الحجم ليد من يستعملها. </a:t>
            </a:r>
          </a:p>
          <a:p>
            <a:pPr marL="342900" indent="-342900">
              <a:lnSpc>
                <a:spcPct val="90000"/>
              </a:lnSpc>
              <a:spcBef>
                <a:spcPct val="20000"/>
              </a:spcBef>
            </a:pPr>
            <a:r>
              <a:rPr lang="ar-SA" sz="2800" b="1">
                <a:latin typeface="Calibri" pitchFamily="34" charset="0"/>
              </a:rPr>
              <a:t>7ـ اختاري نوعا له فولت مناسب للجهة التي ستستعمل فيها . </a:t>
            </a:r>
          </a:p>
          <a:p>
            <a:pPr marL="342900" indent="-342900">
              <a:lnSpc>
                <a:spcPct val="90000"/>
              </a:lnSpc>
              <a:spcBef>
                <a:spcPct val="20000"/>
              </a:spcBef>
            </a:pPr>
            <a:r>
              <a:rPr lang="ar-SA" sz="2800" b="1">
                <a:latin typeface="Calibri" pitchFamily="34" charset="0"/>
              </a:rPr>
              <a:t>العناية السليمة بالمكواة. </a:t>
            </a:r>
          </a:p>
          <a:p>
            <a:pPr marL="342900" indent="-342900">
              <a:lnSpc>
                <a:spcPct val="90000"/>
              </a:lnSpc>
              <a:spcBef>
                <a:spcPct val="20000"/>
              </a:spcBef>
            </a:pPr>
            <a:r>
              <a:rPr lang="ar-SA" sz="2800" b="1">
                <a:latin typeface="Calibri" pitchFamily="34" charset="0"/>
              </a:rPr>
              <a:t>عزيزتي ربة البيت تحدثنا عن كيفية اختيار المكواة الكهربائية ... ولعلك تتساءلين عن كيفية الاعتناء بالمكواة لتظل ماهرة مفيدة دائماً ؟ </a:t>
            </a:r>
          </a:p>
          <a:p>
            <a:pPr marL="342900" indent="-342900">
              <a:lnSpc>
                <a:spcPct val="90000"/>
              </a:lnSpc>
              <a:spcBef>
                <a:spcPct val="20000"/>
              </a:spcBef>
            </a:pPr>
            <a:r>
              <a:rPr lang="ar-SA" sz="2800" b="1">
                <a:latin typeface="Calibri" pitchFamily="34" charset="0"/>
              </a:rPr>
              <a:t>في الواقع : المكواة الكهربائية لا تحتاج إلى عناية خاصة . بل تحتاج إلى عناية بسيطة جداً للمحافظة عليها سليمة. </a:t>
            </a:r>
            <a:endParaRPr lang="en-US" sz="2800" b="1">
              <a:latin typeface="Calibri"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descr="Woman%20ironing%20shirt.jpg"/>
          <p:cNvPicPr>
            <a:picLocks noGrp="1"/>
          </p:cNvPicPr>
          <p:nvPr>
            <p:ph idx="1"/>
          </p:nvPr>
        </p:nvPicPr>
        <p:blipFill>
          <a:blip r:embed="rId2" cstate="print">
            <a:lum bright="30000" contrast="-10000"/>
          </a:blip>
          <a:stretch>
            <a:fillRect/>
          </a:stretch>
        </p:blipFill>
        <p:spPr>
          <a:xfrm rot="271008">
            <a:off x="598488" y="1449388"/>
            <a:ext cx="7980362" cy="4629150"/>
          </a:xfrm>
          <a:effectLst>
            <a:outerShdw blurRad="292100" dist="139700" dir="2700000" algn="tl" rotWithShape="0">
              <a:srgbClr val="333333">
                <a:alpha val="65000"/>
              </a:srgbClr>
            </a:outerShdw>
          </a:effectLst>
        </p:spPr>
      </p:pic>
      <p:sp>
        <p:nvSpPr>
          <p:cNvPr id="5" name="عنوان 4"/>
          <p:cNvSpPr>
            <a:spLocks noGrp="1"/>
          </p:cNvSpPr>
          <p:nvPr>
            <p:ph type="title"/>
          </p:nvPr>
        </p:nvSpPr>
        <p:spPr/>
        <p:txBody>
          <a:bodyPr wrap="none" rtlCol="1">
            <a:spAutoFit/>
          </a:bodyPr>
          <a:lstStyle/>
          <a:p>
            <a:pPr fontAlgn="auto">
              <a:spcAft>
                <a:spcPts val="0"/>
              </a:spcAft>
              <a:defRPr/>
            </a:pPr>
            <a:r>
              <a:rPr lang="ar-SA"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المكواة البخاريه</a:t>
            </a:r>
          </a:p>
        </p:txBody>
      </p:sp>
      <p:sp>
        <p:nvSpPr>
          <p:cNvPr id="33795" name="مستطيل 3"/>
          <p:cNvSpPr>
            <a:spLocks noChangeArrowheads="1"/>
          </p:cNvSpPr>
          <p:nvPr/>
        </p:nvSpPr>
        <p:spPr bwMode="auto">
          <a:xfrm>
            <a:off x="1331913" y="2276475"/>
            <a:ext cx="6696075" cy="3540125"/>
          </a:xfrm>
          <a:prstGeom prst="rect">
            <a:avLst/>
          </a:prstGeom>
          <a:noFill/>
          <a:ln w="9525">
            <a:noFill/>
            <a:miter lim="800000"/>
            <a:headEnd/>
            <a:tailEnd/>
          </a:ln>
        </p:spPr>
        <p:txBody>
          <a:bodyPr>
            <a:spAutoFit/>
          </a:bodyPr>
          <a:lstStyle/>
          <a:p>
            <a:r>
              <a:rPr lang="ar-SA" sz="3200" b="1">
                <a:latin typeface="Arial Unicode MS" pitchFamily="34" charset="-128"/>
                <a:cs typeface="Akhbar MT" pitchFamily="2" charset="-78"/>
              </a:rPr>
              <a:t>مكواة كهربائية تعمل على البخار بطريقة مدهشة حيث تحوي في قاعدتها ثقوبا تقوم بضخ البخار بقوة هائلة تسمح بترطيب النسيج تعمل وتطفأ بطريقة أوتوماتيكية.</a:t>
            </a:r>
            <a:br>
              <a:rPr lang="ar-SA" sz="3200" b="1">
                <a:latin typeface="Arial Unicode MS" pitchFamily="34" charset="-128"/>
                <a:cs typeface="Akhbar MT" pitchFamily="2" charset="-78"/>
              </a:rPr>
            </a:br>
            <a:r>
              <a:rPr lang="ar-SA" sz="3200" b="1">
                <a:latin typeface="Arial Unicode MS" pitchFamily="34" charset="-128"/>
                <a:cs typeface="Akhbar MT" pitchFamily="2" charset="-78"/>
              </a:rPr>
              <a:t>كما أن طلاءها بمواد عازلة ومحافظته على درجة حرارة محددة تحمي الملابس من الاحتراق أو التأثر بفعل الحرارة الزائدة تستوعب 400سم مكعب من الماء، يحتوي على مفاتيح أمان ومعايير لتحديد درجة الحرارة ونسبة البخار</a:t>
            </a:r>
            <a:r>
              <a:rPr lang="en-US" sz="3200">
                <a:latin typeface="Arial Unicode MS" pitchFamily="34" charset="-128"/>
                <a:cs typeface="Akhbar MT" pitchFamily="2" charset="-78"/>
              </a:rPr>
              <a:t> </a:t>
            </a:r>
            <a:endParaRPr lang="ar-SA" sz="3200">
              <a:latin typeface="Calibri"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عنوان 1"/>
          <p:cNvSpPr>
            <a:spLocks noGrp="1"/>
          </p:cNvSpPr>
          <p:nvPr>
            <p:ph type="title"/>
          </p:nvPr>
        </p:nvSpPr>
        <p:spPr/>
        <p:txBody>
          <a:bodyPr/>
          <a:lstStyle/>
          <a:p>
            <a:endParaRPr lang="ar-SA" smtClean="0"/>
          </a:p>
        </p:txBody>
      </p:sp>
      <p:sp>
        <p:nvSpPr>
          <p:cNvPr id="34818" name="Text Box 5"/>
          <p:cNvSpPr>
            <a:spLocks noGrp="1" noChangeArrowheads="1"/>
          </p:cNvSpPr>
          <p:nvPr>
            <p:ph idx="1"/>
          </p:nvPr>
        </p:nvSpPr>
        <p:spPr>
          <a:xfrm>
            <a:off x="0" y="500063"/>
            <a:ext cx="9144000" cy="1938337"/>
          </a:xfrm>
        </p:spPr>
        <p:txBody>
          <a:bodyPr>
            <a:spAutoFit/>
          </a:bodyPr>
          <a:lstStyle/>
          <a:p>
            <a:pPr>
              <a:spcBef>
                <a:spcPct val="0"/>
              </a:spcBef>
            </a:pPr>
            <a:r>
              <a:rPr lang="ar-SA" sz="2400" b="1" smtClean="0">
                <a:latin typeface="Arial" charset="0"/>
                <a:cs typeface="DecoType Naskh Variants" pitchFamily="2" charset="-78"/>
              </a:rPr>
              <a:t>فلكل تختلف الملابس فيما بينها من حيث المادة المستخدمة في صناعتها فهناك الأقمشة من الأنسجة الطبيعية كالقطن والصوف والحرير الطبيعي، </a:t>
            </a:r>
            <a:br>
              <a:rPr lang="ar-SA" sz="2400" b="1" smtClean="0">
                <a:latin typeface="Arial" charset="0"/>
                <a:cs typeface="DecoType Naskh Variants" pitchFamily="2" charset="-78"/>
              </a:rPr>
            </a:br>
            <a:r>
              <a:rPr lang="ar-SA" sz="2400" b="1" smtClean="0">
                <a:latin typeface="Arial" charset="0"/>
                <a:cs typeface="DecoType Naskh Variants" pitchFamily="2" charset="-78"/>
              </a:rPr>
              <a:t>وهي تعتبر صحية وتناسب طبيعة الجسم واحتياجاته  اما الأقمشة الصناعية مثل الحرير الصناعي والألياف الصناعية فهي عديدة ومتنوعة.</a:t>
            </a:r>
            <a:r>
              <a:rPr lang="ar-SA" sz="2400" smtClean="0">
                <a:latin typeface="Arial" charset="0"/>
                <a:cs typeface="DecoType Naskh Variants" pitchFamily="2" charset="-78"/>
              </a:rPr>
              <a:t> </a:t>
            </a:r>
            <a:endParaRPr lang="en-US" sz="2400" smtClean="0">
              <a:latin typeface="Arial" charset="0"/>
              <a:cs typeface="DecoType Naskh Variants" pitchFamily="2" charset="-78"/>
            </a:endParaRPr>
          </a:p>
          <a:p>
            <a:pPr>
              <a:spcBef>
                <a:spcPct val="0"/>
              </a:spcBef>
            </a:pPr>
            <a:r>
              <a:rPr lang="ar-SA" sz="2400" b="1" smtClean="0">
                <a:latin typeface="Arial" charset="0"/>
                <a:cs typeface="DecoType Naskh Variants" pitchFamily="2" charset="-78"/>
              </a:rPr>
              <a:t>قطعه ملبسيه هناك بطاقة ارشاديه متوفرة مع المنتج ليسهل على المستهلك كيفيه الاعتناء بالقطعة الملبسيه :</a:t>
            </a:r>
            <a:endParaRPr lang="en-US" sz="2400" smtClean="0">
              <a:latin typeface="Arial" charset="0"/>
              <a:cs typeface="DecoType Naskh Variants" pitchFamily="2" charset="-78"/>
            </a:endParaRPr>
          </a:p>
        </p:txBody>
      </p:sp>
      <p:sp>
        <p:nvSpPr>
          <p:cNvPr id="8" name="مستطيل 7"/>
          <p:cNvSpPr/>
          <p:nvPr/>
        </p:nvSpPr>
        <p:spPr>
          <a:xfrm>
            <a:off x="5715008" y="2428868"/>
            <a:ext cx="3066866" cy="707886"/>
          </a:xfrm>
          <a:prstGeom prst="rect">
            <a:avLst/>
          </a:prstGeom>
        </p:spPr>
        <p:txBody>
          <a:bodyPr wrap="none">
            <a:spAutoFit/>
          </a:bodyPr>
          <a:lstStyle/>
          <a:p>
            <a:pPr algn="ctr" fontAlgn="auto">
              <a:spcBef>
                <a:spcPts val="0"/>
              </a:spcBef>
              <a:spcAft>
                <a:spcPts val="0"/>
              </a:spcAft>
              <a:defRPr/>
            </a:pPr>
            <a:r>
              <a:rPr lang="ar-SA" sz="4000" kern="10" dirty="0">
                <a:ln w="9525">
                  <a:solidFill>
                    <a:srgbClr val="000000"/>
                  </a:solidFill>
                  <a:round/>
                  <a:headEnd/>
                  <a:tailEnd/>
                </a:ln>
                <a:blipFill dpi="0" rotWithShape="1">
                  <a:blip r:embed="rId2"/>
                  <a:srcRect/>
                  <a:stretch>
                    <a:fillRect/>
                  </a:stretch>
                </a:blipFill>
                <a:latin typeface="Arial"/>
                <a:cs typeface="+mn-cs"/>
              </a:rPr>
              <a:t>البطاقة الارشاديه </a:t>
            </a:r>
          </a:p>
        </p:txBody>
      </p:sp>
      <p:sp>
        <p:nvSpPr>
          <p:cNvPr id="34820" name="مستطيل 8"/>
          <p:cNvSpPr>
            <a:spLocks noChangeArrowheads="1"/>
          </p:cNvSpPr>
          <p:nvPr/>
        </p:nvSpPr>
        <p:spPr bwMode="auto">
          <a:xfrm>
            <a:off x="1000125" y="3214688"/>
            <a:ext cx="7358063" cy="3046412"/>
          </a:xfrm>
          <a:prstGeom prst="rect">
            <a:avLst/>
          </a:prstGeom>
          <a:noFill/>
          <a:ln w="9525">
            <a:noFill/>
            <a:miter lim="800000"/>
            <a:headEnd/>
            <a:tailEnd/>
          </a:ln>
        </p:spPr>
        <p:txBody>
          <a:bodyPr>
            <a:spAutoFit/>
          </a:bodyPr>
          <a:lstStyle/>
          <a:p>
            <a:r>
              <a:rPr lang="ar-SA" sz="3200" b="1">
                <a:latin typeface="Calibri" pitchFamily="34" charset="0"/>
                <a:cs typeface="DecoType Naskh Variants" pitchFamily="2" charset="-78"/>
              </a:rPr>
              <a:t>تحتوي على معلومات عن خامة النسيج ( صناعي او طبيعي او مخلوط ) , </a:t>
            </a:r>
            <a:endParaRPr lang="ar-SA" sz="3200">
              <a:latin typeface="Calibri" pitchFamily="34" charset="0"/>
              <a:cs typeface="DecoType Naskh Variants" pitchFamily="2" charset="-78"/>
            </a:endParaRPr>
          </a:p>
          <a:p>
            <a:r>
              <a:rPr lang="ar-SA" sz="3200" b="1">
                <a:latin typeface="Calibri" pitchFamily="34" charset="0"/>
                <a:cs typeface="DecoType Naskh Variants" pitchFamily="2" charset="-78"/>
              </a:rPr>
              <a:t>طرق العناية (الغسيل , المواد المسموح غسل المنسوج بها , درجة حرارة الماء , استخدام المبيضات , الغسل يدوي او آلي , استخدام المجفف الكهربائي او لا).</a:t>
            </a:r>
            <a:endParaRPr lang="ar-SA" sz="3200">
              <a:latin typeface="Calibri" pitchFamily="34" charset="0"/>
              <a:cs typeface="DecoType Naskh Variants" pitchFamily="2" charset="-78"/>
            </a:endParaRPr>
          </a:p>
          <a:p>
            <a:r>
              <a:rPr lang="ar-SA" sz="3200" b="1">
                <a:latin typeface="Calibri" pitchFamily="34" charset="0"/>
                <a:cs typeface="DecoType Naskh Variants" pitchFamily="2" charset="-78"/>
              </a:rPr>
              <a:t>طريقة الكي ( درجة حرارة المكواة المستخدمه لكي القطعه )</a:t>
            </a:r>
            <a:endParaRPr lang="en-US" sz="3200">
              <a:latin typeface="Calibri" pitchFamily="34" charset="0"/>
              <a:cs typeface="DecoType Naskh Variants" pitchFamily="2" charset="-78"/>
            </a:endParaRPr>
          </a:p>
        </p:txBody>
      </p:sp>
      <p:sp>
        <p:nvSpPr>
          <p:cNvPr id="34821" name="Rectangle 4" descr="hwaml_com_1297811774_689"/>
          <p:cNvSpPr>
            <a:spLocks noChangeArrowheads="1"/>
          </p:cNvSpPr>
          <p:nvPr/>
        </p:nvSpPr>
        <p:spPr bwMode="auto">
          <a:xfrm>
            <a:off x="0" y="0"/>
            <a:ext cx="9144000" cy="6858000"/>
          </a:xfrm>
          <a:prstGeom prst="rect">
            <a:avLst/>
          </a:prstGeom>
          <a:blipFill dpi="0" rotWithShape="0">
            <a:blip r:embed="rId2" cstate="print">
              <a:alphaModFix amt="34000"/>
            </a:blip>
            <a:srcRect/>
            <a:stretch>
              <a:fillRect/>
            </a:stretch>
          </a:blipFill>
          <a:ln w="9525">
            <a:solidFill>
              <a:schemeClr val="tx1"/>
            </a:solidFill>
            <a:miter lim="800000"/>
            <a:headEnd/>
            <a:tailEnd/>
          </a:ln>
        </p:spPr>
        <p:txBody>
          <a:bodyPr wrap="none" anchor="ctr"/>
          <a:lstStyle/>
          <a:p>
            <a:endParaRPr lang="ar-SA">
              <a:latin typeface="Calibri"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عنوان 1"/>
          <p:cNvSpPr>
            <a:spLocks noGrp="1"/>
          </p:cNvSpPr>
          <p:nvPr>
            <p:ph type="title"/>
          </p:nvPr>
        </p:nvSpPr>
        <p:spPr/>
        <p:txBody>
          <a:bodyPr/>
          <a:lstStyle/>
          <a:p>
            <a:endParaRPr lang="ar-SA" smtClean="0"/>
          </a:p>
        </p:txBody>
      </p:sp>
      <p:pic>
        <p:nvPicPr>
          <p:cNvPr id="35842" name="Picture 6" descr="%D8%A7%D9%84%D8%A8%D8%B7%D8%A7%D9%82%D8%A9%20%D8%A7%D9%84%D8%A5%D8%B1%D8%B4%D8%A7%D8%AF%D9%8A%D8%A9%20%D9%84%D9%84%D9%85%D9%84%D8%A7%D8%A8%D8%B3"/>
          <p:cNvPicPr>
            <a:picLocks noGrp="1" noChangeAspect="1" noChangeArrowheads="1"/>
          </p:cNvPicPr>
          <p:nvPr>
            <p:ph idx="1"/>
          </p:nvPr>
        </p:nvPicPr>
        <p:blipFill>
          <a:blip r:embed="rId2" cstate="print"/>
          <a:srcRec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عنوان 1"/>
          <p:cNvSpPr>
            <a:spLocks noGrp="1"/>
          </p:cNvSpPr>
          <p:nvPr>
            <p:ph type="title"/>
          </p:nvPr>
        </p:nvSpPr>
        <p:spPr/>
        <p:txBody>
          <a:bodyPr/>
          <a:lstStyle/>
          <a:p>
            <a:endParaRPr lang="ar-SA" smtClean="0"/>
          </a:p>
        </p:txBody>
      </p:sp>
      <p:pic>
        <p:nvPicPr>
          <p:cNvPr id="36866" name="عنصر نائب للمحتوى 3" descr="3014663-4291403.jpg"/>
          <p:cNvPicPr>
            <a:picLocks noGrp="1" noChangeAspect="1"/>
          </p:cNvPicPr>
          <p:nvPr>
            <p:ph idx="1"/>
          </p:nvPr>
        </p:nvPicPr>
        <p:blipFill>
          <a:blip r:embed="rId2" cstate="print"/>
          <a:srcRect/>
          <a:stretch>
            <a:fillRect/>
          </a:stretch>
        </p:blipFill>
        <p:spPr>
          <a:xfrm>
            <a:off x="0" y="0"/>
            <a:ext cx="3929063" cy="6858000"/>
          </a:xfrm>
        </p:spPr>
      </p:pic>
      <p:sp>
        <p:nvSpPr>
          <p:cNvPr id="36867" name="عنوان فرعي 2"/>
          <p:cNvSpPr txBox="1">
            <a:spLocks/>
          </p:cNvSpPr>
          <p:nvPr/>
        </p:nvSpPr>
        <p:spPr bwMode="auto">
          <a:xfrm>
            <a:off x="4230688" y="1063625"/>
            <a:ext cx="4684712" cy="5651500"/>
          </a:xfrm>
          <a:prstGeom prst="rect">
            <a:avLst/>
          </a:prstGeom>
          <a:noFill/>
          <a:ln w="9525">
            <a:noFill/>
            <a:miter lim="800000"/>
            <a:headEnd/>
            <a:tailEnd/>
          </a:ln>
        </p:spPr>
        <p:txBody>
          <a:bodyPr/>
          <a:lstStyle/>
          <a:p>
            <a:pPr marL="342900" indent="-342900">
              <a:spcBef>
                <a:spcPct val="20000"/>
              </a:spcBef>
              <a:buFont typeface="Arial" charset="0"/>
              <a:buChar char="•"/>
            </a:pPr>
            <a:r>
              <a:rPr lang="ar-SA" sz="2000" b="1">
                <a:latin typeface="Calibri" pitchFamily="34" charset="0"/>
              </a:rPr>
              <a:t>يجب العناية بالمكواة بأن تنظف جيدا قبل الاستعمال لئلا تترك آثارا قذرة فوق الملابس، وذلك بأن تمسح بمسحوق حجر السكين الناعم والبترول ثم تمسح مرة أخرى بمسحوق حجر السكين الجاف وتلمع بقطعة جافة من القماش، وعندما تترك المكواة بدون استعمال يجب عدم وضعها في مكان رطب لأن الرطوبة تؤثر فيها فتصدأ، ولذلك تدهن بقليل من الفازلين أو الشمع حفاظا عليها من الرطوبة، وعند الاستعمال تسخن قليلا ويوضع عليها قطعة من النشاف النظيف فيمتص الشمع أو الفازلين، ثم يدلك بحجر السكين الجاف وتمسح بقطعة نظيفة من القماش</a:t>
            </a:r>
            <a:r>
              <a:rPr lang="en-US" sz="2000" b="1">
                <a:latin typeface="Calibri" pitchFamily="34" charset="0"/>
              </a:rPr>
              <a:t>.</a:t>
            </a:r>
            <a:br>
              <a:rPr lang="en-US" sz="2000" b="1">
                <a:latin typeface="Calibri" pitchFamily="34" charset="0"/>
              </a:rPr>
            </a:br>
            <a:r>
              <a:rPr lang="ar-SA" sz="2000" b="1">
                <a:latin typeface="Calibri" pitchFamily="34" charset="0"/>
              </a:rPr>
              <a:t>ومن المستحسن أن تمرر المكواة فوق قطعة من ورق عليها قليل من الشمع ليسهل انزلاق المكواة فوق الملابس</a:t>
            </a:r>
            <a:r>
              <a:rPr lang="en-US" sz="2000" b="1">
                <a:latin typeface="Calibri" pitchFamily="34" charset="0"/>
              </a:rPr>
              <a:t> . </a:t>
            </a:r>
            <a:r>
              <a:rPr lang="ar-SA" sz="2000" b="1">
                <a:latin typeface="Calibri" pitchFamily="34" charset="0"/>
              </a:rPr>
              <a:t>وعند استعمال مكواة البخار يستحسن استعمال ماء مقطر بدلا من الماء العادي منعا للصدأ </a:t>
            </a:r>
            <a:endParaRPr lang="ar-SA" sz="2000">
              <a:latin typeface="Calibri" pitchFamily="34" charset="0"/>
            </a:endParaRPr>
          </a:p>
        </p:txBody>
      </p:sp>
      <p:sp>
        <p:nvSpPr>
          <p:cNvPr id="6" name="عنوان 1"/>
          <p:cNvSpPr txBox="1">
            <a:spLocks/>
          </p:cNvSpPr>
          <p:nvPr/>
        </p:nvSpPr>
        <p:spPr>
          <a:xfrm>
            <a:off x="5429250" y="214313"/>
            <a:ext cx="2578100" cy="714375"/>
          </a:xfrm>
          <a:prstGeom prst="rect">
            <a:avLst/>
          </a:prstGeom>
        </p:spPr>
        <p:txBody>
          <a:bodyPr rtlCol="1" anchor="ctr">
            <a:normAutofit fontScale="97500" lnSpcReduction="10000"/>
          </a:bodyPr>
          <a:lstStyle/>
          <a:p>
            <a:pPr algn="ctr" fontAlgn="auto">
              <a:spcBef>
                <a:spcPts val="0"/>
              </a:spcBef>
              <a:spcAft>
                <a:spcPts val="0"/>
              </a:spcAft>
              <a:defRPr/>
            </a:pPr>
            <a:r>
              <a:rPr lang="ar-SA" sz="4400" b="1" u="sng" dirty="0">
                <a:solidFill>
                  <a:schemeClr val="accent2">
                    <a:lumMod val="60000"/>
                    <a:lumOff val="40000"/>
                  </a:schemeClr>
                </a:solidFill>
                <a:latin typeface="+mj-lt"/>
                <a:ea typeface="+mj-ea"/>
                <a:cs typeface="+mj-cs"/>
              </a:rPr>
              <a:t>المكـــواة</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عنوان 1"/>
          <p:cNvSpPr>
            <a:spLocks noGrp="1"/>
          </p:cNvSpPr>
          <p:nvPr>
            <p:ph type="title"/>
          </p:nvPr>
        </p:nvSpPr>
        <p:spPr/>
        <p:txBody>
          <a:bodyPr/>
          <a:lstStyle/>
          <a:p>
            <a:endParaRPr lang="ar-SA" smtClean="0"/>
          </a:p>
        </p:txBody>
      </p:sp>
      <p:pic>
        <p:nvPicPr>
          <p:cNvPr id="37890" name="عنصر نائب للمحتوى 3" descr="imagesCABCLDZI.jpg"/>
          <p:cNvPicPr>
            <a:picLocks noGrp="1" noChangeAspect="1"/>
          </p:cNvPicPr>
          <p:nvPr>
            <p:ph idx="1"/>
          </p:nvPr>
        </p:nvPicPr>
        <p:blipFill>
          <a:blip r:embed="rId2" cstate="print"/>
          <a:srcRect/>
          <a:stretch>
            <a:fillRect/>
          </a:stretch>
        </p:blipFill>
        <p:spPr>
          <a:xfrm>
            <a:off x="4786313" y="785813"/>
            <a:ext cx="4357687" cy="6072187"/>
          </a:xfrm>
        </p:spPr>
      </p:pic>
      <p:sp>
        <p:nvSpPr>
          <p:cNvPr id="5" name="عنصر نائب للمحتوى 2"/>
          <p:cNvSpPr txBox="1">
            <a:spLocks/>
          </p:cNvSpPr>
          <p:nvPr/>
        </p:nvSpPr>
        <p:spPr>
          <a:xfrm>
            <a:off x="457200" y="785813"/>
            <a:ext cx="4400550" cy="5857875"/>
          </a:xfrm>
          <a:prstGeom prst="rect">
            <a:avLst/>
          </a:prstGeom>
        </p:spPr>
        <p:txBody>
          <a:bodyPr rtlCol="1">
            <a:normAutofit fontScale="70000" lnSpcReduction="20000"/>
          </a:bodyPr>
          <a:lstStyle/>
          <a:p>
            <a:pPr marL="342900" indent="-342900" fontAlgn="auto">
              <a:spcBef>
                <a:spcPct val="20000"/>
              </a:spcBef>
              <a:spcAft>
                <a:spcPts val="0"/>
              </a:spcAft>
              <a:buFont typeface="Arial" pitchFamily="34" charset="0"/>
              <a:buChar char="•"/>
              <a:defRPr/>
            </a:pPr>
            <a:r>
              <a:rPr lang="ar-SA" sz="3200" b="1" dirty="0">
                <a:solidFill>
                  <a:srgbClr val="000099"/>
                </a:solidFill>
                <a:latin typeface="+mn-lt"/>
                <a:cs typeface="+mn-cs"/>
              </a:rPr>
              <a:t>يجب أن تكون المكواة نظيفة ومجهزة، وتتوقف حرارة المكواة على نوع النسيج المراد كيه وعلى مقدار ما فيه من البلل. ويكوى النسيج على الوجه الذي يعطيه رونقه الطبيعي، ويبدأ عادة بالأجزاء السميكة وتكوى الثنيات على الظهر ثم الخياطات والأجزاء الدقيقة ، توضع القطعة للكي بحيث يتجنب كثرة التبديل والتقليب بقدر الإمكان، وتقوم اليد اليسرى ببسط النسيج أمام المكواة ولا تشده مطلقا، ويكوى النسيج طوليا كلما أمكن ومن اليمين إلى اليسار وبالعكس في حركة مستمرة بدون أن ترفع المكواة من على النسيج. وفي القطع المطرزة يشد التطريز بحيث تكون خيوط النسيج مستقيمة طولا وعرضا وتكوى من الداخل إلى الخارج ثم باقي القطعة ، </a:t>
            </a:r>
          </a:p>
          <a:p>
            <a:pPr marL="342900" indent="-342900" fontAlgn="auto">
              <a:spcBef>
                <a:spcPct val="20000"/>
              </a:spcBef>
              <a:spcAft>
                <a:spcPts val="0"/>
              </a:spcAft>
              <a:buFont typeface="Arial" pitchFamily="34" charset="0"/>
              <a:buNone/>
              <a:defRPr/>
            </a:pPr>
            <a:r>
              <a:rPr lang="ar-SA" sz="3200" b="1" dirty="0">
                <a:solidFill>
                  <a:srgbClr val="000099"/>
                </a:solidFill>
                <a:latin typeface="+mn-lt"/>
                <a:cs typeface="+mn-cs"/>
              </a:rPr>
              <a:t>ولكي يبرز التطريز و الدانتيل تكوى على الظهر فوق نسيج لين – منشفه – وقبل الكي يجب أن ترطب الملابس</a:t>
            </a:r>
            <a:r>
              <a:rPr lang="en-US" sz="3200" b="1" dirty="0">
                <a:solidFill>
                  <a:srgbClr val="000099"/>
                </a:solidFill>
                <a:latin typeface="+mn-lt"/>
                <a:cs typeface="+mn-cs"/>
              </a:rPr>
              <a:t> .</a:t>
            </a:r>
            <a:endParaRPr lang="ar-SA" sz="3200" dirty="0">
              <a:solidFill>
                <a:srgbClr val="000099"/>
              </a:solidFill>
              <a:latin typeface="+mn-lt"/>
              <a:cs typeface="+mn-cs"/>
            </a:endParaRPr>
          </a:p>
        </p:txBody>
      </p:sp>
      <p:sp>
        <p:nvSpPr>
          <p:cNvPr id="37892" name="مستطيل 6"/>
          <p:cNvSpPr>
            <a:spLocks noChangeArrowheads="1"/>
          </p:cNvSpPr>
          <p:nvPr/>
        </p:nvSpPr>
        <p:spPr bwMode="auto">
          <a:xfrm>
            <a:off x="5500688" y="428625"/>
            <a:ext cx="2994025" cy="646113"/>
          </a:xfrm>
          <a:prstGeom prst="rect">
            <a:avLst/>
          </a:prstGeom>
          <a:noFill/>
          <a:ln w="9525">
            <a:noFill/>
            <a:miter lim="800000"/>
            <a:headEnd/>
            <a:tailEnd/>
          </a:ln>
        </p:spPr>
        <p:txBody>
          <a:bodyPr wrap="none">
            <a:spAutoFit/>
          </a:bodyPr>
          <a:lstStyle/>
          <a:p>
            <a:r>
              <a:rPr lang="ar-SA" sz="3600" b="1">
                <a:solidFill>
                  <a:srgbClr val="FF0000"/>
                </a:solidFill>
                <a:latin typeface="Calibri" pitchFamily="34" charset="0"/>
              </a:rPr>
              <a:t>القاعدة العامة للكي</a:t>
            </a:r>
            <a:endParaRPr lang="ar-SA" sz="3600">
              <a:latin typeface="Calibri"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عنوان 1"/>
          <p:cNvSpPr>
            <a:spLocks noGrp="1"/>
          </p:cNvSpPr>
          <p:nvPr>
            <p:ph type="title"/>
          </p:nvPr>
        </p:nvSpPr>
        <p:spPr/>
        <p:txBody>
          <a:bodyPr/>
          <a:lstStyle/>
          <a:p>
            <a:endParaRPr lang="ar-SA" smtClean="0"/>
          </a:p>
        </p:txBody>
      </p:sp>
      <p:pic>
        <p:nvPicPr>
          <p:cNvPr id="38914" name="عنصر نائب للمحتوى 3" descr="966704_news-6-147-1.jpg"/>
          <p:cNvPicPr>
            <a:picLocks noGrp="1" noChangeAspect="1"/>
          </p:cNvPicPr>
          <p:nvPr>
            <p:ph idx="1"/>
          </p:nvPr>
        </p:nvPicPr>
        <p:blipFill>
          <a:blip r:embed="rId2" cstate="print"/>
          <a:srcRect/>
          <a:stretch>
            <a:fillRect/>
          </a:stretch>
        </p:blipFill>
        <p:spPr>
          <a:xfrm>
            <a:off x="0" y="0"/>
            <a:ext cx="9144000" cy="6858000"/>
          </a:xfrm>
        </p:spPr>
      </p:pic>
      <p:sp>
        <p:nvSpPr>
          <p:cNvPr id="5" name="عنوان 1"/>
          <p:cNvSpPr txBox="1">
            <a:spLocks/>
          </p:cNvSpPr>
          <p:nvPr/>
        </p:nvSpPr>
        <p:spPr>
          <a:xfrm>
            <a:off x="642938" y="0"/>
            <a:ext cx="8229600" cy="1143000"/>
          </a:xfrm>
          <a:prstGeom prst="rect">
            <a:avLst/>
          </a:prstGeom>
        </p:spPr>
        <p:txBody>
          <a:bodyPr rtlCol="1" anchor="ctr">
            <a:normAutofit/>
          </a:bodyPr>
          <a:lstStyle/>
          <a:p>
            <a:pPr algn="ctr" fontAlgn="auto">
              <a:spcAft>
                <a:spcPts val="0"/>
              </a:spcAft>
              <a:defRPr/>
            </a:pPr>
            <a:r>
              <a:rPr lang="ar-SA" sz="4400" b="1" dirty="0">
                <a:solidFill>
                  <a:schemeClr val="bg1"/>
                </a:solidFill>
                <a:latin typeface="+mj-lt"/>
                <a:ea typeface="+mj-ea"/>
                <a:cs typeface="+mj-cs"/>
              </a:rPr>
              <a:t>أساليب الكي</a:t>
            </a:r>
            <a:r>
              <a:rPr lang="en-US" sz="4400" b="1" dirty="0">
                <a:solidFill>
                  <a:schemeClr val="bg1"/>
                </a:solidFill>
                <a:latin typeface="+mj-lt"/>
                <a:ea typeface="+mj-ea"/>
                <a:cs typeface="Times New Roman" pitchFamily="18" charset="0"/>
              </a:rPr>
              <a:t>:</a:t>
            </a:r>
            <a:endParaRPr lang="ar-SA" sz="4400" dirty="0">
              <a:solidFill>
                <a:schemeClr val="bg1"/>
              </a:solidFill>
              <a:latin typeface="+mj-lt"/>
              <a:ea typeface="+mj-ea"/>
              <a:cs typeface="+mj-cs"/>
            </a:endParaRPr>
          </a:p>
        </p:txBody>
      </p:sp>
      <p:sp>
        <p:nvSpPr>
          <p:cNvPr id="6" name="عنصر نائب للمحتوى 2"/>
          <p:cNvSpPr txBox="1">
            <a:spLocks/>
          </p:cNvSpPr>
          <p:nvPr/>
        </p:nvSpPr>
        <p:spPr>
          <a:xfrm>
            <a:off x="714375" y="1143000"/>
            <a:ext cx="7858125" cy="4786313"/>
          </a:xfrm>
          <a:prstGeom prst="rect">
            <a:avLst/>
          </a:prstGeom>
        </p:spPr>
        <p:txBody>
          <a:bodyPr rtlCol="1">
            <a:normAutofit fontScale="85000" lnSpcReduction="20000"/>
          </a:bodyPr>
          <a:lstStyle/>
          <a:p>
            <a:pPr marL="342900" indent="-342900" fontAlgn="auto">
              <a:spcBef>
                <a:spcPct val="20000"/>
              </a:spcBef>
              <a:spcAft>
                <a:spcPts val="0"/>
              </a:spcAft>
              <a:buFont typeface="Arial" pitchFamily="34" charset="0"/>
              <a:buNone/>
              <a:defRPr/>
            </a:pPr>
            <a:r>
              <a:rPr lang="en-US" sz="3200" b="1" dirty="0">
                <a:latin typeface="+mn-lt"/>
                <a:cs typeface="+mn-cs"/>
              </a:rPr>
              <a:t/>
            </a:r>
            <a:br>
              <a:rPr lang="en-US" sz="3200" b="1" dirty="0">
                <a:latin typeface="+mn-lt"/>
                <a:cs typeface="+mn-cs"/>
              </a:rPr>
            </a:br>
            <a:r>
              <a:rPr lang="en-US" sz="3200" b="1" dirty="0">
                <a:latin typeface="+mn-lt"/>
                <a:cs typeface="+mn-cs"/>
              </a:rPr>
              <a:t/>
            </a:r>
            <a:br>
              <a:rPr lang="en-US" sz="3200" b="1" dirty="0">
                <a:latin typeface="+mn-lt"/>
                <a:cs typeface="+mn-cs"/>
              </a:rPr>
            </a:br>
            <a:r>
              <a:rPr lang="ar-SA" sz="3200" b="1" dirty="0">
                <a:solidFill>
                  <a:schemeClr val="bg1"/>
                </a:solidFill>
                <a:latin typeface="+mn-lt"/>
                <a:cs typeface="+mn-cs"/>
              </a:rPr>
              <a:t>1- الكي العادي</a:t>
            </a:r>
            <a:r>
              <a:rPr lang="en-US" sz="3200" b="1" dirty="0">
                <a:solidFill>
                  <a:schemeClr val="bg1"/>
                </a:solidFill>
                <a:latin typeface="+mn-lt"/>
                <a:cs typeface="+mn-cs"/>
              </a:rPr>
              <a:t>: </a:t>
            </a:r>
            <a:r>
              <a:rPr lang="en-US" sz="3200" b="1" dirty="0">
                <a:latin typeface="+mn-lt"/>
                <a:cs typeface="+mn-cs"/>
              </a:rPr>
              <a:t/>
            </a:r>
            <a:br>
              <a:rPr lang="en-US" sz="3200" b="1" dirty="0">
                <a:latin typeface="+mn-lt"/>
                <a:cs typeface="+mn-cs"/>
              </a:rPr>
            </a:br>
            <a:r>
              <a:rPr lang="ar-SA" sz="3200" b="1" dirty="0">
                <a:solidFill>
                  <a:srgbClr val="FFC000"/>
                </a:solidFill>
                <a:latin typeface="+mn-lt"/>
                <a:cs typeface="+mn-cs"/>
              </a:rPr>
              <a:t>والذي نقوم فيه بتحريك المكواة للإمام والخلف على قطعة الملابس أو القماش المراد كيها ومن دون أي ضغط,وتكون الحركة على اتجاه نسيج القماش</a:t>
            </a:r>
            <a:r>
              <a:rPr lang="en-US" sz="3200" b="1" dirty="0">
                <a:solidFill>
                  <a:srgbClr val="FFC000"/>
                </a:solidFill>
                <a:latin typeface="+mn-lt"/>
                <a:cs typeface="+mn-cs"/>
              </a:rPr>
              <a:t>.</a:t>
            </a:r>
            <a:r>
              <a:rPr lang="en-US" sz="3200" b="1" dirty="0">
                <a:latin typeface="+mn-lt"/>
                <a:cs typeface="+mn-cs"/>
              </a:rPr>
              <a:t/>
            </a:r>
            <a:br>
              <a:rPr lang="en-US" sz="3200" b="1" dirty="0">
                <a:latin typeface="+mn-lt"/>
                <a:cs typeface="+mn-cs"/>
              </a:rPr>
            </a:br>
            <a:r>
              <a:rPr lang="en-US" sz="3200" b="1" dirty="0">
                <a:latin typeface="+mn-lt"/>
                <a:cs typeface="+mn-cs"/>
              </a:rPr>
              <a:t/>
            </a:r>
            <a:br>
              <a:rPr lang="en-US" sz="3200" b="1" dirty="0">
                <a:latin typeface="+mn-lt"/>
                <a:cs typeface="+mn-cs"/>
              </a:rPr>
            </a:br>
            <a:r>
              <a:rPr lang="ar-SA" sz="3200" b="1" dirty="0">
                <a:solidFill>
                  <a:schemeClr val="bg1"/>
                </a:solidFill>
                <a:latin typeface="+mn-lt"/>
                <a:cs typeface="+mn-cs"/>
              </a:rPr>
              <a:t>2-</a:t>
            </a:r>
            <a:r>
              <a:rPr lang="en-US" sz="3200" b="1" dirty="0">
                <a:solidFill>
                  <a:schemeClr val="bg1"/>
                </a:solidFill>
                <a:latin typeface="+mn-lt"/>
                <a:cs typeface="+mn-cs"/>
              </a:rPr>
              <a:t> </a:t>
            </a:r>
            <a:r>
              <a:rPr lang="ar-SA" sz="3200" b="1" dirty="0">
                <a:solidFill>
                  <a:schemeClr val="bg1"/>
                </a:solidFill>
                <a:latin typeface="+mn-lt"/>
                <a:cs typeface="+mn-cs"/>
              </a:rPr>
              <a:t>الكي بالضغط</a:t>
            </a:r>
            <a:r>
              <a:rPr lang="en-US" sz="3200" b="1" dirty="0">
                <a:solidFill>
                  <a:schemeClr val="bg1"/>
                </a:solidFill>
                <a:latin typeface="+mn-lt"/>
                <a:cs typeface="+mn-cs"/>
              </a:rPr>
              <a:t>:</a:t>
            </a:r>
            <a:r>
              <a:rPr lang="en-US" sz="3200" b="1" dirty="0">
                <a:solidFill>
                  <a:schemeClr val="accent2">
                    <a:lumMod val="75000"/>
                  </a:schemeClr>
                </a:solidFill>
                <a:latin typeface="+mn-lt"/>
                <a:cs typeface="+mn-cs"/>
              </a:rPr>
              <a:t> </a:t>
            </a:r>
            <a:r>
              <a:rPr lang="en-US" sz="3200" b="1" dirty="0">
                <a:latin typeface="+mn-lt"/>
                <a:cs typeface="+mn-cs"/>
              </a:rPr>
              <a:t/>
            </a:r>
            <a:br>
              <a:rPr lang="en-US" sz="3200" b="1" dirty="0">
                <a:latin typeface="+mn-lt"/>
                <a:cs typeface="+mn-cs"/>
              </a:rPr>
            </a:br>
            <a:r>
              <a:rPr lang="ar-SA" sz="3200" b="1" dirty="0">
                <a:solidFill>
                  <a:srgbClr val="FFC000"/>
                </a:solidFill>
                <a:latin typeface="+mn-lt"/>
                <a:cs typeface="+mn-cs"/>
              </a:rPr>
              <a:t>وفيه نضع قطعة من القماش القطني الأبيض على قطعة الملابس أو القماش المراد كيها ثم نضع المكواة عليها ولكن مع الضغط قليلًا ونتركها بضع ثوان ,بعد ذلك نرفع المكواة ونحرك قطعة القماش البيضاء إلى مكان جديد فوق قطعة الملابس أو القماش ثم نضع المكواة عليها ونضغط قليلًا وهكذا</a:t>
            </a:r>
            <a:r>
              <a:rPr lang="en-US" sz="3200" b="1" dirty="0">
                <a:solidFill>
                  <a:srgbClr val="FFC000"/>
                </a:solidFill>
                <a:latin typeface="+mn-lt"/>
                <a:cs typeface="+mn-cs"/>
              </a:rPr>
              <a:t>.</a:t>
            </a:r>
            <a:r>
              <a:rPr lang="en-US" sz="3200" b="1" dirty="0">
                <a:solidFill>
                  <a:srgbClr val="000099"/>
                </a:solidFill>
                <a:latin typeface="+mn-lt"/>
                <a:cs typeface="+mn-cs"/>
              </a:rPr>
              <a:t/>
            </a:r>
            <a:br>
              <a:rPr lang="en-US" sz="3200" b="1" dirty="0">
                <a:solidFill>
                  <a:srgbClr val="000099"/>
                </a:solidFill>
                <a:latin typeface="+mn-lt"/>
                <a:cs typeface="+mn-cs"/>
              </a:rPr>
            </a:br>
            <a:endParaRPr lang="ar-SA" sz="3200" dirty="0">
              <a:solidFill>
                <a:srgbClr val="000099"/>
              </a:solidFill>
              <a:latin typeface="+mn-lt"/>
              <a:cs typeface="+mn-c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عنوان 1"/>
          <p:cNvSpPr>
            <a:spLocks noGrp="1"/>
          </p:cNvSpPr>
          <p:nvPr>
            <p:ph type="title"/>
          </p:nvPr>
        </p:nvSpPr>
        <p:spPr/>
        <p:txBody>
          <a:bodyPr/>
          <a:lstStyle/>
          <a:p>
            <a:endParaRPr lang="ar-SA" smtClean="0"/>
          </a:p>
        </p:txBody>
      </p:sp>
      <p:pic>
        <p:nvPicPr>
          <p:cNvPr id="39938" name="عنصر نائب للمحتوى 3" descr="iron_ironing_board_shirts.jpg"/>
          <p:cNvPicPr>
            <a:picLocks noGrp="1" noChangeAspect="1"/>
          </p:cNvPicPr>
          <p:nvPr>
            <p:ph idx="1"/>
          </p:nvPr>
        </p:nvPicPr>
        <p:blipFill>
          <a:blip r:embed="rId2" cstate="print"/>
          <a:srcRect/>
          <a:stretch>
            <a:fillRect/>
          </a:stretch>
        </p:blipFill>
        <p:spPr>
          <a:xfrm>
            <a:off x="0" y="0"/>
            <a:ext cx="9144000" cy="6858000"/>
          </a:xfrm>
        </p:spPr>
      </p:pic>
      <p:sp>
        <p:nvSpPr>
          <p:cNvPr id="5" name="عنوان 1"/>
          <p:cNvSpPr txBox="1">
            <a:spLocks/>
          </p:cNvSpPr>
          <p:nvPr/>
        </p:nvSpPr>
        <p:spPr>
          <a:xfrm>
            <a:off x="1403350" y="260350"/>
            <a:ext cx="6707188" cy="706438"/>
          </a:xfrm>
          <a:prstGeom prst="rect">
            <a:avLst/>
          </a:prstGeom>
        </p:spPr>
        <p:txBody>
          <a:bodyPr rtlCol="1" anchor="ctr">
            <a:normAutofit fontScale="97500" lnSpcReduction="10000"/>
          </a:bodyPr>
          <a:lstStyle/>
          <a:p>
            <a:pPr algn="ctr" fontAlgn="auto">
              <a:spcAft>
                <a:spcPts val="0"/>
              </a:spcAft>
              <a:defRPr/>
            </a:pPr>
            <a:r>
              <a:rPr lang="ar-SA" sz="4400" b="1" dirty="0">
                <a:solidFill>
                  <a:schemeClr val="accent2">
                    <a:lumMod val="60000"/>
                    <a:lumOff val="40000"/>
                  </a:schemeClr>
                </a:solidFill>
                <a:latin typeface="+mj-lt"/>
                <a:ea typeface="+mj-ea"/>
                <a:cs typeface="+mj-cs"/>
              </a:rPr>
              <a:t>عند البدء بتنفيذ عملية الكي عليكِ</a:t>
            </a:r>
            <a:r>
              <a:rPr lang="en-US" sz="4400" b="1" dirty="0">
                <a:solidFill>
                  <a:schemeClr val="accent2">
                    <a:lumMod val="60000"/>
                    <a:lumOff val="40000"/>
                  </a:schemeClr>
                </a:solidFill>
                <a:latin typeface="+mj-lt"/>
                <a:ea typeface="+mj-ea"/>
                <a:cs typeface="+mj-cs"/>
              </a:rPr>
              <a:t>:</a:t>
            </a:r>
            <a:endParaRPr lang="ar-SA" sz="4400" dirty="0">
              <a:solidFill>
                <a:schemeClr val="accent2">
                  <a:lumMod val="60000"/>
                  <a:lumOff val="40000"/>
                </a:schemeClr>
              </a:solidFill>
              <a:latin typeface="+mj-lt"/>
              <a:ea typeface="+mj-ea"/>
              <a:cs typeface="+mj-cs"/>
            </a:endParaRPr>
          </a:p>
        </p:txBody>
      </p:sp>
      <p:sp>
        <p:nvSpPr>
          <p:cNvPr id="6" name="عنصر نائب للمحتوى 2"/>
          <p:cNvSpPr txBox="1">
            <a:spLocks/>
          </p:cNvSpPr>
          <p:nvPr/>
        </p:nvSpPr>
        <p:spPr>
          <a:xfrm>
            <a:off x="428625" y="1000125"/>
            <a:ext cx="8229600" cy="5643563"/>
          </a:xfrm>
          <a:prstGeom prst="rect">
            <a:avLst/>
          </a:prstGeom>
        </p:spPr>
        <p:txBody>
          <a:bodyPr rtlCol="1">
            <a:normAutofit fontScale="92500" lnSpcReduction="10000"/>
          </a:bodyPr>
          <a:lstStyle/>
          <a:p>
            <a:pPr marL="342900" indent="-342900" algn="ctr" fontAlgn="auto">
              <a:spcBef>
                <a:spcPct val="20000"/>
              </a:spcBef>
              <a:spcAft>
                <a:spcPts val="0"/>
              </a:spcAft>
              <a:buFont typeface="Arial" pitchFamily="34" charset="0"/>
              <a:buNone/>
              <a:defRPr/>
            </a:pPr>
            <a:r>
              <a:rPr lang="ar-SA" sz="3200" b="1" dirty="0">
                <a:solidFill>
                  <a:srgbClr val="0070C0"/>
                </a:solidFill>
                <a:latin typeface="+mn-lt"/>
                <a:cs typeface="+mn-cs"/>
              </a:rPr>
              <a:t>1- تصنيف الملابس بحسب خامتها حتى نتمكن من معالجة كل نوعية منها على حدة .</a:t>
            </a:r>
          </a:p>
          <a:p>
            <a:pPr marL="342900" indent="-342900" algn="ctr" fontAlgn="auto">
              <a:spcBef>
                <a:spcPct val="20000"/>
              </a:spcBef>
              <a:spcAft>
                <a:spcPts val="0"/>
              </a:spcAft>
              <a:buFont typeface="Arial" pitchFamily="34" charset="0"/>
              <a:buNone/>
              <a:defRPr/>
            </a:pPr>
            <a:r>
              <a:rPr lang="ar-SA" sz="3200" b="1" dirty="0">
                <a:solidFill>
                  <a:srgbClr val="0070C0"/>
                </a:solidFill>
                <a:latin typeface="+mn-lt"/>
                <a:cs typeface="+mn-cs"/>
              </a:rPr>
              <a:t>2- بعد ذلك نصنف الملابس المراد كيها إلى مجموعات طبقًا لدرجة الحرارة التي تحتاجها كل مجموعة,والتي تكون موجودة على البطاقات المثبتة على الملبوسات والمنسوجات</a:t>
            </a:r>
            <a:r>
              <a:rPr lang="en-US" sz="3200" b="1" dirty="0">
                <a:solidFill>
                  <a:srgbClr val="0070C0"/>
                </a:solidFill>
                <a:latin typeface="+mn-lt"/>
                <a:cs typeface="+mn-cs"/>
              </a:rPr>
              <a:t>.</a:t>
            </a:r>
            <a:br>
              <a:rPr lang="en-US" sz="3200" b="1" dirty="0">
                <a:solidFill>
                  <a:srgbClr val="0070C0"/>
                </a:solidFill>
                <a:latin typeface="+mn-lt"/>
                <a:cs typeface="+mn-cs"/>
              </a:rPr>
            </a:br>
            <a:r>
              <a:rPr lang="ar-SA" sz="3200" b="1" dirty="0">
                <a:solidFill>
                  <a:srgbClr val="0070C0"/>
                </a:solidFill>
                <a:latin typeface="+mn-lt"/>
                <a:cs typeface="+mn-cs"/>
              </a:rPr>
              <a:t>3-</a:t>
            </a:r>
            <a:r>
              <a:rPr lang="en-US" sz="3200" b="1" dirty="0">
                <a:solidFill>
                  <a:srgbClr val="0070C0"/>
                </a:solidFill>
                <a:latin typeface="+mn-lt"/>
                <a:cs typeface="+mn-cs"/>
              </a:rPr>
              <a:t> </a:t>
            </a:r>
            <a:r>
              <a:rPr lang="ar-SA" sz="3200" b="1" dirty="0">
                <a:solidFill>
                  <a:srgbClr val="0070C0"/>
                </a:solidFill>
                <a:latin typeface="+mn-lt"/>
                <a:cs typeface="+mn-cs"/>
              </a:rPr>
              <a:t> نبدأ أولًا بكي الملابس والأقمشة التي تحتاج إلى درجات حرارة منخفضة ,بعد ذلك نقوم بكي الملابس التي تحتاج لدرجات حرارة مرتفعة وذلك بهدف عدم إضاعة الوقت في انتظار أن تبرد المكواة فضلًا عن تحاشي حرق الملابس</a:t>
            </a:r>
            <a:r>
              <a:rPr lang="en-US" sz="3200" b="1" dirty="0">
                <a:solidFill>
                  <a:srgbClr val="0070C0"/>
                </a:solidFill>
                <a:latin typeface="+mn-lt"/>
                <a:cs typeface="+mn-cs"/>
              </a:rPr>
              <a:t>.</a:t>
            </a:r>
            <a:br>
              <a:rPr lang="en-US" sz="3200" b="1" dirty="0">
                <a:solidFill>
                  <a:srgbClr val="0070C0"/>
                </a:solidFill>
                <a:latin typeface="+mn-lt"/>
                <a:cs typeface="+mn-cs"/>
              </a:rPr>
            </a:br>
            <a:r>
              <a:rPr lang="ar-SA" sz="3200" b="1" dirty="0">
                <a:solidFill>
                  <a:srgbClr val="0070C0"/>
                </a:solidFill>
                <a:latin typeface="+mn-lt"/>
                <a:cs typeface="+mn-cs"/>
              </a:rPr>
              <a:t>4-</a:t>
            </a:r>
            <a:r>
              <a:rPr lang="en-US" sz="3200" b="1" dirty="0">
                <a:solidFill>
                  <a:srgbClr val="0070C0"/>
                </a:solidFill>
                <a:latin typeface="+mn-lt"/>
                <a:cs typeface="+mn-cs"/>
              </a:rPr>
              <a:t> </a:t>
            </a:r>
            <a:r>
              <a:rPr lang="ar-SA" sz="3200" b="1" dirty="0">
                <a:solidFill>
                  <a:srgbClr val="0070C0"/>
                </a:solidFill>
                <a:latin typeface="+mn-lt"/>
                <a:cs typeface="+mn-cs"/>
              </a:rPr>
              <a:t> يجب علينا اختبار درجة حرارة المكواة في البداية ,وذلك بكي جزء داخلي من الملابس حتى نتأكد من ملائمة درجة حرارة المكواة ,وفي حال علقت المكواة بقطعة الملابس أو القماش فإن هذا يعني أن درجة الحرارة أعلى مماهو مطلوب</a:t>
            </a:r>
            <a:r>
              <a:rPr lang="en-US" sz="3200" b="1" dirty="0">
                <a:solidFill>
                  <a:srgbClr val="0070C0"/>
                </a:solidFill>
                <a:latin typeface="+mn-lt"/>
                <a:cs typeface="+mn-cs"/>
              </a:rPr>
              <a:t>.</a:t>
            </a:r>
            <a:endParaRPr lang="ar-SA" sz="3200" dirty="0">
              <a:solidFill>
                <a:srgbClr val="0070C0"/>
              </a:solidFill>
              <a:latin typeface="+mn-lt"/>
              <a:cs typeface="+mn-c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عنوان 1"/>
          <p:cNvSpPr>
            <a:spLocks noGrp="1"/>
          </p:cNvSpPr>
          <p:nvPr>
            <p:ph type="title"/>
          </p:nvPr>
        </p:nvSpPr>
        <p:spPr/>
        <p:txBody>
          <a:bodyPr/>
          <a:lstStyle/>
          <a:p>
            <a:endParaRPr lang="ar-SA" smtClean="0"/>
          </a:p>
        </p:txBody>
      </p:sp>
      <p:pic>
        <p:nvPicPr>
          <p:cNvPr id="40962" name="عنصر نائب للمحتوى 3" descr="kw-eng-ffbcb4c40f.jpg"/>
          <p:cNvPicPr>
            <a:picLocks noGrp="1" noChangeAspect="1"/>
          </p:cNvPicPr>
          <p:nvPr>
            <p:ph idx="1"/>
          </p:nvPr>
        </p:nvPicPr>
        <p:blipFill>
          <a:blip r:embed="rId2" cstate="print"/>
          <a:srcRect/>
          <a:stretch>
            <a:fillRect/>
          </a:stretch>
        </p:blipFill>
        <p:spPr>
          <a:xfrm>
            <a:off x="0" y="0"/>
            <a:ext cx="9144000" cy="6858000"/>
          </a:xfrm>
        </p:spPr>
      </p:pic>
      <p:sp>
        <p:nvSpPr>
          <p:cNvPr id="5" name="Rectangle 1"/>
          <p:cNvSpPr>
            <a:spLocks noChangeArrowheads="1"/>
          </p:cNvSpPr>
          <p:nvPr/>
        </p:nvSpPr>
        <p:spPr bwMode="auto">
          <a:xfrm>
            <a:off x="0" y="285750"/>
            <a:ext cx="8918575" cy="6862763"/>
          </a:xfrm>
          <a:prstGeom prst="rect">
            <a:avLst/>
          </a:prstGeom>
          <a:noFill/>
          <a:ln w="9525">
            <a:noFill/>
            <a:miter lim="800000"/>
            <a:headEnd/>
            <a:tailEnd/>
          </a:ln>
          <a:effectLst/>
        </p:spPr>
        <p:txBody>
          <a:bodyPr anchor="ctr">
            <a:spAutoFit/>
          </a:bodyPr>
          <a:lstStyle/>
          <a:p>
            <a:pPr>
              <a:tabLst>
                <a:tab pos="990600" algn="l"/>
                <a:tab pos="1016000" algn="l"/>
              </a:tabLst>
            </a:pPr>
            <a:r>
              <a:rPr lang="ar-SA" sz="2000" b="1">
                <a:solidFill>
                  <a:srgbClr val="FFFF00"/>
                </a:solidFill>
                <a:latin typeface="Akhbar MT" pitchFamily="2" charset="-78"/>
              </a:rPr>
              <a:t>	</a:t>
            </a:r>
            <a:r>
              <a:rPr lang="ar-SA" sz="2400" b="1">
                <a:solidFill>
                  <a:srgbClr val="FF0000"/>
                </a:solidFill>
                <a:latin typeface="Akhbar MT" pitchFamily="2" charset="-78"/>
              </a:rPr>
              <a:t>مراحل الغسيل /</a:t>
            </a:r>
          </a:p>
          <a:p>
            <a:pPr rtl="0" eaLnBrk="0" hangingPunct="0">
              <a:tabLst>
                <a:tab pos="990600" algn="l"/>
                <a:tab pos="1016000" algn="l"/>
              </a:tabLst>
            </a:pPr>
            <a:r>
              <a:rPr lang="ar-SA" sz="2400" b="1">
                <a:solidFill>
                  <a:srgbClr val="632523"/>
                </a:solidFill>
                <a:latin typeface="Akhbar MT" pitchFamily="2" charset="-78"/>
              </a:rPr>
              <a:t>عند تنظيف الملابس</a:t>
            </a:r>
            <a:r>
              <a:rPr lang="ar-SA" sz="2400" b="1">
                <a:solidFill>
                  <a:srgbClr val="632523"/>
                </a:solidFill>
                <a:latin typeface="Arial Black" pitchFamily="34" charset="0"/>
              </a:rPr>
              <a:t> </a:t>
            </a:r>
            <a:r>
              <a:rPr lang="ar-SA" sz="2400" b="1">
                <a:solidFill>
                  <a:srgbClr val="FFFF00"/>
                </a:solidFill>
                <a:latin typeface="Akhbar MT" pitchFamily="2" charset="-78"/>
              </a:rPr>
              <a:t>يراعى فصل </a:t>
            </a:r>
            <a:r>
              <a:rPr lang="ar-SA" sz="2400" b="1">
                <a:solidFill>
                  <a:srgbClr val="632523"/>
                </a:solidFill>
                <a:latin typeface="Akhbar MT" pitchFamily="2" charset="-78"/>
              </a:rPr>
              <a:t>الملوَّنة منها عن البيضاء </a:t>
            </a:r>
            <a:r>
              <a:rPr lang="ar-SA" sz="2400" b="1">
                <a:solidFill>
                  <a:srgbClr val="FFFF00"/>
                </a:solidFill>
                <a:latin typeface="Akhbar MT" pitchFamily="2" charset="-78"/>
              </a:rPr>
              <a:t>بعناية؛</a:t>
            </a:r>
            <a:r>
              <a:rPr lang="ar-SA" sz="2400" b="1">
                <a:solidFill>
                  <a:srgbClr val="632523"/>
                </a:solidFill>
                <a:latin typeface="Akhbar MT" pitchFamily="2" charset="-78"/>
              </a:rPr>
              <a:t> حتى لا يتأثر لونها</a:t>
            </a:r>
            <a:r>
              <a:rPr lang="en-US" sz="2400" b="1">
                <a:solidFill>
                  <a:srgbClr val="632523"/>
                </a:solidFill>
                <a:latin typeface="Arial Black" pitchFamily="34" charset="0"/>
                <a:ea typeface="Calibri" pitchFamily="34" charset="0"/>
                <a:cs typeface="Akhbar MT" pitchFamily="2" charset="-78"/>
              </a:rPr>
              <a:t>.</a:t>
            </a:r>
            <a:br>
              <a:rPr lang="en-US" sz="2400" b="1">
                <a:solidFill>
                  <a:srgbClr val="632523"/>
                </a:solidFill>
                <a:latin typeface="Arial Black" pitchFamily="34" charset="0"/>
                <a:ea typeface="Calibri" pitchFamily="34" charset="0"/>
                <a:cs typeface="Akhbar MT" pitchFamily="2" charset="-78"/>
              </a:rPr>
            </a:br>
            <a:r>
              <a:rPr lang="en-US" sz="2400" b="1">
                <a:solidFill>
                  <a:srgbClr val="632523"/>
                </a:solidFill>
                <a:latin typeface="Arial Black" pitchFamily="34" charset="0"/>
                <a:ea typeface="Calibri" pitchFamily="34" charset="0"/>
                <a:cs typeface="Akhbar MT" pitchFamily="2" charset="-78"/>
              </a:rPr>
              <a:t>-</a:t>
            </a:r>
            <a:r>
              <a:rPr lang="ar-SA" sz="2400" b="1">
                <a:solidFill>
                  <a:srgbClr val="632523"/>
                </a:solidFill>
                <a:latin typeface="Akhbar MT" pitchFamily="2" charset="-78"/>
                <a:ea typeface="Calibri" pitchFamily="34" charset="0"/>
                <a:cs typeface="Akhbar MT" pitchFamily="2" charset="-78"/>
              </a:rPr>
              <a:t>خياطة أيّ</a:t>
            </a:r>
            <a:r>
              <a:rPr lang="ar-SA" sz="2400" b="1">
                <a:solidFill>
                  <a:srgbClr val="632523"/>
                </a:solidFill>
                <a:latin typeface="Arial Black" pitchFamily="34" charset="0"/>
                <a:ea typeface="Calibri" pitchFamily="34" charset="0"/>
                <a:cs typeface="Akhbar MT" pitchFamily="2" charset="-78"/>
              </a:rPr>
              <a:t> </a:t>
            </a:r>
            <a:r>
              <a:rPr lang="ar-SA" sz="2400" b="1">
                <a:solidFill>
                  <a:srgbClr val="632523"/>
                </a:solidFill>
                <a:latin typeface="Akhbar MT" pitchFamily="2" charset="-78"/>
                <a:ea typeface="Calibri" pitchFamily="34" charset="0"/>
                <a:cs typeface="Akhbar MT" pitchFamily="2" charset="-78"/>
              </a:rPr>
              <a:t>قَطْع أو </a:t>
            </a:r>
            <a:r>
              <a:rPr lang="ar-SA" sz="2400" b="1">
                <a:solidFill>
                  <a:srgbClr val="FFFF00"/>
                </a:solidFill>
                <a:latin typeface="Akhbar MT" pitchFamily="2" charset="-78"/>
                <a:ea typeface="Calibri" pitchFamily="34" charset="0"/>
                <a:cs typeface="Akhbar MT" pitchFamily="2" charset="-78"/>
              </a:rPr>
              <a:t>تمزق حتى لا يتسع </a:t>
            </a:r>
            <a:r>
              <a:rPr lang="ar-SA" sz="2400" b="1">
                <a:solidFill>
                  <a:srgbClr val="632523"/>
                </a:solidFill>
                <a:latin typeface="Akhbar MT" pitchFamily="2" charset="-78"/>
                <a:ea typeface="Calibri" pitchFamily="34" charset="0"/>
                <a:cs typeface="Akhbar MT" pitchFamily="2" charset="-78"/>
              </a:rPr>
              <a:t>مع الغسيل</a:t>
            </a:r>
            <a:r>
              <a:rPr lang="en-US" sz="2400" b="1">
                <a:solidFill>
                  <a:srgbClr val="632523"/>
                </a:solidFill>
                <a:latin typeface="Arial Black" pitchFamily="34" charset="0"/>
                <a:ea typeface="Calibri" pitchFamily="34" charset="0"/>
                <a:cs typeface="Akhbar MT" pitchFamily="2" charset="-78"/>
              </a:rPr>
              <a:t> .</a:t>
            </a:r>
            <a:br>
              <a:rPr lang="en-US" sz="2400" b="1">
                <a:solidFill>
                  <a:srgbClr val="632523"/>
                </a:solidFill>
                <a:latin typeface="Arial Black" pitchFamily="34" charset="0"/>
                <a:ea typeface="Calibri" pitchFamily="34" charset="0"/>
                <a:cs typeface="Akhbar MT" pitchFamily="2" charset="-78"/>
              </a:rPr>
            </a:br>
            <a:r>
              <a:rPr lang="en-US" sz="2400" b="1">
                <a:solidFill>
                  <a:srgbClr val="632523"/>
                </a:solidFill>
                <a:latin typeface="Arial Black" pitchFamily="34" charset="0"/>
                <a:ea typeface="Calibri" pitchFamily="34" charset="0"/>
                <a:cs typeface="Akhbar MT" pitchFamily="2" charset="-78"/>
              </a:rPr>
              <a:t>-</a:t>
            </a:r>
            <a:r>
              <a:rPr lang="ar-SA" sz="2400" b="1">
                <a:solidFill>
                  <a:srgbClr val="632523"/>
                </a:solidFill>
                <a:latin typeface="Akhbar MT" pitchFamily="2" charset="-78"/>
              </a:rPr>
              <a:t>لا تترك (سُوسَت) </a:t>
            </a:r>
            <a:r>
              <a:rPr lang="ar-SA" sz="2400" b="1">
                <a:solidFill>
                  <a:srgbClr val="FFFF00"/>
                </a:solidFill>
                <a:latin typeface="Akhbar MT" pitchFamily="2" charset="-78"/>
              </a:rPr>
              <a:t>الملابس مفتوحة </a:t>
            </a:r>
            <a:r>
              <a:rPr lang="ar-SA" sz="2400" b="1">
                <a:solidFill>
                  <a:srgbClr val="632523"/>
                </a:solidFill>
                <a:latin typeface="Akhbar MT" pitchFamily="2" charset="-78"/>
              </a:rPr>
              <a:t>أثناء</a:t>
            </a:r>
            <a:r>
              <a:rPr lang="ar-SA" sz="2400" b="1">
                <a:solidFill>
                  <a:srgbClr val="632523"/>
                </a:solidFill>
                <a:latin typeface="Arial Black" pitchFamily="34" charset="0"/>
              </a:rPr>
              <a:t> </a:t>
            </a:r>
            <a:r>
              <a:rPr lang="ar-SA" sz="2400" b="1">
                <a:solidFill>
                  <a:srgbClr val="632523"/>
                </a:solidFill>
                <a:latin typeface="Akhbar MT" pitchFamily="2" charset="-78"/>
              </a:rPr>
              <a:t>الغسيل</a:t>
            </a:r>
            <a:r>
              <a:rPr lang="en-US" sz="2400" b="1">
                <a:solidFill>
                  <a:srgbClr val="632523"/>
                </a:solidFill>
                <a:latin typeface="Arial Black" pitchFamily="34" charset="0"/>
                <a:cs typeface="Akhbar MT" pitchFamily="2" charset="-78"/>
              </a:rPr>
              <a:t> .</a:t>
            </a:r>
            <a:br>
              <a:rPr lang="en-US" sz="2400" b="1">
                <a:solidFill>
                  <a:srgbClr val="632523"/>
                </a:solidFill>
                <a:latin typeface="Arial Black" pitchFamily="34" charset="0"/>
                <a:cs typeface="Akhbar MT" pitchFamily="2" charset="-78"/>
              </a:rPr>
            </a:br>
            <a:r>
              <a:rPr lang="en-US" sz="2400" b="1">
                <a:solidFill>
                  <a:srgbClr val="632523"/>
                </a:solidFill>
                <a:latin typeface="Arial Black" pitchFamily="34" charset="0"/>
                <a:cs typeface="Akhbar MT" pitchFamily="2" charset="-78"/>
              </a:rPr>
              <a:t>-</a:t>
            </a:r>
            <a:r>
              <a:rPr lang="ar-SA" sz="2400" b="1">
                <a:solidFill>
                  <a:srgbClr val="632523"/>
                </a:solidFill>
                <a:latin typeface="Akhbar MT" pitchFamily="2" charset="-78"/>
              </a:rPr>
              <a:t>فك الأزرار حتى لا </a:t>
            </a:r>
            <a:r>
              <a:rPr lang="ar-SA" sz="2400" b="1">
                <a:solidFill>
                  <a:srgbClr val="FFFF00"/>
                </a:solidFill>
                <a:latin typeface="Akhbar MT" pitchFamily="2" charset="-78"/>
              </a:rPr>
              <a:t>تتسع مساحة العراوي </a:t>
            </a:r>
            <a:r>
              <a:rPr lang="ar-SA" sz="2400" b="1">
                <a:solidFill>
                  <a:srgbClr val="632523"/>
                </a:solidFill>
                <a:latin typeface="Akhbar MT" pitchFamily="2" charset="-78"/>
              </a:rPr>
              <a:t>أثناء دورانها </a:t>
            </a:r>
            <a:r>
              <a:rPr lang="ar-SA" sz="2400" b="1">
                <a:solidFill>
                  <a:srgbClr val="FFFF00"/>
                </a:solidFill>
                <a:latin typeface="Akhbar MT" pitchFamily="2" charset="-78"/>
              </a:rPr>
              <a:t>في الغسالة</a:t>
            </a:r>
            <a:r>
              <a:rPr lang="en-US" sz="2400" b="1">
                <a:solidFill>
                  <a:srgbClr val="FFFF00"/>
                </a:solidFill>
                <a:latin typeface="Arial Black" pitchFamily="34" charset="0"/>
                <a:cs typeface="Akhbar MT" pitchFamily="2" charset="-78"/>
              </a:rPr>
              <a:t> </a:t>
            </a:r>
            <a:r>
              <a:rPr lang="en-US" sz="2400" b="1">
                <a:solidFill>
                  <a:srgbClr val="632523"/>
                </a:solidFill>
                <a:latin typeface="Arial Black" pitchFamily="34" charset="0"/>
                <a:cs typeface="Akhbar MT" pitchFamily="2" charset="-78"/>
              </a:rPr>
              <a:t>.</a:t>
            </a:r>
            <a:br>
              <a:rPr lang="en-US" sz="2400" b="1">
                <a:solidFill>
                  <a:srgbClr val="632523"/>
                </a:solidFill>
                <a:latin typeface="Arial Black" pitchFamily="34" charset="0"/>
                <a:cs typeface="Akhbar MT" pitchFamily="2" charset="-78"/>
              </a:rPr>
            </a:br>
            <a:r>
              <a:rPr lang="en-US" sz="2400" b="1">
                <a:solidFill>
                  <a:srgbClr val="632523"/>
                </a:solidFill>
                <a:latin typeface="Arial Black" pitchFamily="34" charset="0"/>
                <a:cs typeface="Akhbar MT" pitchFamily="2" charset="-78"/>
              </a:rPr>
              <a:t>-</a:t>
            </a:r>
            <a:r>
              <a:rPr lang="ar-SA" sz="2400" b="1">
                <a:solidFill>
                  <a:srgbClr val="632523"/>
                </a:solidFill>
                <a:latin typeface="Akhbar MT" pitchFamily="2" charset="-78"/>
              </a:rPr>
              <a:t>إخراج قلب الجيوب لكي </a:t>
            </a:r>
            <a:r>
              <a:rPr lang="ar-SA" sz="2400" b="1">
                <a:solidFill>
                  <a:srgbClr val="FFFF00"/>
                </a:solidFill>
                <a:latin typeface="Akhbar MT" pitchFamily="2" charset="-78"/>
              </a:rPr>
              <a:t>تنظف جيدًا</a:t>
            </a:r>
            <a:r>
              <a:rPr lang="en-US" sz="2400" b="1">
                <a:solidFill>
                  <a:srgbClr val="632523"/>
                </a:solidFill>
                <a:latin typeface="Arial Black" pitchFamily="34" charset="0"/>
                <a:cs typeface="Akhbar MT" pitchFamily="2" charset="-78"/>
              </a:rPr>
              <a:t>. </a:t>
            </a:r>
            <a:br>
              <a:rPr lang="en-US" sz="2400" b="1">
                <a:solidFill>
                  <a:srgbClr val="632523"/>
                </a:solidFill>
                <a:latin typeface="Arial Black" pitchFamily="34" charset="0"/>
                <a:cs typeface="Akhbar MT" pitchFamily="2" charset="-78"/>
              </a:rPr>
            </a:br>
            <a:r>
              <a:rPr lang="en-US" sz="2400" b="1">
                <a:solidFill>
                  <a:srgbClr val="632523"/>
                </a:solidFill>
                <a:latin typeface="Arial Black" pitchFamily="34" charset="0"/>
                <a:cs typeface="Akhbar MT" pitchFamily="2" charset="-78"/>
              </a:rPr>
              <a:t>-</a:t>
            </a:r>
            <a:r>
              <a:rPr lang="ar-SA" sz="2400" b="1">
                <a:solidFill>
                  <a:srgbClr val="632523"/>
                </a:solidFill>
                <a:latin typeface="Akhbar MT" pitchFamily="2" charset="-78"/>
              </a:rPr>
              <a:t>قلب البنطلونات </a:t>
            </a:r>
            <a:r>
              <a:rPr lang="ar-SA" sz="2400" b="1">
                <a:solidFill>
                  <a:srgbClr val="FFFF00"/>
                </a:solidFill>
                <a:latin typeface="Akhbar MT" pitchFamily="2" charset="-78"/>
              </a:rPr>
              <a:t>والبلوفرات على الظهر</a:t>
            </a:r>
            <a:r>
              <a:rPr lang="ar-SA" sz="2400" b="1">
                <a:solidFill>
                  <a:srgbClr val="FFFF00"/>
                </a:solidFill>
                <a:latin typeface="Arial Black" pitchFamily="34" charset="0"/>
              </a:rPr>
              <a:t> </a:t>
            </a:r>
            <a:r>
              <a:rPr lang="ar-SA" sz="2400" b="1">
                <a:solidFill>
                  <a:srgbClr val="632523"/>
                </a:solidFill>
                <a:latin typeface="Akhbar MT" pitchFamily="2" charset="-78"/>
              </a:rPr>
              <a:t>لضمان سلامتها </a:t>
            </a:r>
            <a:r>
              <a:rPr lang="ar-SA" sz="2400" b="1">
                <a:solidFill>
                  <a:srgbClr val="FFFF00"/>
                </a:solidFill>
                <a:latin typeface="Akhbar MT" pitchFamily="2" charset="-78"/>
              </a:rPr>
              <a:t>من الوبر </a:t>
            </a:r>
            <a:r>
              <a:rPr lang="ar-SA" sz="2400" b="1">
                <a:solidFill>
                  <a:srgbClr val="632523"/>
                </a:solidFill>
                <a:latin typeface="Akhbar MT" pitchFamily="2" charset="-78"/>
              </a:rPr>
              <a:t>والخيوط التي تعلق بها</a:t>
            </a:r>
            <a:r>
              <a:rPr lang="en-US" sz="2400" b="1">
                <a:solidFill>
                  <a:srgbClr val="632523"/>
                </a:solidFill>
                <a:latin typeface="Arial Black" pitchFamily="34" charset="0"/>
                <a:cs typeface="Akhbar MT" pitchFamily="2" charset="-78"/>
              </a:rPr>
              <a:t> .</a:t>
            </a:r>
            <a:br>
              <a:rPr lang="en-US" sz="2400" b="1">
                <a:solidFill>
                  <a:srgbClr val="632523"/>
                </a:solidFill>
                <a:latin typeface="Arial Black" pitchFamily="34" charset="0"/>
                <a:cs typeface="Akhbar MT" pitchFamily="2" charset="-78"/>
              </a:rPr>
            </a:br>
            <a:r>
              <a:rPr lang="en-US" sz="2400" b="1">
                <a:solidFill>
                  <a:srgbClr val="632523"/>
                </a:solidFill>
                <a:latin typeface="Arial Black" pitchFamily="34" charset="0"/>
                <a:cs typeface="Akhbar MT" pitchFamily="2" charset="-78"/>
              </a:rPr>
              <a:t>-</a:t>
            </a:r>
            <a:r>
              <a:rPr lang="ar-SA" sz="2400" b="1">
                <a:solidFill>
                  <a:srgbClr val="632523"/>
                </a:solidFill>
                <a:latin typeface="Akhbar MT" pitchFamily="2" charset="-78"/>
              </a:rPr>
              <a:t>نقع الملابس في الماء </a:t>
            </a:r>
            <a:r>
              <a:rPr lang="ar-SA" sz="2400" b="1">
                <a:solidFill>
                  <a:srgbClr val="FFFF00"/>
                </a:solidFill>
                <a:latin typeface="Akhbar MT" pitchFamily="2" charset="-78"/>
              </a:rPr>
              <a:t>قبل</a:t>
            </a:r>
            <a:r>
              <a:rPr lang="ar-SA" sz="2400" b="1">
                <a:solidFill>
                  <a:srgbClr val="FFFF00"/>
                </a:solidFill>
                <a:latin typeface="Arial Black" pitchFamily="34" charset="0"/>
              </a:rPr>
              <a:t> </a:t>
            </a:r>
            <a:r>
              <a:rPr lang="ar-SA" sz="2400" b="1">
                <a:solidFill>
                  <a:srgbClr val="FFFF00"/>
                </a:solidFill>
                <a:latin typeface="Akhbar MT" pitchFamily="2" charset="-78"/>
              </a:rPr>
              <a:t>الغسيل </a:t>
            </a:r>
            <a:r>
              <a:rPr lang="ar-SA" sz="2400" b="1">
                <a:solidFill>
                  <a:srgbClr val="632523"/>
                </a:solidFill>
                <a:latin typeface="Akhbar MT" pitchFamily="2" charset="-78"/>
              </a:rPr>
              <a:t>للحصول على درجة نظافة أعلى</a:t>
            </a:r>
            <a:r>
              <a:rPr lang="en-US" sz="2400" b="1">
                <a:solidFill>
                  <a:srgbClr val="632523"/>
                </a:solidFill>
                <a:latin typeface="Arial Black" pitchFamily="34" charset="0"/>
                <a:cs typeface="Akhbar MT" pitchFamily="2" charset="-78"/>
              </a:rPr>
              <a:t> .</a:t>
            </a:r>
            <a:br>
              <a:rPr lang="en-US" sz="2400" b="1">
                <a:solidFill>
                  <a:srgbClr val="632523"/>
                </a:solidFill>
                <a:latin typeface="Arial Black" pitchFamily="34" charset="0"/>
                <a:cs typeface="Akhbar MT" pitchFamily="2" charset="-78"/>
              </a:rPr>
            </a:br>
            <a:r>
              <a:rPr lang="en-US" sz="2400" b="1">
                <a:solidFill>
                  <a:srgbClr val="632523"/>
                </a:solidFill>
                <a:latin typeface="Arial Black" pitchFamily="34" charset="0"/>
                <a:cs typeface="Akhbar MT" pitchFamily="2" charset="-78"/>
              </a:rPr>
              <a:t>-</a:t>
            </a:r>
            <a:r>
              <a:rPr lang="ar-SA" sz="2400" b="1">
                <a:solidFill>
                  <a:srgbClr val="632523"/>
                </a:solidFill>
                <a:latin typeface="Akhbar MT" pitchFamily="2" charset="-78"/>
              </a:rPr>
              <a:t>عند غسيل رابطة </a:t>
            </a:r>
            <a:r>
              <a:rPr lang="ar-SA" sz="2400" b="1">
                <a:solidFill>
                  <a:srgbClr val="FFFF00"/>
                </a:solidFill>
                <a:latin typeface="Akhbar MT" pitchFamily="2" charset="-78"/>
              </a:rPr>
              <a:t>العنق يتم وضعها </a:t>
            </a:r>
            <a:r>
              <a:rPr lang="ar-SA" sz="2400" b="1">
                <a:solidFill>
                  <a:srgbClr val="632523"/>
                </a:solidFill>
                <a:latin typeface="Akhbar MT" pitchFamily="2" charset="-78"/>
              </a:rPr>
              <a:t>في برطمان</a:t>
            </a:r>
            <a:r>
              <a:rPr lang="ar-SA" sz="2400" b="1">
                <a:solidFill>
                  <a:srgbClr val="632523"/>
                </a:solidFill>
                <a:latin typeface="Arial Black" pitchFamily="34" charset="0"/>
              </a:rPr>
              <a:t> </a:t>
            </a:r>
            <a:r>
              <a:rPr lang="ar-SA" sz="2400" b="1">
                <a:solidFill>
                  <a:srgbClr val="632523"/>
                </a:solidFill>
                <a:latin typeface="Akhbar MT" pitchFamily="2" charset="-78"/>
              </a:rPr>
              <a:t>مليء بالماء المذاب فيه مسحوق غسيل أو صابون سائل، ويقفل </a:t>
            </a:r>
            <a:r>
              <a:rPr lang="ar-SA" sz="2400" b="1">
                <a:solidFill>
                  <a:srgbClr val="FFFF00"/>
                </a:solidFill>
                <a:latin typeface="Akhbar MT" pitchFamily="2" charset="-78"/>
              </a:rPr>
              <a:t>جيدًا ثم يُرَجّ </a:t>
            </a:r>
            <a:r>
              <a:rPr lang="ar-SA" sz="2400" b="1">
                <a:solidFill>
                  <a:srgbClr val="632523"/>
                </a:solidFill>
                <a:latin typeface="Akhbar MT" pitchFamily="2" charset="-78"/>
              </a:rPr>
              <a:t>لفترة</a:t>
            </a:r>
            <a:r>
              <a:rPr lang="ar-SA" sz="2400" b="1">
                <a:solidFill>
                  <a:srgbClr val="632523"/>
                </a:solidFill>
                <a:latin typeface="Arial Black" pitchFamily="34" charset="0"/>
              </a:rPr>
              <a:t> </a:t>
            </a:r>
            <a:r>
              <a:rPr lang="ar-SA" sz="2400" b="1">
                <a:solidFill>
                  <a:srgbClr val="632523"/>
                </a:solidFill>
                <a:latin typeface="Akhbar MT" pitchFamily="2" charset="-78"/>
              </a:rPr>
              <a:t>بسيطة، ثم تشطف بنفس الطريقة بماء نظيف، وبالتالي لا يتغيَّر شكلها</a:t>
            </a:r>
            <a:r>
              <a:rPr lang="en-US" sz="2400" b="1">
                <a:solidFill>
                  <a:srgbClr val="632523"/>
                </a:solidFill>
                <a:latin typeface="Arial Black" pitchFamily="34" charset="0"/>
                <a:cs typeface="Akhbar MT" pitchFamily="2" charset="-78"/>
              </a:rPr>
              <a:t>.</a:t>
            </a:r>
            <a:br>
              <a:rPr lang="en-US" sz="2400" b="1">
                <a:solidFill>
                  <a:srgbClr val="632523"/>
                </a:solidFill>
                <a:latin typeface="Arial Black" pitchFamily="34" charset="0"/>
                <a:cs typeface="Akhbar MT" pitchFamily="2" charset="-78"/>
              </a:rPr>
            </a:br>
            <a:r>
              <a:rPr lang="en-US" sz="2400" b="1">
                <a:solidFill>
                  <a:srgbClr val="632523"/>
                </a:solidFill>
                <a:latin typeface="Arial Black" pitchFamily="34" charset="0"/>
                <a:cs typeface="Akhbar MT" pitchFamily="2" charset="-78"/>
              </a:rPr>
              <a:t>-</a:t>
            </a:r>
            <a:r>
              <a:rPr lang="ar-SA" sz="2400" b="1">
                <a:solidFill>
                  <a:srgbClr val="632523"/>
                </a:solidFill>
                <a:latin typeface="Akhbar MT" pitchFamily="2" charset="-78"/>
              </a:rPr>
              <a:t>ولجعل</a:t>
            </a:r>
            <a:r>
              <a:rPr lang="ar-SA" sz="2400" b="1">
                <a:solidFill>
                  <a:srgbClr val="632523"/>
                </a:solidFill>
                <a:latin typeface="Arial Black" pitchFamily="34" charset="0"/>
              </a:rPr>
              <a:t> </a:t>
            </a:r>
            <a:r>
              <a:rPr lang="ar-SA" sz="2400" b="1">
                <a:solidFill>
                  <a:srgbClr val="632523"/>
                </a:solidFill>
                <a:latin typeface="Akhbar MT" pitchFamily="2" charset="-78"/>
              </a:rPr>
              <a:t>الملابس </a:t>
            </a:r>
            <a:r>
              <a:rPr lang="ar-SA" sz="2400" b="1">
                <a:solidFill>
                  <a:srgbClr val="FFFF00"/>
                </a:solidFill>
                <a:latin typeface="Akhbar MT" pitchFamily="2" charset="-78"/>
              </a:rPr>
              <a:t>بيضاء ناصعة،</a:t>
            </a:r>
            <a:r>
              <a:rPr lang="ar-SA" sz="2400" b="1">
                <a:solidFill>
                  <a:srgbClr val="632523"/>
                </a:solidFill>
                <a:latin typeface="Akhbar MT" pitchFamily="2" charset="-78"/>
              </a:rPr>
              <a:t> يمكن وضع ملعقة من النوشادر في بعض الماء المغلي</a:t>
            </a:r>
            <a:r>
              <a:rPr lang="en-US" sz="2400" b="1">
                <a:solidFill>
                  <a:srgbClr val="632523"/>
                </a:solidFill>
                <a:latin typeface="Arial Black" pitchFamily="34" charset="0"/>
                <a:cs typeface="Akhbar MT" pitchFamily="2" charset="-78"/>
              </a:rPr>
              <a:t>.</a:t>
            </a:r>
            <a:br>
              <a:rPr lang="en-US" sz="2400" b="1">
                <a:solidFill>
                  <a:srgbClr val="632523"/>
                </a:solidFill>
                <a:latin typeface="Arial Black" pitchFamily="34" charset="0"/>
                <a:cs typeface="Akhbar MT" pitchFamily="2" charset="-78"/>
              </a:rPr>
            </a:br>
            <a:r>
              <a:rPr lang="en-US" sz="2400" b="1">
                <a:solidFill>
                  <a:srgbClr val="632523"/>
                </a:solidFill>
                <a:latin typeface="Arial Black" pitchFamily="34" charset="0"/>
                <a:cs typeface="Akhbar MT" pitchFamily="2" charset="-78"/>
              </a:rPr>
              <a:t>-</a:t>
            </a:r>
            <a:r>
              <a:rPr lang="ar-SA" sz="2400" b="1">
                <a:solidFill>
                  <a:srgbClr val="632523"/>
                </a:solidFill>
                <a:latin typeface="Akhbar MT" pitchFamily="2" charset="-78"/>
              </a:rPr>
              <a:t>يراعى</a:t>
            </a:r>
            <a:r>
              <a:rPr lang="ar-SA" sz="2400" b="1">
                <a:solidFill>
                  <a:srgbClr val="632523"/>
                </a:solidFill>
                <a:latin typeface="Arial Black" pitchFamily="34" charset="0"/>
              </a:rPr>
              <a:t> </a:t>
            </a:r>
            <a:r>
              <a:rPr lang="ar-SA" sz="2400" b="1">
                <a:solidFill>
                  <a:srgbClr val="632523"/>
                </a:solidFill>
                <a:latin typeface="Akhbar MT" pitchFamily="2" charset="-78"/>
              </a:rPr>
              <a:t>شطف الغسيل جيدًا بعد تنظيفه من الصابون لعدم اصفرار لونه بمجرد نشره في </a:t>
            </a:r>
            <a:r>
              <a:rPr lang="ar-SA" sz="2400" b="1">
                <a:solidFill>
                  <a:srgbClr val="FFFF00"/>
                </a:solidFill>
                <a:latin typeface="Akhbar MT" pitchFamily="2" charset="-78"/>
              </a:rPr>
              <a:t>الشمس، أو</a:t>
            </a:r>
            <a:r>
              <a:rPr lang="ar-SA" sz="2400" b="1">
                <a:solidFill>
                  <a:srgbClr val="FFFF00"/>
                </a:solidFill>
                <a:latin typeface="Arial Black" pitchFamily="34" charset="0"/>
              </a:rPr>
              <a:t> </a:t>
            </a:r>
            <a:r>
              <a:rPr lang="ar-SA" sz="2400" b="1">
                <a:solidFill>
                  <a:srgbClr val="FFFF00"/>
                </a:solidFill>
                <a:latin typeface="Akhbar MT" pitchFamily="2" charset="-78"/>
              </a:rPr>
              <a:t>تعرضه لحرارة المكواة</a:t>
            </a:r>
            <a:r>
              <a:rPr lang="en-US" sz="3200" b="1">
                <a:solidFill>
                  <a:srgbClr val="632523"/>
                </a:solidFill>
                <a:latin typeface="Arial Black" pitchFamily="34" charset="0"/>
                <a:cs typeface="Akhbar MT" pitchFamily="2" charset="-78"/>
              </a:rPr>
              <a:t>.</a:t>
            </a:r>
            <a:br>
              <a:rPr lang="en-US" sz="3200" b="1">
                <a:solidFill>
                  <a:srgbClr val="632523"/>
                </a:solidFill>
                <a:latin typeface="Arial Black" pitchFamily="34" charset="0"/>
                <a:cs typeface="Akhbar MT" pitchFamily="2" charset="-78"/>
              </a:rPr>
            </a:br>
            <a:r>
              <a:rPr lang="en-US" sz="3200" b="1">
                <a:solidFill>
                  <a:srgbClr val="632523"/>
                </a:solidFill>
                <a:latin typeface="Arial Black" pitchFamily="34" charset="0"/>
                <a:cs typeface="Akhbar MT" pitchFamily="2" charset="-78"/>
              </a:rPr>
              <a:t/>
            </a:r>
            <a:br>
              <a:rPr lang="en-US" sz="3200" b="1">
                <a:solidFill>
                  <a:srgbClr val="632523"/>
                </a:solidFill>
                <a:latin typeface="Arial Black" pitchFamily="34" charset="0"/>
                <a:cs typeface="Akhbar MT" pitchFamily="2" charset="-78"/>
              </a:rPr>
            </a:br>
            <a:endParaRPr lang="en-US" sz="4000">
              <a:solidFill>
                <a:srgbClr val="632523"/>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عنوان 1"/>
          <p:cNvSpPr>
            <a:spLocks noGrp="1"/>
          </p:cNvSpPr>
          <p:nvPr>
            <p:ph type="title"/>
          </p:nvPr>
        </p:nvSpPr>
        <p:spPr/>
        <p:txBody>
          <a:bodyPr/>
          <a:lstStyle/>
          <a:p>
            <a:endParaRPr lang="ar-SA" smtClean="0"/>
          </a:p>
        </p:txBody>
      </p:sp>
      <p:sp>
        <p:nvSpPr>
          <p:cNvPr id="14338" name="عنصر نائب للمحتوى 2"/>
          <p:cNvSpPr>
            <a:spLocks noGrp="1"/>
          </p:cNvSpPr>
          <p:nvPr>
            <p:ph idx="1"/>
          </p:nvPr>
        </p:nvSpPr>
        <p:spPr/>
        <p:txBody>
          <a:bodyPr/>
          <a:lstStyle/>
          <a:p>
            <a:endParaRPr lang="ar-SA" smtClean="0"/>
          </a:p>
        </p:txBody>
      </p:sp>
      <p:pic>
        <p:nvPicPr>
          <p:cNvPr id="14339" name="صورة 3" descr="11.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4340" name="مستطيل 4"/>
          <p:cNvSpPr>
            <a:spLocks noChangeArrowheads="1"/>
          </p:cNvSpPr>
          <p:nvPr/>
        </p:nvSpPr>
        <p:spPr bwMode="auto">
          <a:xfrm>
            <a:off x="3911600" y="688975"/>
            <a:ext cx="3606800" cy="646113"/>
          </a:xfrm>
          <a:prstGeom prst="rect">
            <a:avLst/>
          </a:prstGeom>
          <a:noFill/>
          <a:ln w="9525">
            <a:noFill/>
            <a:miter lim="800000"/>
            <a:headEnd/>
            <a:tailEnd/>
          </a:ln>
        </p:spPr>
        <p:txBody>
          <a:bodyPr wrap="none">
            <a:spAutoFit/>
          </a:bodyPr>
          <a:lstStyle/>
          <a:p>
            <a:pPr algn="ctr"/>
            <a:r>
              <a:rPr lang="ar-SA" sz="3600" b="1">
                <a:latin typeface="Andalus" pitchFamily="2" charset="-78"/>
                <a:cs typeface="Andalus" pitchFamily="2" charset="-78"/>
              </a:rPr>
              <a:t>عسر الماء</a:t>
            </a:r>
            <a:r>
              <a:rPr lang="ar-SA" sz="3600">
                <a:latin typeface="Andalus" pitchFamily="2" charset="-78"/>
                <a:cs typeface="Andalus" pitchFamily="2" charset="-78"/>
              </a:rPr>
              <a:t> (أقسامه الماء</a:t>
            </a:r>
            <a:r>
              <a:rPr lang="ar-SA">
                <a:latin typeface="Andalus" pitchFamily="2" charset="-78"/>
                <a:cs typeface="Andalus" pitchFamily="2" charset="-78"/>
              </a:rPr>
              <a:t>) </a:t>
            </a:r>
            <a:endParaRPr lang="en-US">
              <a:latin typeface="Andalus" pitchFamily="2" charset="-78"/>
              <a:cs typeface="Andalus" pitchFamily="2" charset="-78"/>
            </a:endParaRPr>
          </a:p>
        </p:txBody>
      </p:sp>
      <p:sp>
        <p:nvSpPr>
          <p:cNvPr id="6" name="مستطيل 5"/>
          <p:cNvSpPr/>
          <p:nvPr/>
        </p:nvSpPr>
        <p:spPr>
          <a:xfrm>
            <a:off x="4143372" y="1571612"/>
            <a:ext cx="3709669" cy="461665"/>
          </a:xfrm>
          <a:prstGeom prst="rect">
            <a:avLst/>
          </a:prstGeom>
        </p:spPr>
        <p:txBody>
          <a:bodyPr wrap="none">
            <a:spAutoFit/>
          </a:bodyPr>
          <a:lstStyle/>
          <a:p>
            <a:pPr algn="ctr" fontAlgn="auto">
              <a:spcBef>
                <a:spcPts val="0"/>
              </a:spcBef>
              <a:spcAft>
                <a:spcPts val="0"/>
              </a:spcAft>
              <a:defRPr/>
            </a:pPr>
            <a:r>
              <a:rPr lang="ar-SA" sz="2400" dirty="0">
                <a:latin typeface="+mn-lt"/>
                <a:cs typeface="+mn-cs"/>
              </a:rPr>
              <a:t>هو تعبير يستخدم لوصف حالة </a:t>
            </a:r>
            <a:r>
              <a:rPr lang="ar-SA" sz="2400" u="sng" dirty="0">
                <a:latin typeface="+mn-lt"/>
                <a:cs typeface="+mn-cs"/>
                <a:hlinkClick r:id="rId3" tooltip="ماء"/>
              </a:rPr>
              <a:t>الماء</a:t>
            </a:r>
            <a:r>
              <a:rPr lang="ar-SA" sz="2400" dirty="0">
                <a:latin typeface="+mn-lt"/>
                <a:cs typeface="+mn-cs"/>
              </a:rPr>
              <a:t> </a:t>
            </a:r>
            <a:endParaRPr lang="ar-SA"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endParaRPr>
          </a:p>
        </p:txBody>
      </p:sp>
      <p:sp>
        <p:nvSpPr>
          <p:cNvPr id="7" name="مستطيل 6"/>
          <p:cNvSpPr/>
          <p:nvPr/>
        </p:nvSpPr>
        <p:spPr>
          <a:xfrm>
            <a:off x="3214678" y="1928802"/>
            <a:ext cx="4033476" cy="923330"/>
          </a:xfrm>
          <a:prstGeom prst="rect">
            <a:avLst/>
          </a:prstGeom>
        </p:spPr>
        <p:txBody>
          <a:bodyPr wrap="none">
            <a:spAutoFit/>
          </a:bodyPr>
          <a:lstStyle/>
          <a:p>
            <a:pPr algn="ctr" fontAlgn="auto">
              <a:spcBef>
                <a:spcPts val="0"/>
              </a:spcBef>
              <a:spcAft>
                <a:spcPts val="0"/>
              </a:spcAft>
              <a:defRPr/>
            </a:pPr>
            <a:r>
              <a:rPr lang="ar-SA" sz="2400" dirty="0">
                <a:latin typeface="+mn-lt"/>
                <a:cs typeface="+mn-cs"/>
              </a:rPr>
              <a:t>تكون نسبة الأملاح المعدنية فيه عالية،</a:t>
            </a:r>
            <a:r>
              <a:rPr lang="ar-SA" sz="5400" dirty="0">
                <a:latin typeface="+mn-lt"/>
                <a:cs typeface="+mn-cs"/>
              </a:rPr>
              <a:t> </a:t>
            </a:r>
            <a:endParaRPr lang="ar-SA"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endParaRPr>
          </a:p>
        </p:txBody>
      </p:sp>
      <p:sp>
        <p:nvSpPr>
          <p:cNvPr id="8" name="مستطيل 7"/>
          <p:cNvSpPr/>
          <p:nvPr/>
        </p:nvSpPr>
        <p:spPr>
          <a:xfrm>
            <a:off x="2214546" y="2928934"/>
            <a:ext cx="4572000" cy="830997"/>
          </a:xfrm>
          <a:prstGeom prst="rect">
            <a:avLst/>
          </a:prstGeom>
        </p:spPr>
        <p:txBody>
          <a:bodyPr>
            <a:spAutoFit/>
          </a:bodyPr>
          <a:lstStyle/>
          <a:p>
            <a:pPr algn="ctr" fontAlgn="auto">
              <a:spcBef>
                <a:spcPts val="0"/>
              </a:spcBef>
              <a:spcAft>
                <a:spcPts val="0"/>
              </a:spcAft>
              <a:defRPr/>
            </a:pPr>
            <a:r>
              <a:rPr lang="ar-SA" sz="2400" dirty="0">
                <a:latin typeface="+mn-lt"/>
                <a:cs typeface="+mn-cs"/>
              </a:rPr>
              <a:t>والتي غالباً ما تكون </a:t>
            </a:r>
            <a:r>
              <a:rPr lang="ar-SA" sz="2400" u="sng" dirty="0">
                <a:latin typeface="+mn-lt"/>
                <a:cs typeface="+mn-cs"/>
                <a:hlinkClick r:id="rId4" tooltip="ملح (كيمياء)"/>
              </a:rPr>
              <a:t>أملاح</a:t>
            </a:r>
            <a:r>
              <a:rPr lang="ar-SA" sz="2400" dirty="0">
                <a:latin typeface="+mn-lt"/>
                <a:cs typeface="+mn-cs"/>
              </a:rPr>
              <a:t> </a:t>
            </a:r>
            <a:r>
              <a:rPr lang="ar-SA" sz="2400" u="sng" dirty="0">
                <a:latin typeface="+mn-lt"/>
                <a:cs typeface="+mn-cs"/>
                <a:hlinkClick r:id="rId5" tooltip="كالسيوم"/>
              </a:rPr>
              <a:t>الكالسيوم</a:t>
            </a:r>
            <a:r>
              <a:rPr lang="ar-SA" sz="2400" dirty="0">
                <a:latin typeface="+mn-lt"/>
                <a:cs typeface="+mn-cs"/>
              </a:rPr>
              <a:t> (</a:t>
            </a:r>
            <a:r>
              <a:rPr lang="en-US" sz="2400" dirty="0">
                <a:latin typeface="+mn-lt"/>
                <a:cs typeface="+mn-cs"/>
              </a:rPr>
              <a:t>Ca</a:t>
            </a:r>
            <a:r>
              <a:rPr lang="ar-SA" sz="2400" baseline="30000" dirty="0">
                <a:latin typeface="+mn-lt"/>
                <a:cs typeface="+mn-cs"/>
              </a:rPr>
              <a:t>+2</a:t>
            </a:r>
            <a:r>
              <a:rPr lang="ar-SA" sz="2400" dirty="0">
                <a:latin typeface="+mn-lt"/>
                <a:cs typeface="+mn-cs"/>
              </a:rPr>
              <a:t>) </a:t>
            </a:r>
            <a:r>
              <a:rPr lang="ar-SA" sz="2400" u="sng" dirty="0">
                <a:latin typeface="+mn-lt"/>
                <a:cs typeface="+mn-cs"/>
                <a:hlinkClick r:id="rId6" tooltip="مغنسيوم"/>
              </a:rPr>
              <a:t>والمغنسيوم</a:t>
            </a:r>
            <a:r>
              <a:rPr lang="ar-SA" sz="2400" dirty="0">
                <a:latin typeface="+mn-lt"/>
                <a:cs typeface="+mn-cs"/>
              </a:rPr>
              <a:t> (</a:t>
            </a:r>
            <a:r>
              <a:rPr lang="en-US" sz="2400" dirty="0">
                <a:latin typeface="+mn-lt"/>
                <a:cs typeface="+mn-cs"/>
              </a:rPr>
              <a:t>Mg</a:t>
            </a:r>
            <a:r>
              <a:rPr lang="ar-SA" sz="2400" baseline="30000" dirty="0">
                <a:latin typeface="+mn-lt"/>
                <a:cs typeface="+mn-cs"/>
              </a:rPr>
              <a:t>+2</a:t>
            </a:r>
            <a:r>
              <a:rPr lang="ar-SA" sz="2400" dirty="0">
                <a:latin typeface="+mn-lt"/>
                <a:cs typeface="+mn-cs"/>
              </a:rPr>
              <a:t>)،</a:t>
            </a:r>
            <a:endParaRPr lang="ar-SA"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عنوان 1"/>
          <p:cNvSpPr>
            <a:spLocks noGrp="1"/>
          </p:cNvSpPr>
          <p:nvPr>
            <p:ph type="title"/>
          </p:nvPr>
        </p:nvSpPr>
        <p:spPr/>
        <p:txBody>
          <a:bodyPr/>
          <a:lstStyle/>
          <a:p>
            <a:endParaRPr lang="ar-SA" smtClean="0"/>
          </a:p>
        </p:txBody>
      </p:sp>
      <p:pic>
        <p:nvPicPr>
          <p:cNvPr id="41986" name="عنصر نائب للمحتوى 3" descr="wm-wash-dry-feature.jpg"/>
          <p:cNvPicPr>
            <a:picLocks noGrp="1" noChangeAspect="1"/>
          </p:cNvPicPr>
          <p:nvPr>
            <p:ph idx="1"/>
          </p:nvPr>
        </p:nvPicPr>
        <p:blipFill>
          <a:blip r:embed="rId2" cstate="print"/>
          <a:srcRect/>
          <a:stretch>
            <a:fillRect/>
          </a:stretch>
        </p:blipFill>
        <p:spPr>
          <a:xfrm>
            <a:off x="0" y="0"/>
            <a:ext cx="4276725" cy="6884988"/>
          </a:xfrm>
        </p:spPr>
      </p:pic>
      <p:sp>
        <p:nvSpPr>
          <p:cNvPr id="41987" name="مستطيل 4"/>
          <p:cNvSpPr>
            <a:spLocks noChangeArrowheads="1"/>
          </p:cNvSpPr>
          <p:nvPr/>
        </p:nvSpPr>
        <p:spPr bwMode="auto">
          <a:xfrm>
            <a:off x="4357688" y="285750"/>
            <a:ext cx="4572000" cy="6370638"/>
          </a:xfrm>
          <a:prstGeom prst="rect">
            <a:avLst/>
          </a:prstGeom>
          <a:noFill/>
          <a:ln w="9525">
            <a:noFill/>
            <a:miter lim="800000"/>
            <a:headEnd/>
            <a:tailEnd/>
          </a:ln>
        </p:spPr>
        <p:txBody>
          <a:bodyPr>
            <a:spAutoFit/>
          </a:bodyPr>
          <a:lstStyle/>
          <a:p>
            <a:r>
              <a:rPr lang="ar-SA" sz="2400" b="1">
                <a:latin typeface="Calibri" pitchFamily="34" charset="0"/>
              </a:rPr>
              <a:t>وضع قليل من الملح والخل في ماء الشطف للحصول على ألوان ثابتة للملابس الغامقة والملونة</a:t>
            </a:r>
            <a:r>
              <a:rPr lang="en-US" sz="2400" b="1">
                <a:latin typeface="Calibri" pitchFamily="34" charset="0"/>
              </a:rPr>
              <a:t> .</a:t>
            </a:r>
            <a:br>
              <a:rPr lang="en-US" sz="2400" b="1">
                <a:latin typeface="Calibri" pitchFamily="34" charset="0"/>
              </a:rPr>
            </a:br>
            <a:r>
              <a:rPr lang="en-US" sz="2400" b="1">
                <a:latin typeface="Calibri" pitchFamily="34" charset="0"/>
              </a:rPr>
              <a:t>-</a:t>
            </a:r>
            <a:r>
              <a:rPr lang="ar-SA" sz="2400" b="1">
                <a:latin typeface="Calibri" pitchFamily="34" charset="0"/>
              </a:rPr>
              <a:t>عند نشر الأقمشة ينظف الحبل جيدًا، ويمكن وضع شريط من الورق المشمع ولفه على الحبل</a:t>
            </a:r>
            <a:r>
              <a:rPr lang="en-US" sz="2400" b="1">
                <a:latin typeface="Calibri" pitchFamily="34" charset="0"/>
              </a:rPr>
              <a:t> .</a:t>
            </a:r>
            <a:br>
              <a:rPr lang="en-US" sz="2400" b="1">
                <a:latin typeface="Calibri" pitchFamily="34" charset="0"/>
              </a:rPr>
            </a:br>
            <a:r>
              <a:rPr lang="en-US" sz="2400" b="1">
                <a:latin typeface="Calibri" pitchFamily="34" charset="0"/>
              </a:rPr>
              <a:t>-</a:t>
            </a:r>
            <a:r>
              <a:rPr lang="ar-SA" sz="2400" b="1">
                <a:latin typeface="Calibri" pitchFamily="34" charset="0"/>
              </a:rPr>
              <a:t>دعك الأيدي بالملح الناعم بعد الغسل حتى لا تتشقق في الشتاء</a:t>
            </a:r>
            <a:r>
              <a:rPr lang="en-US" sz="2400" b="1">
                <a:latin typeface="Calibri" pitchFamily="34" charset="0"/>
              </a:rPr>
              <a:t>. </a:t>
            </a:r>
            <a:br>
              <a:rPr lang="en-US" sz="2400" b="1">
                <a:latin typeface="Calibri" pitchFamily="34" charset="0"/>
              </a:rPr>
            </a:br>
            <a:r>
              <a:rPr lang="ar-SA" sz="2400" b="1">
                <a:latin typeface="Calibri" pitchFamily="34" charset="0"/>
              </a:rPr>
              <a:t>تنظيف الملابس القطنية البيضاء: وتتم عملية الغسل على عدة مراحل، تختلف باختلاف نوعية أقمشة الملابس، فغسل الملابس القطنية البيضاء يتم على عدة مراحل، هي</a:t>
            </a:r>
            <a:r>
              <a:rPr lang="en-US" sz="2400" b="1">
                <a:latin typeface="Calibri" pitchFamily="34" charset="0"/>
              </a:rPr>
              <a:t>:</a:t>
            </a:r>
            <a:br>
              <a:rPr lang="en-US" sz="2400" b="1">
                <a:latin typeface="Calibri" pitchFamily="34" charset="0"/>
              </a:rPr>
            </a:br>
            <a:r>
              <a:rPr lang="ar-SA" sz="2400" b="1">
                <a:latin typeface="Calibri" pitchFamily="34" charset="0"/>
              </a:rPr>
              <a:t>تنقع الملابس في الماء البارد لفترة تتراوح ما بين ساعتين إلى ثلاث ساعات. وأهمية عملية نقع الملابس تكمن في أنها تساعد على إذابة البقع القابلة للذوبان فضلا على تليين القذارة وتسهيل إزالتها</a:t>
            </a:r>
            <a:r>
              <a:rPr lang="en-US" sz="2400" b="1">
                <a:latin typeface="Calibri" pitchFamily="34" charset="0"/>
              </a:rPr>
              <a:t>. </a:t>
            </a:r>
            <a:endParaRPr lang="ar-SA" sz="2400">
              <a:latin typeface="Calibri"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عنوان 1"/>
          <p:cNvSpPr>
            <a:spLocks noGrp="1"/>
          </p:cNvSpPr>
          <p:nvPr>
            <p:ph type="title"/>
          </p:nvPr>
        </p:nvSpPr>
        <p:spPr/>
        <p:txBody>
          <a:bodyPr/>
          <a:lstStyle/>
          <a:p>
            <a:endParaRPr lang="ar-SA" smtClean="0"/>
          </a:p>
        </p:txBody>
      </p:sp>
      <p:pic>
        <p:nvPicPr>
          <p:cNvPr id="43010" name="عنصر نائب للمحتوى 3" descr="wm-wash-dry-feature.jpg"/>
          <p:cNvPicPr>
            <a:picLocks noGrp="1" noChangeAspect="1"/>
          </p:cNvPicPr>
          <p:nvPr>
            <p:ph idx="1"/>
          </p:nvPr>
        </p:nvPicPr>
        <p:blipFill>
          <a:blip r:embed="rId2" cstate="print"/>
          <a:srcRect/>
          <a:stretch>
            <a:fillRect/>
          </a:stretch>
        </p:blipFill>
        <p:spPr>
          <a:xfrm>
            <a:off x="4857750" y="0"/>
            <a:ext cx="4286250" cy="6858000"/>
          </a:xfrm>
        </p:spPr>
      </p:pic>
      <p:sp>
        <p:nvSpPr>
          <p:cNvPr id="43011" name="مستطيل 4"/>
          <p:cNvSpPr>
            <a:spLocks noChangeArrowheads="1"/>
          </p:cNvSpPr>
          <p:nvPr/>
        </p:nvSpPr>
        <p:spPr bwMode="auto">
          <a:xfrm>
            <a:off x="0" y="500063"/>
            <a:ext cx="4572000" cy="5262562"/>
          </a:xfrm>
          <a:prstGeom prst="rect">
            <a:avLst/>
          </a:prstGeom>
          <a:noFill/>
          <a:ln w="9525">
            <a:noFill/>
            <a:miter lim="800000"/>
            <a:headEnd/>
            <a:tailEnd/>
          </a:ln>
        </p:spPr>
        <p:txBody>
          <a:bodyPr>
            <a:spAutoFit/>
          </a:bodyPr>
          <a:lstStyle/>
          <a:p>
            <a:r>
              <a:rPr lang="ar-SA" sz="2400" b="1">
                <a:latin typeface="Calibri" pitchFamily="34" charset="0"/>
              </a:rPr>
              <a:t>ويراعى عند النقع أنه إذا كانت الأنسجة شديدة القذارة مثل ملابس العمال فإنها تنقع في ماء دافئ وصابون؛ لأن الماء الدافئ يساعد على تحلل المواد الدهنية وتفاعلها مع الصابون، ويفضل نقع الملابس المتسخة جدًّا في إناء منفصل، كما يراعى نقع المناديل على حدة في ماء بارد وملح بنسبة ملعقة كبيرة ملح للصفيحة المتوسطة؛ حتى تتحلل المادة المخاطية ثم تضاف مادة مطهِّرة</a:t>
            </a:r>
            <a:r>
              <a:rPr lang="en-US" sz="2400" b="1">
                <a:latin typeface="Calibri" pitchFamily="34" charset="0"/>
              </a:rPr>
              <a:t>.</a:t>
            </a:r>
            <a:br>
              <a:rPr lang="en-US" sz="2400" b="1">
                <a:latin typeface="Calibri" pitchFamily="34" charset="0"/>
              </a:rPr>
            </a:br>
            <a:r>
              <a:rPr lang="en-US" sz="2400" b="1">
                <a:latin typeface="Calibri" pitchFamily="34" charset="0"/>
              </a:rPr>
              <a:t>-</a:t>
            </a:r>
            <a:r>
              <a:rPr lang="ar-SA" sz="2400" b="1">
                <a:latin typeface="Calibri" pitchFamily="34" charset="0"/>
              </a:rPr>
              <a:t>بعد ذلك يغلى الغسيل لمدة زمنية تتراوح بين 15- 20دقيقة؛ وذلك لتطهير أنسجة القماش، كما أن الغلي يعطي البياض الناصع للأنسجة، خاصة عندما تكون الشمس في أيام الشتاء ضعيفة، فتقل فرصة تعريض الغسيل للشمس</a:t>
            </a:r>
            <a:r>
              <a:rPr lang="en-US" sz="2400" b="1">
                <a:latin typeface="Calibri" pitchFamily="34" charset="0"/>
              </a:rPr>
              <a:t>.</a:t>
            </a:r>
            <a:endParaRPr lang="ar-SA" sz="2400">
              <a:latin typeface="Calibri"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عنوان 1"/>
          <p:cNvSpPr>
            <a:spLocks noGrp="1"/>
          </p:cNvSpPr>
          <p:nvPr>
            <p:ph type="title"/>
          </p:nvPr>
        </p:nvSpPr>
        <p:spPr/>
        <p:txBody>
          <a:bodyPr/>
          <a:lstStyle/>
          <a:p>
            <a:endParaRPr lang="ar-SA" smtClean="0"/>
          </a:p>
        </p:txBody>
      </p:sp>
      <p:pic>
        <p:nvPicPr>
          <p:cNvPr id="44034" name="عنصر نائب للمحتوى 3" descr="pressing.jpg"/>
          <p:cNvPicPr>
            <a:picLocks noGrp="1" noChangeAspect="1"/>
          </p:cNvPicPr>
          <p:nvPr>
            <p:ph idx="1"/>
          </p:nvPr>
        </p:nvPicPr>
        <p:blipFill>
          <a:blip r:embed="rId2" cstate="print"/>
          <a:srcRect/>
          <a:stretch>
            <a:fillRect/>
          </a:stretch>
        </p:blipFill>
        <p:spPr>
          <a:xfrm>
            <a:off x="0" y="0"/>
            <a:ext cx="9170988" cy="6870700"/>
          </a:xfrm>
        </p:spPr>
      </p:pic>
      <p:sp>
        <p:nvSpPr>
          <p:cNvPr id="44035" name="عنوان فرعي 2"/>
          <p:cNvSpPr txBox="1">
            <a:spLocks/>
          </p:cNvSpPr>
          <p:nvPr/>
        </p:nvSpPr>
        <p:spPr bwMode="auto">
          <a:xfrm>
            <a:off x="500063" y="1285875"/>
            <a:ext cx="8135937" cy="5168900"/>
          </a:xfrm>
          <a:prstGeom prst="rect">
            <a:avLst/>
          </a:prstGeom>
          <a:noFill/>
          <a:ln w="9525">
            <a:noFill/>
            <a:miter lim="800000"/>
            <a:headEnd/>
            <a:tailEnd/>
          </a:ln>
        </p:spPr>
        <p:txBody>
          <a:bodyPr/>
          <a:lstStyle/>
          <a:p>
            <a:pPr marL="342900" indent="-342900">
              <a:spcBef>
                <a:spcPct val="20000"/>
              </a:spcBef>
              <a:buFont typeface="Arial" charset="0"/>
              <a:buChar char="•"/>
            </a:pPr>
            <a:r>
              <a:rPr lang="ar-SA" sz="3200" b="1">
                <a:latin typeface="Calibri" pitchFamily="34" charset="0"/>
              </a:rPr>
              <a:t>إن أغلب المواد التي تسبب اتساخ الثياب تكون مواد لاصقة بالمنسوجات لوجود المواد الدهنية  بها، فإذا أمكن إذابة هذه المواد أو امتصاصها زالت الأوساخ. وهذه هي طريقة التنظيف الجاف التي تعتمد على استعمال سوائل معينة مذيبة للمواد الدهنية.. </a:t>
            </a:r>
          </a:p>
          <a:p>
            <a:pPr marL="342900" indent="-342900">
              <a:spcBef>
                <a:spcPct val="20000"/>
              </a:spcBef>
              <a:buFont typeface="Arial" charset="0"/>
              <a:buChar char="•"/>
            </a:pPr>
            <a:r>
              <a:rPr lang="ar-SA" sz="3200" b="1">
                <a:latin typeface="Calibri" pitchFamily="34" charset="0"/>
              </a:rPr>
              <a:t>أو مساحيق لها خاصية امتصاص تلك المواد، وقد سمي هذا النوع بالتنظيف الجاف وأغلب السوائل والمواد المستعملة فيها لا تذوب في الماء ولاتزيل الأصباغ لذلك لا تستعمل إلا مع الملابس الجافة تماما مثل الكحول البترول البنزين التربنتين.</a:t>
            </a:r>
            <a:endParaRPr lang="ar-SA" sz="3200">
              <a:latin typeface="Calibri" pitchFamily="34" charset="0"/>
            </a:endParaRPr>
          </a:p>
        </p:txBody>
      </p:sp>
      <p:sp>
        <p:nvSpPr>
          <p:cNvPr id="6" name="عنوان 1"/>
          <p:cNvSpPr txBox="1">
            <a:spLocks/>
          </p:cNvSpPr>
          <p:nvPr/>
        </p:nvSpPr>
        <p:spPr>
          <a:xfrm>
            <a:off x="642938" y="214313"/>
            <a:ext cx="8229600" cy="1143000"/>
          </a:xfrm>
          <a:prstGeom prst="rect">
            <a:avLst/>
          </a:prstGeom>
        </p:spPr>
        <p:txBody>
          <a:bodyPr rtlCol="1" anchor="ctr">
            <a:normAutofit/>
          </a:bodyPr>
          <a:lstStyle/>
          <a:p>
            <a:pPr algn="ctr" fontAlgn="auto">
              <a:spcAft>
                <a:spcPts val="0"/>
              </a:spcAft>
              <a:defRPr/>
            </a:pPr>
            <a:r>
              <a:rPr lang="ar-SA" sz="4400" dirty="0">
                <a:solidFill>
                  <a:srgbClr val="FF0000"/>
                </a:solidFill>
                <a:latin typeface="+mj-lt"/>
                <a:ea typeface="+mj-ea"/>
                <a:cs typeface="+mj-cs"/>
              </a:rPr>
              <a:t>التنظيف الجاف</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عنصر نائب للمحتوى 3" descr="Dry_Cleaning_Machine.jpg"/>
          <p:cNvPicPr>
            <a:picLocks noGrp="1" noChangeAspect="1"/>
          </p:cNvPicPr>
          <p:nvPr>
            <p:ph idx="1"/>
          </p:nvPr>
        </p:nvPicPr>
        <p:blipFill>
          <a:blip r:embed="rId2" cstate="print"/>
          <a:srcRect/>
          <a:stretch>
            <a:fillRect/>
          </a:stretch>
        </p:blipFill>
        <p:spPr>
          <a:xfrm>
            <a:off x="-1588" y="12700"/>
            <a:ext cx="3900488" cy="6858000"/>
          </a:xfrm>
        </p:spPr>
      </p:pic>
      <p:sp>
        <p:nvSpPr>
          <p:cNvPr id="45058" name="عنصر نائب للمحتوى 2"/>
          <p:cNvSpPr txBox="1">
            <a:spLocks/>
          </p:cNvSpPr>
          <p:nvPr/>
        </p:nvSpPr>
        <p:spPr bwMode="auto">
          <a:xfrm>
            <a:off x="4000500" y="857250"/>
            <a:ext cx="5143500" cy="5807075"/>
          </a:xfrm>
          <a:prstGeom prst="rect">
            <a:avLst/>
          </a:prstGeom>
          <a:noFill/>
          <a:ln w="9525">
            <a:noFill/>
            <a:miter lim="800000"/>
            <a:headEnd/>
            <a:tailEnd/>
          </a:ln>
        </p:spPr>
        <p:txBody>
          <a:bodyPr/>
          <a:lstStyle/>
          <a:p>
            <a:pPr marL="342900" indent="-342900">
              <a:spcBef>
                <a:spcPct val="20000"/>
              </a:spcBef>
              <a:buFont typeface="Arial" charset="0"/>
              <a:buNone/>
            </a:pPr>
            <a:r>
              <a:rPr lang="ar-SA" sz="2000">
                <a:latin typeface="Calibri" pitchFamily="34" charset="0"/>
              </a:rPr>
              <a:t/>
            </a:r>
            <a:br>
              <a:rPr lang="ar-SA" sz="2000">
                <a:latin typeface="Calibri" pitchFamily="34" charset="0"/>
              </a:rPr>
            </a:br>
            <a:r>
              <a:rPr lang="ar-SA" sz="2000" b="1">
                <a:latin typeface="Calibri" pitchFamily="34" charset="0"/>
              </a:rPr>
              <a:t>تستخدم المساحيق لإزالة الأوساخ أو البقع الدهنية من جميع المنسوجات ومن القطع التي لا يمكن غمرها في السوائل وتمتاز عن السوائل بأنها لا تترك أي أثر في النسيج مثل: النشا النخالة الملح:</a:t>
            </a:r>
            <a:r>
              <a:rPr lang="ar-SA" sz="2000">
                <a:latin typeface="Calibri" pitchFamily="34" charset="0"/>
              </a:rPr>
              <a:t/>
            </a:r>
            <a:br>
              <a:rPr lang="ar-SA" sz="2000">
                <a:latin typeface="Calibri" pitchFamily="34" charset="0"/>
              </a:rPr>
            </a:br>
            <a:r>
              <a:rPr lang="ar-SA" sz="2000" b="1">
                <a:latin typeface="Calibri" pitchFamily="34" charset="0"/>
              </a:rPr>
              <a:t>.ينفض الثوب من الغبار ثم توضع عليه طبقة من المسحوق ويدعك بها القماش دعكا خفيفا ويلف في قطعة من القماش أو يغطى ويترك مدة نصف ساعة على الأقل حتى يمتص المسحوق المادة الدهنية وتعاد العملية حتى ينظف القماش.</a:t>
            </a:r>
            <a:r>
              <a:rPr lang="ar-SA" sz="2000">
                <a:latin typeface="Calibri" pitchFamily="34" charset="0"/>
              </a:rPr>
              <a:t/>
            </a:r>
            <a:br>
              <a:rPr lang="ar-SA" sz="2000">
                <a:latin typeface="Calibri" pitchFamily="34" charset="0"/>
              </a:rPr>
            </a:br>
            <a:r>
              <a:rPr lang="ar-SA" sz="2000" b="1">
                <a:latin typeface="Calibri" pitchFamily="34" charset="0"/>
              </a:rPr>
              <a:t>.ينفض الثوب من المسحوق بفرشاة وتعطى العناية الكافية لمكان البقع إذ يتجمد عليها المسحوق .</a:t>
            </a:r>
            <a:r>
              <a:rPr lang="ar-SA" sz="2000">
                <a:latin typeface="Calibri" pitchFamily="34" charset="0"/>
              </a:rPr>
              <a:t/>
            </a:r>
            <a:br>
              <a:rPr lang="ar-SA" sz="2000">
                <a:latin typeface="Calibri" pitchFamily="34" charset="0"/>
              </a:rPr>
            </a:br>
            <a:r>
              <a:rPr lang="ar-SA" sz="2000" b="1">
                <a:latin typeface="Calibri" pitchFamily="34" charset="0"/>
              </a:rPr>
              <a:t>.يمكن أحيانا عجن المسحوق بأحد سوائل التنظيف وتوضع طبقة منه على القطعة المراد تنظيفها وتترك في الهواء لتجف ثم تفرش بفرشاة متوسطة الخشونة.</a:t>
            </a:r>
            <a:endParaRPr lang="ar-SA" sz="2000">
              <a:latin typeface="Calibri" pitchFamily="34" charset="0"/>
            </a:endParaRPr>
          </a:p>
        </p:txBody>
      </p:sp>
      <p:sp>
        <p:nvSpPr>
          <p:cNvPr id="45059" name="عنوان 1"/>
          <p:cNvSpPr>
            <a:spLocks noGrp="1"/>
          </p:cNvSpPr>
          <p:nvPr>
            <p:ph type="title"/>
          </p:nvPr>
        </p:nvSpPr>
        <p:spPr>
          <a:xfrm>
            <a:off x="4214813" y="0"/>
            <a:ext cx="4614862" cy="1143000"/>
          </a:xfrm>
        </p:spPr>
        <p:txBody>
          <a:bodyPr/>
          <a:lstStyle/>
          <a:p>
            <a:r>
              <a:rPr lang="ar-SA" sz="2800" b="1" smtClean="0">
                <a:solidFill>
                  <a:srgbClr val="FF0000"/>
                </a:solidFill>
              </a:rPr>
              <a:t>مساحيق التنظيف الجاف وكيفية استخدامها: </a:t>
            </a:r>
            <a:endParaRPr lang="ar-SA" sz="2800" smtClean="0">
              <a:solidFill>
                <a:srgbClr val="FF000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عنوان 5"/>
          <p:cNvSpPr>
            <a:spLocks noGrp="1"/>
          </p:cNvSpPr>
          <p:nvPr>
            <p:ph type="title"/>
          </p:nvPr>
        </p:nvSpPr>
        <p:spPr/>
        <p:txBody>
          <a:bodyPr/>
          <a:lstStyle/>
          <a:p>
            <a:endParaRPr lang="ar-SA" smtClean="0"/>
          </a:p>
        </p:txBody>
      </p:sp>
      <p:sp>
        <p:nvSpPr>
          <p:cNvPr id="46082" name="عنصر نائب للمحتوى 6"/>
          <p:cNvSpPr>
            <a:spLocks noGrp="1"/>
          </p:cNvSpPr>
          <p:nvPr>
            <p:ph idx="1"/>
          </p:nvPr>
        </p:nvSpPr>
        <p:spPr/>
        <p:txBody>
          <a:bodyPr/>
          <a:lstStyle/>
          <a:p>
            <a:endParaRPr lang="ar-SA" smtClean="0"/>
          </a:p>
        </p:txBody>
      </p:sp>
      <p:pic>
        <p:nvPicPr>
          <p:cNvPr id="4" name="صورة 3" descr="070.jpg"/>
          <p:cNvPicPr>
            <a:picLocks noChangeAspect="1"/>
          </p:cNvPicPr>
          <p:nvPr/>
        </p:nvPicPr>
        <p:blipFill>
          <a:blip r:embed="rId2" cstate="print">
            <a:lum bright="40000" contrast="-44000"/>
          </a:blip>
          <a:stretch>
            <a:fillRect/>
          </a:stretch>
        </p:blipFill>
        <p:spPr>
          <a:xfrm>
            <a:off x="0" y="0"/>
            <a:ext cx="9144000" cy="6858000"/>
          </a:xfrm>
          <a:prstGeom prst="rect">
            <a:avLst/>
          </a:prstGeom>
          <a:ln>
            <a:noFill/>
          </a:ln>
          <a:effectLst>
            <a:outerShdw blurRad="292100" dist="139700" dir="2700000" algn="tl" rotWithShape="0">
              <a:srgbClr val="333333">
                <a:alpha val="65000"/>
              </a:srgbClr>
            </a:outerShdw>
          </a:effectLst>
        </p:spPr>
      </p:pic>
      <p:sp>
        <p:nvSpPr>
          <p:cNvPr id="5121" name="Rectangle 1"/>
          <p:cNvSpPr>
            <a:spLocks noChangeArrowheads="1"/>
          </p:cNvSpPr>
          <p:nvPr/>
        </p:nvSpPr>
        <p:spPr bwMode="auto">
          <a:xfrm>
            <a:off x="714375" y="285750"/>
            <a:ext cx="7731125" cy="6308725"/>
          </a:xfrm>
          <a:prstGeom prst="rect">
            <a:avLst/>
          </a:prstGeom>
          <a:noFill/>
          <a:ln w="9525">
            <a:noFill/>
            <a:miter lim="800000"/>
            <a:headEnd/>
            <a:tailEnd/>
          </a:ln>
          <a:effectLst/>
        </p:spPr>
        <p:txBody>
          <a:bodyPr anchor="ctr">
            <a:spAutoFit/>
          </a:bodyPr>
          <a:lstStyle/>
          <a:p>
            <a:pPr algn="ctr"/>
            <a:r>
              <a:rPr lang="ar-SA" sz="4000" b="1">
                <a:solidFill>
                  <a:srgbClr val="77933C"/>
                </a:solidFill>
                <a:cs typeface="Times New Roman" pitchFamily="18" charset="0"/>
              </a:rPr>
              <a:t>الخاتمة :</a:t>
            </a:r>
            <a:endParaRPr lang="en-US" sz="1200">
              <a:solidFill>
                <a:srgbClr val="77933C"/>
              </a:solidFill>
            </a:endParaRPr>
          </a:p>
          <a:p>
            <a:pPr algn="ctr" eaLnBrk="0" hangingPunct="0"/>
            <a:r>
              <a:rPr lang="ar-SA" sz="2800" b="1">
                <a:solidFill>
                  <a:srgbClr val="000000"/>
                </a:solidFill>
                <a:cs typeface="Times New Roman" pitchFamily="18" charset="0"/>
              </a:rPr>
              <a:t>من خلال ما سبق وما ذكرنا يتضح لنا أن هذا الموضوع من الموضوعات الهامة المؤثرة في مجالات الحياة 0</a:t>
            </a:r>
            <a:endParaRPr lang="en-US" sz="1000"/>
          </a:p>
          <a:p>
            <a:pPr algn="ctr" eaLnBrk="0" hangingPunct="0"/>
            <a:r>
              <a:rPr lang="ar-SA" sz="2800" b="1">
                <a:solidFill>
                  <a:srgbClr val="000000"/>
                </a:solidFill>
                <a:cs typeface="Times New Roman" pitchFamily="18" charset="0"/>
              </a:rPr>
              <a:t>فيجيب الاهتمام به0</a:t>
            </a:r>
            <a:endParaRPr lang="en-US" sz="1000"/>
          </a:p>
          <a:p>
            <a:pPr algn="ctr" eaLnBrk="0" hangingPunct="0"/>
            <a:r>
              <a:rPr lang="ar-SA" sz="2800" b="1">
                <a:solidFill>
                  <a:srgbClr val="000000"/>
                </a:solidFill>
                <a:cs typeface="Times New Roman" pitchFamily="18" charset="0"/>
              </a:rPr>
              <a:t>مما لا شك فيه ، أن هذا الموضوعَ هام ونافع ، يمس جوانب هامة من حياتنا ، فهو كالدوحة السامقة ، خضراء كاخضرار الربيع ، ووجه حياتنا الذي نحمله عبر نبضنا المسافر مع مواكب الأمل ، فلعلنا نحقق حلمنا الجميل عبر الحياة الأمل . إن أفكاري أراها تتدافع في حماسة ، كي تعانق مداد القلم ، لتعبر عن هذا الموضوع ، وتنثر من الأشجان والفكر عبر سطوري ، التي أرجو أن تصور نبضي وفكري من خلالها ، كحديقة غناء ورودها زاهية ، وأريجها فوَّاح ، وثمارها </a:t>
            </a:r>
            <a:r>
              <a:rPr lang="ar-SA" sz="3200">
                <a:solidFill>
                  <a:srgbClr val="000000"/>
                </a:solidFill>
                <a:cs typeface="Times New Roman" pitchFamily="18" charset="0"/>
              </a:rPr>
              <a:t>ممتعة</a:t>
            </a:r>
            <a:r>
              <a:rPr lang="en-US" sz="900">
                <a:solidFill>
                  <a:srgbClr val="268196"/>
                </a:solidFill>
                <a:cs typeface="Times New Roman" pitchFamily="18" charset="0"/>
              </a:rPr>
              <a:t> .</a:t>
            </a:r>
            <a:r>
              <a:rPr lang="en-US" sz="900" b="1">
                <a:solidFill>
                  <a:srgbClr val="268196"/>
                </a:solidFill>
                <a:cs typeface="Times New Roman" pitchFamily="18" charset="0"/>
              </a:rPr>
              <a:t> </a:t>
            </a:r>
            <a:endParaRPr lang="en-US" sz="1000"/>
          </a:p>
          <a:p>
            <a:pPr algn="ctr" rtl="0" eaLnBrk="0" hangingPunct="0"/>
            <a:r>
              <a:rPr lang="ar-SA" sz="2800" b="1">
                <a:cs typeface="Times New Roman" pitchFamily="18" charset="0"/>
              </a:rPr>
              <a:t>و الحمد لله والصلاة والسلام على نبينا محمد عليه أفضل الصلاة والتسليم0</a:t>
            </a:r>
            <a:r>
              <a:rPr lang="en-US" sz="1000"/>
              <a:t> </a:t>
            </a:r>
            <a:endParaRPr lang="en-US" sz="200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عنصر نائب للمحتوى 3" descr="56.png"/>
          <p:cNvPicPr>
            <a:picLocks noGrp="1" noChangeAspect="1"/>
          </p:cNvPicPr>
          <p:nvPr>
            <p:ph idx="1"/>
          </p:nvPr>
        </p:nvPicPr>
        <p:blipFill>
          <a:blip r:embed="rId2" cstate="print"/>
          <a:srcRect l="5266" t="5048" r="12836" b="5585"/>
          <a:stretch>
            <a:fillRect/>
          </a:stretch>
        </p:blipFill>
        <p:spPr>
          <a:xfrm>
            <a:off x="-571536" y="-1000156"/>
            <a:ext cx="9286908" cy="7342188"/>
          </a:xfrm>
        </p:spPr>
      </p:pic>
      <p:sp>
        <p:nvSpPr>
          <p:cNvPr id="15361" name="عنوان 1"/>
          <p:cNvSpPr>
            <a:spLocks noGrp="1"/>
          </p:cNvSpPr>
          <p:nvPr>
            <p:ph type="title"/>
          </p:nvPr>
        </p:nvSpPr>
        <p:spPr>
          <a:xfrm>
            <a:off x="457200" y="274638"/>
            <a:ext cx="8229600" cy="45719"/>
          </a:xfrm>
        </p:spPr>
        <p:txBody>
          <a:bodyPr/>
          <a:lstStyle/>
          <a:p>
            <a:endParaRPr lang="ar-SA" dirty="0" smtClean="0"/>
          </a:p>
        </p:txBody>
      </p:sp>
      <p:sp>
        <p:nvSpPr>
          <p:cNvPr id="5" name="مستطيل 4"/>
          <p:cNvSpPr/>
          <p:nvPr/>
        </p:nvSpPr>
        <p:spPr>
          <a:xfrm>
            <a:off x="5302758" y="1785926"/>
            <a:ext cx="1725152" cy="646331"/>
          </a:xfrm>
          <a:prstGeom prst="rect">
            <a:avLst/>
          </a:prstGeom>
        </p:spPr>
        <p:txBody>
          <a:bodyPr wrap="none">
            <a:spAutoFit/>
          </a:bodyPr>
          <a:lstStyle/>
          <a:p>
            <a:pPr fontAlgn="auto">
              <a:spcBef>
                <a:spcPts val="0"/>
              </a:spcBef>
              <a:spcAft>
                <a:spcPts val="0"/>
              </a:spcAft>
              <a:defRPr/>
            </a:pPr>
            <a:r>
              <a:rPr lang="ar-SA" sz="36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cs typeface="+mn-cs"/>
              </a:rPr>
              <a:t>اقسااااامه </a:t>
            </a:r>
            <a:endParaRPr lang="ar-SA" sz="3600" dirty="0">
              <a:latin typeface="+mn-lt"/>
              <a:cs typeface="+mn-cs"/>
            </a:endParaRPr>
          </a:p>
        </p:txBody>
      </p:sp>
      <p:sp>
        <p:nvSpPr>
          <p:cNvPr id="6" name="مستطيل 5"/>
          <p:cNvSpPr/>
          <p:nvPr/>
        </p:nvSpPr>
        <p:spPr>
          <a:xfrm>
            <a:off x="4225404" y="3357562"/>
            <a:ext cx="2547492" cy="707886"/>
          </a:xfrm>
          <a:prstGeom prst="rect">
            <a:avLst/>
          </a:prstGeom>
        </p:spPr>
        <p:txBody>
          <a:bodyPr wrap="none">
            <a:spAutoFit/>
          </a:bodyPr>
          <a:lstStyle/>
          <a:p>
            <a:pPr fontAlgn="auto">
              <a:spcBef>
                <a:spcPts val="0"/>
              </a:spcBef>
              <a:spcAft>
                <a:spcPts val="0"/>
              </a:spcAft>
              <a:defRPr/>
            </a:pPr>
            <a:r>
              <a:rPr lang="ar-SA" sz="32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cs typeface="+mn-cs"/>
              </a:rPr>
              <a:t>- </a:t>
            </a:r>
            <a:r>
              <a:rPr lang="ar-SA" sz="40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cs typeface="+mn-cs"/>
              </a:rPr>
              <a:t>العسر</a:t>
            </a:r>
            <a:r>
              <a:rPr lang="ar-SA" sz="32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cs typeface="+mn-cs"/>
              </a:rPr>
              <a:t> </a:t>
            </a:r>
            <a:r>
              <a:rPr lang="ar-SA" sz="36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cs typeface="+mn-cs"/>
              </a:rPr>
              <a:t>المؤقت</a:t>
            </a:r>
            <a:endParaRPr lang="ar-SA" sz="3200" dirty="0">
              <a:latin typeface="+mn-lt"/>
              <a:cs typeface="+mn-cs"/>
            </a:endParaRPr>
          </a:p>
        </p:txBody>
      </p:sp>
      <p:sp>
        <p:nvSpPr>
          <p:cNvPr id="7" name="مستطيل 6"/>
          <p:cNvSpPr/>
          <p:nvPr/>
        </p:nvSpPr>
        <p:spPr>
          <a:xfrm>
            <a:off x="4659331" y="2571744"/>
            <a:ext cx="2180405" cy="707886"/>
          </a:xfrm>
          <a:prstGeom prst="rect">
            <a:avLst/>
          </a:prstGeom>
        </p:spPr>
        <p:txBody>
          <a:bodyPr wrap="none">
            <a:spAutoFit/>
          </a:bodyPr>
          <a:lstStyle/>
          <a:p>
            <a:pPr fontAlgn="auto">
              <a:spcBef>
                <a:spcPts val="0"/>
              </a:spcBef>
              <a:spcAft>
                <a:spcPts val="0"/>
              </a:spcAft>
              <a:defRPr/>
            </a:pPr>
            <a:r>
              <a:rPr lang="ar-SA"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cs typeface="+mn-cs"/>
              </a:rPr>
              <a:t>- </a:t>
            </a:r>
            <a:r>
              <a:rPr lang="ar-SA" sz="40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cs typeface="+mn-cs"/>
              </a:rPr>
              <a:t>العسر</a:t>
            </a:r>
            <a:r>
              <a:rPr lang="ar-SA"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cs typeface="+mn-cs"/>
              </a:rPr>
              <a:t> </a:t>
            </a:r>
            <a:r>
              <a:rPr lang="ar-SA" sz="40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cs typeface="+mn-cs"/>
              </a:rPr>
              <a:t>الدائم</a:t>
            </a:r>
            <a:endParaRPr lang="ar-SA" dirty="0">
              <a:latin typeface="+mn-lt"/>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عنوان 1"/>
          <p:cNvSpPr>
            <a:spLocks noGrp="1"/>
          </p:cNvSpPr>
          <p:nvPr>
            <p:ph type="title"/>
          </p:nvPr>
        </p:nvSpPr>
        <p:spPr/>
        <p:txBody>
          <a:bodyPr/>
          <a:lstStyle/>
          <a:p>
            <a:endParaRPr lang="ar-SA" smtClean="0"/>
          </a:p>
        </p:txBody>
      </p:sp>
      <p:pic>
        <p:nvPicPr>
          <p:cNvPr id="4" name="عنصر نائب للمحتوى 3" descr="article_0a6d6a6ce83b14673493115d0e82421c.jpg"/>
          <p:cNvPicPr>
            <a:picLocks noGrp="1" noChangeAspect="1"/>
          </p:cNvPicPr>
          <p:nvPr>
            <p:ph idx="1"/>
          </p:nvPr>
        </p:nvPicPr>
        <p:blipFill>
          <a:blip r:embed="rId2" cstate="print">
            <a:lum bright="30000"/>
          </a:blip>
          <a:stretch>
            <a:fillRect/>
          </a:stretch>
        </p:blipFill>
        <p:spPr>
          <a:xfrm>
            <a:off x="0" y="0"/>
            <a:ext cx="9144000" cy="6858000"/>
          </a:xfrm>
          <a:effectLst>
            <a:softEdge rad="112500"/>
          </a:effectLst>
        </p:spPr>
      </p:pic>
      <p:sp>
        <p:nvSpPr>
          <p:cNvPr id="5" name="مستطيل 4"/>
          <p:cNvSpPr/>
          <p:nvPr/>
        </p:nvSpPr>
        <p:spPr>
          <a:xfrm>
            <a:off x="2428860" y="142852"/>
            <a:ext cx="4887877" cy="769441"/>
          </a:xfrm>
          <a:prstGeom prst="rect">
            <a:avLst/>
          </a:prstGeom>
        </p:spPr>
        <p:txBody>
          <a:bodyPr wrap="none">
            <a:spAutoFit/>
          </a:bodyPr>
          <a:lstStyle/>
          <a:p>
            <a:pPr algn="ctr" fontAlgn="auto">
              <a:spcBef>
                <a:spcPts val="0"/>
              </a:spcBef>
              <a:spcAft>
                <a:spcPts val="0"/>
              </a:spcAft>
              <a:defRPr/>
            </a:pPr>
            <a:r>
              <a:rPr lang="ar-SA"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rPr>
              <a:t>طرق طبيعيه لازالت البقع </a:t>
            </a:r>
          </a:p>
        </p:txBody>
      </p:sp>
      <p:sp>
        <p:nvSpPr>
          <p:cNvPr id="6" name="مستطيل 5"/>
          <p:cNvSpPr/>
          <p:nvPr/>
        </p:nvSpPr>
        <p:spPr>
          <a:xfrm>
            <a:off x="357158" y="1143000"/>
            <a:ext cx="8501122" cy="5262979"/>
          </a:xfrm>
          <a:prstGeom prst="rect">
            <a:avLst/>
          </a:prstGeom>
          <a:noFill/>
        </p:spPr>
        <p:txBody>
          <a:bodyPr>
            <a:spAutoFit/>
          </a:bodyPr>
          <a:lstStyle/>
          <a:p>
            <a:pPr algn="ctr" fontAlgn="auto">
              <a:spcBef>
                <a:spcPts val="0"/>
              </a:spcBef>
              <a:spcAft>
                <a:spcPts val="0"/>
              </a:spcAft>
              <a:defRPr/>
            </a:pPr>
            <a:r>
              <a:rPr lang="ar-SA" sz="4800" b="1" dirty="0">
                <a:solidFill>
                  <a:schemeClr val="accent6">
                    <a:lumMod val="75000"/>
                  </a:schemeClr>
                </a:solidFill>
                <a:latin typeface="+mn-lt"/>
                <a:cs typeface="+mn-cs"/>
              </a:rPr>
              <a:t>.للتخلص من بقع الحبر التي على الملابس غطى الحبر بالملح بكثافة عندما يكون ما يزال رطبا وعندما يزول اللون من البقعة أزيلي الملح بالملعقة بعد ذلك افركي المكان الملطخ بقطعة حامض و فوحيه بالماء النظيف‏.‏ ويمكن إزالة هذه البقع عندما تجف بمحلول من سائل التنظيف</a:t>
            </a:r>
            <a:endParaRPr lang="ar-SA" sz="4800" b="1" dirty="0">
              <a:ln w="17780" cmpd="sng">
                <a:solidFill>
                  <a:srgbClr val="FFFFFF"/>
                </a:solidFill>
                <a:prstDash val="solid"/>
                <a:miter lim="800000"/>
              </a:ln>
              <a:solidFill>
                <a:schemeClr val="accent6">
                  <a:lumMod val="75000"/>
                </a:schemeClr>
              </a:solidFill>
              <a:effectLst>
                <a:outerShdw blurRad="50800" algn="tl" rotWithShape="0">
                  <a:srgbClr val="000000"/>
                </a:outerShdw>
              </a:effectLst>
              <a:latin typeface="+mn-lt"/>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عنوان 1"/>
          <p:cNvSpPr>
            <a:spLocks noGrp="1"/>
          </p:cNvSpPr>
          <p:nvPr>
            <p:ph type="title"/>
          </p:nvPr>
        </p:nvSpPr>
        <p:spPr/>
        <p:txBody>
          <a:bodyPr/>
          <a:lstStyle/>
          <a:p>
            <a:endParaRPr lang="ar-SA" smtClean="0"/>
          </a:p>
        </p:txBody>
      </p:sp>
      <p:pic>
        <p:nvPicPr>
          <p:cNvPr id="4" name="عنصر نائب للمحتوى 3" descr="641593.JPG"/>
          <p:cNvPicPr>
            <a:picLocks noGrp="1" noChangeAspect="1"/>
          </p:cNvPicPr>
          <p:nvPr>
            <p:ph idx="1"/>
          </p:nvPr>
        </p:nvPicPr>
        <p:blipFill>
          <a:blip r:embed="rId2" cstate="print">
            <a:lum bright="40000"/>
          </a:blip>
          <a:stretch>
            <a:fillRect/>
          </a:stretch>
        </p:blipFill>
        <p:spPr>
          <a:xfrm>
            <a:off x="0" y="0"/>
            <a:ext cx="9144000" cy="6858000"/>
          </a:xfrm>
          <a:effectLst>
            <a:softEdge rad="112500"/>
          </a:effectLst>
        </p:spPr>
      </p:pic>
      <p:sp>
        <p:nvSpPr>
          <p:cNvPr id="5" name="مستطيل 4"/>
          <p:cNvSpPr/>
          <p:nvPr/>
        </p:nvSpPr>
        <p:spPr>
          <a:xfrm>
            <a:off x="3286116" y="285728"/>
            <a:ext cx="2342309" cy="1015663"/>
          </a:xfrm>
          <a:prstGeom prst="rect">
            <a:avLst/>
          </a:prstGeom>
        </p:spPr>
        <p:txBody>
          <a:bodyPr wrap="none">
            <a:spAutoFit/>
          </a:bodyPr>
          <a:lstStyle/>
          <a:p>
            <a:pPr algn="ctr" fontAlgn="auto">
              <a:spcBef>
                <a:spcPts val="0"/>
              </a:spcBef>
              <a:spcAft>
                <a:spcPts val="0"/>
              </a:spcAft>
              <a:defRPr/>
            </a:pPr>
            <a:r>
              <a:rPr lang="ar-SA" sz="6000" b="1" dirty="0">
                <a:ln w="28575">
                  <a:solidFill>
                    <a:schemeClr val="tx1">
                      <a:lumMod val="95000"/>
                      <a:lumOff val="5000"/>
                    </a:schemeClr>
                  </a:solidFill>
                </a:ln>
                <a:solidFill>
                  <a:srgbClr val="FF0000"/>
                </a:solidFill>
                <a:effectLst>
                  <a:outerShdw blurRad="50800" dist="39000" dir="5460000" algn="tl">
                    <a:srgbClr val="000000">
                      <a:alpha val="38000"/>
                    </a:srgbClr>
                  </a:outerShdw>
                </a:effectLst>
                <a:latin typeface="+mn-lt"/>
                <a:cs typeface="+mn-cs"/>
              </a:rPr>
              <a:t>بقعة الدم</a:t>
            </a:r>
            <a:endParaRPr lang="ar-SA" sz="5400" b="1" dirty="0">
              <a:ln w="28575">
                <a:solidFill>
                  <a:schemeClr val="tx1">
                    <a:lumMod val="95000"/>
                    <a:lumOff val="5000"/>
                  </a:schemeClr>
                </a:solidFill>
              </a:ln>
              <a:solidFill>
                <a:srgbClr val="FF0000"/>
              </a:solidFill>
              <a:effectLst>
                <a:outerShdw blurRad="50800" dist="39000" dir="5460000" algn="tl">
                  <a:srgbClr val="000000">
                    <a:alpha val="38000"/>
                  </a:srgbClr>
                </a:outerShdw>
              </a:effectLst>
              <a:latin typeface="+mn-lt"/>
              <a:cs typeface="+mn-cs"/>
            </a:endParaRPr>
          </a:p>
        </p:txBody>
      </p:sp>
      <p:sp>
        <p:nvSpPr>
          <p:cNvPr id="6" name="مستطيل 5"/>
          <p:cNvSpPr/>
          <p:nvPr/>
        </p:nvSpPr>
        <p:spPr>
          <a:xfrm>
            <a:off x="785786" y="1500174"/>
            <a:ext cx="7215238" cy="4708981"/>
          </a:xfrm>
          <a:prstGeom prst="rect">
            <a:avLst/>
          </a:prstGeom>
        </p:spPr>
        <p:txBody>
          <a:bodyPr>
            <a:spAutoFit/>
          </a:bodyPr>
          <a:lstStyle/>
          <a:p>
            <a:pPr algn="ctr" fontAlgn="auto">
              <a:spcBef>
                <a:spcPts val="0"/>
              </a:spcBef>
              <a:spcAft>
                <a:spcPts val="0"/>
              </a:spcAft>
              <a:defRPr/>
            </a:pPr>
            <a:r>
              <a:rPr lang="ar-SA" sz="4800" b="1" dirty="0">
                <a:latin typeface="+mn-lt"/>
                <a:cs typeface="+mn-cs"/>
              </a:rPr>
              <a:t>نظفيها وهي رطبة انقعيها بالماء البارد رشي عليها الكثير من الملح واتركيها لمدة اثنتي عشرة ساعة ثم فوحيها‏.‏ إذا جفت البقعة انقعيها بمحلول مسحوق التنظيف لمدة اثنتي عشرة ساعة</a:t>
            </a:r>
            <a:r>
              <a:rPr lang="ar-SA" sz="5400" b="1" dirty="0">
                <a:latin typeface="+mn-lt"/>
                <a:cs typeface="+mn-cs"/>
              </a:rPr>
              <a:t>‏.</a:t>
            </a:r>
            <a:endParaRPr lang="ar-SA" sz="54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n-lt"/>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عنوان 1"/>
          <p:cNvSpPr>
            <a:spLocks noGrp="1"/>
          </p:cNvSpPr>
          <p:nvPr>
            <p:ph type="title"/>
          </p:nvPr>
        </p:nvSpPr>
        <p:spPr/>
        <p:txBody>
          <a:bodyPr/>
          <a:lstStyle/>
          <a:p>
            <a:endParaRPr lang="ar-SA" smtClean="0"/>
          </a:p>
        </p:txBody>
      </p:sp>
      <p:pic>
        <p:nvPicPr>
          <p:cNvPr id="18434" name="عنصر نائب للمحتوى 3" descr="t1larg.chocolate.apf.gi.jpg"/>
          <p:cNvPicPr>
            <a:picLocks noGrp="1" noChangeAspect="1"/>
          </p:cNvPicPr>
          <p:nvPr>
            <p:ph idx="1"/>
          </p:nvPr>
        </p:nvPicPr>
        <p:blipFill>
          <a:blip r:embed="rId2" cstate="print">
            <a:lum bright="40000"/>
          </a:blip>
          <a:srcRect/>
          <a:stretch>
            <a:fillRect/>
          </a:stretch>
        </p:blipFill>
        <p:spPr>
          <a:xfrm>
            <a:off x="0" y="0"/>
            <a:ext cx="9144000" cy="6858000"/>
          </a:xfrm>
        </p:spPr>
      </p:pic>
      <p:sp>
        <p:nvSpPr>
          <p:cNvPr id="5" name="مستطيل 4"/>
          <p:cNvSpPr/>
          <p:nvPr/>
        </p:nvSpPr>
        <p:spPr>
          <a:xfrm>
            <a:off x="2786050" y="285728"/>
            <a:ext cx="4142481" cy="1015663"/>
          </a:xfrm>
          <a:prstGeom prst="rect">
            <a:avLst/>
          </a:prstGeom>
        </p:spPr>
        <p:txBody>
          <a:bodyPr wrap="none">
            <a:spAutoFit/>
          </a:bodyPr>
          <a:lstStyle/>
          <a:p>
            <a:pPr algn="ctr" fontAlgn="auto">
              <a:spcBef>
                <a:spcPts val="0"/>
              </a:spcBef>
              <a:spcAft>
                <a:spcPts val="0"/>
              </a:spcAft>
              <a:defRPr/>
            </a:pPr>
            <a:r>
              <a:rPr lang="ar-SA" sz="6000" b="1" dirty="0">
                <a:ln w="19050">
                  <a:solidFill>
                    <a:schemeClr val="accent2">
                      <a:lumMod val="75000"/>
                    </a:schemeClr>
                  </a:solidFill>
                </a:ln>
                <a:solidFill>
                  <a:schemeClr val="bg1"/>
                </a:solidFill>
                <a:latin typeface="+mn-lt"/>
                <a:cs typeface="+mn-cs"/>
              </a:rPr>
              <a:t>بقعة الشوكولاته</a:t>
            </a:r>
          </a:p>
        </p:txBody>
      </p:sp>
      <p:sp>
        <p:nvSpPr>
          <p:cNvPr id="6" name="مستطيل 5"/>
          <p:cNvSpPr/>
          <p:nvPr/>
        </p:nvSpPr>
        <p:spPr>
          <a:xfrm>
            <a:off x="571472" y="1714488"/>
            <a:ext cx="8077199" cy="4708981"/>
          </a:xfrm>
          <a:prstGeom prst="rect">
            <a:avLst/>
          </a:prstGeom>
          <a:noFill/>
        </p:spPr>
        <p:txBody>
          <a:bodyPr>
            <a:spAutoFit/>
          </a:bodyPr>
          <a:lstStyle/>
          <a:p>
            <a:pPr algn="ctr" fontAlgn="auto">
              <a:spcBef>
                <a:spcPts val="0"/>
              </a:spcBef>
              <a:spcAft>
                <a:spcPts val="0"/>
              </a:spcAft>
              <a:defRPr/>
            </a:pPr>
            <a:r>
              <a:rPr lang="ar-SA" sz="6000" b="1" dirty="0">
                <a:ln w="17780" cmpd="sng">
                  <a:solidFill>
                    <a:srgbClr val="FFFFFF"/>
                  </a:solidFill>
                  <a:prstDash val="solid"/>
                  <a:miter lim="800000"/>
                </a:ln>
                <a:solidFill>
                  <a:schemeClr val="bg1"/>
                </a:solidFill>
                <a:effectLst>
                  <a:outerShdw blurRad="50800" algn="tl" rotWithShape="0">
                    <a:srgbClr val="000000"/>
                  </a:outerShdw>
                </a:effectLst>
                <a:latin typeface="+mn-lt"/>
                <a:cs typeface="+mn-cs"/>
              </a:rPr>
              <a:t>تجرد الشوكولاته من على الملابس بقدر الإمكان ثم تبلل البقعة بالماء وتدعك برفق ببعض مسحوق الغسيل وبعد ذلك تغسل كالمعتاد</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عنوان 1"/>
          <p:cNvSpPr>
            <a:spLocks noGrp="1"/>
          </p:cNvSpPr>
          <p:nvPr>
            <p:ph type="title"/>
          </p:nvPr>
        </p:nvSpPr>
        <p:spPr/>
        <p:txBody>
          <a:bodyPr/>
          <a:lstStyle/>
          <a:p>
            <a:endParaRPr lang="ar-SA" smtClean="0"/>
          </a:p>
        </p:txBody>
      </p:sp>
      <p:pic>
        <p:nvPicPr>
          <p:cNvPr id="19458" name="عنصر نائب للمحتوى 3" descr="nsaayat013fae40ca.jpg"/>
          <p:cNvPicPr>
            <a:picLocks noGrp="1" noChangeAspect="1"/>
          </p:cNvPicPr>
          <p:nvPr>
            <p:ph idx="1"/>
          </p:nvPr>
        </p:nvPicPr>
        <p:blipFill>
          <a:blip r:embed="rId2" cstate="print"/>
          <a:srcRect/>
          <a:stretch>
            <a:fillRect/>
          </a:stretch>
        </p:blipFill>
        <p:spPr>
          <a:xfrm>
            <a:off x="0" y="0"/>
            <a:ext cx="9144000" cy="6897688"/>
          </a:xfrm>
        </p:spPr>
      </p:pic>
      <p:sp>
        <p:nvSpPr>
          <p:cNvPr id="19459" name="مستطيل 4"/>
          <p:cNvSpPr>
            <a:spLocks noChangeArrowheads="1"/>
          </p:cNvSpPr>
          <p:nvPr/>
        </p:nvSpPr>
        <p:spPr bwMode="auto">
          <a:xfrm>
            <a:off x="285750" y="1714500"/>
            <a:ext cx="8358188" cy="4400550"/>
          </a:xfrm>
          <a:prstGeom prst="rect">
            <a:avLst/>
          </a:prstGeom>
          <a:noFill/>
          <a:ln w="9525">
            <a:noFill/>
            <a:miter lim="800000"/>
            <a:headEnd/>
            <a:tailEnd/>
          </a:ln>
        </p:spPr>
        <p:txBody>
          <a:bodyPr>
            <a:spAutoFit/>
          </a:bodyPr>
          <a:lstStyle/>
          <a:p>
            <a:r>
              <a:rPr lang="ar-SA" sz="2800" b="1">
                <a:solidFill>
                  <a:srgbClr val="FFFF00"/>
                </a:solidFill>
                <a:latin typeface="Calibri" pitchFamily="34" charset="0"/>
              </a:rPr>
              <a:t>1_يتم احضار اناء لغلى 20 لتر ماء ويسخن جيدا</a:t>
            </a:r>
          </a:p>
          <a:p>
            <a:r>
              <a:rPr lang="ar-SA" sz="2800" b="1">
                <a:solidFill>
                  <a:srgbClr val="FFFF00"/>
                </a:solidFill>
                <a:latin typeface="Calibri" pitchFamily="34" charset="0"/>
              </a:rPr>
              <a:t>3_يوضع 2 كيلو شمع البلسم و200 جرام شمع العسل</a:t>
            </a:r>
          </a:p>
          <a:p>
            <a:r>
              <a:rPr lang="ar-SA" sz="2800" b="1">
                <a:solidFill>
                  <a:srgbClr val="FFFF00"/>
                </a:solidFill>
                <a:latin typeface="Calibri" pitchFamily="34" charset="0"/>
              </a:rPr>
              <a:t>4_يقلب الشمع جيدا حتى تمام الذوبان وذلك بتشكيل طبقة زيتية على سطح المياة</a:t>
            </a:r>
          </a:p>
          <a:p>
            <a:r>
              <a:rPr lang="ar-SA" sz="2800" b="1">
                <a:solidFill>
                  <a:srgbClr val="FFFF00"/>
                </a:solidFill>
                <a:latin typeface="Calibri" pitchFamily="34" charset="0"/>
              </a:rPr>
              <a:t>5_يتم وضع 1 كيلو مية البلسم مع التقليب الجيد ليعطى اللون الابيض</a:t>
            </a:r>
          </a:p>
          <a:p>
            <a:r>
              <a:rPr lang="ar-SA" sz="2800" b="1">
                <a:solidFill>
                  <a:srgbClr val="FFFF00"/>
                </a:solidFill>
                <a:latin typeface="Calibri" pitchFamily="34" charset="0"/>
              </a:rPr>
              <a:t>6_يتم قلب الاناء فى برميل ويوضع عليه 40 لتر مياة باردة مع التقليب الجيد حتى تمام التجانس</a:t>
            </a:r>
          </a:p>
          <a:p>
            <a:r>
              <a:rPr lang="ar-SA" sz="2800" b="1">
                <a:solidFill>
                  <a:srgbClr val="FFFF00"/>
                </a:solidFill>
                <a:latin typeface="Calibri" pitchFamily="34" charset="0"/>
              </a:rPr>
              <a:t>7_يتم تكرار هذة العملية</a:t>
            </a:r>
          </a:p>
          <a:p>
            <a:r>
              <a:rPr lang="ar-SA" sz="2800" b="1">
                <a:solidFill>
                  <a:srgbClr val="FFFF00"/>
                </a:solidFill>
                <a:latin typeface="Calibri" pitchFamily="34" charset="0"/>
              </a:rPr>
              <a:t>8_يترك البرميل حوالى 24 ساعة حتى يبرد تماما ويوضع عليه اللون والعطر المناسب والمادة الحافظة</a:t>
            </a:r>
          </a:p>
        </p:txBody>
      </p:sp>
      <p:sp>
        <p:nvSpPr>
          <p:cNvPr id="19460" name="مستطيل 5"/>
          <p:cNvSpPr>
            <a:spLocks noChangeArrowheads="1"/>
          </p:cNvSpPr>
          <p:nvPr/>
        </p:nvSpPr>
        <p:spPr bwMode="auto">
          <a:xfrm>
            <a:off x="6000750" y="928688"/>
            <a:ext cx="2274888" cy="584200"/>
          </a:xfrm>
          <a:prstGeom prst="rect">
            <a:avLst/>
          </a:prstGeom>
          <a:noFill/>
          <a:ln w="9525">
            <a:noFill/>
            <a:miter lim="800000"/>
            <a:headEnd/>
            <a:tailEnd/>
          </a:ln>
        </p:spPr>
        <p:txBody>
          <a:bodyPr wrap="none">
            <a:spAutoFit/>
          </a:bodyPr>
          <a:lstStyle/>
          <a:p>
            <a:r>
              <a:rPr lang="ar-SA" sz="3200" b="1">
                <a:solidFill>
                  <a:srgbClr val="FF0000"/>
                </a:solidFill>
                <a:latin typeface="Calibri" pitchFamily="34" charset="0"/>
              </a:rPr>
              <a:t>طريقة التصنيع:</a:t>
            </a:r>
            <a:endParaRPr lang="ar-SA" sz="3200">
              <a:latin typeface="Calibri" pitchFamily="34" charset="0"/>
            </a:endParaRPr>
          </a:p>
        </p:txBody>
      </p:sp>
      <p:sp>
        <p:nvSpPr>
          <p:cNvPr id="19461" name="مستطيل 6"/>
          <p:cNvSpPr>
            <a:spLocks noChangeArrowheads="1"/>
          </p:cNvSpPr>
          <p:nvPr/>
        </p:nvSpPr>
        <p:spPr bwMode="auto">
          <a:xfrm>
            <a:off x="3286125" y="214313"/>
            <a:ext cx="3613150" cy="708025"/>
          </a:xfrm>
          <a:prstGeom prst="rect">
            <a:avLst/>
          </a:prstGeom>
          <a:noFill/>
          <a:ln w="9525">
            <a:noFill/>
            <a:miter lim="800000"/>
            <a:headEnd/>
            <a:tailEnd/>
          </a:ln>
        </p:spPr>
        <p:txBody>
          <a:bodyPr wrap="none">
            <a:spAutoFit/>
          </a:bodyPr>
          <a:lstStyle/>
          <a:p>
            <a:pPr algn="ctr"/>
            <a:r>
              <a:rPr lang="ar-SA" sz="4000">
                <a:solidFill>
                  <a:schemeClr val="bg1"/>
                </a:solidFill>
                <a:latin typeface="Calibri" pitchFamily="34" charset="0"/>
              </a:rPr>
              <a:t>منعم ومعطر الملابس</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عنوان 1"/>
          <p:cNvSpPr>
            <a:spLocks noGrp="1"/>
          </p:cNvSpPr>
          <p:nvPr>
            <p:ph type="title"/>
          </p:nvPr>
        </p:nvSpPr>
        <p:spPr/>
        <p:txBody>
          <a:bodyPr/>
          <a:lstStyle/>
          <a:p>
            <a:endParaRPr lang="ar-SA" smtClean="0"/>
          </a:p>
        </p:txBody>
      </p:sp>
      <p:pic>
        <p:nvPicPr>
          <p:cNvPr id="20482" name="عنصر نائب للمحتوى 3" descr="black-wedding-dress-7.jpg"/>
          <p:cNvPicPr>
            <a:picLocks noGrp="1" noChangeAspect="1"/>
          </p:cNvPicPr>
          <p:nvPr>
            <p:ph idx="1"/>
          </p:nvPr>
        </p:nvPicPr>
        <p:blipFill>
          <a:blip r:embed="rId2" cstate="print"/>
          <a:srcRect/>
          <a:stretch>
            <a:fillRect/>
          </a:stretch>
        </p:blipFill>
        <p:spPr>
          <a:xfrm>
            <a:off x="0" y="0"/>
            <a:ext cx="9144000" cy="6870700"/>
          </a:xfrm>
        </p:spPr>
      </p:pic>
      <p:sp>
        <p:nvSpPr>
          <p:cNvPr id="5" name="مستطيل 4"/>
          <p:cNvSpPr/>
          <p:nvPr/>
        </p:nvSpPr>
        <p:spPr>
          <a:xfrm>
            <a:off x="2500298" y="214290"/>
            <a:ext cx="4600940" cy="584775"/>
          </a:xfrm>
          <a:prstGeom prst="rect">
            <a:avLst/>
          </a:prstGeom>
        </p:spPr>
        <p:txBody>
          <a:bodyPr wrap="none">
            <a:spAutoFit/>
          </a:bodyPr>
          <a:lstStyle/>
          <a:p>
            <a:pPr algn="ctr" fontAlgn="auto">
              <a:spcBef>
                <a:spcPts val="0"/>
              </a:spcBef>
              <a:spcAft>
                <a:spcPts val="0"/>
              </a:spcAft>
              <a:defRPr/>
            </a:pPr>
            <a:r>
              <a:rPr lang="ar-SA" sz="3200" kern="10" dirty="0">
                <a:ln w="9525">
                  <a:solidFill>
                    <a:srgbClr val="336600"/>
                  </a:solidFill>
                  <a:round/>
                  <a:headEnd/>
                  <a:tailEnd/>
                </a:ln>
                <a:latin typeface="Arial"/>
                <a:cs typeface="+mn-cs"/>
              </a:rPr>
              <a:t>صابون</a:t>
            </a:r>
            <a:r>
              <a:rPr lang="ar-SA" sz="3200" kern="10" dirty="0">
                <a:ln w="9525">
                  <a:solidFill>
                    <a:srgbClr val="336600"/>
                  </a:solidFill>
                  <a:round/>
                  <a:headEnd/>
                  <a:tailEnd/>
                </a:ln>
                <a:solidFill>
                  <a:srgbClr val="336600"/>
                </a:solidFill>
                <a:latin typeface="Arial"/>
                <a:cs typeface="+mn-cs"/>
              </a:rPr>
              <a:t> </a:t>
            </a:r>
            <a:r>
              <a:rPr lang="ar-SA" sz="3200" kern="10" dirty="0">
                <a:ln w="9525">
                  <a:solidFill>
                    <a:srgbClr val="336600"/>
                  </a:solidFill>
                  <a:round/>
                  <a:headEnd/>
                  <a:tailEnd/>
                </a:ln>
                <a:latin typeface="Arial"/>
                <a:cs typeface="+mn-cs"/>
              </a:rPr>
              <a:t>الملابس</a:t>
            </a:r>
            <a:r>
              <a:rPr lang="ar-SA" sz="3200" kern="10" dirty="0">
                <a:ln w="9525">
                  <a:solidFill>
                    <a:srgbClr val="336600"/>
                  </a:solidFill>
                  <a:round/>
                  <a:headEnd/>
                  <a:tailEnd/>
                </a:ln>
                <a:solidFill>
                  <a:srgbClr val="336600"/>
                </a:solidFill>
                <a:latin typeface="Arial"/>
                <a:cs typeface="+mn-cs"/>
              </a:rPr>
              <a:t> </a:t>
            </a:r>
            <a:r>
              <a:rPr lang="ar-SA" sz="3200" kern="10" dirty="0">
                <a:ln w="9525">
                  <a:solidFill>
                    <a:srgbClr val="336600"/>
                  </a:solidFill>
                  <a:round/>
                  <a:headEnd/>
                  <a:tailEnd/>
                </a:ln>
                <a:latin typeface="Arial"/>
                <a:cs typeface="+mn-cs"/>
              </a:rPr>
              <a:t>ذات</a:t>
            </a:r>
            <a:r>
              <a:rPr lang="ar-SA" sz="3200" kern="10" dirty="0">
                <a:ln w="9525">
                  <a:solidFill>
                    <a:srgbClr val="336600"/>
                  </a:solidFill>
                  <a:round/>
                  <a:headEnd/>
                  <a:tailEnd/>
                </a:ln>
                <a:solidFill>
                  <a:srgbClr val="336600"/>
                </a:solidFill>
                <a:latin typeface="Arial"/>
                <a:cs typeface="+mn-cs"/>
              </a:rPr>
              <a:t> </a:t>
            </a:r>
            <a:r>
              <a:rPr lang="ar-SA" sz="3200" kern="10" dirty="0">
                <a:ln w="9525">
                  <a:solidFill>
                    <a:srgbClr val="336600"/>
                  </a:solidFill>
                  <a:round/>
                  <a:headEnd/>
                  <a:tailEnd/>
                </a:ln>
                <a:latin typeface="Arial"/>
                <a:cs typeface="+mn-cs"/>
              </a:rPr>
              <a:t>اللون</a:t>
            </a:r>
            <a:r>
              <a:rPr lang="ar-SA" sz="3200" kern="10" dirty="0">
                <a:ln w="9525">
                  <a:solidFill>
                    <a:srgbClr val="336600"/>
                  </a:solidFill>
                  <a:round/>
                  <a:headEnd/>
                  <a:tailEnd/>
                </a:ln>
                <a:solidFill>
                  <a:srgbClr val="336600"/>
                </a:solidFill>
                <a:latin typeface="Arial"/>
                <a:cs typeface="+mn-cs"/>
              </a:rPr>
              <a:t> </a:t>
            </a:r>
            <a:r>
              <a:rPr lang="ar-SA" sz="3200" kern="10" dirty="0">
                <a:ln w="9525">
                  <a:solidFill>
                    <a:srgbClr val="336600"/>
                  </a:solidFill>
                  <a:round/>
                  <a:headEnd/>
                  <a:tailEnd/>
                </a:ln>
                <a:latin typeface="Arial"/>
                <a:cs typeface="+mn-cs"/>
              </a:rPr>
              <a:t>الاسود</a:t>
            </a:r>
          </a:p>
        </p:txBody>
      </p:sp>
      <p:sp>
        <p:nvSpPr>
          <p:cNvPr id="20484" name="Rectangle 5"/>
          <p:cNvSpPr>
            <a:spLocks noChangeArrowheads="1"/>
          </p:cNvSpPr>
          <p:nvPr/>
        </p:nvSpPr>
        <p:spPr bwMode="auto">
          <a:xfrm>
            <a:off x="781050" y="930275"/>
            <a:ext cx="7874000" cy="5632450"/>
          </a:xfrm>
          <a:prstGeom prst="rect">
            <a:avLst/>
          </a:prstGeom>
          <a:noFill/>
          <a:ln w="9525">
            <a:noFill/>
            <a:miter lim="800000"/>
            <a:headEnd/>
            <a:tailEnd/>
          </a:ln>
        </p:spPr>
        <p:txBody>
          <a:bodyPr anchor="ctr">
            <a:spAutoFit/>
          </a:bodyPr>
          <a:lstStyle/>
          <a:p>
            <a:r>
              <a:rPr lang="ar-SA" sz="2400">
                <a:solidFill>
                  <a:schemeClr val="bg1"/>
                </a:solidFill>
                <a:latin typeface="Calibri" pitchFamily="34" charset="0"/>
              </a:rPr>
              <a:t> </a:t>
            </a:r>
            <a:r>
              <a:rPr lang="ar-SA" sz="2400" b="1" i="1">
                <a:solidFill>
                  <a:schemeClr val="bg1"/>
                </a:solidFill>
                <a:latin typeface="Calibri" pitchFamily="34" charset="0"/>
                <a:cs typeface="DecoType Naskh Variants" pitchFamily="2" charset="-78"/>
              </a:rPr>
              <a:t>تتطلب الملابس ذات اللون الأسود عناية خاصة عند غسلها كالأقمشة الصوفية والحريرية، فلابد من معرفة دقيقة في كيفية الغسل، وإلا سيؤثر ذلك على رونق اللون الأسود فيخضر أو يحمر أو ينصل لونه .. </a:t>
            </a:r>
            <a:br>
              <a:rPr lang="ar-SA" sz="2400" b="1" i="1">
                <a:solidFill>
                  <a:schemeClr val="bg1"/>
                </a:solidFill>
                <a:latin typeface="Calibri" pitchFamily="34" charset="0"/>
                <a:cs typeface="DecoType Naskh Variants" pitchFamily="2" charset="-78"/>
              </a:rPr>
            </a:br>
            <a:r>
              <a:rPr lang="ar-SA" sz="2400" b="1" i="1">
                <a:solidFill>
                  <a:schemeClr val="bg1"/>
                </a:solidFill>
                <a:latin typeface="Calibri" pitchFamily="34" charset="0"/>
                <a:cs typeface="DecoType Naskh Variants" pitchFamily="2" charset="-78"/>
              </a:rPr>
              <a:t>وهذه طرق غسل الملابس الصوفية والحريرية ذات اللون الأسود: </a:t>
            </a:r>
            <a:br>
              <a:rPr lang="ar-SA" sz="2400" b="1" i="1">
                <a:solidFill>
                  <a:schemeClr val="bg1"/>
                </a:solidFill>
                <a:latin typeface="Calibri" pitchFamily="34" charset="0"/>
                <a:cs typeface="DecoType Naskh Variants" pitchFamily="2" charset="-78"/>
              </a:rPr>
            </a:br>
            <a:r>
              <a:rPr lang="ar-SA" sz="2400" b="1" i="1">
                <a:solidFill>
                  <a:schemeClr val="bg1"/>
                </a:solidFill>
                <a:latin typeface="Calibri" pitchFamily="34" charset="0"/>
                <a:cs typeface="DecoType Naskh Variants" pitchFamily="2" charset="-78"/>
              </a:rPr>
              <a:t/>
            </a:r>
            <a:br>
              <a:rPr lang="ar-SA" sz="2400" b="1" i="1">
                <a:solidFill>
                  <a:schemeClr val="bg1"/>
                </a:solidFill>
                <a:latin typeface="Calibri" pitchFamily="34" charset="0"/>
                <a:cs typeface="DecoType Naskh Variants" pitchFamily="2" charset="-78"/>
              </a:rPr>
            </a:br>
            <a:r>
              <a:rPr lang="ar-SA" sz="2400" b="1" i="1">
                <a:solidFill>
                  <a:schemeClr val="bg1"/>
                </a:solidFill>
                <a:latin typeface="Calibri" pitchFamily="34" charset="0"/>
                <a:cs typeface="DecoType Naskh Variants" pitchFamily="2" charset="-78"/>
              </a:rPr>
              <a:t>غسل الصوف الأسود</a:t>
            </a:r>
            <a:br>
              <a:rPr lang="ar-SA" sz="2400" b="1" i="1">
                <a:solidFill>
                  <a:schemeClr val="bg1"/>
                </a:solidFill>
                <a:latin typeface="Calibri" pitchFamily="34" charset="0"/>
                <a:cs typeface="DecoType Naskh Variants" pitchFamily="2" charset="-78"/>
              </a:rPr>
            </a:br>
            <a:r>
              <a:rPr lang="ar-SA" sz="2400" b="1" i="1">
                <a:solidFill>
                  <a:schemeClr val="bg1"/>
                </a:solidFill>
                <a:latin typeface="Calibri" pitchFamily="34" charset="0"/>
                <a:cs typeface="DecoType Naskh Variants" pitchFamily="2" charset="-78"/>
              </a:rPr>
              <a:t>.إذا كان اللون سريع الزوال وغير ثابت فينقع لمدة ربع ساعة في ماء دافئ مضاف إليه ملح الطعام، لأن الملح يقلل من سرعة ذوبان الأصباغ.</a:t>
            </a:r>
            <a:br>
              <a:rPr lang="ar-SA" sz="2400" b="1" i="1">
                <a:solidFill>
                  <a:schemeClr val="bg1"/>
                </a:solidFill>
                <a:latin typeface="Calibri" pitchFamily="34" charset="0"/>
                <a:cs typeface="DecoType Naskh Variants" pitchFamily="2" charset="-78"/>
              </a:rPr>
            </a:br>
            <a:r>
              <a:rPr lang="ar-SA" sz="2400" b="1" i="1">
                <a:solidFill>
                  <a:schemeClr val="bg1"/>
                </a:solidFill>
                <a:latin typeface="Calibri" pitchFamily="34" charset="0"/>
                <a:cs typeface="DecoType Naskh Variants" pitchFamily="2" charset="-78"/>
              </a:rPr>
              <a:t>.يغسل على حدة بسرعة بالماء الدافئ فيه صابون مذاب بواسطة الضغط، وترفع القطع من وعاء إلى آخر (معد من قبل) فيه ماء دافئ وصابون، أي أنها لاتترك خارج الماء لأنه في هذه الحالة تنصل الألوان بسرعة.</a:t>
            </a:r>
            <a:br>
              <a:rPr lang="ar-SA" sz="2400" b="1" i="1">
                <a:solidFill>
                  <a:schemeClr val="bg1"/>
                </a:solidFill>
                <a:latin typeface="Calibri" pitchFamily="34" charset="0"/>
                <a:cs typeface="DecoType Naskh Variants" pitchFamily="2" charset="-78"/>
              </a:rPr>
            </a:br>
            <a:r>
              <a:rPr lang="ar-SA" sz="2400" b="1" i="1">
                <a:solidFill>
                  <a:schemeClr val="bg1"/>
                </a:solidFill>
                <a:latin typeface="Calibri" pitchFamily="34" charset="0"/>
                <a:cs typeface="DecoType Naskh Variants" pitchFamily="2" charset="-78"/>
              </a:rPr>
              <a:t>.تشطف في ماء دافئ عادة مرتين، ويضاف إلى الماء الأخير للشطف ملعقة كبيرة من محلول النشادر لأن له تأثيرا في الطبقات السوداء، يعطيها سوادا حالكا، وإذا لم يوجد النشادر فيستعاض عنه بالزهرة (المسحوق الأزرق) الثقيلة ولكنها أقل فائدة.</a:t>
            </a:r>
            <a:br>
              <a:rPr lang="ar-SA" sz="2400" b="1" i="1">
                <a:solidFill>
                  <a:schemeClr val="bg1"/>
                </a:solidFill>
                <a:latin typeface="Calibri" pitchFamily="34" charset="0"/>
                <a:cs typeface="DecoType Naskh Variants" pitchFamily="2" charset="-78"/>
              </a:rPr>
            </a:br>
            <a:r>
              <a:rPr lang="ar-SA" sz="2400" b="1" i="1">
                <a:solidFill>
                  <a:schemeClr val="bg1"/>
                </a:solidFill>
                <a:latin typeface="Calibri" pitchFamily="34" charset="0"/>
                <a:cs typeface="DecoType Naskh Variants" pitchFamily="2" charset="-78"/>
              </a:rPr>
              <a:t>.يجفف بسرعة حتى لاتنصل الألوان.</a:t>
            </a:r>
            <a:endParaRPr lang="ar-SA" sz="2400" b="1" i="1">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تدفق">
  <a:themeElements>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تدفق">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تدفق">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415</TotalTime>
  <Words>1410</Words>
  <Application>Microsoft Office PowerPoint</Application>
  <PresentationFormat>عرض على الشاشة (3:4)‏</PresentationFormat>
  <Paragraphs>95</Paragraphs>
  <Slides>34</Slides>
  <Notes>1</Notes>
  <HiddenSlides>0</HiddenSlides>
  <MMClips>0</MMClips>
  <ScaleCrop>false</ScaleCrop>
  <HeadingPairs>
    <vt:vector size="4" baseType="variant">
      <vt:variant>
        <vt:lpstr>سمة</vt:lpstr>
      </vt:variant>
      <vt:variant>
        <vt:i4>2</vt:i4>
      </vt:variant>
      <vt:variant>
        <vt:lpstr>عناوين الشرائح</vt:lpstr>
      </vt:variant>
      <vt:variant>
        <vt:i4>34</vt:i4>
      </vt:variant>
    </vt:vector>
  </HeadingPairs>
  <TitlesOfParts>
    <vt:vector size="36" baseType="lpstr">
      <vt:lpstr>سمة Office</vt:lpstr>
      <vt:lpstr>تدفق</vt:lpstr>
      <vt:lpstr>                         المملكة العربية السعودية                وزارة التعليم العالي جامعة المجمعة  كلية التربية بالزلفي قسم الاقتصاد المنزلي</vt:lpstr>
      <vt:lpstr>الشريحة 2</vt:lpstr>
      <vt:lpstr>الشريحة 3</vt:lpstr>
      <vt:lpstr>الشريحة 4</vt:lpstr>
      <vt:lpstr>الشريحة 5</vt:lpstr>
      <vt:lpstr>الشريحة 6</vt:lpstr>
      <vt:lpstr>الشريحة 7</vt:lpstr>
      <vt:lpstr>الشريحة 8</vt:lpstr>
      <vt:lpstr>الشريحة 9</vt:lpstr>
      <vt:lpstr>  </vt:lpstr>
      <vt:lpstr>الشريحة 11</vt:lpstr>
      <vt:lpstr>الشريحة 12</vt:lpstr>
      <vt:lpstr>الشريحة 13</vt:lpstr>
      <vt:lpstr>الشريحة 14</vt:lpstr>
      <vt:lpstr>الشريحة 15</vt:lpstr>
      <vt:lpstr>الشريحة 16</vt:lpstr>
      <vt:lpstr>الشريحة 17</vt:lpstr>
      <vt:lpstr>الشريحة 18</vt:lpstr>
      <vt:lpstr>الشريحة 19</vt:lpstr>
      <vt:lpstr>الشريحة 20</vt:lpstr>
      <vt:lpstr>الشريحة 21</vt:lpstr>
      <vt:lpstr>المكواة البخاريه</vt:lpstr>
      <vt:lpstr>الشريحة 23</vt:lpstr>
      <vt:lpstr>الشريحة 24</vt:lpstr>
      <vt:lpstr>الشريحة 25</vt:lpstr>
      <vt:lpstr>الشريحة 26</vt:lpstr>
      <vt:lpstr>الشريحة 27</vt:lpstr>
      <vt:lpstr>الشريحة 28</vt:lpstr>
      <vt:lpstr>الشريحة 29</vt:lpstr>
      <vt:lpstr>الشريحة 30</vt:lpstr>
      <vt:lpstr>الشريحة 31</vt:lpstr>
      <vt:lpstr>الشريحة 32</vt:lpstr>
      <vt:lpstr>مساحيق التنظيف الجاف وكيفية استخدامها: </vt:lpstr>
      <vt:lpstr>الشريحة 34</vt:lpstr>
    </vt:vector>
  </TitlesOfParts>
  <Company>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x</dc:creator>
  <cp:lastModifiedBy>منال</cp:lastModifiedBy>
  <cp:revision>36</cp:revision>
  <dcterms:created xsi:type="dcterms:W3CDTF">2012-04-21T19:56:25Z</dcterms:created>
  <dcterms:modified xsi:type="dcterms:W3CDTF">2012-04-23T19:21:21Z</dcterms:modified>
</cp:coreProperties>
</file>