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258" r:id="rId2"/>
    <p:sldId id="257" r:id="rId3"/>
    <p:sldId id="259" r:id="rId4"/>
    <p:sldId id="341" r:id="rId5"/>
    <p:sldId id="336" r:id="rId6"/>
    <p:sldId id="261" r:id="rId7"/>
    <p:sldId id="265" r:id="rId8"/>
    <p:sldId id="345" r:id="rId9"/>
    <p:sldId id="262" r:id="rId10"/>
    <p:sldId id="263" r:id="rId11"/>
    <p:sldId id="264" r:id="rId12"/>
    <p:sldId id="267" r:id="rId13"/>
    <p:sldId id="275" r:id="rId14"/>
    <p:sldId id="268" r:id="rId15"/>
    <p:sldId id="337" r:id="rId16"/>
    <p:sldId id="269" r:id="rId17"/>
    <p:sldId id="299" r:id="rId18"/>
    <p:sldId id="344" r:id="rId19"/>
    <p:sldId id="313" r:id="rId20"/>
    <p:sldId id="348" r:id="rId21"/>
    <p:sldId id="346" r:id="rId22"/>
    <p:sldId id="349" r:id="rId23"/>
    <p:sldId id="270" r:id="rId24"/>
    <p:sldId id="303" r:id="rId25"/>
    <p:sldId id="271" r:id="rId26"/>
    <p:sldId id="272" r:id="rId27"/>
    <p:sldId id="284" r:id="rId28"/>
    <p:sldId id="347" r:id="rId29"/>
    <p:sldId id="273" r:id="rId30"/>
    <p:sldId id="274" r:id="rId31"/>
    <p:sldId id="276" r:id="rId32"/>
    <p:sldId id="350" r:id="rId33"/>
    <p:sldId id="277" r:id="rId34"/>
    <p:sldId id="305" r:id="rId35"/>
    <p:sldId id="307" r:id="rId36"/>
    <p:sldId id="300" r:id="rId37"/>
    <p:sldId id="278" r:id="rId38"/>
    <p:sldId id="279" r:id="rId39"/>
    <p:sldId id="280" r:id="rId40"/>
    <p:sldId id="287" r:id="rId41"/>
    <p:sldId id="308" r:id="rId42"/>
    <p:sldId id="323" r:id="rId43"/>
    <p:sldId id="324" r:id="rId44"/>
    <p:sldId id="289" r:id="rId45"/>
    <p:sldId id="290" r:id="rId46"/>
    <p:sldId id="288" r:id="rId47"/>
    <p:sldId id="306" r:id="rId48"/>
    <p:sldId id="328" r:id="rId49"/>
    <p:sldId id="295" r:id="rId50"/>
    <p:sldId id="294" r:id="rId51"/>
    <p:sldId id="298" r:id="rId52"/>
    <p:sldId id="297" r:id="rId53"/>
    <p:sldId id="343" r:id="rId54"/>
    <p:sldId id="309" r:id="rId55"/>
    <p:sldId id="351" r:id="rId56"/>
    <p:sldId id="296" r:id="rId57"/>
    <p:sldId id="317" r:id="rId58"/>
    <p:sldId id="352" r:id="rId59"/>
    <p:sldId id="353" r:id="rId60"/>
    <p:sldId id="354" r:id="rId61"/>
    <p:sldId id="355" r:id="rId62"/>
  </p:sldIdLst>
  <p:sldSz cx="9144000" cy="6858000" type="screen4x3"/>
  <p:notesSz cx="7162800" cy="9448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96" autoAdjust="0"/>
    <p:restoredTop sz="79495" autoAdjust="0"/>
  </p:normalViewPr>
  <p:slideViewPr>
    <p:cSldViewPr>
      <p:cViewPr>
        <p:scale>
          <a:sx n="64" d="100"/>
          <a:sy n="64" d="100"/>
        </p:scale>
        <p:origin x="-139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03563" cy="473075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57650" y="0"/>
            <a:ext cx="3103563" cy="473075"/>
          </a:xfrm>
          <a:prstGeom prst="rect">
            <a:avLst/>
          </a:prstGeom>
        </p:spPr>
        <p:txBody>
          <a:bodyPr vert="horz" lIns="94915" tIns="47457" rIns="94915" bIns="47457" rtlCol="0"/>
          <a:lstStyle>
            <a:lvl1pPr algn="r">
              <a:defRPr sz="1200"/>
            </a:lvl1pPr>
          </a:lstStyle>
          <a:p>
            <a:pPr>
              <a:defRPr/>
            </a:pPr>
            <a:fld id="{E7EC01A1-6D24-41C9-9E74-67110AC2193D}" type="datetimeFigureOut">
              <a:rPr lang="en-US"/>
              <a:pPr>
                <a:defRPr/>
              </a:pPr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74138"/>
            <a:ext cx="3103563" cy="473075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57650" y="8974138"/>
            <a:ext cx="3103563" cy="473075"/>
          </a:xfrm>
          <a:prstGeom prst="rect">
            <a:avLst/>
          </a:prstGeom>
        </p:spPr>
        <p:txBody>
          <a:bodyPr vert="horz" lIns="94915" tIns="47457" rIns="94915" bIns="47457" rtlCol="0" anchor="b"/>
          <a:lstStyle>
            <a:lvl1pPr algn="r">
              <a:defRPr sz="1200"/>
            </a:lvl1pPr>
          </a:lstStyle>
          <a:p>
            <a:pPr>
              <a:defRPr/>
            </a:pPr>
            <a:fld id="{D50357B6-190D-4CC6-A3CF-2A499E0D8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59238" y="0"/>
            <a:ext cx="3103562" cy="4730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3103562" cy="4730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 smtClean="0"/>
            </a:lvl1pPr>
          </a:lstStyle>
          <a:p>
            <a:pPr>
              <a:defRPr/>
            </a:pPr>
            <a:fld id="{D59E4D00-AF68-430C-9F7A-22860807298A}" type="datetimeFigureOut">
              <a:rPr lang="ar-SA"/>
              <a:pPr>
                <a:defRPr/>
              </a:pPr>
              <a:t>21/06/34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708025"/>
            <a:ext cx="4724400" cy="354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5963" y="4487863"/>
            <a:ext cx="5730875" cy="42529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59238" y="8974138"/>
            <a:ext cx="3103562" cy="4730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 smtClean="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974138"/>
            <a:ext cx="3103562" cy="4730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 smtClean="0"/>
            </a:lvl1pPr>
          </a:lstStyle>
          <a:p>
            <a:pPr>
              <a:defRPr/>
            </a:pPr>
            <a:fld id="{C5862D8C-2547-461D-8E9A-5E1FF047199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665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F468DE-42E6-4810-ABB0-9A9F5284725E}" type="slidenum">
              <a:rPr lang="ar-SA"/>
              <a:pPr/>
              <a:t>57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D279-6CCC-4393-A629-298C86CC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1CEE6-C26D-4D7A-86F2-616B425C3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C997-DCC8-4056-8C27-5318BDA5E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DCB80-2DEB-4C21-806E-55D72D1DC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6FD80-65EC-4D6C-B9D2-4F8CB1F2F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69637-9A5A-4E10-AD92-986409BD3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B14E-8B70-442C-B515-E9BA9A244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53CDE-8705-4B7E-A02D-9AA48643C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8B3F6-3AAD-42BD-ACBE-141E8BEB8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CECEF-698A-4B64-9FA0-D29727B42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47E8-DCD8-4F1F-BB91-B557869B5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C5DDEEF-A57D-4F5C-A605-290CE2577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mtClean="0"/>
              <a:t>Cerebrovascular Accident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CVA</a:t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Pathophysiology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Ischemic Cascade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Series of metabolic events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Inadequate ATP adenosine triphosphate production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Loss of ion homeostasis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Release of excitatory amino acids – glutamate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Free radical formation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Cell death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Border Zone</a:t>
            </a:r>
            <a:r>
              <a:rPr lang="en-US" smtClean="0"/>
              <a:t>:  reversible area that surrounds the core ischemic area in which there is reduced blood flow but which can be restored </a:t>
            </a:r>
            <a:r>
              <a:rPr lang="en-US" b="1" smtClean="0"/>
              <a:t>(3 hours +/-)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Transient Ischemic Attack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Temporary focal loss of neurologic function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Caused by ischemia of one of the vascular territories of the brain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Microemboli with temporary blockage of blood flow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Lasts less than 24 hrs – often less than 15 mins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Most resolve within 3 hours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Warning sign of progressive cerebrovascular disease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8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b="1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Classifications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</a:t>
            </a:r>
            <a:r>
              <a:rPr lang="en-US" b="1" smtClean="0"/>
              <a:t>Based on underlying pathophysiologic findings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Classifications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00200"/>
            <a:ext cx="73152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600" b="1" u="sng" smtClean="0"/>
              <a:t>Ischemic Stroke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3200" b="1" smtClean="0"/>
              <a:t>Thrombotic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3200" b="1" smtClean="0"/>
              <a:t>Embolic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3200" b="1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600" b="1" u="sng" smtClean="0"/>
              <a:t>Hemorrhagic Stroke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3200" b="1" smtClean="0"/>
              <a:t>Intracerebral Hemorrhage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3200" b="1" smtClean="0"/>
              <a:t>Subarachnoid Hemorrhage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z="2800" b="1" smtClean="0"/>
              <a:t>Aneurysm</a:t>
            </a:r>
          </a:p>
          <a:p>
            <a:pPr lvl="3" eaLnBrk="1" hangingPunct="1">
              <a:buFont typeface="Wingdings" pitchFamily="2" charset="2"/>
              <a:buChar char="v"/>
              <a:defRPr/>
            </a:pPr>
            <a:r>
              <a:rPr lang="en-US" sz="2400" b="1" smtClean="0"/>
              <a:t>Berry or Saccular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Classifications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b="1" u="sng" smtClean="0"/>
              <a:t>Ischemic Stroke</a:t>
            </a:r>
            <a:r>
              <a:rPr lang="en-US" sz="2400" b="1" smtClean="0"/>
              <a:t>—inadequate blood flow to the brain from partial or complete occlusions of an artery--85% of all strokes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smtClean="0"/>
              <a:t>Extent of a stroke depends on: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smtClean="0"/>
              <a:t>Rapidity of onset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smtClean="0"/>
              <a:t>Size of the lesion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b="1" u="sng" smtClean="0"/>
              <a:t>Presence of collateral circulation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smtClean="0"/>
              <a:t>Symptoms may progress in the first 72 hours as infarction &amp; cerebral edema increase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u="sng" smtClean="0"/>
              <a:t>Types of Ischemic Stroke</a:t>
            </a:r>
            <a:r>
              <a:rPr lang="en-US" sz="2800" b="1" smtClean="0"/>
              <a:t>: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8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		</a:t>
            </a:r>
            <a:r>
              <a:rPr lang="en-US" b="1" smtClean="0"/>
              <a:t>Thrombotic Stroke</a:t>
            </a:r>
            <a:r>
              <a:rPr lang="en-US" sz="2800" b="1" smtClean="0"/>
              <a:t>           </a:t>
            </a:r>
            <a:r>
              <a:rPr lang="en-US" b="1" smtClean="0"/>
              <a:t>Embolic Stroke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CVA Recognition</a:t>
            </a:r>
          </a:p>
        </p:txBody>
      </p:sp>
      <p:pic>
        <p:nvPicPr>
          <p:cNvPr id="17411" name="Content Placeholder 3" descr="Stroke - 3 St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9144000" cy="5867400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Ischemic – Thrombotic Stroke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v"/>
              <a:defRPr/>
            </a:pPr>
            <a:endParaRPr lang="en-US" b="1" u="sng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3200" b="1" smtClean="0"/>
              <a:t> Lumen of the blood vessels narrow – then becomes occluded – infarction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3200" b="1" smtClean="0"/>
              <a:t>Associated with HTN and Diabetes Mellitus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z="2800" b="1" smtClean="0"/>
              <a:t>&gt;60% of strokes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z="2800" b="1" smtClean="0"/>
              <a:t>50% are preceded by TIA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z="2800" b="1" smtClean="0"/>
              <a:t>Lacunar Stroke:  development of cavity in place of infarcted brain tissue – results in considerable deficits – motor hemiplegia, contralateral loss of sensation or motor ability</a:t>
            </a:r>
          </a:p>
          <a:p>
            <a:pPr eaLnBrk="1" hangingPunct="1">
              <a:defRPr/>
            </a:pPr>
            <a:endParaRPr lang="en-US" sz="2800" b="1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Thrombotic Stroke</a:t>
            </a:r>
          </a:p>
        </p:txBody>
      </p:sp>
      <p:pic>
        <p:nvPicPr>
          <p:cNvPr id="19459" name="Picture 4" descr="scan0005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8000" contrast="18000"/>
          </a:blip>
          <a:srcRect l="49411" t="51971" r="29411" b="24193"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483" name="Picture 2" descr="C:\Documents and Settings\kunkelb\My Documents\My Pictures\MRi Brain ischemic stro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229600" cy="63246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Common Sites of Atherosclerosis</a:t>
            </a:r>
          </a:p>
        </p:txBody>
      </p:sp>
      <p:pic>
        <p:nvPicPr>
          <p:cNvPr id="21507" name="Picture 3" descr="scan0002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3596" t="13097" r="32584" b="62863"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Cerebrovascular Accident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b="1" dirty="0" smtClean="0"/>
              <a:t>Results from ischemia to a part of the brain or hemorrhage into the brain that results in death of brain cells</a:t>
            </a:r>
            <a:r>
              <a:rPr lang="en-US" sz="2800" dirty="0" smtClean="0"/>
              <a:t>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b="1" dirty="0" smtClean="0"/>
              <a:t>Approximately 750,000 in USA annually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Third most common cause of death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b="1" u="sng" dirty="0" smtClean="0"/>
              <a:t>#1 leading cause of disability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25% with initial stroke die within 1 year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50-75% will be functionally independent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dirty="0" smtClean="0"/>
              <a:t>25% will live with permanent disability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b="1" dirty="0" smtClean="0"/>
              <a:t>Physical, cognitive, emotional, &amp; financial impact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2531" name="Picture 2" descr="C:\Documents and Settings\kunkelb\My Documents\My Pictures\CVA_carot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229600" cy="6324600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3555" name="Picture 2" descr="C:\Documents and Settings\kunkelb\My Documents\My Pictures\CT Angiography left caroti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534400" cy="63246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4579" name="Picture 2" descr="C:\Documents and Settings\kunkelb\My Documents\My Pictures\carotid block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7" b="4938"/>
          <a:stretch>
            <a:fillRect/>
          </a:stretch>
        </p:blipFill>
        <p:spPr>
          <a:xfrm>
            <a:off x="381000" y="228600"/>
            <a:ext cx="8534400" cy="6324600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Ischemic – Embolic Stroke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Embolus lodges in and occludes a cerebral artery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Results in infarction &amp; cerebral edema of the area supplied by the vessel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Second most common cause of stroke – 24%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Emboli originate in endocardial layer of the heart – atrial fibrillation, MI, infective endocarditis, rheumatic heart disease, valvular prostheses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Rapid occurrence with severe symptoms – body does not have time to develop collateral circulation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Any age group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Recurrence common if underlying cause not treated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Embolic Stroke</a:t>
            </a:r>
          </a:p>
        </p:txBody>
      </p:sp>
      <p:pic>
        <p:nvPicPr>
          <p:cNvPr id="26627" name="Picture 4" descr="scan0004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24000" contrast="22000"/>
          </a:blip>
          <a:srcRect l="25000" t="39589" r="59483" b="29692"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Hemorrhagic Stroke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286000"/>
            <a:ext cx="76962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Hemorrhagic Stroke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15% of all strokes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Result from bleeding into the brain tissue itself 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z="3200" b="1" smtClean="0"/>
              <a:t>Intracerebral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z="3200" b="1" smtClean="0"/>
              <a:t>Subarachnoid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sz="3200" b="1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Hemorrhage Stroke </a:t>
            </a:r>
            <a:br>
              <a:rPr lang="en-US" sz="4000" u="sng" smtClean="0"/>
            </a:br>
            <a:r>
              <a:rPr lang="en-US" sz="4000" u="sng" smtClean="0"/>
              <a:t>Intracerebral Hemorrhage</a:t>
            </a:r>
            <a:br>
              <a:rPr lang="en-US" sz="4000" u="sng" smtClean="0"/>
            </a:br>
            <a:endParaRPr lang="en-US" sz="4000" u="sng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8991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u="sng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Rupture of a vessel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Hypertension – most important cause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Others:  vascular malformations, coagulation disorders, anticoagulation, trauma, brain tumor, ruptured aneurysms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Sudden onset of symptoms with progression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Neurological deficits, headache, nausea, vomiting, decreased LOC, and hypertension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Prognosis:  poor – 50% die within weeks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20% functionally independent at 6 months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b="1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Hemorrhage Stroke </a:t>
            </a:r>
            <a:br>
              <a:rPr lang="en-US" sz="4000" u="sng" smtClean="0"/>
            </a:br>
            <a:r>
              <a:rPr lang="en-US" sz="4000" u="sng" smtClean="0"/>
              <a:t>Intracerebral Hemorrhage</a:t>
            </a:r>
          </a:p>
        </p:txBody>
      </p:sp>
      <p:pic>
        <p:nvPicPr>
          <p:cNvPr id="29699" name="Picture 7" descr="scan00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91" t="49971" r="40689" b="25847"/>
          <a:stretch>
            <a:fillRect/>
          </a:stretch>
        </p:blipFill>
        <p:spPr>
          <a:xfrm>
            <a:off x="0" y="1905000"/>
            <a:ext cx="9144000" cy="4953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0723" name="Picture 2" descr="C:\Documents and Settings\kunkelb\My Documents\My Pictures\CTcerebral hemorrh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8610600" cy="6062663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Hemorrhagic-Subarachnoid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Hemorrhagic Stroke–Subarachnoid Hemorrhage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Intracranial bleeding into the cerebrospinal fluid-filled space between the arachnoid and pia mater membranes on the surface of the brain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Cerebrovascular Accident</a:t>
            </a:r>
            <a:br>
              <a:rPr lang="en-US" sz="4000" dirty="0" smtClean="0"/>
            </a:br>
            <a:r>
              <a:rPr lang="en-US" sz="4000" dirty="0" smtClean="0"/>
              <a:t>Risk Factors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dirty="0" err="1" smtClean="0"/>
              <a:t>Nonmodifiable</a:t>
            </a:r>
            <a:r>
              <a:rPr lang="en-US" b="1" u="sng" dirty="0" smtClean="0"/>
              <a:t>:</a:t>
            </a:r>
            <a:r>
              <a:rPr lang="en-US" sz="2800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b="1" dirty="0" smtClean="0"/>
              <a:t>Age </a:t>
            </a:r>
            <a:r>
              <a:rPr lang="en-US" sz="2400" dirty="0" smtClean="0"/>
              <a:t>– Occurrence doubles each decade &gt;55 years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b="1" dirty="0" smtClean="0"/>
              <a:t>Gender</a:t>
            </a:r>
            <a:r>
              <a:rPr lang="en-US" sz="2400" dirty="0" smtClean="0"/>
              <a:t> – Equal for men &amp; women; women die more frequently than men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b="1" dirty="0" smtClean="0"/>
              <a:t>Race </a:t>
            </a:r>
            <a:r>
              <a:rPr lang="en-US" sz="2400" dirty="0" smtClean="0"/>
              <a:t>– African Americans, Hispanics, Native Americans, Asian Americans -- higher incidence 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z="2400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b="1" dirty="0" smtClean="0"/>
              <a:t>Heredity </a:t>
            </a:r>
            <a:r>
              <a:rPr lang="en-US" sz="2400" dirty="0" smtClean="0"/>
              <a:t>– family history, prior transient ischemic attack, or prior stroke increases risk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4000" u="sng" smtClean="0"/>
              <a:t>Hemorrhagic-Subarachnoid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28600" y="1524000"/>
            <a:ext cx="9372600" cy="640080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v"/>
              <a:defRPr/>
            </a:pPr>
            <a:endParaRPr lang="en-US" b="1" u="sng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Commonly caused by rupture of cerebral aneurysm</a:t>
            </a:r>
            <a:r>
              <a:rPr lang="en-US" b="1" smtClean="0"/>
              <a:t> (congenital or acquired)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Saccular or berry – few to 20-30 mm in size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Majority occur in the Circle of Willis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Other causes:  Arteriovenous malformation (AVM), trauma, illicit drug abuse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Incidence:  6-16/100,000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Increases with age and more common in women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4000" u="sng" smtClean="0"/>
              <a:t>Hemorrhagic-Subarachnoid</a:t>
            </a:r>
            <a:br>
              <a:rPr lang="en-US" sz="4000" u="sng" smtClean="0"/>
            </a:br>
            <a:r>
              <a:rPr lang="en-US" sz="4000" u="sng" smtClean="0"/>
              <a:t>Cerebral Aneurysm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Warning Symptoms:  sudden onset of a severe headache – “worst headache of one’s life”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Change of LOC, Neurological deficits, nausea, vomiting, seizures, stiff neck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Despite improvements in surgical techniques, many patients die or left with significant cognitive</a:t>
            </a:r>
            <a:r>
              <a:rPr lang="en-US" smtClean="0"/>
              <a:t> </a:t>
            </a:r>
            <a:r>
              <a:rPr lang="en-US" b="1" smtClean="0"/>
              <a:t>difficulties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4819" name="Picture 2" descr="C:\Documents and Settings\kunkelb\My Documents\My Pictures\Aneurysm - cerebr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04800"/>
            <a:ext cx="8305800" cy="62484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Hemorrhagic-Subarachnoid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4000" u="sng" smtClean="0"/>
              <a:t>Cerebral Aneurysm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Surgical Treatment: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Clipping the aneurysm – prevents rebleed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Coiling – platinum coil inserted into the lumen of the aneurysm to occlude the sac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Postop:  Vasospasm prevention – Calcium Channel Blockers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Hemorrhagic-Subarachnoid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4000" u="sng" smtClean="0"/>
              <a:t>Cerebral Aneurysm – Surgical Tx</a:t>
            </a:r>
          </a:p>
        </p:txBody>
      </p:sp>
      <p:pic>
        <p:nvPicPr>
          <p:cNvPr id="36867" name="Picture 4" descr="scan0006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30588" t="44775" r="22353" b="31343"/>
          <a:stretch>
            <a:fillRect/>
          </a:stretch>
        </p:blipFill>
        <p:spPr>
          <a:xfrm>
            <a:off x="0" y="1600200"/>
            <a:ext cx="9144000" cy="52578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Hemorrhagic-Subarachnoid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4000" u="sng" smtClean="0"/>
              <a:t>Cerebral Aneurysm – Coiling</a:t>
            </a:r>
          </a:p>
        </p:txBody>
      </p:sp>
      <p:pic>
        <p:nvPicPr>
          <p:cNvPr id="37891" name="Picture 4" descr="scan0007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14000" contrast="30000"/>
          </a:blip>
          <a:srcRect l="37646" t="43959" r="38823" b="31400"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Classification</a:t>
            </a:r>
          </a:p>
        </p:txBody>
      </p:sp>
      <p:pic>
        <p:nvPicPr>
          <p:cNvPr id="38915" name="Picture 4" descr="scan0001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44000" contrast="42000"/>
          </a:blip>
          <a:srcRect l="5882" r="7059" b="11755"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15400" cy="1550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Clinical Manifestations</a:t>
            </a:r>
            <a:br>
              <a:rPr lang="en-US" sz="4000" smtClean="0"/>
            </a:br>
            <a:r>
              <a:rPr lang="en-US" sz="4000" u="sng" smtClean="0"/>
              <a:t>Middle Cerebral Artery Involvement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b="1" u="sng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 err="1" smtClean="0"/>
              <a:t>Contralateral</a:t>
            </a:r>
            <a:r>
              <a:rPr lang="en-US" b="1" dirty="0" smtClean="0"/>
              <a:t> weakness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b="1" dirty="0" err="1" smtClean="0"/>
              <a:t>Hemiparesis</a:t>
            </a:r>
            <a:r>
              <a:rPr lang="en-US" b="1" dirty="0" smtClean="0"/>
              <a:t>; </a:t>
            </a:r>
            <a:r>
              <a:rPr lang="en-US" b="1" dirty="0" err="1" smtClean="0"/>
              <a:t>hemiplegia</a:t>
            </a:r>
            <a:endParaRPr lang="en-US" b="1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 err="1" smtClean="0"/>
              <a:t>Contralateral</a:t>
            </a:r>
            <a:r>
              <a:rPr lang="en-US" b="1" dirty="0" smtClean="0"/>
              <a:t> </a:t>
            </a:r>
            <a:r>
              <a:rPr lang="en-US" b="1" dirty="0" err="1" smtClean="0"/>
              <a:t>hemianesthesia</a:t>
            </a:r>
            <a:endParaRPr lang="en-US" b="1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 smtClean="0"/>
              <a:t>Loss of </a:t>
            </a:r>
            <a:r>
              <a:rPr lang="en-US" b="1" dirty="0" err="1" smtClean="0"/>
              <a:t>proprioception</a:t>
            </a:r>
            <a:r>
              <a:rPr lang="en-US" b="1" dirty="0" smtClean="0"/>
              <a:t>, fine touch and localization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 smtClean="0"/>
              <a:t>Dominant hemisphere:  aphasia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 err="1" smtClean="0"/>
              <a:t>Nondominant</a:t>
            </a:r>
            <a:r>
              <a:rPr lang="en-US" b="1" dirty="0" smtClean="0"/>
              <a:t> hemisphere – neglect of opposite side; </a:t>
            </a:r>
            <a:r>
              <a:rPr lang="en-US" b="1" dirty="0" err="1" smtClean="0"/>
              <a:t>anosognosia</a:t>
            </a:r>
            <a:r>
              <a:rPr lang="en-US" b="1" dirty="0" smtClean="0"/>
              <a:t> – unaware or denial of </a:t>
            </a:r>
            <a:r>
              <a:rPr lang="en-US" b="1" dirty="0" err="1" smtClean="0"/>
              <a:t>neuro</a:t>
            </a:r>
            <a:r>
              <a:rPr lang="en-US" b="1" dirty="0" smtClean="0"/>
              <a:t> deficit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dirty="0" smtClean="0"/>
              <a:t>Homonymous </a:t>
            </a:r>
            <a:r>
              <a:rPr lang="en-US" b="1" dirty="0" err="1" smtClean="0"/>
              <a:t>hemianopsia</a:t>
            </a:r>
            <a:r>
              <a:rPr lang="en-US" b="1" dirty="0" smtClean="0"/>
              <a:t> – defective vision or blindness right or left halves of visual fields of both eyes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8112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Clinical Manifestations</a:t>
            </a:r>
            <a:br>
              <a:rPr lang="en-US" sz="4000" smtClean="0"/>
            </a:br>
            <a:r>
              <a:rPr lang="en-US" sz="4000" u="sng" smtClean="0"/>
              <a:t>Anterior Cerebral Artery Involvement</a:t>
            </a: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400" b="1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z="2400" b="1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Brain stem occlusion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Contralateral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weakness of proximal upper extremity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sensory &amp; motor deficits of lower extremities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Urinary incontinence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Sensory loss (discrimination, proprioception)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Contralateral grasp &amp; sucking reflexes may be present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Apraxia – loss of ability to carry out familiar purposeful movements in the absence of sensory or motor impairment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Personality change: flat affect, loss of spontaneity, loss of interest in surroundings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z="2400" b="1" smtClean="0"/>
              <a:t>Cognitive impairment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b="1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Clinical Manifestations</a:t>
            </a:r>
            <a:br>
              <a:rPr lang="en-US" sz="4000" smtClean="0"/>
            </a:br>
            <a:r>
              <a:rPr lang="en-US" sz="4000" u="sng" smtClean="0"/>
              <a:t>Posterior Cerebral Artery &amp; Vertebrobasilar Involvement</a:t>
            </a:r>
            <a:br>
              <a:rPr lang="en-US" sz="4000" u="sng" smtClean="0"/>
            </a:br>
            <a:endParaRPr lang="en-US" sz="4000" u="sng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9372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Alert to comatose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Unilateral or bilateral sensory loss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Contralateral or bilateral weakness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Dysarthria – impaired speech articulation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Dysphagia – difficulty in swallowing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Hoarseness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Ataxia, Vertigo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Unilateral hearing loss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Visual disturbances (blindness, homonymous hemianopsia, nystagmus, diplopia)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8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Cerebrovascular Accident</a:t>
            </a:r>
            <a:br>
              <a:rPr lang="en-US" dirty="0" smtClean="0"/>
            </a:br>
            <a:r>
              <a:rPr lang="en-US" dirty="0" smtClean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u="sng" dirty="0" smtClean="0"/>
              <a:t>Controllable Risks with Medical Treatment &amp; Lifestyle Changes: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effectLst/>
              </a:rPr>
              <a:t>High blood pressure                   Diabetes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Cigarette smoking                      TIA (Aspirin)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High blood cholesterol               Obesity</a:t>
            </a:r>
            <a:br>
              <a:rPr lang="en-US" sz="2800" dirty="0" smtClean="0">
                <a:effectLst/>
              </a:rPr>
            </a:br>
            <a:r>
              <a:rPr lang="en-US" sz="2800" dirty="0" smtClean="0">
                <a:effectLst/>
              </a:rPr>
              <a:t>Heart Disease                             Atrial fibrillation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    Oral contraceptive use                Physical inactivity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800" dirty="0" smtClean="0">
                <a:effectLst/>
              </a:rPr>
              <a:t>    Sickle cell disease                  </a:t>
            </a:r>
            <a:r>
              <a:rPr lang="en-US" sz="2800" dirty="0" smtClean="0"/>
              <a:t>Asymptomatic carotid stenosis</a:t>
            </a:r>
            <a:br>
              <a:rPr lang="en-US" sz="2800" dirty="0" smtClean="0"/>
            </a:br>
            <a:r>
              <a:rPr lang="en-US" sz="2800" dirty="0" smtClean="0"/>
              <a:t>Hypercoagulability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Clinical Manifestations</a:t>
            </a:r>
            <a:endParaRPr lang="en-US" sz="4000" u="sng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Motor Function Impairment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mtClean="0"/>
              <a:t>Caused by destruction of motor neurons in the pyramidal pathway (brain to spinal cord)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Mobility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Respiratory function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Swallowing and speech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Gag reflex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Self-care activities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Clinical Manifestations</a:t>
            </a:r>
            <a:br>
              <a:rPr lang="en-US" sz="4000" smtClean="0"/>
            </a:br>
            <a:r>
              <a:rPr lang="en-US" sz="4000" smtClean="0"/>
              <a:t>Right Brain – Left Brain Damage</a:t>
            </a:r>
          </a:p>
        </p:txBody>
      </p:sp>
      <p:pic>
        <p:nvPicPr>
          <p:cNvPr id="44035" name="Picture 4" descr="scan0008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8000" contrast="26000"/>
          </a:blip>
          <a:srcRect t="21176" b="16470"/>
          <a:stretch>
            <a:fillRect/>
          </a:stretch>
        </p:blipFill>
        <p:spPr>
          <a:xfrm>
            <a:off x="0" y="1828800"/>
            <a:ext cx="8991600" cy="5029200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5059" name="Picture 4" descr="Cerebral Vascular Accident - Lef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3" name="Picture 4" descr="Cerebral Vascular Accident - Righ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Clinical Manifestations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Affect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Difficulty controlling emotions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Exaggerated or unpredictable emotional response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Depression / feelings regarding changed body image and loss of function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Clinical Manifestations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Intellectual Function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Memory and judgment 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Left-brain stroke:  cautious in making judgments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Right-brain stroke:  impulsive &amp; moves quickly to decisions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Difficulties in learning new skills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Clinical Manifestations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Communication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smtClean="0"/>
              <a:t>Left hemisphere dominant for language skills in the right-handed person &amp; most left-handed persons   --  Aphasia/Dysphasia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2800" smtClean="0"/>
              <a:t>Involvement Expression &amp; Comprehension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b="1" u="sng" smtClean="0"/>
              <a:t>Receptive Aphasia (Wernicke’s area):</a:t>
            </a:r>
            <a:r>
              <a:rPr lang="en-US" sz="2400" smtClean="0"/>
              <a:t>  sounds of speech nor its meaning can be understood – spoken &amp; written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b="1" u="sng" smtClean="0"/>
              <a:t>Expressive Aphasia (Broca’s area):</a:t>
            </a:r>
            <a:r>
              <a:rPr lang="en-US" sz="2400" smtClean="0"/>
              <a:t>  difficulty in speaking and writing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z="2400" b="1" u="sng" smtClean="0"/>
              <a:t>Dysarthria:</a:t>
            </a:r>
            <a:r>
              <a:rPr lang="en-US" sz="2400" smtClean="0"/>
              <a:t>  Affects the mechanics of speech due to muscle control disturbances – pronunciation, articulation, and phonation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Homonymous Hemianopsia</a:t>
            </a:r>
          </a:p>
        </p:txBody>
      </p:sp>
      <p:pic>
        <p:nvPicPr>
          <p:cNvPr id="50179" name="Picture 4" descr="scan0010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lum bright="-14000" contrast="34000"/>
          </a:blip>
          <a:srcRect l="34117" t="23354" r="29411" b="47604"/>
          <a:stretch>
            <a:fillRect/>
          </a:stretch>
        </p:blipFill>
        <p:spPr>
          <a:xfrm>
            <a:off x="0" y="1524000"/>
            <a:ext cx="9144000" cy="5334000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5"/>
          <p:cNvSpPr>
            <a:spLocks noGrp="1" noChangeArrowheads="1"/>
          </p:cNvSpPr>
          <p:nvPr>
            <p:ph type="title"/>
          </p:nvPr>
        </p:nvSpPr>
        <p:spPr>
          <a:xfrm flipV="1">
            <a:off x="457200" y="152400"/>
            <a:ext cx="8229600" cy="125413"/>
          </a:xfrm>
        </p:spPr>
        <p:txBody>
          <a:bodyPr/>
          <a:lstStyle/>
          <a:p>
            <a:pPr eaLnBrk="1" hangingPunct="1">
              <a:defRPr/>
            </a:pPr>
            <a:endParaRPr lang="en-US" sz="4000" smtClean="0"/>
          </a:p>
        </p:txBody>
      </p:sp>
      <p:pic>
        <p:nvPicPr>
          <p:cNvPr id="51203" name="Picture 4" descr="Stroke - Symptom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44025" cy="6858000"/>
          </a:xfr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Treatment Goals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Prevention – Health Maintenance Focus: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Healthy diet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Weight control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Regular exercise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No smoking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Limit alcohol consumption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Route health assessment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smtClean="0"/>
              <a:t>Control of risk factors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CVA – Risk Factors</a:t>
            </a:r>
          </a:p>
        </p:txBody>
      </p:sp>
      <p:pic>
        <p:nvPicPr>
          <p:cNvPr id="7171" name="Picture 2" descr="C:\Documents and Settings\kunkelb\My Documents\My Pictures\CVAoccurren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686800" cy="5486400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Treatment Goals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200" y="2590800"/>
            <a:ext cx="5943600" cy="354012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600" b="1" smtClean="0"/>
              <a:t>Prevention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600" b="1" smtClean="0"/>
              <a:t>Drug Therapy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600" b="1" smtClean="0"/>
              <a:t>Surgical Therapy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sz="3600" b="1" smtClean="0"/>
              <a:t>Rehabilitation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Treatment Goals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u="sng" smtClean="0"/>
              <a:t>Drug Therapy</a:t>
            </a:r>
            <a:r>
              <a:rPr lang="en-US" sz="2800" b="1" smtClean="0"/>
              <a:t> – Thrombotic CVA – to reestablish blood flow through a blocked artery</a:t>
            </a:r>
            <a:r>
              <a:rPr lang="en-US" sz="28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u="sng" smtClean="0"/>
              <a:t>Thrombolytic Drugs</a:t>
            </a:r>
            <a:r>
              <a:rPr lang="en-US" sz="2800" smtClean="0"/>
              <a:t>:  tPA (tissue plasminogen activator)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smtClean="0"/>
              <a:t>produce localized fibrinolysis by binding to the fibrin in the thrombi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smtClean="0"/>
              <a:t>Plasminogen is converted to plasmin (fibrinolysin)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smtClean="0"/>
              <a:t>Enzymatic action digests fibrin &amp; fibrinogen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smtClean="0"/>
              <a:t>Results is clot lysis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u="sng" smtClean="0"/>
              <a:t>Administered within 3 hours of symptoms of ischemic CVA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smtClean="0"/>
              <a:t>Confirmed DX with CT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400" smtClean="0"/>
              <a:t>Patient anticoagulated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smtClean="0"/>
              <a:t>ASA, Calcium Channel Blockers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CVA - Treatment Goals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u="sng" dirty="0" smtClean="0"/>
              <a:t>Surgical Treatment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b="1" u="sng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u="sng" dirty="0" smtClean="0"/>
              <a:t>Carotid endarterectomy</a:t>
            </a:r>
            <a:r>
              <a:rPr lang="en-US" dirty="0" smtClean="0"/>
              <a:t> – </a:t>
            </a:r>
            <a:r>
              <a:rPr lang="en-US" u="sng" dirty="0" smtClean="0"/>
              <a:t>preventive </a:t>
            </a:r>
            <a:r>
              <a:rPr lang="en-US" dirty="0" smtClean="0"/>
              <a:t>–  &gt; 100,000/year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removal of atheromatous lesions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u="sng" dirty="0" smtClean="0"/>
              <a:t>Clipping, wrapping, coiling Aneurysm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b="1" u="sng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u="sng" dirty="0" smtClean="0"/>
              <a:t>Evacuation of aneurysm-induced hematomas larger than 3 cm.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u="sng" dirty="0" smtClean="0"/>
              <a:t>Treatment of AV Malformations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Carotid Artery Stents</a:t>
            </a:r>
          </a:p>
        </p:txBody>
      </p:sp>
      <p:pic>
        <p:nvPicPr>
          <p:cNvPr id="56323" name="Picture 2" descr="C:\Documents and Settings\kunkelb\My Documents\My Pictures\carotid stent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03200" y="0"/>
            <a:ext cx="9347200" cy="7010400"/>
          </a:xfr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Carotid Endarterectomy</a:t>
            </a:r>
          </a:p>
        </p:txBody>
      </p:sp>
      <p:pic>
        <p:nvPicPr>
          <p:cNvPr id="57347" name="Picture 4" descr="scan0009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 l="24706" t="5965" r="31764"/>
          <a:stretch>
            <a:fillRect/>
          </a:stretch>
        </p:blipFill>
        <p:spPr>
          <a:xfrm>
            <a:off x="0" y="1371600"/>
            <a:ext cx="9144000" cy="5486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8371" name="Picture 2" descr="C:\Documents and Settings\kunkelb\My Documents\My Pictures\carotid endartecto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8305800" cy="6324600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Treatment Goals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u="sng" smtClean="0"/>
              <a:t>Drug Therapy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mtClean="0"/>
              <a:t>Measures to prevent the development of a thrombus or embolus for “At Risk” patients: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u="sng" smtClean="0"/>
              <a:t>Antiplatelet Agents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mtClean="0"/>
              <a:t>Aspirin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mtClean="0"/>
              <a:t>Plavix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mtClean="0"/>
              <a:t>Combination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mtClean="0"/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Oral anticoagulation – Coumadin </a:t>
            </a:r>
          </a:p>
          <a:p>
            <a:pPr lvl="3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smtClean="0"/>
              <a:t>Treatment of choice for individuals with atrial fibrillation who have had a TIA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u="sng" smtClean="0"/>
              <a:t>Warning Signs of Stroke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Sudden weakness, paralysis, or numbness of the face, arm, or leg, especially on one side of the body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Sudden dimness or loss of vision in one or both eyes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Sudden loss of speech, confusion, or difficulty speaking or understanding speech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Unexplained sudden dizziness, unsteadiness, loss of balance, or coordination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r>
              <a:rPr lang="en-US" b="1" smtClean="0"/>
              <a:t>Sudden severe headache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  <a:defRPr/>
            </a:pPr>
            <a:endParaRPr lang="en-US" b="1" smtClean="0"/>
          </a:p>
          <a:p>
            <a:pPr eaLnBrk="1" hangingPunct="1">
              <a:lnSpc>
                <a:spcPct val="90000"/>
              </a:lnSpc>
              <a:defRPr/>
            </a:pPr>
            <a:endParaRPr lang="en-US" b="1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لتذييل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Dr. Yasir Suliman 2008DrYaasir Suliman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/>
          <a:lstStyle/>
          <a:p>
            <a:pPr rtl="1" eaLnBrk="1" hangingPunct="1">
              <a:defRPr/>
            </a:pPr>
            <a:r>
              <a:rPr lang="en-US" sz="4800" smtClean="0">
                <a:solidFill>
                  <a:srgbClr val="FFFF00"/>
                </a:solidFill>
              </a:rPr>
              <a:t>Head Injury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84248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b="1" smtClean="0"/>
              <a:t>( </a:t>
            </a:r>
            <a:r>
              <a:rPr lang="en-US" b="1" smtClean="0">
                <a:cs typeface="Arial" pitchFamily="34" charset="0"/>
              </a:rPr>
              <a:t>missile) or non missile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b="1" smtClean="0">
                <a:cs typeface="Arial" pitchFamily="34" charset="0"/>
              </a:rPr>
              <a:t> Acceleration, deceleration, rotation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buFont typeface="Wingdings" pitchFamily="2" charset="2"/>
              <a:buNone/>
              <a:defRPr/>
            </a:pPr>
            <a:r>
              <a:rPr lang="en-US" b="1" u="sng" smtClean="0">
                <a:solidFill>
                  <a:srgbClr val="FFFF00"/>
                </a:solidFill>
                <a:cs typeface="Arial" pitchFamily="34" charset="0"/>
              </a:rPr>
              <a:t>Effects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b="1" u="sng" smtClean="0">
                <a:solidFill>
                  <a:srgbClr val="FFFF00"/>
                </a:solidFill>
                <a:cs typeface="Arial" pitchFamily="34" charset="0"/>
              </a:rPr>
              <a:t>Early</a:t>
            </a:r>
            <a:r>
              <a:rPr lang="en-US" b="1" smtClean="0">
                <a:cs typeface="Arial" pitchFamily="34" charset="0"/>
              </a:rPr>
              <a:t>: concussion , skull fracture , lobes contusion , decerebration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b="1" smtClean="0">
                <a:cs typeface="Arial" pitchFamily="34" charset="0"/>
              </a:rPr>
              <a:t> </a:t>
            </a:r>
            <a:r>
              <a:rPr lang="en-US" b="1" u="sng" smtClean="0">
                <a:solidFill>
                  <a:srgbClr val="FFFF00"/>
                </a:solidFill>
                <a:cs typeface="Arial" pitchFamily="34" charset="0"/>
              </a:rPr>
              <a:t>Delayed</a:t>
            </a:r>
            <a:r>
              <a:rPr lang="en-US" b="1" smtClean="0">
                <a:cs typeface="Arial" pitchFamily="34" charset="0"/>
              </a:rPr>
              <a:t> : odema , CSF leak , hematoma/ hrage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sz="3200" b="1" smtClean="0">
                <a:cs typeface="Arial" pitchFamily="34" charset="0"/>
              </a:rPr>
              <a:t>Extradural( epidural)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sz="3200" b="1" smtClean="0">
                <a:cs typeface="Arial" pitchFamily="34" charset="0"/>
              </a:rPr>
              <a:t>Subdural</a:t>
            </a:r>
          </a:p>
          <a:p>
            <a:pPr lvl="1"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sz="3200" b="1" smtClean="0">
                <a:cs typeface="Arial" pitchFamily="34" charset="0"/>
              </a:rPr>
              <a:t>Intracerebral 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r>
              <a:rPr lang="en-US" b="1" u="sng" smtClean="0">
                <a:solidFill>
                  <a:srgbClr val="FFFF00"/>
                </a:solidFill>
                <a:cs typeface="Arial" pitchFamily="34" charset="0"/>
              </a:rPr>
              <a:t>Latter</a:t>
            </a:r>
            <a:r>
              <a:rPr lang="en-US" b="1" smtClean="0">
                <a:cs typeface="Arial" pitchFamily="34" charset="0"/>
              </a:rPr>
              <a:t> : scarring and shrinking </a:t>
            </a:r>
            <a:r>
              <a:rPr lang="en-US" b="1" smtClean="0">
                <a:cs typeface="Arial" pitchFamily="34" charset="0"/>
                <a:sym typeface="Wingdings" pitchFamily="2" charset="2"/>
              </a:rPr>
              <a:t></a:t>
            </a:r>
            <a:r>
              <a:rPr lang="en-US" b="1" smtClean="0">
                <a:cs typeface="Arial" pitchFamily="34" charset="0"/>
              </a:rPr>
              <a:t>epilepsy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endParaRPr lang="en-US" b="1" smtClean="0"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SzTx/>
              <a:defRPr/>
            </a:pPr>
            <a:endParaRPr lang="en-US" b="1" smtClean="0">
              <a:cs typeface="Arial" pitchFamily="34" charset="0"/>
            </a:endParaRPr>
          </a:p>
        </p:txBody>
      </p:sp>
      <p:pic>
        <p:nvPicPr>
          <p:cNvPr id="6144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0"/>
            <a:ext cx="28432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9495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لتذييل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Dr. Yasir Suliman 2008DrYaasir Suliman</a:t>
            </a: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88913"/>
            <a:ext cx="7772400" cy="1143000"/>
          </a:xfrm>
          <a:noFill/>
        </p:spPr>
        <p:txBody>
          <a:bodyPr/>
          <a:lstStyle/>
          <a:p>
            <a:r>
              <a:rPr lang="en-US" sz="4000" smtClean="0">
                <a:solidFill>
                  <a:srgbClr val="FFFF66"/>
                </a:solidFill>
                <a:effectLst/>
                <a:latin typeface="Georgia" pitchFamily="18" charset="0"/>
              </a:rPr>
              <a:t>Extradural Hematoma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3288" y="1143000"/>
            <a:ext cx="7772400" cy="4114800"/>
          </a:xfrm>
        </p:spPr>
        <p:txBody>
          <a:bodyPr/>
          <a:lstStyle/>
          <a:p>
            <a:pPr>
              <a:lnSpc>
                <a:spcPct val="95000"/>
              </a:lnSpc>
              <a:defRPr/>
            </a:pPr>
            <a:r>
              <a:rPr lang="en-US" sz="3600" b="1" smtClean="0"/>
              <a:t>In linear  skull # </a:t>
            </a:r>
          </a:p>
          <a:p>
            <a:pPr>
              <a:lnSpc>
                <a:spcPct val="95000"/>
              </a:lnSpc>
              <a:defRPr/>
            </a:pPr>
            <a:r>
              <a:rPr lang="en-US" sz="3600" b="1" smtClean="0"/>
              <a:t>Rupture of middle meningeal artery </a:t>
            </a:r>
          </a:p>
          <a:p>
            <a:pPr>
              <a:lnSpc>
                <a:spcPct val="95000"/>
              </a:lnSpc>
              <a:defRPr/>
            </a:pPr>
            <a:r>
              <a:rPr lang="en-US" sz="3600" b="1" smtClean="0"/>
              <a:t>Rapid recovery – </a:t>
            </a:r>
            <a:r>
              <a:rPr lang="en-US" sz="3600" b="1" smtClean="0">
                <a:solidFill>
                  <a:srgbClr val="FFFF66"/>
                </a:solidFill>
              </a:rPr>
              <a:t>lucid period-</a:t>
            </a:r>
            <a:r>
              <a:rPr lang="en-US" sz="3600" b="1" smtClean="0"/>
              <a:t> </a:t>
            </a:r>
            <a:r>
              <a:rPr lang="en-US" sz="3600" b="1" smtClean="0">
                <a:solidFill>
                  <a:srgbClr val="FFFF00"/>
                </a:solidFill>
              </a:rPr>
              <a:t>↑</a:t>
            </a:r>
            <a:r>
              <a:rPr lang="en-US" sz="3600" b="1" smtClean="0"/>
              <a:t>ICP </a:t>
            </a:r>
          </a:p>
          <a:p>
            <a:pPr>
              <a:lnSpc>
                <a:spcPct val="95000"/>
              </a:lnSpc>
              <a:defRPr/>
            </a:pPr>
            <a:r>
              <a:rPr lang="en-US" sz="3600" b="1" smtClean="0"/>
              <a:t>Surgical draining :( Burr holes)</a:t>
            </a:r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789363"/>
            <a:ext cx="3959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Anatomy of Cerebral Circulation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800" b="1" smtClean="0"/>
              <a:t>Blood Supply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800" b="1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u="sng" smtClean="0"/>
              <a:t>Anterior:  Carotid Arteries</a:t>
            </a:r>
            <a:r>
              <a:rPr lang="en-US" smtClean="0"/>
              <a:t> – middle &amp; anterior cerebral arteries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mtClean="0"/>
              <a:t>frontal, parietal, temporal lobes; basal ganglion; part of the diencephalon (thalamus &amp; hypothalamus)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u="sng" smtClean="0"/>
              <a:t>Posterior: Vertebral Arteries</a:t>
            </a:r>
            <a:r>
              <a:rPr lang="en-US" smtClean="0"/>
              <a:t> – basilar artery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mtClean="0"/>
              <a:t>Mid and lower temporary &amp; occipital lobes, cerebellum, brainstem, &amp; part of the diencephalon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b="1" u="sng" smtClean="0"/>
              <a:t>Circle of Willis</a:t>
            </a:r>
            <a:r>
              <a:rPr lang="en-US" sz="2400" smtClean="0"/>
              <a:t> – connects the anterior &amp; posterior cerebral circulation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endParaRPr lang="en-US" sz="240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لتذييل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Dr. Yasir Suliman 2008DrYaasir Suliman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60413" y="14128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3600" b="1" smtClean="0"/>
              <a:t>Due to rupture of small bridging veins</a:t>
            </a:r>
          </a:p>
          <a:p>
            <a:pPr>
              <a:defRPr/>
            </a:pPr>
            <a:r>
              <a:rPr lang="en-US" sz="3600" b="1" smtClean="0"/>
              <a:t>Can reach large size ( why)</a:t>
            </a:r>
          </a:p>
          <a:p>
            <a:pPr>
              <a:defRPr/>
            </a:pPr>
            <a:r>
              <a:rPr lang="en-US" sz="3600" b="1" smtClean="0"/>
              <a:t>Lead to herniation</a:t>
            </a:r>
          </a:p>
          <a:p>
            <a:pPr>
              <a:defRPr/>
            </a:pPr>
            <a:r>
              <a:rPr lang="en-US" sz="3600" b="1" smtClean="0"/>
              <a:t>Can be chronic ( granulation tissue)</a:t>
            </a:r>
          </a:p>
          <a:p>
            <a:pPr>
              <a:defRPr/>
            </a:pPr>
            <a:endParaRPr lang="en-US" sz="3600" b="1" smtClean="0"/>
          </a:p>
          <a:p>
            <a:pPr>
              <a:defRPr/>
            </a:pPr>
            <a:endParaRPr lang="en-US" sz="3600" b="1" smtClean="0"/>
          </a:p>
          <a:p>
            <a:pPr>
              <a:defRPr/>
            </a:pPr>
            <a:endParaRPr lang="en-US" sz="3600" b="1" smtClean="0"/>
          </a:p>
          <a:p>
            <a:pPr>
              <a:defRPr/>
            </a:pPr>
            <a:endParaRPr lang="en-US" sz="3600" b="1" smtClean="0"/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04813"/>
            <a:ext cx="7772400" cy="1143000"/>
          </a:xfrm>
          <a:noFill/>
        </p:spPr>
        <p:txBody>
          <a:bodyPr/>
          <a:lstStyle/>
          <a:p>
            <a:r>
              <a:rPr lang="en-US" sz="4000" smtClean="0">
                <a:solidFill>
                  <a:srgbClr val="FFFF66"/>
                </a:solidFill>
                <a:effectLst/>
                <a:latin typeface="Georgia" pitchFamily="18" charset="0"/>
              </a:rPr>
              <a:t>Subdural hematoma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11413" y="4098925"/>
            <a:ext cx="4319587" cy="2759075"/>
            <a:chOff x="1565" y="2341"/>
            <a:chExt cx="2721" cy="1829"/>
          </a:xfrm>
        </p:grpSpPr>
        <p:pic>
          <p:nvPicPr>
            <p:cNvPr id="6349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65" y="2341"/>
              <a:ext cx="2721" cy="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5" name="Text Box 9"/>
            <p:cNvSpPr txBox="1">
              <a:spLocks noChangeArrowheads="1"/>
            </p:cNvSpPr>
            <p:nvPr/>
          </p:nvSpPr>
          <p:spPr bwMode="auto">
            <a:xfrm>
              <a:off x="1611" y="2750"/>
              <a:ext cx="725" cy="62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1">
                  <a:solidFill>
                    <a:srgbClr val="000066"/>
                  </a:solidFill>
                  <a:latin typeface="Arial Narrow" pitchFamily="34" charset="0"/>
                  <a:cs typeface="Arial" pitchFamily="34" charset="0"/>
                </a:rPr>
                <a:t>Sub dural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  <a:effectLst/>
              </a:rPr>
              <a:t>Intracerebral hrge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43075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sz="3600" b="1" smtClean="0"/>
              <a:t>In sever trauma (  contusion)</a:t>
            </a:r>
          </a:p>
          <a:p>
            <a:pPr>
              <a:defRPr/>
            </a:pPr>
            <a:r>
              <a:rPr lang="en-US" sz="3600" b="1" smtClean="0"/>
              <a:t>Mainly in temporal lobe </a:t>
            </a:r>
          </a:p>
          <a:p>
            <a:pPr>
              <a:defRPr/>
            </a:pPr>
            <a:r>
              <a:rPr lang="en-US" sz="3600" b="1" smtClean="0"/>
              <a:t>Fatal </a:t>
            </a:r>
          </a:p>
          <a:p>
            <a:pPr>
              <a:defRPr/>
            </a:pPr>
            <a:endParaRPr lang="en-US" sz="3600" b="1" smtClean="0"/>
          </a:p>
        </p:txBody>
      </p:sp>
      <p:pic>
        <p:nvPicPr>
          <p:cNvPr id="64516" name="Picture 4" descr="chr subdu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716338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Anatomy of Cerebral Circulation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Blood Supply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20% of cardiac output—750-1000ml/min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endParaRPr lang="en-US" b="1" smtClean="0"/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z="2800" smtClean="0"/>
              <a:t>&gt;30 second interruption– neurologic metabolism is altered; metabolism stops in 2 minutes; brain cell death &lt; 5 mins.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2" descr="C:\Documents and Settings\kunkelb\My Documents\My Pictures\Brain Blood Supp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Cerebrovascular Accident</a:t>
            </a:r>
            <a:br>
              <a:rPr lang="en-US" sz="4000" smtClean="0"/>
            </a:br>
            <a:r>
              <a:rPr lang="en-US" sz="4000" smtClean="0"/>
              <a:t>Pathophysiology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b="1" smtClean="0"/>
              <a:t>Atherosclerosis</a:t>
            </a:r>
            <a:r>
              <a:rPr lang="en-US" smtClean="0"/>
              <a:t>:  major cause of CVA</a:t>
            </a:r>
          </a:p>
          <a:p>
            <a:pPr lvl="1"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Thrombus formation &amp; emboli development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Abnormal filtration of lipids in the intimal layer of the arterial wall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Plaque develops &amp; locations of increased turbulence of blood - bifurcations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Increased turbulence of blood  or a tortuous area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Calcified plaques rupture or fissure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Platelets &amp; fibrin adhere to the plaque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smtClean="0"/>
              <a:t>Narrowing or blockage of an artery by thrombus or emboli</a:t>
            </a:r>
          </a:p>
          <a:p>
            <a:pPr lvl="2" eaLnBrk="1" hangingPunct="1">
              <a:buFont typeface="Wingdings" pitchFamily="2" charset="2"/>
              <a:buChar char="v"/>
              <a:defRPr/>
            </a:pPr>
            <a:r>
              <a:rPr lang="en-US" b="1" u="sng" smtClean="0"/>
              <a:t>Cerebral Infarction:  blocked artery with blood supply cut off beyond the blockage</a:t>
            </a:r>
          </a:p>
          <a:p>
            <a:pPr lvl="2" eaLnBrk="1" hangingPunct="1">
              <a:buFont typeface="Wingdings" pitchFamily="2" charset="2"/>
              <a:buNone/>
              <a:defRPr/>
            </a:pPr>
            <a:endParaRPr lang="en-US" b="1" u="sng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2">
      <a:dk1>
        <a:srgbClr val="BB5F03"/>
      </a:dk1>
      <a:lt1>
        <a:srgbClr val="99CCFF"/>
      </a:lt1>
      <a:dk2>
        <a:srgbClr val="993300"/>
      </a:dk2>
      <a:lt2>
        <a:srgbClr val="FEEC94"/>
      </a:lt2>
      <a:accent1>
        <a:srgbClr val="FF9900"/>
      </a:accent1>
      <a:accent2>
        <a:srgbClr val="990000"/>
      </a:accent2>
      <a:accent3>
        <a:srgbClr val="CAADAA"/>
      </a:accent3>
      <a:accent4>
        <a:srgbClr val="82AEDA"/>
      </a:accent4>
      <a:accent5>
        <a:srgbClr val="FFCAAA"/>
      </a:accent5>
      <a:accent6>
        <a:srgbClr val="8A0000"/>
      </a:accent6>
      <a:hlink>
        <a:srgbClr val="FFFFCC"/>
      </a:hlink>
      <a:folHlink>
        <a:srgbClr val="99CCFF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10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99CCFF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8AB9E7"/>
        </a:accent6>
        <a:hlink>
          <a:srgbClr val="FFFFCC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1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990000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8A0000"/>
        </a:accent6>
        <a:hlink>
          <a:srgbClr val="FFFFCC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12">
        <a:dk1>
          <a:srgbClr val="BB5F03"/>
        </a:dk1>
        <a:lt1>
          <a:srgbClr val="99CC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990000"/>
        </a:accent2>
        <a:accent3>
          <a:srgbClr val="CAADAA"/>
        </a:accent3>
        <a:accent4>
          <a:srgbClr val="82AEDA"/>
        </a:accent4>
        <a:accent5>
          <a:srgbClr val="FFCAAA"/>
        </a:accent5>
        <a:accent6>
          <a:srgbClr val="8A0000"/>
        </a:accent6>
        <a:hlink>
          <a:srgbClr val="FFFFCC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13">
        <a:dk1>
          <a:srgbClr val="BB5F03"/>
        </a:dk1>
        <a:lt1>
          <a:srgbClr val="006699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990000"/>
        </a:accent2>
        <a:accent3>
          <a:srgbClr val="CAADAA"/>
        </a:accent3>
        <a:accent4>
          <a:srgbClr val="005682"/>
        </a:accent4>
        <a:accent5>
          <a:srgbClr val="FFCAAA"/>
        </a:accent5>
        <a:accent6>
          <a:srgbClr val="8A0000"/>
        </a:accent6>
        <a:hlink>
          <a:srgbClr val="FFFFCC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730</TotalTime>
  <Words>1612</Words>
  <Application>Microsoft Office PowerPoint</Application>
  <PresentationFormat>عرض على الشاشة (3:4)‏</PresentationFormat>
  <Paragraphs>316</Paragraphs>
  <Slides>61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8" baseType="lpstr">
      <vt:lpstr>Times New Roman</vt:lpstr>
      <vt:lpstr>Arial</vt:lpstr>
      <vt:lpstr>Wingdings</vt:lpstr>
      <vt:lpstr>Calibri</vt:lpstr>
      <vt:lpstr>Arial Narrow</vt:lpstr>
      <vt:lpstr>Georgia</vt:lpstr>
      <vt:lpstr>Maple</vt:lpstr>
      <vt:lpstr>        Cerebrovascular Accident  CVA </vt:lpstr>
      <vt:lpstr>Cerebrovascular Accident</vt:lpstr>
      <vt:lpstr>Cerebrovascular Accident Risk Factors</vt:lpstr>
      <vt:lpstr>Cerebrovascular Accident Risk Factors</vt:lpstr>
      <vt:lpstr>CVA – Risk Factors</vt:lpstr>
      <vt:lpstr>Cerebrovascular Accident Anatomy of Cerebral Circulation</vt:lpstr>
      <vt:lpstr>Cerebrovascular Accident Anatomy of Cerebral Circulation</vt:lpstr>
      <vt:lpstr>الشريحة 8</vt:lpstr>
      <vt:lpstr>Cerebrovascular Accident Pathophysiology </vt:lpstr>
      <vt:lpstr>Cerebrovascular Accident Pathophysiology </vt:lpstr>
      <vt:lpstr>Cerebrovascular Accident Transient Ischemic Attack</vt:lpstr>
      <vt:lpstr>Cerebrovascular Accident Classifications </vt:lpstr>
      <vt:lpstr>Cerebrovascular Accident Classifications</vt:lpstr>
      <vt:lpstr>Cerebrovascular Accident Classifications</vt:lpstr>
      <vt:lpstr>CVA Recognition</vt:lpstr>
      <vt:lpstr>Cerebrovascular Accident Ischemic – Thrombotic Stroke</vt:lpstr>
      <vt:lpstr>Cerebrovascular Accident Thrombotic Stroke</vt:lpstr>
      <vt:lpstr>الشريحة 18</vt:lpstr>
      <vt:lpstr>Cerebrovascular Accident Common Sites of Atherosclerosis</vt:lpstr>
      <vt:lpstr>الشريحة 20</vt:lpstr>
      <vt:lpstr>الشريحة 21</vt:lpstr>
      <vt:lpstr>الشريحة 22</vt:lpstr>
      <vt:lpstr>Cerebrovascular Accident Ischemic – Embolic Stroke</vt:lpstr>
      <vt:lpstr>Cerebrovascular Accident Embolic Stroke</vt:lpstr>
      <vt:lpstr>Cerebrovascular Accident Hemorrhagic Stroke</vt:lpstr>
      <vt:lpstr> Cerebrovascular Accident Hemorrhage Stroke  Intracerebral Hemorrhage </vt:lpstr>
      <vt:lpstr>Cerebrovascular Accident Hemorrhage Stroke  Intracerebral Hemorrhage</vt:lpstr>
      <vt:lpstr>الشريحة 28</vt:lpstr>
      <vt:lpstr>Cerebrovascular Accident Hemorrhagic-Subarachnoid</vt:lpstr>
      <vt:lpstr>Cerebrovascular Accident  Hemorrhagic-Subarachnoid</vt:lpstr>
      <vt:lpstr>Cerebrovascular Accident  Hemorrhagic-Subarachnoid Cerebral Aneurysm</vt:lpstr>
      <vt:lpstr>الشريحة 32</vt:lpstr>
      <vt:lpstr>Hemorrhagic-Subarachnoid  Cerebral Aneurysm</vt:lpstr>
      <vt:lpstr>Hemorrhagic-Subarachnoid  Cerebral Aneurysm – Surgical Tx</vt:lpstr>
      <vt:lpstr>Hemorrhagic-Subarachnoid  Cerebral Aneurysm – Coiling</vt:lpstr>
      <vt:lpstr>Cerebrovascular Accident Classification</vt:lpstr>
      <vt:lpstr> Cerebrovascular Accident Clinical Manifestations Middle Cerebral Artery Involvement </vt:lpstr>
      <vt:lpstr> Cerebrovascular Accident Clinical Manifestations Anterior Cerebral Artery Involvement </vt:lpstr>
      <vt:lpstr>  Cerebrovascular Accident Clinical Manifestations Posterior Cerebral Artery &amp; Vertebrobasilar Involvement </vt:lpstr>
      <vt:lpstr>Cerebrovascular Accident Clinical Manifestations</vt:lpstr>
      <vt:lpstr>Cerebrovascular Accident Clinical Manifestations Right Brain – Left Brain Damage</vt:lpstr>
      <vt:lpstr>الشريحة 42</vt:lpstr>
      <vt:lpstr>الشريحة 43</vt:lpstr>
      <vt:lpstr>Cerebrovascular Accident Clinical Manifestations</vt:lpstr>
      <vt:lpstr>Cerebrovascular Accident Clinical Manifestations</vt:lpstr>
      <vt:lpstr>Cerebrovascular Accident Clinical Manifestations</vt:lpstr>
      <vt:lpstr>Homonymous Hemianopsia</vt:lpstr>
      <vt:lpstr>الشريحة 48</vt:lpstr>
      <vt:lpstr>Cerebrovascular Accident Treatment Goals</vt:lpstr>
      <vt:lpstr>Cerebrovascular Accident Treatment Goals</vt:lpstr>
      <vt:lpstr>Cerebrovascular Accident Treatment Goals</vt:lpstr>
      <vt:lpstr>CVA - Treatment Goals</vt:lpstr>
      <vt:lpstr>Carotid Artery Stents</vt:lpstr>
      <vt:lpstr>Carotid Endarterectomy</vt:lpstr>
      <vt:lpstr>الشريحة 55</vt:lpstr>
      <vt:lpstr>Cerebrovascular Accident Treatment Goals</vt:lpstr>
      <vt:lpstr>Cerebrovascular Accident Warning Signs of Stroke</vt:lpstr>
      <vt:lpstr>Head Injury</vt:lpstr>
      <vt:lpstr>Extradural Hematoma</vt:lpstr>
      <vt:lpstr>Subdural hematoma</vt:lpstr>
      <vt:lpstr>Intracerebral hrge </vt:lpstr>
    </vt:vector>
  </TitlesOfParts>
  <Company>Mercer County Coummunity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Cerebrovascular Accident</dc:title>
  <dc:creator>test</dc:creator>
  <cp:lastModifiedBy>a.mutairi</cp:lastModifiedBy>
  <cp:revision>92</cp:revision>
  <dcterms:created xsi:type="dcterms:W3CDTF">2003-11-11T02:36:01Z</dcterms:created>
  <dcterms:modified xsi:type="dcterms:W3CDTF">2013-05-01T07:49:44Z</dcterms:modified>
</cp:coreProperties>
</file>