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49" r:id="rId2"/>
    <p:sldMasterId id="2147483650" r:id="rId3"/>
  </p:sldMasterIdLst>
  <p:notesMasterIdLst>
    <p:notesMasterId r:id="rId47"/>
  </p:notesMasterIdLst>
  <p:handoutMasterIdLst>
    <p:handoutMasterId r:id="rId48"/>
  </p:handoutMasterIdLst>
  <p:sldIdLst>
    <p:sldId id="256" r:id="rId4"/>
    <p:sldId id="30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1" r:id="rId13"/>
    <p:sldId id="28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0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37363" cy="9659938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134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75088" y="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75088" y="917575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17575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ACADCE0-0983-4C55-A4F3-757B161DE85E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75088" y="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3300" y="723900"/>
            <a:ext cx="4830763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587875"/>
            <a:ext cx="5468937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75088" y="917575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175750"/>
            <a:ext cx="296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83C5470-245C-49E4-AF85-4895F91D1E6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6DA81-3C7B-4592-B93F-27C71D07D23F}" type="slidenum">
              <a:rPr lang="ar-SA"/>
              <a:pPr/>
              <a:t>25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587875"/>
            <a:ext cx="5014913" cy="43481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DAEBE-8E81-47A7-A371-2D25A8AF2B1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E3452-6B71-428F-8ED2-5573ADB8476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7E70-F58D-4B9C-832A-BE71CAFB51A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6B577-4CD8-4963-A778-1ED2DF627E7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B255-C8A3-4838-A71F-697E3BA2DC9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A366-3CF7-4A50-AACC-7E90D738E18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765F-6A44-47E0-A0E6-898DE004EAD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8B644-5A79-4F1F-9409-7D22F30EC62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E5CD-C7F7-452E-88C1-50C9E7E2784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C558-85E1-444F-BA9A-EDF149B833B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E978-7326-47E3-A356-3B6A2C99641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2EA73-A602-4AA7-8603-66A9A5941BE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A94AA-AC15-46FB-A151-68E62ADC930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D663-92FF-4296-96A5-E44D88AA4B1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33FEA-5D85-4255-A8FE-52EB9B76482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7C0014-0ABB-4EF0-9AFD-F3BD4E7C9B7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697C02-4C1E-460A-9A99-2EFE69CDE05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A6B3F-3BA0-45D3-AA64-AD241526AC4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AD9A-0127-481F-9A90-AB143EC79BCF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0FF67-09D1-4463-A1D5-6FD807373FC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BE13F-5C75-4F0B-98B9-AE2F9998A32F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908F1-86F8-4A73-B1C0-EA6D94AA0B4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D6CFD-5B3C-462B-8C4F-0FB5ECF0F46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63CD5-19B5-4CA2-B41C-F2604493C43D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8AC26-4E5F-4FC0-B82E-A7815F9C431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2947-85FA-48FD-9FFB-EFA4E605A35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CD725-1FC6-4F58-99A7-92CCEABD608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EE7CA-9AC6-4F64-B6CA-AFB63383B39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D2602-227D-44F2-9614-252D2F0D3B4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06F2-17D7-409D-8970-CF6BC6CD9D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0BE4-39A5-41F1-B765-0745D34448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A910F-5BCF-4289-9E62-70BE5D38C6D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C3EF2-682B-416A-9DE2-C66AD020D59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D146-8E9C-4850-9BEA-1834F211668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8BC1-9FCE-4959-8E4F-501FC50355C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F5D719F-9740-4824-BD4F-553EE48B9B9C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النمط الرئيسي للعنوان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الأنماط الرئيسية للنص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Times New Roman (Arabic)" charset="0"/>
              </a:defRPr>
            </a:lvl1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Times New Roman (Arabic)" charset="0"/>
              </a:defRPr>
            </a:lvl1pPr>
          </a:lstStyle>
          <a:p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cs typeface="Times New Roman (Arabic)" charset="0"/>
              </a:defRPr>
            </a:lvl1pPr>
          </a:lstStyle>
          <a:p>
            <a:fld id="{CEC639A9-BB94-4490-B4F6-D01D2F89147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  <p:sldLayoutId id="214748368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النمط الرئيسي للعنوان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الأنماط الرئيسية للنص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Times New Roman (Arabic)" charset="0"/>
              </a:defRPr>
            </a:lvl1pPr>
          </a:lstStyle>
          <a:p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Times New Roman (Arabic)" charset="0"/>
              </a:defRPr>
            </a:lvl1pPr>
          </a:lstStyle>
          <a:p>
            <a:endParaRPr lang="en-US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cs typeface="Times New Roman (Arabic)" charset="0"/>
              </a:defRPr>
            </a:lvl1pPr>
          </a:lstStyle>
          <a:p>
            <a:fld id="{0218398B-13E6-491D-8342-4573483DE78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  <p:sndAc>
      <p:stSnd>
        <p:snd r:embed="rId13" name="camera.wav"/>
      </p:stSnd>
    </p:sndAc>
  </p:transition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accent1"/>
          </a:solidFill>
          <a:ln>
            <a:solidFill>
              <a:srgbClr val="993300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Font typeface="PMingLiU" pitchFamily="18" charset="-120"/>
              <a:buBlip>
                <a:blip r:embed="rId2"/>
              </a:buBlip>
            </a:pPr>
            <a:r>
              <a:rPr lang="ar-SA"/>
              <a:t>    ما هو الإبداع  ؟ </a:t>
            </a:r>
          </a:p>
          <a:p>
            <a:pPr algn="just">
              <a:lnSpc>
                <a:spcPct val="90000"/>
              </a:lnSpc>
              <a:buFont typeface="PMingLiU" pitchFamily="18" charset="-120"/>
              <a:buNone/>
            </a:pPr>
            <a:endParaRPr lang="ar-SA"/>
          </a:p>
          <a:p>
            <a:pPr algn="just">
              <a:lnSpc>
                <a:spcPct val="90000"/>
              </a:lnSpc>
              <a:buFont typeface="PMingLiU" pitchFamily="18" charset="-120"/>
              <a:buBlip>
                <a:blip r:embed="rId2"/>
              </a:buBlip>
            </a:pPr>
            <a:r>
              <a:rPr lang="ar-SA"/>
              <a:t> خطوات حل المشكلات </a:t>
            </a:r>
            <a:endParaRPr 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58888" y="1125538"/>
            <a:ext cx="6769100" cy="150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Impact"/>
              </a:rPr>
              <a:t>حل المشكلات بطرق إبداعية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676400" y="0"/>
            <a:ext cx="7010400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6000" b="1">
                <a:latin typeface="Times New Roman" pitchFamily="18" charset="0"/>
                <a:cs typeface="Times New Roman (Arabic)" charset="0"/>
              </a:rPr>
              <a:t>خواص المبدعين</a:t>
            </a:r>
            <a:r>
              <a:rPr lang="ar-SA" altLang="en-US" sz="2400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>
                <a:latin typeface="Times New Roman" pitchFamily="18" charset="0"/>
                <a:cs typeface="Times New Roman (Arabic)" charset="0"/>
              </a:rPr>
              <a:t>1</a:t>
            </a: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- تبدو عليه الثقة في قدرته على تنفيذ ما يريد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2- لا يحب اتباع الأساليب الروتينية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3- يفضل التأمل والتفكير على اللغو والثرثرة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4- يميل إلى إيجاد أكثر من حل واحد للمشكلة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5- يمتلك القدرة على تحمل المسؤولية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6- دائم التساؤل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7- متعدد الميول والاهتمامات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8- لا يميل إلى التعصب أو التحامل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9- يقترح أفكارا وطرقا قد يعتبرها الآخرون غير معقولة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10- يحب التمرين والتجريب . 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 (Arabic)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-1524000" y="457200"/>
          <a:ext cx="5410200" cy="5867400"/>
        </p:xfrm>
        <a:graphic>
          <a:graphicData uri="http://schemas.openxmlformats.org/presentationml/2006/ole">
            <p:oleObj spid="_x0000_s45059" name="Clip" r:id="rId3" imgW="4519440" imgH="349704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733800" y="381000"/>
            <a:ext cx="50292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11- تبدو عليه الرغبة في التفوق الآكاديمي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12- يفضل التنافس والتحدي على المسايرة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13- مرح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14- واسع الخيال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15- إيجابي كثير التفاؤل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16- يحب التغيير والتجديد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17- لا يحب التبعية أو التقليد الأعمى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18-حازم غير متردد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19- يحب المجازفة والمخاطرة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20 - شديد الملاحظة للأمور التي تهمه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21- قادر على التكيف بسرعة مع المتغيرات . 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-228600" y="381000"/>
          <a:ext cx="5257800" cy="5867400"/>
        </p:xfrm>
        <a:graphic>
          <a:graphicData uri="http://schemas.openxmlformats.org/presentationml/2006/ole">
            <p:oleObj spid="_x0000_s46083" name="Clip" r:id="rId3" imgW="4519440" imgH="349704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4800" y="0"/>
          <a:ext cx="8458200" cy="6858000"/>
        </p:xfrm>
        <a:graphic>
          <a:graphicData uri="http://schemas.openxmlformats.org/presentationml/2006/ole">
            <p:oleObj spid="_x0000_s12290" name="Clip" r:id="rId3" imgW="2942640" imgH="2628360" progId="MS_ClipArt_Gallery.2">
              <p:embed/>
            </p:oleObj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14600" y="2667000"/>
            <a:ext cx="601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4800" b="1">
                <a:latin typeface="Times New Roman" pitchFamily="18" charset="0"/>
                <a:cs typeface="Times New Roman (Arabic)" charset="0"/>
              </a:rPr>
              <a:t>العصف الذهني الحديث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00563" y="6921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/>
              <a:t> </a:t>
            </a: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27538" y="692150"/>
            <a:ext cx="4032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400"/>
              <a:t>من طرق الإبداع</a:t>
            </a:r>
            <a:endParaRPr lang="en-US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0" y="0"/>
            <a:ext cx="7620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40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نبذة تاريخية عن</a:t>
            </a:r>
            <a:r>
              <a:rPr lang="en-US" altLang="en-US" sz="40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 </a:t>
            </a:r>
            <a:r>
              <a:rPr lang="ar-SA" altLang="en-US" sz="40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العصف الذهني القديم</a:t>
            </a:r>
            <a:endParaRPr lang="en-US" altLang="en-US" sz="2800" b="1">
              <a:latin typeface="Times New Roman" pitchFamily="18" charset="0"/>
              <a:cs typeface="Times New Roman (Arabic)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ابتكر العالم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“ALEX OSBORN  “ 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عام 1941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طريقة لتوليد الأفكار الجديدة أطلق عليها اسم</a:t>
            </a:r>
            <a:endParaRPr lang="en-US" altLang="en-US" sz="2800" b="1">
              <a:latin typeface="Times New Roman" pitchFamily="18" charset="0"/>
              <a:cs typeface="Times New Roman (Arabic)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”  </a:t>
            </a:r>
            <a:r>
              <a:rPr lang="ar-SA" altLang="en-US" sz="28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العصف الذهني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 “ . </a:t>
            </a: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ووضع شروطا وقواعد لضمان نجاحها</a:t>
            </a:r>
            <a:r>
              <a:rPr lang="en-US" altLang="en-US" sz="2400" b="1">
                <a:latin typeface="Times New Roman" pitchFamily="18" charset="0"/>
                <a:cs typeface="Times New Roman (Arabic)" charset="0"/>
              </a:rPr>
              <a:t> :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لا تنتقد الأفكار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الكمية تولد النوعية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ابني على أفكار الآخرين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شجع الأفكار الكبيرة والمبالغ فيها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الأفكار البسيطة قد تولد أفكارا جيدة لأنها تقوم بتوجيه مسار التفكير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.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  </a:t>
            </a:r>
          </a:p>
        </p:txBody>
      </p:sp>
      <p:pic>
        <p:nvPicPr>
          <p:cNvPr id="13315" name="Picture 3" descr="alex osb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2682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555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40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تقنيات العصف الذهني  الحديث</a:t>
            </a:r>
            <a:r>
              <a:rPr lang="en-US" altLang="en-US" sz="40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 :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38200" y="1173163"/>
            <a:ext cx="83058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وهي  طرائق إبداعية تدمج في حلقة العصف الذهني تهدف إلى التجديد وتكوين مجموعة مثيرات لضمان توليد أفكار أكثر</a:t>
            </a:r>
            <a:r>
              <a:rPr lang="en-US" altLang="en-US" sz="2400" b="1">
                <a:latin typeface="Times New Roman" pitchFamily="18" charset="0"/>
                <a:cs typeface="Times New Roman (Arabic)" charset="0"/>
              </a:rPr>
              <a:t> 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أمثلة لتقنيات العصف الذهني الحديث</a:t>
            </a:r>
            <a:r>
              <a:rPr lang="en-US" altLang="en-US" sz="28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 :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219200" y="2819400"/>
          <a:ext cx="2819400" cy="1219200"/>
        </p:xfrm>
        <a:graphic>
          <a:graphicData uri="http://schemas.openxmlformats.org/presentationml/2006/ole">
            <p:oleObj spid="_x0000_s28676" name="Slide" r:id="rId4" imgW="4548526" imgH="3407297" progId="PowerPoint.Slide.8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286000" y="3810000"/>
          <a:ext cx="2732088" cy="1712913"/>
        </p:xfrm>
        <a:graphic>
          <a:graphicData uri="http://schemas.openxmlformats.org/presentationml/2006/ole">
            <p:oleObj spid="_x0000_s28677" name="Slide" r:id="rId5" imgW="4548526" imgH="3407297" progId="PowerPoint.Slide.8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733800" y="4811713"/>
          <a:ext cx="2503488" cy="2046287"/>
        </p:xfrm>
        <a:graphic>
          <a:graphicData uri="http://schemas.openxmlformats.org/presentationml/2006/ole">
            <p:oleObj spid="_x0000_s28678" name="Slide" r:id="rId6" imgW="4548526" imgH="3407297" progId="PowerPoint.Slide.8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943600" y="2743200"/>
          <a:ext cx="2808288" cy="1828800"/>
        </p:xfrm>
        <a:graphic>
          <a:graphicData uri="http://schemas.openxmlformats.org/presentationml/2006/ole">
            <p:oleObj spid="_x0000_s28679" name="Slide" r:id="rId7" imgW="4548526" imgH="3407297" progId="PowerPoint.Slide.8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0" y="4705350"/>
          <a:ext cx="2873375" cy="2152650"/>
        </p:xfrm>
        <a:graphic>
          <a:graphicData uri="http://schemas.openxmlformats.org/presentationml/2006/ole">
            <p:oleObj spid="_x0000_s28680" name="Slide" r:id="rId8" imgW="4548526" imgH="3407297" progId="PowerPoint.Slide.8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6400800" y="4800600"/>
          <a:ext cx="2427288" cy="2057400"/>
        </p:xfrm>
        <a:graphic>
          <a:graphicData uri="http://schemas.openxmlformats.org/presentationml/2006/ole">
            <p:oleObj spid="_x0000_s28681" name="Slide" r:id="rId9" imgW="4548526" imgH="3407297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43200" y="428625"/>
            <a:ext cx="64928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7200">
                <a:solidFill>
                  <a:srgbClr val="990033"/>
                </a:solidFill>
                <a:latin typeface="Times New Roman" pitchFamily="18" charset="0"/>
                <a:cs typeface="Mudir MT" pitchFamily="2" charset="-78"/>
              </a:rPr>
              <a:t>الكلمات العشوائية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371600" y="1600200"/>
          <a:ext cx="5943600" cy="4076700"/>
        </p:xfrm>
        <a:graphic>
          <a:graphicData uri="http://schemas.openxmlformats.org/presentationml/2006/ole">
            <p:oleObj spid="_x0000_s29699" name="Clip" r:id="rId3" imgW="2847600" imgH="316188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18225" y="4191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 (Arabic)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05000" y="236538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2800" u="sng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خطوات استخدام الكلمات العشوائية في العصف الذهني</a:t>
            </a:r>
            <a:endParaRPr lang="en-US" altLang="en-US" sz="2800">
              <a:solidFill>
                <a:srgbClr val="990033"/>
              </a:solidFill>
              <a:latin typeface="Times New Roman" pitchFamily="18" charset="0"/>
              <a:cs typeface="Times New Roman (Arabic)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914400"/>
            <a:ext cx="89154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الهدف من استخدام الكلمات العشوائية هو تكوين مثير لتوليد الأفكار من خلال تحويل المسار التفكيري من نمط إلى أخر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وتتلخص عملية دمج الكلمات العشوائية في عملية العصف الذهني في الخطوات التالية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: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1- </a:t>
            </a: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وضع قائمة بكلمات عشوائية قبل البدء بحلقة النقاش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.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2- </a:t>
            </a: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اختيار كلمة عشوائية بطريقة عشوائية لمحاولة ربطها بالفكرة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.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3- </a:t>
            </a: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تحديد خصائص عامة للكلمة العشوائية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.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4-</a:t>
            </a: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ربط الكلمة بالفكرة من خلال تكوين “ جسر الفكرة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“ .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5- </a:t>
            </a: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توجيه “ جسر الفكرة “ نحو تكوين أفكار جديدة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.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6- </a:t>
            </a:r>
            <a:r>
              <a:rPr lang="ar-SA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تكرار الخطوات ( 3-5 ) مرات متعددة مع كلمات مختلفة</a:t>
            </a:r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.</a:t>
            </a:r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 (Arabic)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0" y="4267200"/>
          <a:ext cx="2778125" cy="2590800"/>
        </p:xfrm>
        <a:graphic>
          <a:graphicData uri="http://schemas.openxmlformats.org/presentationml/2006/ole">
            <p:oleObj spid="_x0000_s30725" name="Clip" r:id="rId3" imgW="3299760" imgH="337644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76600" y="411163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40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دراسة تطوير المطابخ المنزلية</a:t>
            </a:r>
            <a:r>
              <a:rPr lang="en-US" altLang="en-US" sz="2400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28600" y="304800"/>
          <a:ext cx="3200400" cy="2659063"/>
        </p:xfrm>
        <a:graphic>
          <a:graphicData uri="http://schemas.openxmlformats.org/presentationml/2006/ole">
            <p:oleObj spid="_x0000_s31747" name="Clip" r:id="rId3" imgW="684720" imgH="852120" progId="MS_ClipArt_Gallery.2">
              <p:embed/>
            </p:oleObj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581400" y="1020763"/>
            <a:ext cx="55562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الكلمة العشوائية : </a:t>
            </a:r>
            <a:r>
              <a:rPr lang="ar-SA" altLang="en-US" sz="28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الفضاء الخارجي</a:t>
            </a:r>
            <a:endParaRPr lang="en-US" altLang="en-US" sz="2800" b="1">
              <a:latin typeface="Times New Roman" pitchFamily="18" charset="0"/>
              <a:cs typeface="Times New Roman (Arabic)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                       </a:t>
            </a: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انعدام الوزن والجاذبية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84250" y="3254375"/>
            <a:ext cx="774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32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جسر الفكرة</a:t>
            </a:r>
            <a:r>
              <a:rPr lang="ar-SA" altLang="en-US" sz="3200" b="1">
                <a:latin typeface="Times New Roman" pitchFamily="18" charset="0"/>
                <a:cs typeface="Times New Roman (Arabic)" charset="0"/>
              </a:rPr>
              <a:t> : ماذا لو كانت الموقد  في الفضاء الخارجي</a:t>
            </a:r>
            <a:r>
              <a:rPr lang="ar-SA" altLang="en-US" sz="2400">
                <a:latin typeface="Times New Roman" pitchFamily="18" charset="0"/>
                <a:cs typeface="Times New Roman (Arabic)" charset="0"/>
              </a:rPr>
              <a:t> ؟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486400" y="2209800"/>
            <a:ext cx="838200" cy="990600"/>
          </a:xfrm>
          <a:prstGeom prst="downArrow">
            <a:avLst>
              <a:gd name="adj1" fmla="val 67185"/>
              <a:gd name="adj2" fmla="val 13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8686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الأفكار الجديدة المتوقعة</a:t>
            </a:r>
            <a:r>
              <a:rPr lang="en-US" altLang="en-US" sz="2800" b="1">
                <a:latin typeface="Times New Roman" pitchFamily="18" charset="0"/>
                <a:cs typeface="Times New Roman (Arabic)" charset="0"/>
              </a:rPr>
              <a:t> :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وضع معناطيس داخل الحاجب الحديدي للمواقد لضمان التصاق الأوعية المعدنية وبالتالي عدم سقوطها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410200" y="3810000"/>
            <a:ext cx="838200" cy="990600"/>
          </a:xfrm>
          <a:prstGeom prst="downArrow">
            <a:avLst>
              <a:gd name="adj1" fmla="val 67185"/>
              <a:gd name="adj2" fmla="val 13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19400" y="265113"/>
            <a:ext cx="59436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5400" u="sng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الصور العشوائية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3200" b="1">
                <a:solidFill>
                  <a:srgbClr val="0033CC"/>
                </a:solidFill>
                <a:latin typeface="Times New Roman" pitchFamily="18" charset="0"/>
                <a:cs typeface="Times New Roman (Arabic)" charset="0"/>
              </a:rPr>
              <a:t>يمكن استخدام الصورة كمثير لتوليد الأفكار وذلك من خلال التأمل فيها وطرح الأسئلة المختلفة عن بعض جوانبها للخروج بجسر الفكرة ثم الربط بين مفاهيم الصورة و الفكرة المدروسة . ويستحسن أن تكون الصورة غير معروفة أو جديدة وذلك لانتاج مثيرات أكثر تساعد على توليد الأفكار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.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0" y="2590800"/>
          <a:ext cx="5235575" cy="3927475"/>
        </p:xfrm>
        <a:graphic>
          <a:graphicData uri="http://schemas.openxmlformats.org/presentationml/2006/ole">
            <p:oleObj spid="_x0000_s32771" name="Clip" r:id="rId3" imgW="5235120" imgH="392688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441325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  <a:latin typeface="Times New Roman" pitchFamily="18" charset="0"/>
                <a:cs typeface="Times New Roman (Arabic)" charset="0"/>
              </a:rPr>
              <a:t>اربط بين فكرة تطوير اطارات السيارة وفرشاة الأسنان</a:t>
            </a:r>
            <a:r>
              <a:rPr lang="ar-SA" altLang="en-US" sz="2400" b="1">
                <a:latin typeface="Times New Roman" pitchFamily="18" charset="0"/>
                <a:cs typeface="Times New Roman (Arabic)" charset="0"/>
              </a:rPr>
              <a:t> </a:t>
            </a:r>
            <a:r>
              <a:rPr lang="ar-SA" altLang="en-US" sz="3200" b="1">
                <a:latin typeface="Times New Roman" pitchFamily="18" charset="0"/>
                <a:cs typeface="Times New Roman (Arabic)" charset="0"/>
              </a:rPr>
              <a:t>؟</a:t>
            </a:r>
            <a:endParaRPr lang="en-US" altLang="en-US" sz="2400">
              <a:latin typeface="Times New Roman" pitchFamily="18" charset="0"/>
              <a:cs typeface="Times New Roman (Arabic)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33"/>
            </a:outerShdw>
          </a:effectLst>
        </p:spPr>
      </p:pic>
      <p:pic>
        <p:nvPicPr>
          <p:cNvPr id="33796" name="Picture 4" descr="فرشاة أسنان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09600" y="1600200"/>
            <a:ext cx="3657600" cy="3429000"/>
          </a:xfrm>
          <a:prstGeom prst="rect">
            <a:avLst/>
          </a:prstGeom>
          <a:noFill/>
          <a:effectLst>
            <a:outerShdw dist="107763" dir="8100000" algn="ctr" rotWithShape="0">
              <a:srgbClr val="990033"/>
            </a:outerShdw>
          </a:effec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14338" y="5005388"/>
            <a:ext cx="83486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3600">
                <a:latin typeface="Times New Roman" pitchFamily="18" charset="0"/>
                <a:cs typeface="Times New Roman (Arabic)" charset="0"/>
              </a:rPr>
              <a:t>استخدم جسر الفكرة</a:t>
            </a:r>
            <a:r>
              <a:rPr lang="en-US" altLang="en-US" sz="3600">
                <a:latin typeface="Times New Roman" pitchFamily="18" charset="0"/>
                <a:cs typeface="Times New Roman (Arabic)" charset="0"/>
              </a:rPr>
              <a:t> :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ar-SA" altLang="en-US" sz="3200">
                <a:latin typeface="Times New Roman" pitchFamily="18" charset="0"/>
                <a:cs typeface="Times New Roman (Arabic)" charset="0"/>
              </a:rPr>
              <a:t>كيف استفيد من خصائص فرشاة الأسنان في تطوير عجلات السيارة</a:t>
            </a:r>
            <a:r>
              <a:rPr lang="ar-SA" altLang="en-US" sz="2400">
                <a:latin typeface="Times New Roman" pitchFamily="18" charset="0"/>
                <a:cs typeface="Times New Roman (Arabic)" charset="0"/>
              </a:rPr>
              <a:t> ؟</a:t>
            </a:r>
            <a:endParaRPr lang="en-US" altLang="en-US" sz="2400">
              <a:latin typeface="Times New Roman" pitchFamily="18" charset="0"/>
              <a:cs typeface="Times New Roman (Arabic)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00113" y="0"/>
            <a:ext cx="76962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ar-SA" altLang="en-US" sz="4400" b="1">
              <a:solidFill>
                <a:srgbClr val="CC3300"/>
              </a:solidFill>
              <a:latin typeface="Times New Roman" pitchFamily="18" charset="0"/>
              <a:cs typeface="DecoType Naskh" pitchFamily="2" charset="-78"/>
            </a:endParaRPr>
          </a:p>
          <a:p>
            <a:pPr eaLnBrk="0" hangingPunct="0">
              <a:spcBef>
                <a:spcPct val="50000"/>
              </a:spcBef>
            </a:pPr>
            <a:r>
              <a:rPr lang="ar-SA" altLang="en-US" sz="4400" b="1">
                <a:solidFill>
                  <a:srgbClr val="CC3300"/>
                </a:solidFill>
                <a:latin typeface="Times New Roman" pitchFamily="18" charset="0"/>
                <a:cs typeface="DecoType Naskh" pitchFamily="2" charset="-78"/>
              </a:rPr>
              <a:t>الإبداع : هو النظر إلى الأشياء المألوفة من زوايا غير مألوفة</a:t>
            </a:r>
            <a:r>
              <a:rPr lang="ar-SA" altLang="en-US" sz="3600">
                <a:solidFill>
                  <a:srgbClr val="CC3300"/>
                </a:solidFill>
                <a:latin typeface="Times New Roman" pitchFamily="18" charset="0"/>
                <a:cs typeface="DecoType Naskh" pitchFamily="2" charset="-78"/>
              </a:rPr>
              <a:t> . </a:t>
            </a:r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250825" y="2924175"/>
          <a:ext cx="8382000" cy="2286000"/>
        </p:xfrm>
        <a:graphic>
          <a:graphicData uri="http://schemas.openxmlformats.org/presentationml/2006/ole">
            <p:oleObj spid="_x0000_s66568" name="Clip" r:id="rId4" imgW="4708080" imgH="2995200" progId="MS_ClipArt_Gallery.2">
              <p:embed/>
            </p:oleObj>
          </a:graphicData>
        </a:graphic>
      </p:graphicFrame>
    </p:spTree>
  </p:cSld>
  <p:clrMapOvr>
    <a:masterClrMapping/>
  </p:clrMapOvr>
  <p:transition spd="slow"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صور عشوائية رقم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15200" cy="5257800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395288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32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اربط بين الصور التالية وفكرة تطوير إطارات السيارة ؟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منزل بين الحقو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من الصور العشوائية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228600"/>
          <a:ext cx="8915400" cy="6629400"/>
        </p:xfrm>
        <a:graphic>
          <a:graphicData uri="http://schemas.openxmlformats.org/presentationml/2006/ole">
            <p:oleObj spid="_x0000_s37890" name="Clip" r:id="rId3" imgW="2869920" imgH="2567880" progId="MS_ClipArt_Gallery.2">
              <p:embed/>
            </p:oleObj>
          </a:graphicData>
        </a:graphic>
      </p:graphicFrame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676275"/>
            <a:ext cx="75438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4400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القوانين العشوائية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3600" b="1">
                <a:solidFill>
                  <a:srgbClr val="0066FF"/>
                </a:solidFill>
                <a:latin typeface="Times New Roman" pitchFamily="18" charset="0"/>
                <a:cs typeface="Times New Roman (Arabic)" charset="0"/>
              </a:rPr>
              <a:t>وهي عبارة عن قوانين قد تكون معروفة أو غير معروفة تهدف إلى تكوين مثيرات عند التأمل فيها. ويمكن اختيارها من قوانين عامة لجهاز ما أو ارشادات عامة للعبة ما</a:t>
            </a:r>
            <a:r>
              <a:rPr lang="en-US" altLang="en-US" sz="4400">
                <a:solidFill>
                  <a:srgbClr val="0066FF"/>
                </a:solidFill>
                <a:latin typeface="Times New Roman" pitchFamily="18" charset="0"/>
                <a:cs typeface="Times New Roman (Arabic)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8034338" cy="588963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3200" b="1">
                <a:latin typeface="Times New Roman" pitchFamily="18" charset="0"/>
                <a:cs typeface="Times New Roman (Arabic)" charset="0"/>
              </a:rPr>
              <a:t>اربط بين القانون الرياضي التالي وتطوير اطارات السيارة؟</a:t>
            </a:r>
            <a:r>
              <a:rPr lang="en-US" altLang="en-US" sz="3200" b="1">
                <a:latin typeface="Times New Roman" pitchFamily="18" charset="0"/>
                <a:cs typeface="Times New Roman (Arabic)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43000" y="5105400"/>
            <a:ext cx="7637463" cy="588963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3200">
                <a:latin typeface="Times New Roman" pitchFamily="18" charset="0"/>
                <a:cs typeface="Times New Roman (Arabic)" charset="0"/>
              </a:rPr>
              <a:t>ركلات الجزاء تعتمد على تركيز اللاعب وهدوء أعصابه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657600" y="2667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altLang="en-US" sz="44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لعبــة الأدوار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33400" y="0"/>
          <a:ext cx="8001000" cy="6858000"/>
        </p:xfrm>
        <a:graphic>
          <a:graphicData uri="http://schemas.openxmlformats.org/presentationml/2006/ole">
            <p:oleObj spid="_x0000_s39939" name="Clip" r:id="rId3" imgW="2409480" imgH="2562120" progId="MS_ClipArt_Gallery.2">
              <p:embed/>
            </p:oleObj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33600" y="1143000"/>
            <a:ext cx="6629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2800" b="1">
                <a:latin typeface="Times New Roman" pitchFamily="18" charset="0"/>
                <a:cs typeface="Times New Roman (Arabic)" charset="0"/>
              </a:rPr>
              <a:t>وتعني النظر إلى الفكرة المدروسة بعيون الآخرين الذين لهم علاقة بها ، وطرح أسئلة مساعدة لمعرفة وجهات نظر الأشخاص وذوي العلاقة المباشرة بالفكرة ، ومن خلال الأسئلة قد تتولد أفكار جديدة قابلة للتطبيق بناءا على النظر إلى المشكلة من زوايا مختلفة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54225" y="3824288"/>
            <a:ext cx="660876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36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الأسئلة المقترحة</a:t>
            </a:r>
            <a:endParaRPr lang="en-US" altLang="en-US" sz="2400">
              <a:latin typeface="Times New Roman" pitchFamily="18" charset="0"/>
              <a:cs typeface="Times New Roman (Arabic)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3200" b="1">
                <a:latin typeface="Times New Roman" pitchFamily="18" charset="0"/>
                <a:cs typeface="Times New Roman (Arabic)" charset="0"/>
              </a:rPr>
              <a:t>كيف يفكرون بالموضوع ؟</a:t>
            </a:r>
            <a:r>
              <a:rPr lang="en-US" altLang="en-US" sz="32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3200" b="1">
                <a:latin typeface="Times New Roman" pitchFamily="18" charset="0"/>
                <a:cs typeface="Times New Roman (Arabic)" charset="0"/>
              </a:rPr>
              <a:t>ما هو الموقف أو العمل الذي سوف يتخذونه ؟</a:t>
            </a:r>
            <a:r>
              <a:rPr lang="en-US" altLang="en-US" sz="3200" b="1">
                <a:latin typeface="Times New Roman" pitchFamily="18" charset="0"/>
                <a:cs typeface="Times New Roman (Arabic)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 (Arabic)" charset="0"/>
              </a:rPr>
              <a:t>- </a:t>
            </a:r>
            <a:r>
              <a:rPr lang="ar-SA" altLang="en-US" sz="3200" b="1">
                <a:latin typeface="Times New Roman" pitchFamily="18" charset="0"/>
                <a:cs typeface="Times New Roman (Arabic)" charset="0"/>
              </a:rPr>
              <a:t>كيف سيشرحون حقيقة المشكلة ؟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838200" y="1752600"/>
          <a:ext cx="7848600" cy="4648200"/>
        </p:xfrm>
        <a:graphic>
          <a:graphicData uri="http://schemas.openxmlformats.org/presentationml/2006/ole">
            <p:oleObj spid="_x0000_s40962" name="Clip" r:id="rId4" imgW="5973120" imgH="3816000" progId="MS_ClipArt_Gallery.2">
              <p:embed/>
            </p:oleObj>
          </a:graphicData>
        </a:graphic>
      </p:graphicFrame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553200" y="3124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36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الأفكار</a:t>
            </a:r>
            <a:r>
              <a:rPr lang="en-US" altLang="en-US" sz="36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 </a:t>
            </a:r>
            <a:endParaRPr lang="en-US" altLang="en-US" sz="2400">
              <a:latin typeface="Times New Roman" pitchFamily="18" charset="0"/>
              <a:cs typeface="Times New Roman (Arabic)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71800" y="45720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32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معايير التقويم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altLang="en-US" sz="24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الحلول أو الأفكار المناسبة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2057400" y="304800"/>
          <a:ext cx="6400800" cy="1447800"/>
        </p:xfrm>
        <a:graphic>
          <a:graphicData uri="http://schemas.openxmlformats.org/presentationml/2006/ole">
            <p:oleObj spid="_x0000_s40966" name="Clip" r:id="rId5" imgW="1187640" imgH="896760" progId="MS_ClipArt_Gallery.2">
              <p:embed/>
            </p:oleObj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29000" y="533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  </a:t>
            </a:r>
            <a:r>
              <a:rPr lang="ar-SA" altLang="en-US" sz="4400" b="1">
                <a:solidFill>
                  <a:srgbClr val="990033"/>
                </a:solidFill>
                <a:latin typeface="Times New Roman" pitchFamily="18" charset="0"/>
                <a:cs typeface="Times New Roman (Arabic)" charset="0"/>
              </a:rPr>
              <a:t>تحليــل الأفكـار</a:t>
            </a:r>
            <a:r>
              <a:rPr lang="en-US" altLang="en-US" sz="2400">
                <a:latin typeface="Times New Roman" pitchFamily="18" charset="0"/>
                <a:cs typeface="Times New Roman (Arabic)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23850" y="549275"/>
          <a:ext cx="8424863" cy="5669918"/>
        </p:xfrm>
        <a:graphic>
          <a:graphicData uri="http://schemas.openxmlformats.org/drawingml/2006/table">
            <a:tbl>
              <a:tblPr rtl="1"/>
              <a:tblGrid>
                <a:gridCol w="1054100"/>
                <a:gridCol w="1050925"/>
                <a:gridCol w="1054100"/>
                <a:gridCol w="1052513"/>
                <a:gridCol w="1054100"/>
                <a:gridCol w="1052512"/>
                <a:gridCol w="1052513"/>
                <a:gridCol w="1054100"/>
              </a:tblGrid>
              <a:tr h="503238">
                <a:tc gridSpan="8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معايير تقويم فكرة ( تطوير إطارات السيارات 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61975"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الفكرة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التكلفة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الجدوى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raditional Arabic" pitchFamily="18" charset="-78"/>
                        </a:rPr>
                        <a:t>قبول الناس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raditional Arabic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الأنظمة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pitchFamily="34" charset="0"/>
                        </a:rPr>
                        <a:t>……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 Backslanted" pitchFamily="2" charset="-78"/>
                        </a:rPr>
                        <a:t>المجموع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Simplified Arabic Backslanted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الدرجة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الدرجة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الدرجة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الدرجة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الدرجة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الدرجة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implified Arabic" pitchFamily="18" charset="-7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250825" y="549275"/>
            <a:ext cx="5184775" cy="597535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55875" y="620713"/>
            <a:ext cx="7772400" cy="1470025"/>
          </a:xfrm>
        </p:spPr>
        <p:txBody>
          <a:bodyPr/>
          <a:lstStyle/>
          <a:p>
            <a:r>
              <a:rPr lang="ar-SA" sz="6000">
                <a:solidFill>
                  <a:srgbClr val="660033"/>
                </a:solidFill>
              </a:rPr>
              <a:t>أسلوب حل المشكلات</a:t>
            </a:r>
            <a:r>
              <a:rPr lang="ar-SA"/>
              <a:t> </a:t>
            </a: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3860800"/>
            <a:ext cx="6400800" cy="1752600"/>
          </a:xfrm>
        </p:spPr>
        <p:txBody>
          <a:bodyPr/>
          <a:lstStyle/>
          <a:p>
            <a:r>
              <a:rPr lang="ar-SA" sz="4000">
                <a:solidFill>
                  <a:srgbClr val="660033"/>
                </a:solidFill>
              </a:rPr>
              <a:t>إعداد </a:t>
            </a:r>
          </a:p>
          <a:p>
            <a:r>
              <a:rPr lang="ar-SA" sz="4400">
                <a:solidFill>
                  <a:srgbClr val="660033"/>
                </a:solidFill>
              </a:rPr>
              <a:t>عمر مساعد مهنا الشريوفي  </a:t>
            </a:r>
          </a:p>
          <a:p>
            <a:r>
              <a:rPr lang="ar-SA" sz="4400">
                <a:solidFill>
                  <a:srgbClr val="660033"/>
                </a:solidFill>
              </a:rPr>
              <a:t>مشرف التدريب التربوي </a:t>
            </a:r>
          </a:p>
          <a:p>
            <a:r>
              <a:rPr lang="ar-SA" sz="4400">
                <a:solidFill>
                  <a:srgbClr val="660033"/>
                </a:solidFill>
              </a:rPr>
              <a:t> </a:t>
            </a:r>
            <a:endParaRPr lang="en-US" sz="440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ar-SA" sz="4400">
                <a:solidFill>
                  <a:srgbClr val="FF0066"/>
                </a:solidFill>
              </a:rPr>
              <a:t>    مقدمــــــة</a:t>
            </a:r>
            <a:r>
              <a:rPr lang="ar-SA" sz="2800"/>
              <a:t> </a:t>
            </a:r>
          </a:p>
          <a:p>
            <a:pPr marL="0" indent="0" algn="just">
              <a:buFontTx/>
              <a:buNone/>
            </a:pPr>
            <a:r>
              <a:rPr lang="ar-SA" sz="2800"/>
              <a:t>يهدف اسلوب حل المشكلات إلى تنمية عدد من المهارات التفكيرية  أو الأدائية ، وتنميط خطوات عامة تبدأ بالتفكير الجاد حول المشكلة وتنتهي بحلها . </a:t>
            </a:r>
          </a:p>
          <a:p>
            <a:pPr marL="0" indent="0" algn="just">
              <a:buFontTx/>
              <a:buNone/>
            </a:pPr>
            <a:r>
              <a:rPr lang="ar-SA" sz="2800"/>
              <a:t>ويهدف اسلوب حل المشكلات إلى تحقيق المطالب التالية : </a:t>
            </a:r>
          </a:p>
          <a:p>
            <a:pPr marL="0" indent="0" algn="just">
              <a:buFontTx/>
              <a:buNone/>
            </a:pPr>
            <a:r>
              <a:rPr lang="ar-SA"/>
              <a:t>أولا</a:t>
            </a:r>
            <a:r>
              <a:rPr lang="ar-SA" sz="2800"/>
              <a:t> – إثارة الدافعية لدى المتعلم . </a:t>
            </a:r>
          </a:p>
          <a:p>
            <a:pPr marL="0" indent="0" algn="just">
              <a:buFontTx/>
              <a:buNone/>
            </a:pPr>
            <a:r>
              <a:rPr lang="ar-SA" sz="2800"/>
              <a:t>ثانيا – تنمية المعلومات المعرفية </a:t>
            </a:r>
          </a:p>
          <a:p>
            <a:pPr marL="0" indent="0" algn="just">
              <a:buFontTx/>
              <a:buNone/>
            </a:pPr>
            <a:r>
              <a:rPr lang="ar-SA" sz="2800"/>
              <a:t>ثالثا استخدام اساليب التفكير المختلفة ( الدنيا والعليا ) في عملية التعليم . </a:t>
            </a:r>
          </a:p>
          <a:p>
            <a:pPr marL="0" indent="0" algn="just">
              <a:buFontTx/>
              <a:buNone/>
            </a:pPr>
            <a:r>
              <a:rPr lang="ar-SA" sz="2800"/>
              <a:t>رابعا – تعلم المفهومات العلمية . </a:t>
            </a:r>
          </a:p>
          <a:p>
            <a:pPr marL="0" indent="0" algn="just">
              <a:buFontTx/>
              <a:buNone/>
            </a:pPr>
            <a:r>
              <a:rPr lang="ar-SA" sz="2800"/>
              <a:t>خامسا – تعديل الأطر المرجعية أو تغييرها </a:t>
            </a:r>
          </a:p>
          <a:p>
            <a:pPr marL="0" indent="0" algn="just">
              <a:buFontTx/>
              <a:buNone/>
            </a:pPr>
            <a:r>
              <a:rPr lang="ar-SA" sz="2800"/>
              <a:t>سادسا – توظيف الخبرات السابقة في حل المشكلات </a:t>
            </a:r>
          </a:p>
          <a:p>
            <a:pPr marL="0" indent="0" algn="just">
              <a:buFontTx/>
              <a:buNone/>
            </a:pPr>
            <a:r>
              <a:rPr lang="ar-SA" sz="2800"/>
              <a:t>سابعا – تحقيق دور الطالب في عملية التعلم من خلال تعزيز الجانب الإيجابي الفعال للمتعلم أثناء عملية التعلم . 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95288" y="3716338"/>
            <a:ext cx="27368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859338" y="1916113"/>
            <a:ext cx="37449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859338" y="2852738"/>
            <a:ext cx="37449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932363" y="3860800"/>
            <a:ext cx="37449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932363" y="4797425"/>
            <a:ext cx="37449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932363" y="5805488"/>
            <a:ext cx="37449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403350" y="333375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/>
              <a:t>خطوات حل المشكلات</a:t>
            </a:r>
            <a:r>
              <a:rPr lang="ar-SA"/>
              <a:t> </a:t>
            </a:r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292725" y="1989138"/>
            <a:ext cx="3167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تعريف المشكلة </a:t>
            </a:r>
            <a:endParaRPr lang="en-US" sz="280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219700" y="3068638"/>
            <a:ext cx="3097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تحديد الأسباب المحتملة</a:t>
            </a:r>
            <a:r>
              <a:rPr lang="ar-SA"/>
              <a:t> </a:t>
            </a: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148263" y="4076700"/>
            <a:ext cx="331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الحلول والبدائل </a:t>
            </a:r>
            <a:endParaRPr lang="en-US" sz="2800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219700" y="4941888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اختيار الحل الأفضل </a:t>
            </a:r>
            <a:endParaRPr lang="en-US" sz="2800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292725" y="6021388"/>
            <a:ext cx="3167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وضع خطة العمل </a:t>
            </a:r>
            <a:endParaRPr lang="en-US" sz="280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55650" y="3860800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التنفيذ والتقويم </a:t>
            </a:r>
            <a:endParaRPr lang="en-US" sz="2800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1476375" y="22764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547813" y="227647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547813" y="32131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203575" y="41497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1476375" y="530066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547813" y="623728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1476375" y="45085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8486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/>
              <a:t>        </a:t>
            </a:r>
            <a:r>
              <a:rPr lang="ar-SA" sz="4800">
                <a:solidFill>
                  <a:srgbClr val="A50021"/>
                </a:solidFill>
              </a:rPr>
              <a:t>استمت</a:t>
            </a:r>
            <a:r>
              <a:rPr lang="ar-SA" sz="4800">
                <a:solidFill>
                  <a:srgbClr val="00FF00"/>
                </a:solidFill>
              </a:rPr>
              <a:t>ع</a:t>
            </a:r>
            <a:r>
              <a:rPr lang="ar-SA" sz="4800"/>
              <a:t> </a:t>
            </a:r>
            <a:r>
              <a:rPr lang="ar-SA" sz="4800">
                <a:solidFill>
                  <a:srgbClr val="FF3399"/>
                </a:solidFill>
              </a:rPr>
              <a:t>مع</a:t>
            </a:r>
            <a:r>
              <a:rPr lang="ar-SA" sz="4800"/>
              <a:t> </a:t>
            </a:r>
            <a:r>
              <a:rPr lang="ar-SA" sz="4800">
                <a:solidFill>
                  <a:srgbClr val="FF0000"/>
                </a:solidFill>
              </a:rPr>
              <a:t>الإبدا</a:t>
            </a:r>
            <a:r>
              <a:rPr lang="ar-SA" sz="4800">
                <a:solidFill>
                  <a:srgbClr val="0000FF"/>
                </a:solidFill>
              </a:rPr>
              <a:t>ع</a:t>
            </a:r>
            <a:r>
              <a:rPr lang="ar-SA" sz="4800"/>
              <a:t> </a:t>
            </a:r>
          </a:p>
          <a:p>
            <a:pPr>
              <a:spcBef>
                <a:spcPct val="50000"/>
              </a:spcBef>
            </a:pPr>
            <a:r>
              <a:rPr lang="ar-SA" sz="4800">
                <a:solidFill>
                  <a:srgbClr val="FF0000"/>
                </a:solidFill>
              </a:rPr>
              <a:t>أسئلة لتنمية تكوين الحلول والبدائل 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5123" name="Picture 3" descr="j0251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5750"/>
            <a:ext cx="4343400" cy="403225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16463" y="3644900"/>
            <a:ext cx="38512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>
                <a:solidFill>
                  <a:srgbClr val="0000FF"/>
                </a:solidFill>
              </a:rPr>
              <a:t>تتضمن الأسئلة التالية أكثر من إجابة ، حاول أن تجد  أكثر قدر من الإجابة ؟ </a:t>
            </a: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55875" y="333375"/>
            <a:ext cx="4321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>
                <a:solidFill>
                  <a:srgbClr val="FF0066"/>
                </a:solidFill>
              </a:rPr>
              <a:t>الخطوة الأولى / تعريف المشكلة</a:t>
            </a:r>
            <a:r>
              <a:rPr lang="ar-SA"/>
              <a:t> </a:t>
            </a: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31913" y="1484313"/>
            <a:ext cx="727233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ويشتمل تعريف المشكلة على :</a:t>
            </a:r>
            <a:r>
              <a:rPr lang="ar-SA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27763" y="3644900"/>
            <a:ext cx="26654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50825" y="3644900"/>
            <a:ext cx="26654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276600" y="3644900"/>
            <a:ext cx="26654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716463" y="90805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716463" y="2349500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763713" y="2349500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7596188" y="23495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4716463" y="24209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1763713" y="23495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443663" y="3716338"/>
            <a:ext cx="216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عرض المشكلة 	</a:t>
            </a:r>
            <a:endParaRPr lang="en-US" sz="2800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059113" y="378936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الهدف أو الحالة المرغوبة</a:t>
            </a:r>
            <a:r>
              <a:rPr lang="ar-SA"/>
              <a:t> </a:t>
            </a:r>
            <a:endParaRPr lang="en-US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95288" y="3716338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/>
              <a:t>أهمية المشكلة</a:t>
            </a:r>
            <a:r>
              <a:rPr lang="ar-SA"/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419475" y="620713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>
                <a:solidFill>
                  <a:srgbClr val="FF0066"/>
                </a:solidFill>
              </a:rPr>
              <a:t>عرض المشكلة </a:t>
            </a:r>
            <a:endParaRPr lang="en-US" sz="4000">
              <a:solidFill>
                <a:srgbClr val="FF0066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19250" y="1844675"/>
            <a:ext cx="71294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وهو وصف المشكلة بدقة ووضوح مع الأخذ بعين الاعتبار الأسئلة التالية عند صياغة المشكلة : </a:t>
            </a:r>
          </a:p>
          <a:p>
            <a:pPr>
              <a:spcBef>
                <a:spcPct val="50000"/>
              </a:spcBef>
            </a:pPr>
            <a:r>
              <a:rPr lang="ar-SA" sz="2800"/>
              <a:t>1- هل تم عرض المشكلة بشكل موضوعي ؟ </a:t>
            </a:r>
          </a:p>
          <a:p>
            <a:pPr>
              <a:spcBef>
                <a:spcPct val="50000"/>
              </a:spcBef>
            </a:pPr>
            <a:r>
              <a:rPr lang="ar-SA" sz="2800"/>
              <a:t>2- هل المشكلة محدودة المجال ؟ </a:t>
            </a:r>
          </a:p>
          <a:p>
            <a:pPr>
              <a:spcBef>
                <a:spcPct val="50000"/>
              </a:spcBef>
            </a:pPr>
            <a:r>
              <a:rPr lang="ar-SA" sz="2800"/>
              <a:t>3- هل تساوى مفهوم المشكلة لدى جميع العاملين على حلها ؟ 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195513" y="476250"/>
            <a:ext cx="633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>
                <a:solidFill>
                  <a:srgbClr val="FF0066"/>
                </a:solidFill>
              </a:rPr>
              <a:t>مفاهيم يجب تجنبها عند صياغة تعريف مشكلة</a:t>
            </a:r>
            <a:r>
              <a:rPr lang="ar-SA">
                <a:solidFill>
                  <a:srgbClr val="FF0066"/>
                </a:solidFill>
              </a:rPr>
              <a:t> 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619250" y="1700213"/>
            <a:ext cx="70564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/>
              <a:t>أولا / تجنب ذكر أي سبب استنتاجي . </a:t>
            </a:r>
          </a:p>
          <a:p>
            <a:pPr>
              <a:spcBef>
                <a:spcPct val="50000"/>
              </a:spcBef>
            </a:pPr>
            <a:endParaRPr lang="ar-SA" sz="3600"/>
          </a:p>
          <a:p>
            <a:pPr>
              <a:spcBef>
                <a:spcPct val="50000"/>
              </a:spcBef>
            </a:pPr>
            <a:r>
              <a:rPr lang="ar-SA" sz="3600"/>
              <a:t>ثانيا / تجنب ذكر أي حل استنتاجي</a:t>
            </a:r>
            <a:r>
              <a:rPr lang="ar-SA"/>
              <a:t> .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ثانيا / تحديد الهدف أو الحالة المرغوبة 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يوفر تعريف الحالة المرجوة أو المأمول الوصول لها في حل المشكلة وذلك أثناء تعريفها إلى التركيز نحو الهدف ، وتحديد مجال المشكلة .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FF0066"/>
                </a:solidFill>
              </a:rPr>
              <a:t>ثالثا / أهمية حل المشكلة</a:t>
            </a:r>
            <a:r>
              <a:rPr lang="ar-SA"/>
              <a:t> </a:t>
            </a: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قبل البدء في حل المشكلة ينبغي تحديد أهمية وحقيقة وجود المشكلة والجدوى من حلها . </a:t>
            </a:r>
          </a:p>
          <a:p>
            <a:endParaRPr lang="ar-SA"/>
          </a:p>
          <a:p>
            <a:r>
              <a:rPr lang="ar-SA"/>
              <a:t>هل تستحق المشكلة أن تحل ، ولماذا ؟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r>
              <a:rPr lang="ar-SA" sz="2800">
                <a:solidFill>
                  <a:srgbClr val="FF0066"/>
                </a:solidFill>
              </a:rPr>
              <a:t>نشاط / حدد التعريف الجيد للمشكلة التالية؟</a:t>
            </a:r>
            <a:r>
              <a:rPr lang="ar-SA" sz="2800"/>
              <a:t> </a:t>
            </a:r>
            <a:r>
              <a:rPr lang="ar-SA"/>
              <a:t> </a:t>
            </a:r>
            <a:endParaRPr lang="en-US"/>
          </a:p>
        </p:txBody>
      </p:sp>
      <p:graphicFrame>
        <p:nvGraphicFramePr>
          <p:cNvPr id="55299" name="Group 3"/>
          <p:cNvGraphicFramePr>
            <a:graphicFrameLocks noGrp="1"/>
          </p:cNvGraphicFramePr>
          <p:nvPr>
            <p:ph idx="1"/>
          </p:nvPr>
        </p:nvGraphicFramePr>
        <p:xfrm>
          <a:off x="250825" y="692150"/>
          <a:ext cx="8642350" cy="5832477"/>
        </p:xfrm>
        <a:graphic>
          <a:graphicData uri="http://schemas.openxmlformats.org/drawingml/2006/table">
            <a:tbl>
              <a:tblPr rtl="1"/>
              <a:tblGrid>
                <a:gridCol w="4775200"/>
                <a:gridCol w="625475"/>
                <a:gridCol w="720725"/>
                <a:gridCol w="2520950"/>
              </a:tblGrid>
              <a:tr h="1176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تعريف المشكلة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جيد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غير جيد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السبب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كيف يمكن رفع درجة مادة الفيزياء من 75% إلى 85% .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مشكلة انخفض درجة الفيزياء يعود للمعلم ، كيف يمكن تحسينها ؟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لرفع درجة الفيزياء ينبغي الاهتمام أكثر بالواجبات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تدني درجة مادة الفيزياء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>
                <a:solidFill>
                  <a:srgbClr val="FF0066"/>
                </a:solidFill>
              </a:rPr>
              <a:t>الخطوة الثانية </a:t>
            </a:r>
            <a:br>
              <a:rPr lang="ar-SA" sz="4000">
                <a:solidFill>
                  <a:srgbClr val="FF0066"/>
                </a:solidFill>
              </a:rPr>
            </a:br>
            <a:r>
              <a:rPr lang="ar-SA" sz="4000">
                <a:solidFill>
                  <a:srgbClr val="FF0066"/>
                </a:solidFill>
              </a:rPr>
              <a:t>تحديد الأسباب المحتملة</a:t>
            </a:r>
            <a:r>
              <a:rPr lang="ar-SA" sz="4000"/>
              <a:t> </a:t>
            </a:r>
            <a:endParaRPr lang="en-US" sz="400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4213" y="1989138"/>
            <a:ext cx="792003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/>
              <a:t>يتطلب معرفة حل المشكلة معرفة أسبابها الجذرية أو الأكثر احتمالية ، توفيرا للجهد والوقت اللذان عادة ما يستهلكان في التركيز على الأسباب غير الجذرية للمشكلات . </a:t>
            </a:r>
          </a:p>
          <a:p>
            <a:pPr>
              <a:spcBef>
                <a:spcPct val="50000"/>
              </a:spcBef>
            </a:pPr>
            <a:endParaRPr lang="ar-SA" sz="2800"/>
          </a:p>
          <a:p>
            <a:pPr>
              <a:spcBef>
                <a:spcPct val="50000"/>
              </a:spcBef>
              <a:buFontTx/>
              <a:buChar char="-"/>
            </a:pPr>
            <a:r>
              <a:rPr lang="ar-SA" sz="2800"/>
              <a:t> ما هي أسباب المشكلة  ؟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ar-SA" sz="2800"/>
              <a:t> ما هي أكثر الأسباب احتمالية  ؟ 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rgbClr val="FF0066"/>
                </a:solidFill>
              </a:rPr>
              <a:t>أولا/  تحديد أسباب المشكلة</a:t>
            </a:r>
            <a:r>
              <a:rPr lang="ar-SA"/>
              <a:t> 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4400"/>
              <a:t>لتحديد أسباب المشكلة يستخدم استراتيجية العصف الذهني لتوليد أفكار الأسباب . ويمكن توجيه عملية العصف عن طريق تحديد مجالات الأسباب باستخدام طريقة عظم السمكة مثلا ( الإيشيكاوا ) أو خريطة المفاهيم . </a:t>
            </a: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تحديد الأسباب الأكثر احتمالية  </a:t>
            </a:r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16013" y="1916113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116013" y="2349500"/>
            <a:ext cx="7056437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400">
                <a:solidFill>
                  <a:srgbClr val="CC3300"/>
                </a:solidFill>
              </a:rPr>
              <a:t>من خلال مثلا قانون باريتو </a:t>
            </a:r>
          </a:p>
          <a:p>
            <a:pPr>
              <a:spcBef>
                <a:spcPct val="50000"/>
              </a:spcBef>
            </a:pPr>
            <a:r>
              <a:rPr lang="ar-SA" sz="5400">
                <a:solidFill>
                  <a:srgbClr val="CC3300"/>
                </a:solidFill>
              </a:rPr>
              <a:t>” </a:t>
            </a:r>
            <a:r>
              <a:rPr lang="ar-SA" sz="5400">
                <a:solidFill>
                  <a:schemeClr val="accent2"/>
                </a:solidFill>
              </a:rPr>
              <a:t>20</a:t>
            </a:r>
            <a:r>
              <a:rPr lang="ar-SA" sz="5400">
                <a:solidFill>
                  <a:srgbClr val="CC3300"/>
                </a:solidFill>
              </a:rPr>
              <a:t> </a:t>
            </a:r>
            <a:r>
              <a:rPr lang="ar-SA" sz="5400">
                <a:solidFill>
                  <a:schemeClr val="accent2"/>
                </a:solidFill>
              </a:rPr>
              <a:t>% من الأسباب  تشكل عادة 80 % من الحل</a:t>
            </a:r>
            <a:r>
              <a:rPr lang="ar-SA" sz="5400">
                <a:solidFill>
                  <a:srgbClr val="CC3300"/>
                </a:solidFill>
              </a:rPr>
              <a:t> ” </a:t>
            </a:r>
            <a:endParaRPr lang="en-US" sz="54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>
                <a:solidFill>
                  <a:srgbClr val="FF0066"/>
                </a:solidFill>
              </a:rPr>
              <a:t>الخطوة الثالثة</a:t>
            </a:r>
            <a:br>
              <a:rPr lang="ar-SA" sz="4000">
                <a:solidFill>
                  <a:srgbClr val="FF0066"/>
                </a:solidFill>
              </a:rPr>
            </a:br>
            <a:r>
              <a:rPr lang="ar-SA" sz="4000">
                <a:solidFill>
                  <a:srgbClr val="FF0066"/>
                </a:solidFill>
              </a:rPr>
              <a:t>الحلول والبدائل</a:t>
            </a:r>
            <a:r>
              <a:rPr lang="ar-SA" sz="4000"/>
              <a:t>  </a:t>
            </a:r>
            <a:endParaRPr lang="en-US" sz="40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أولا – قائمة الحلول والبدائل </a:t>
            </a:r>
          </a:p>
          <a:p>
            <a:r>
              <a:rPr lang="ar-SA"/>
              <a:t>لتوليد البدائل  لحل المشكلة يفضل استخدام استراتيجية العصف الذهني والتي تنص قواعدها على : </a:t>
            </a:r>
          </a:p>
          <a:p>
            <a:pPr>
              <a:buFontTx/>
              <a:buNone/>
            </a:pPr>
            <a:r>
              <a:rPr lang="ar-SA"/>
              <a:t>1- لا تنتقد </a:t>
            </a:r>
          </a:p>
          <a:p>
            <a:pPr>
              <a:buFontTx/>
              <a:buNone/>
            </a:pPr>
            <a:r>
              <a:rPr lang="ar-SA"/>
              <a:t>2- شجع الأفكار الكبيرة </a:t>
            </a:r>
          </a:p>
          <a:p>
            <a:pPr>
              <a:buFontTx/>
              <a:buNone/>
            </a:pPr>
            <a:r>
              <a:rPr lang="ar-SA"/>
              <a:t>3- ابني على أفكار الآخرين </a:t>
            </a:r>
          </a:p>
          <a:p>
            <a:pPr>
              <a:buFontTx/>
              <a:buNone/>
            </a:pPr>
            <a:r>
              <a:rPr lang="ar-SA"/>
              <a:t>4- الكم يولد النوع .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42486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600"/>
              <a:t>باستعمال ست أعواد ثقاب فقط كون أربعة مثلثات متساوية الأضلاع ؟</a:t>
            </a:r>
            <a:r>
              <a:rPr lang="ar-SA" sz="1400"/>
              <a:t> </a:t>
            </a:r>
            <a:endParaRPr lang="en-US" sz="1400"/>
          </a:p>
        </p:txBody>
      </p:sp>
      <p:pic>
        <p:nvPicPr>
          <p:cNvPr id="6147" name="Picture 3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36838"/>
            <a:ext cx="4392612" cy="3887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/>
              <a:t>الخطوة الرابعة </a:t>
            </a:r>
            <a:br>
              <a:rPr lang="ar-SA" sz="4000"/>
            </a:br>
            <a:r>
              <a:rPr lang="ar-SA" sz="4000"/>
              <a:t>اختيار الحل الأفضل </a:t>
            </a:r>
            <a:endParaRPr lang="en-US" sz="40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تساعدك الخطوات التالية لتحديد الحل الأفضل </a:t>
            </a:r>
          </a:p>
          <a:p>
            <a:r>
              <a:rPr lang="ar-SA"/>
              <a:t>1- ضع معايير وضوابط لتقييم الحل .</a:t>
            </a:r>
          </a:p>
          <a:p>
            <a:r>
              <a:rPr lang="ar-SA"/>
              <a:t>2- عرض قائمة أفضل الحلول على المعايير. </a:t>
            </a:r>
          </a:p>
          <a:p>
            <a:r>
              <a:rPr lang="ar-SA"/>
              <a:t>3- الحل الذي يحقق أعلى درجة يكون هو ا لحل الأفضل . </a:t>
            </a:r>
          </a:p>
          <a:p>
            <a:endParaRPr lang="ar-SA"/>
          </a:p>
          <a:p>
            <a:r>
              <a:rPr lang="ar-SA"/>
              <a:t>ويمكن الاستعانة بالجدول التالي :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304800" y="762000"/>
            <a:ext cx="8610600" cy="6096000"/>
            <a:chOff x="-3" y="-3"/>
            <a:chExt cx="3992" cy="3483"/>
          </a:xfrm>
        </p:grpSpPr>
        <p:grpSp>
          <p:nvGrpSpPr>
            <p:cNvPr id="61443" name="Group 3"/>
            <p:cNvGrpSpPr>
              <a:grpSpLocks/>
            </p:cNvGrpSpPr>
            <p:nvPr/>
          </p:nvGrpSpPr>
          <p:grpSpPr bwMode="auto">
            <a:xfrm>
              <a:off x="0" y="0"/>
              <a:ext cx="3986" cy="3477"/>
              <a:chOff x="0" y="0"/>
              <a:chExt cx="3986" cy="3477"/>
            </a:xfrm>
          </p:grpSpPr>
          <p:grpSp>
            <p:nvGrpSpPr>
              <p:cNvPr id="6144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218" cy="432"/>
                <a:chOff x="0" y="0"/>
                <a:chExt cx="3218" cy="432"/>
              </a:xfrm>
            </p:grpSpPr>
            <p:sp>
              <p:nvSpPr>
                <p:cNvPr id="61445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13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eaLnBrk="0" hangingPunct="0"/>
                  <a:r>
                    <a:rPr lang="ar-SA" sz="2400" b="1">
                      <a:solidFill>
                        <a:srgbClr val="800000"/>
                      </a:solidFill>
                      <a:latin typeface="Times New Roman" pitchFamily="18" charset="0"/>
                      <a:cs typeface="Traditional Arabic" pitchFamily="18" charset="-78"/>
                    </a:rPr>
                    <a:t>               معايير التقويم 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46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218" cy="4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47" name="Group 7"/>
              <p:cNvGrpSpPr>
                <a:grpSpLocks/>
              </p:cNvGrpSpPr>
              <p:nvPr/>
            </p:nvGrpSpPr>
            <p:grpSpPr bwMode="auto">
              <a:xfrm>
                <a:off x="3218" y="0"/>
                <a:ext cx="768" cy="1028"/>
                <a:chOff x="3218" y="0"/>
                <a:chExt cx="768" cy="1028"/>
              </a:xfrm>
            </p:grpSpPr>
            <p:sp>
              <p:nvSpPr>
                <p:cNvPr id="61448" name="Rectangle 8"/>
                <p:cNvSpPr>
                  <a:spLocks noChangeArrowheads="1"/>
                </p:cNvSpPr>
                <p:nvPr/>
              </p:nvSpPr>
              <p:spPr bwMode="auto">
                <a:xfrm>
                  <a:off x="3261" y="0"/>
                  <a:ext cx="682" cy="10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eaLnBrk="0" hangingPunct="0"/>
                  <a:r>
                    <a:rPr lang="ar-SA" sz="2400" b="1">
                      <a:solidFill>
                        <a:srgbClr val="800000"/>
                      </a:solidFill>
                      <a:latin typeface="Times New Roman" pitchFamily="18" charset="0"/>
                      <a:cs typeface="Traditional Arabic" pitchFamily="18" charset="-78"/>
                    </a:rPr>
                    <a:t>الفكرة</a:t>
                  </a:r>
                  <a:r>
                    <a:rPr lang="en-US" sz="2400" b="1">
                      <a:solidFill>
                        <a:srgbClr val="800000"/>
                      </a:solidFill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endParaRPr lang="ar-SA" sz="2400" b="1">
                    <a:solidFill>
                      <a:srgbClr val="800000"/>
                    </a:solidFill>
                    <a:latin typeface="Times New Roman" pitchFamily="18" charset="0"/>
                    <a:cs typeface="Traditional Arabic" pitchFamily="18" charset="-78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49" name="Rectangle 9"/>
                <p:cNvSpPr>
                  <a:spLocks noChangeArrowheads="1"/>
                </p:cNvSpPr>
                <p:nvPr/>
              </p:nvSpPr>
              <p:spPr bwMode="auto">
                <a:xfrm>
                  <a:off x="3218" y="0"/>
                  <a:ext cx="768" cy="10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50" name="Group 10"/>
              <p:cNvGrpSpPr>
                <a:grpSpLocks/>
              </p:cNvGrpSpPr>
              <p:nvPr/>
            </p:nvGrpSpPr>
            <p:grpSpPr bwMode="auto">
              <a:xfrm>
                <a:off x="0" y="432"/>
                <a:ext cx="823" cy="596"/>
                <a:chOff x="0" y="432"/>
                <a:chExt cx="823" cy="596"/>
              </a:xfrm>
            </p:grpSpPr>
            <p:sp>
              <p:nvSpPr>
                <p:cNvPr id="61451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32"/>
                  <a:ext cx="737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المجموع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52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32"/>
                  <a:ext cx="82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53" name="Group 13"/>
              <p:cNvGrpSpPr>
                <a:grpSpLocks/>
              </p:cNvGrpSpPr>
              <p:nvPr/>
            </p:nvGrpSpPr>
            <p:grpSpPr bwMode="auto">
              <a:xfrm>
                <a:off x="823" y="432"/>
                <a:ext cx="710" cy="596"/>
                <a:chOff x="823" y="432"/>
                <a:chExt cx="710" cy="596"/>
              </a:xfrm>
            </p:grpSpPr>
            <p:sp>
              <p:nvSpPr>
                <p:cNvPr id="61454" name="Rectangle 14"/>
                <p:cNvSpPr>
                  <a:spLocks noChangeArrowheads="1"/>
                </p:cNvSpPr>
                <p:nvPr/>
              </p:nvSpPr>
              <p:spPr bwMode="auto">
                <a:xfrm>
                  <a:off x="866" y="432"/>
                  <a:ext cx="624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عامل ( 3)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درجته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(  )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55" name="Rectangle 15"/>
                <p:cNvSpPr>
                  <a:spLocks noChangeArrowheads="1"/>
                </p:cNvSpPr>
                <p:nvPr/>
              </p:nvSpPr>
              <p:spPr bwMode="auto">
                <a:xfrm>
                  <a:off x="823" y="432"/>
                  <a:ext cx="71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56" name="Group 16"/>
              <p:cNvGrpSpPr>
                <a:grpSpLocks/>
              </p:cNvGrpSpPr>
              <p:nvPr/>
            </p:nvGrpSpPr>
            <p:grpSpPr bwMode="auto">
              <a:xfrm>
                <a:off x="1533" y="432"/>
                <a:ext cx="900" cy="596"/>
                <a:chOff x="1533" y="432"/>
                <a:chExt cx="900" cy="596"/>
              </a:xfrm>
            </p:grpSpPr>
            <p:sp>
              <p:nvSpPr>
                <p:cNvPr id="614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576" y="432"/>
                  <a:ext cx="814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عامل ( 2)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درجته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(  )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5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3" y="432"/>
                  <a:ext cx="900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59" name="Group 19"/>
              <p:cNvGrpSpPr>
                <a:grpSpLocks/>
              </p:cNvGrpSpPr>
              <p:nvPr/>
            </p:nvGrpSpPr>
            <p:grpSpPr bwMode="auto">
              <a:xfrm>
                <a:off x="2433" y="432"/>
                <a:ext cx="785" cy="596"/>
                <a:chOff x="2433" y="432"/>
                <a:chExt cx="785" cy="596"/>
              </a:xfrm>
            </p:grpSpPr>
            <p:sp>
              <p:nvSpPr>
                <p:cNvPr id="61460" name="Rectangle 20"/>
                <p:cNvSpPr>
                  <a:spLocks noChangeArrowheads="1"/>
                </p:cNvSpPr>
                <p:nvPr/>
              </p:nvSpPr>
              <p:spPr bwMode="auto">
                <a:xfrm>
                  <a:off x="2476" y="432"/>
                  <a:ext cx="699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عامل ( 1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)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درجته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(  ) 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61" name="Rectangle 21"/>
                <p:cNvSpPr>
                  <a:spLocks noChangeArrowheads="1"/>
                </p:cNvSpPr>
                <p:nvPr/>
              </p:nvSpPr>
              <p:spPr bwMode="auto">
                <a:xfrm>
                  <a:off x="2433" y="432"/>
                  <a:ext cx="78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62" name="Group 22"/>
              <p:cNvGrpSpPr>
                <a:grpSpLocks/>
              </p:cNvGrpSpPr>
              <p:nvPr/>
            </p:nvGrpSpPr>
            <p:grpSpPr bwMode="auto">
              <a:xfrm>
                <a:off x="0" y="1028"/>
                <a:ext cx="823" cy="413"/>
                <a:chOff x="0" y="1028"/>
                <a:chExt cx="823" cy="413"/>
              </a:xfrm>
            </p:grpSpPr>
            <p:sp>
              <p:nvSpPr>
                <p:cNvPr id="61463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028"/>
                  <a:ext cx="737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64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028"/>
                  <a:ext cx="823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65" name="Group 25"/>
              <p:cNvGrpSpPr>
                <a:grpSpLocks/>
              </p:cNvGrpSpPr>
              <p:nvPr/>
            </p:nvGrpSpPr>
            <p:grpSpPr bwMode="auto">
              <a:xfrm>
                <a:off x="823" y="1028"/>
                <a:ext cx="710" cy="413"/>
                <a:chOff x="823" y="1028"/>
                <a:chExt cx="710" cy="413"/>
              </a:xfrm>
            </p:grpSpPr>
            <p:sp>
              <p:nvSpPr>
                <p:cNvPr id="61466" name="Rectangle 26"/>
                <p:cNvSpPr>
                  <a:spLocks noChangeArrowheads="1"/>
                </p:cNvSpPr>
                <p:nvPr/>
              </p:nvSpPr>
              <p:spPr bwMode="auto">
                <a:xfrm>
                  <a:off x="866" y="1028"/>
                  <a:ext cx="62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67" name="Rectangle 27"/>
                <p:cNvSpPr>
                  <a:spLocks noChangeArrowheads="1"/>
                </p:cNvSpPr>
                <p:nvPr/>
              </p:nvSpPr>
              <p:spPr bwMode="auto">
                <a:xfrm>
                  <a:off x="823" y="1028"/>
                  <a:ext cx="71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68" name="Group 28"/>
              <p:cNvGrpSpPr>
                <a:grpSpLocks/>
              </p:cNvGrpSpPr>
              <p:nvPr/>
            </p:nvGrpSpPr>
            <p:grpSpPr bwMode="auto">
              <a:xfrm>
                <a:off x="1533" y="1028"/>
                <a:ext cx="900" cy="413"/>
                <a:chOff x="1533" y="1028"/>
                <a:chExt cx="900" cy="413"/>
              </a:xfrm>
            </p:grpSpPr>
            <p:sp>
              <p:nvSpPr>
                <p:cNvPr id="61469" name="Rectangle 29"/>
                <p:cNvSpPr>
                  <a:spLocks noChangeArrowheads="1"/>
                </p:cNvSpPr>
                <p:nvPr/>
              </p:nvSpPr>
              <p:spPr bwMode="auto">
                <a:xfrm>
                  <a:off x="1576" y="1028"/>
                  <a:ext cx="814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70" name="Rectangle 30"/>
                <p:cNvSpPr>
                  <a:spLocks noChangeArrowheads="1"/>
                </p:cNvSpPr>
                <p:nvPr/>
              </p:nvSpPr>
              <p:spPr bwMode="auto">
                <a:xfrm>
                  <a:off x="1533" y="1028"/>
                  <a:ext cx="900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71" name="Group 31"/>
              <p:cNvGrpSpPr>
                <a:grpSpLocks/>
              </p:cNvGrpSpPr>
              <p:nvPr/>
            </p:nvGrpSpPr>
            <p:grpSpPr bwMode="auto">
              <a:xfrm>
                <a:off x="2433" y="1028"/>
                <a:ext cx="785" cy="413"/>
                <a:chOff x="2433" y="1028"/>
                <a:chExt cx="785" cy="413"/>
              </a:xfrm>
            </p:grpSpPr>
            <p:sp>
              <p:nvSpPr>
                <p:cNvPr id="61472" name="Rectangle 32"/>
                <p:cNvSpPr>
                  <a:spLocks noChangeArrowheads="1"/>
                </p:cNvSpPr>
                <p:nvPr/>
              </p:nvSpPr>
              <p:spPr bwMode="auto">
                <a:xfrm>
                  <a:off x="2476" y="1028"/>
                  <a:ext cx="699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73" name="Rectangle 33"/>
                <p:cNvSpPr>
                  <a:spLocks noChangeArrowheads="1"/>
                </p:cNvSpPr>
                <p:nvPr/>
              </p:nvSpPr>
              <p:spPr bwMode="auto">
                <a:xfrm>
                  <a:off x="2433" y="1028"/>
                  <a:ext cx="78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74" name="Group 34"/>
              <p:cNvGrpSpPr>
                <a:grpSpLocks/>
              </p:cNvGrpSpPr>
              <p:nvPr/>
            </p:nvGrpSpPr>
            <p:grpSpPr bwMode="auto">
              <a:xfrm>
                <a:off x="3218" y="1028"/>
                <a:ext cx="768" cy="413"/>
                <a:chOff x="3218" y="1028"/>
                <a:chExt cx="768" cy="413"/>
              </a:xfrm>
            </p:grpSpPr>
            <p:sp>
              <p:nvSpPr>
                <p:cNvPr id="61475" name="Rectangle 35"/>
                <p:cNvSpPr>
                  <a:spLocks noChangeArrowheads="1"/>
                </p:cNvSpPr>
                <p:nvPr/>
              </p:nvSpPr>
              <p:spPr bwMode="auto">
                <a:xfrm>
                  <a:off x="3261" y="1028"/>
                  <a:ext cx="682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الفكرة رقم 1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76" name="Rectangle 36"/>
                <p:cNvSpPr>
                  <a:spLocks noChangeArrowheads="1"/>
                </p:cNvSpPr>
                <p:nvPr/>
              </p:nvSpPr>
              <p:spPr bwMode="auto">
                <a:xfrm>
                  <a:off x="3218" y="1028"/>
                  <a:ext cx="768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77" name="Group 37"/>
              <p:cNvGrpSpPr>
                <a:grpSpLocks/>
              </p:cNvGrpSpPr>
              <p:nvPr/>
            </p:nvGrpSpPr>
            <p:grpSpPr bwMode="auto">
              <a:xfrm>
                <a:off x="0" y="1441"/>
                <a:ext cx="823" cy="442"/>
                <a:chOff x="0" y="1441"/>
                <a:chExt cx="823" cy="442"/>
              </a:xfrm>
            </p:grpSpPr>
            <p:sp>
              <p:nvSpPr>
                <p:cNvPr id="61478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1441"/>
                  <a:ext cx="73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79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441"/>
                  <a:ext cx="82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80" name="Group 40"/>
              <p:cNvGrpSpPr>
                <a:grpSpLocks/>
              </p:cNvGrpSpPr>
              <p:nvPr/>
            </p:nvGrpSpPr>
            <p:grpSpPr bwMode="auto">
              <a:xfrm>
                <a:off x="823" y="1441"/>
                <a:ext cx="710" cy="442"/>
                <a:chOff x="823" y="1441"/>
                <a:chExt cx="710" cy="442"/>
              </a:xfrm>
            </p:grpSpPr>
            <p:sp>
              <p:nvSpPr>
                <p:cNvPr id="61481" name="Rectangle 41"/>
                <p:cNvSpPr>
                  <a:spLocks noChangeArrowheads="1"/>
                </p:cNvSpPr>
                <p:nvPr/>
              </p:nvSpPr>
              <p:spPr bwMode="auto">
                <a:xfrm>
                  <a:off x="866" y="1441"/>
                  <a:ext cx="62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82" name="Rectangle 42"/>
                <p:cNvSpPr>
                  <a:spLocks noChangeArrowheads="1"/>
                </p:cNvSpPr>
                <p:nvPr/>
              </p:nvSpPr>
              <p:spPr bwMode="auto">
                <a:xfrm>
                  <a:off x="823" y="1441"/>
                  <a:ext cx="71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83" name="Group 43"/>
              <p:cNvGrpSpPr>
                <a:grpSpLocks/>
              </p:cNvGrpSpPr>
              <p:nvPr/>
            </p:nvGrpSpPr>
            <p:grpSpPr bwMode="auto">
              <a:xfrm>
                <a:off x="1533" y="1441"/>
                <a:ext cx="900" cy="442"/>
                <a:chOff x="1533" y="1441"/>
                <a:chExt cx="900" cy="442"/>
              </a:xfrm>
            </p:grpSpPr>
            <p:sp>
              <p:nvSpPr>
                <p:cNvPr id="61484" name="Rectangle 44"/>
                <p:cNvSpPr>
                  <a:spLocks noChangeArrowheads="1"/>
                </p:cNvSpPr>
                <p:nvPr/>
              </p:nvSpPr>
              <p:spPr bwMode="auto">
                <a:xfrm>
                  <a:off x="1576" y="1441"/>
                  <a:ext cx="81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85" name="Rectangle 45"/>
                <p:cNvSpPr>
                  <a:spLocks noChangeArrowheads="1"/>
                </p:cNvSpPr>
                <p:nvPr/>
              </p:nvSpPr>
              <p:spPr bwMode="auto">
                <a:xfrm>
                  <a:off x="1533" y="1441"/>
                  <a:ext cx="90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86" name="Group 46"/>
              <p:cNvGrpSpPr>
                <a:grpSpLocks/>
              </p:cNvGrpSpPr>
              <p:nvPr/>
            </p:nvGrpSpPr>
            <p:grpSpPr bwMode="auto">
              <a:xfrm>
                <a:off x="2433" y="1441"/>
                <a:ext cx="785" cy="442"/>
                <a:chOff x="2433" y="1441"/>
                <a:chExt cx="785" cy="442"/>
              </a:xfrm>
            </p:grpSpPr>
            <p:sp>
              <p:nvSpPr>
                <p:cNvPr id="61487" name="Rectangle 47"/>
                <p:cNvSpPr>
                  <a:spLocks noChangeArrowheads="1"/>
                </p:cNvSpPr>
                <p:nvPr/>
              </p:nvSpPr>
              <p:spPr bwMode="auto">
                <a:xfrm>
                  <a:off x="2476" y="1441"/>
                  <a:ext cx="699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2433" y="1441"/>
                  <a:ext cx="7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89" name="Group 49"/>
              <p:cNvGrpSpPr>
                <a:grpSpLocks/>
              </p:cNvGrpSpPr>
              <p:nvPr/>
            </p:nvGrpSpPr>
            <p:grpSpPr bwMode="auto">
              <a:xfrm>
                <a:off x="3218" y="1441"/>
                <a:ext cx="768" cy="442"/>
                <a:chOff x="3218" y="1441"/>
                <a:chExt cx="768" cy="442"/>
              </a:xfrm>
            </p:grpSpPr>
            <p:sp>
              <p:nvSpPr>
                <p:cNvPr id="61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3261" y="1441"/>
                  <a:ext cx="68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الفكرة  رقم 2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3218" y="1441"/>
                  <a:ext cx="76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92" name="Group 52"/>
              <p:cNvGrpSpPr>
                <a:grpSpLocks/>
              </p:cNvGrpSpPr>
              <p:nvPr/>
            </p:nvGrpSpPr>
            <p:grpSpPr bwMode="auto">
              <a:xfrm>
                <a:off x="0" y="1883"/>
                <a:ext cx="823" cy="442"/>
                <a:chOff x="0" y="1883"/>
                <a:chExt cx="823" cy="442"/>
              </a:xfrm>
            </p:grpSpPr>
            <p:sp>
              <p:nvSpPr>
                <p:cNvPr id="61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1883"/>
                  <a:ext cx="73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94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1883"/>
                  <a:ext cx="823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95" name="Group 55"/>
              <p:cNvGrpSpPr>
                <a:grpSpLocks/>
              </p:cNvGrpSpPr>
              <p:nvPr/>
            </p:nvGrpSpPr>
            <p:grpSpPr bwMode="auto">
              <a:xfrm>
                <a:off x="823" y="1883"/>
                <a:ext cx="710" cy="442"/>
                <a:chOff x="823" y="1883"/>
                <a:chExt cx="710" cy="442"/>
              </a:xfrm>
            </p:grpSpPr>
            <p:sp>
              <p:nvSpPr>
                <p:cNvPr id="61496" name="Rectangle 56"/>
                <p:cNvSpPr>
                  <a:spLocks noChangeArrowheads="1"/>
                </p:cNvSpPr>
                <p:nvPr/>
              </p:nvSpPr>
              <p:spPr bwMode="auto">
                <a:xfrm>
                  <a:off x="866" y="1883"/>
                  <a:ext cx="62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497" name="Rectangle 57"/>
                <p:cNvSpPr>
                  <a:spLocks noChangeArrowheads="1"/>
                </p:cNvSpPr>
                <p:nvPr/>
              </p:nvSpPr>
              <p:spPr bwMode="auto">
                <a:xfrm>
                  <a:off x="823" y="1883"/>
                  <a:ext cx="71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498" name="Group 58"/>
              <p:cNvGrpSpPr>
                <a:grpSpLocks/>
              </p:cNvGrpSpPr>
              <p:nvPr/>
            </p:nvGrpSpPr>
            <p:grpSpPr bwMode="auto">
              <a:xfrm>
                <a:off x="1533" y="1883"/>
                <a:ext cx="900" cy="442"/>
                <a:chOff x="1533" y="1883"/>
                <a:chExt cx="900" cy="442"/>
              </a:xfrm>
            </p:grpSpPr>
            <p:sp>
              <p:nvSpPr>
                <p:cNvPr id="61499" name="Rectangle 59"/>
                <p:cNvSpPr>
                  <a:spLocks noChangeArrowheads="1"/>
                </p:cNvSpPr>
                <p:nvPr/>
              </p:nvSpPr>
              <p:spPr bwMode="auto">
                <a:xfrm>
                  <a:off x="1576" y="1883"/>
                  <a:ext cx="81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500" name="Rectangle 60"/>
                <p:cNvSpPr>
                  <a:spLocks noChangeArrowheads="1"/>
                </p:cNvSpPr>
                <p:nvPr/>
              </p:nvSpPr>
              <p:spPr bwMode="auto">
                <a:xfrm>
                  <a:off x="1533" y="1883"/>
                  <a:ext cx="900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501" name="Group 61"/>
              <p:cNvGrpSpPr>
                <a:grpSpLocks/>
              </p:cNvGrpSpPr>
              <p:nvPr/>
            </p:nvGrpSpPr>
            <p:grpSpPr bwMode="auto">
              <a:xfrm>
                <a:off x="2433" y="1883"/>
                <a:ext cx="785" cy="442"/>
                <a:chOff x="2433" y="1883"/>
                <a:chExt cx="785" cy="442"/>
              </a:xfrm>
            </p:grpSpPr>
            <p:sp>
              <p:nvSpPr>
                <p:cNvPr id="615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476" y="1883"/>
                  <a:ext cx="699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5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433" y="1883"/>
                  <a:ext cx="7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504" name="Group 64"/>
              <p:cNvGrpSpPr>
                <a:grpSpLocks/>
              </p:cNvGrpSpPr>
              <p:nvPr/>
            </p:nvGrpSpPr>
            <p:grpSpPr bwMode="auto">
              <a:xfrm>
                <a:off x="3218" y="1883"/>
                <a:ext cx="768" cy="442"/>
                <a:chOff x="3218" y="1883"/>
                <a:chExt cx="768" cy="442"/>
              </a:xfrm>
            </p:grpSpPr>
            <p:sp>
              <p:nvSpPr>
                <p:cNvPr id="61505" name="Rectangle 65"/>
                <p:cNvSpPr>
                  <a:spLocks noChangeArrowheads="1"/>
                </p:cNvSpPr>
                <p:nvPr/>
              </p:nvSpPr>
              <p:spPr bwMode="auto">
                <a:xfrm>
                  <a:off x="3261" y="1883"/>
                  <a:ext cx="68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الفكرة رقم 3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3218" y="1883"/>
                  <a:ext cx="76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507" name="Group 67"/>
              <p:cNvGrpSpPr>
                <a:grpSpLocks/>
              </p:cNvGrpSpPr>
              <p:nvPr/>
            </p:nvGrpSpPr>
            <p:grpSpPr bwMode="auto">
              <a:xfrm>
                <a:off x="0" y="2325"/>
                <a:ext cx="3986" cy="384"/>
                <a:chOff x="0" y="2325"/>
                <a:chExt cx="3986" cy="384"/>
              </a:xfrm>
            </p:grpSpPr>
            <p:sp>
              <p:nvSpPr>
                <p:cNvPr id="61508" name="Rectangle 68"/>
                <p:cNvSpPr>
                  <a:spLocks noChangeArrowheads="1"/>
                </p:cNvSpPr>
                <p:nvPr/>
              </p:nvSpPr>
              <p:spPr bwMode="auto">
                <a:xfrm>
                  <a:off x="43" y="2325"/>
                  <a:ext cx="390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الأفكار الممتازة : ( يمكن تطبيقها بسرعة ) من ( رقم – رقم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)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. 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509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2325"/>
                  <a:ext cx="398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510" name="Group 70"/>
              <p:cNvGrpSpPr>
                <a:grpSpLocks/>
              </p:cNvGrpSpPr>
              <p:nvPr/>
            </p:nvGrpSpPr>
            <p:grpSpPr bwMode="auto">
              <a:xfrm>
                <a:off x="0" y="2709"/>
                <a:ext cx="3986" cy="384"/>
                <a:chOff x="0" y="2709"/>
                <a:chExt cx="3986" cy="384"/>
              </a:xfrm>
            </p:grpSpPr>
            <p:sp>
              <p:nvSpPr>
                <p:cNvPr id="61511" name="Rectangle 71"/>
                <p:cNvSpPr>
                  <a:spLocks noChangeArrowheads="1"/>
                </p:cNvSpPr>
                <p:nvPr/>
              </p:nvSpPr>
              <p:spPr bwMode="auto">
                <a:xfrm>
                  <a:off x="43" y="2709"/>
                  <a:ext cx="390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000" b="1">
                      <a:latin typeface="Times New Roman" pitchFamily="18" charset="0"/>
                      <a:cs typeface="Traditional Arabic" pitchFamily="18" charset="-78"/>
                    </a:rPr>
                    <a:t>الأفكار المثيرة : ( فيها احتمالية العمل والتطبيق ولكن تتطلب مزيدا من البحث وقد يعمل بها مستقبلا</a:t>
                  </a:r>
                  <a:r>
                    <a:rPr lang="en-US" sz="2000" b="1">
                      <a:latin typeface="Times New Roman" pitchFamily="18" charset="0"/>
                      <a:cs typeface="Traditional Arabic" pitchFamily="18" charset="-78"/>
                    </a:rPr>
                    <a:t>)</a:t>
                  </a:r>
                  <a:r>
                    <a:rPr lang="ar-SA" sz="2000" b="1">
                      <a:latin typeface="Times New Roman" pitchFamily="18" charset="0"/>
                      <a:cs typeface="Traditional Arabic" pitchFamily="18" charset="-78"/>
                    </a:rPr>
                    <a:t>  . من ( رقم – رقم ) . </a:t>
                  </a:r>
                  <a:endParaRPr lang="ar-SA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512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709"/>
                  <a:ext cx="398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61513" name="Group 73"/>
              <p:cNvGrpSpPr>
                <a:grpSpLocks/>
              </p:cNvGrpSpPr>
              <p:nvPr/>
            </p:nvGrpSpPr>
            <p:grpSpPr bwMode="auto">
              <a:xfrm>
                <a:off x="0" y="3093"/>
                <a:ext cx="3986" cy="384"/>
                <a:chOff x="0" y="3093"/>
                <a:chExt cx="3986" cy="384"/>
              </a:xfrm>
            </p:grpSpPr>
            <p:sp>
              <p:nvSpPr>
                <p:cNvPr id="61514" name="Rectangle 74"/>
                <p:cNvSpPr>
                  <a:spLocks noChangeArrowheads="1"/>
                </p:cNvSpPr>
                <p:nvPr/>
              </p:nvSpPr>
              <p:spPr bwMode="auto">
                <a:xfrm>
                  <a:off x="43" y="3093"/>
                  <a:ext cx="390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r>
                    <a:rPr lang="ar-SA" sz="2400" b="1">
                      <a:latin typeface="Times New Roman" pitchFamily="18" charset="0"/>
                      <a:cs typeface="Traditional Arabic" pitchFamily="18" charset="-78"/>
                    </a:rPr>
                    <a:t>الأفكار غير المجدية : ( لا يمكن العمل بها ) من ( رقم – رقم )</a:t>
                  </a:r>
                  <a:r>
                    <a:rPr lang="en-US" sz="2400" b="1">
                      <a:latin typeface="Times New Roman" pitchFamily="18" charset="0"/>
                      <a:cs typeface="Traditional Arabic" pitchFamily="18" charset="-78"/>
                    </a:rPr>
                    <a:t> </a:t>
                  </a:r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rtl="0" eaLnBrk="0" hangingPunct="0"/>
                  <a:endParaRPr lang="ar-SA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515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3093"/>
                  <a:ext cx="398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61516" name="Rectangle 76"/>
            <p:cNvSpPr>
              <a:spLocks noChangeArrowheads="1"/>
            </p:cNvSpPr>
            <p:nvPr/>
          </p:nvSpPr>
          <p:spPr bwMode="auto">
            <a:xfrm>
              <a:off x="-3" y="-3"/>
              <a:ext cx="3992" cy="348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1828800" y="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ar-SA" sz="4400" b="1">
                <a:latin typeface="Times New Roman" pitchFamily="18" charset="0"/>
                <a:cs typeface="Times New Roman" pitchFamily="18" charset="0"/>
              </a:rPr>
              <a:t>جدول تقويم  الأفكار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06438"/>
          </a:xfrm>
        </p:spPr>
        <p:txBody>
          <a:bodyPr/>
          <a:lstStyle/>
          <a:p>
            <a:r>
              <a:rPr lang="ar-SA" sz="4000">
                <a:solidFill>
                  <a:srgbClr val="FF0066"/>
                </a:solidFill>
              </a:rPr>
              <a:t>الخطوة الخامسة :  خطة العمل</a:t>
            </a:r>
            <a:r>
              <a:rPr lang="ar-SA" sz="4000"/>
              <a:t> </a:t>
            </a:r>
            <a:endParaRPr lang="en-US" sz="40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52513"/>
            <a:ext cx="8229600" cy="4852987"/>
          </a:xfrm>
        </p:spPr>
        <p:txBody>
          <a:bodyPr/>
          <a:lstStyle/>
          <a:p>
            <a:pPr lvl="1"/>
            <a:r>
              <a:rPr lang="ar-SA"/>
              <a:t> </a:t>
            </a:r>
            <a:r>
              <a:rPr lang="ar-SA" sz="3200"/>
              <a:t>لعمل خطة عمل ينبغي : </a:t>
            </a:r>
          </a:p>
          <a:p>
            <a:r>
              <a:rPr lang="ar-SA" sz="3600"/>
              <a:t>أولا – تقسيم الحل إلى مهام متعددة . </a:t>
            </a:r>
          </a:p>
          <a:p>
            <a:r>
              <a:rPr lang="ar-SA" sz="3600"/>
              <a:t>ثانيا – تقييم خطة طوارئ مصاحبة للخطة العامة . </a:t>
            </a:r>
          </a:p>
          <a:p>
            <a:r>
              <a:rPr lang="ar-SA" sz="3600"/>
              <a:t> 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>
                <a:solidFill>
                  <a:srgbClr val="FF0066"/>
                </a:solidFill>
              </a:rPr>
              <a:t>أولا -  تقسيم الحل إلى مهام</a:t>
            </a:r>
            <a:r>
              <a:rPr lang="ar-SA"/>
              <a:t> </a:t>
            </a:r>
            <a:endParaRPr lang="en-US"/>
          </a:p>
        </p:txBody>
      </p:sp>
      <p:graphicFrame>
        <p:nvGraphicFramePr>
          <p:cNvPr id="63491" name="Group 3"/>
          <p:cNvGraphicFramePr>
            <a:graphicFrameLocks noGrp="1"/>
          </p:cNvGraphicFramePr>
          <p:nvPr>
            <p:ph idx="1"/>
          </p:nvPr>
        </p:nvGraphicFramePr>
        <p:xfrm>
          <a:off x="250825" y="1600200"/>
          <a:ext cx="8642350" cy="4924427"/>
        </p:xfrm>
        <a:graphic>
          <a:graphicData uri="http://schemas.openxmlformats.org/drawingml/2006/table">
            <a:tbl>
              <a:tblPr rtl="1"/>
              <a:tblGrid>
                <a:gridCol w="2736850"/>
                <a:gridCol w="1152525"/>
                <a:gridCol w="1416050"/>
                <a:gridCol w="1392237"/>
                <a:gridCol w="1008063"/>
                <a:gridCol w="936625"/>
              </a:tblGrid>
              <a:tr h="9604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المهام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الفريق المسؤول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تاريخ البدء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تاريخ الانتهاء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عدد الساعات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التكلفة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16013" y="765175"/>
            <a:ext cx="7559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/>
              <a:t>سعيد يحمل قمعا زجاجيا رقيقا جدا ينكسر من أي صدمة ومع ذلك استطاع أن يرميه لمسافة متر من فوق الأرض ولم ينكسر لماذا ؟ </a:t>
            </a:r>
            <a:endParaRPr lang="en-US" sz="3600"/>
          </a:p>
        </p:txBody>
      </p:sp>
      <p:pic>
        <p:nvPicPr>
          <p:cNvPr id="7171" name="Picture 3" descr="j0299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565400"/>
            <a:ext cx="4105275" cy="3168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42988" y="4221163"/>
            <a:ext cx="6553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/>
              <a:t>سار ياسين بلا مظلة في موسم الأمطار في جنيف ولم يكن معه معطف للمطر أو أي قبعة أو أية حماية من الأمطار ومع ذلك لم يتبلل كيف ؟ </a:t>
            </a:r>
            <a:endParaRPr lang="en-US" sz="3600"/>
          </a:p>
        </p:txBody>
      </p:sp>
      <p:pic>
        <p:nvPicPr>
          <p:cNvPr id="8195" name="Picture 3" descr="j029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6985000" cy="3887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81375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/>
              <a:t>وقف أسامة على طرف ربطة عنق ووقف سليم على الطرف الأخر من نفس ربطة العنق ومع ذلك لم يستطع أحدهما أن يلمس الأخر كيف ؟ </a:t>
            </a:r>
            <a:endParaRPr lang="en-US" sz="3600"/>
          </a:p>
        </p:txBody>
      </p:sp>
      <p:pic>
        <p:nvPicPr>
          <p:cNvPr id="9219" name="Picture 3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852738"/>
            <a:ext cx="3502025" cy="3711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2089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/>
              <a:t>صالح طار في بالون وتوقف فوق بحر العرب وألقى من البالون علبتان ، إحداها فارغة والأخرى مملؤة بالماء فأيهما أصابت الأرض أولا ؟.  </a:t>
            </a:r>
            <a:endParaRPr lang="en-US" sz="4000"/>
          </a:p>
        </p:txBody>
      </p:sp>
      <p:pic>
        <p:nvPicPr>
          <p:cNvPr id="10243" name="Picture 3" descr="j0297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5329237" cy="388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35150" y="333375"/>
            <a:ext cx="6408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/>
              <a:t>كيف يمكنك أن لا تنام عشرة أيام ومع ذلك لا تشعر بالتعب ؟ </a:t>
            </a:r>
            <a:endParaRPr lang="en-US" sz="3600"/>
          </a:p>
        </p:txBody>
      </p:sp>
      <p:pic>
        <p:nvPicPr>
          <p:cNvPr id="11267" name="Picture 3" descr="06502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60575"/>
            <a:ext cx="7058025" cy="4464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تصميم افتراضي">
  <a:themeElements>
    <a:clrScheme name="2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1443</Words>
  <Application>Microsoft Office PowerPoint</Application>
  <PresentationFormat>On-screen Show (4:3)</PresentationFormat>
  <Paragraphs>226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Times New Roman</vt:lpstr>
      <vt:lpstr>Times New Roman (Arabic)</vt:lpstr>
      <vt:lpstr>PMingLiU</vt:lpstr>
      <vt:lpstr>DecoType Naskh</vt:lpstr>
      <vt:lpstr>Mudir MT</vt:lpstr>
      <vt:lpstr>Simplified Arabic</vt:lpstr>
      <vt:lpstr>Traditional Arabic</vt:lpstr>
      <vt:lpstr>Simplified Arabic Backslanted</vt:lpstr>
      <vt:lpstr>تصميم افتراضي</vt:lpstr>
      <vt:lpstr>1_تصميم افتراضي</vt:lpstr>
      <vt:lpstr>2_تصميم افتراضي</vt:lpstr>
      <vt:lpstr>Microsoft Clip Gallery</vt:lpstr>
      <vt:lpstr>Microsoft PowerPoint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أسلوب حل المشكلات </vt:lpstr>
      <vt:lpstr>Slide 28</vt:lpstr>
      <vt:lpstr>Slide 29</vt:lpstr>
      <vt:lpstr>Slide 30</vt:lpstr>
      <vt:lpstr>Slide 31</vt:lpstr>
      <vt:lpstr>Slide 32</vt:lpstr>
      <vt:lpstr>ثانيا / تحديد الهدف أو الحالة المرغوبة </vt:lpstr>
      <vt:lpstr>ثالثا / أهمية حل المشكلة </vt:lpstr>
      <vt:lpstr>نشاط / حدد التعريف الجيد للمشكلة التالية؟  </vt:lpstr>
      <vt:lpstr>الخطوة الثانية  تحديد الأسباب المحتملة </vt:lpstr>
      <vt:lpstr>أولا/  تحديد أسباب المشكلة </vt:lpstr>
      <vt:lpstr>تحديد الأسباب الأكثر احتمالية  </vt:lpstr>
      <vt:lpstr>الخطوة الثالثة الحلول والبدائل  </vt:lpstr>
      <vt:lpstr>الخطوة الرابعة  اختيار الحل الأفضل </vt:lpstr>
      <vt:lpstr>Slide 41</vt:lpstr>
      <vt:lpstr>الخطوة الخامسة :  خطة العمل </vt:lpstr>
      <vt:lpstr>أولا -  تقسيم الحل إلى مهام 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عمر الشريوفي</dc:title>
  <dc:creator>***</dc:creator>
  <cp:lastModifiedBy>TOSHIBA</cp:lastModifiedBy>
  <cp:revision>5</cp:revision>
  <dcterms:created xsi:type="dcterms:W3CDTF">2002-12-07T21:34:03Z</dcterms:created>
  <dcterms:modified xsi:type="dcterms:W3CDTF">2012-05-28T21:33:02Z</dcterms:modified>
</cp:coreProperties>
</file>