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6" r:id="rId2"/>
    <p:sldId id="288" r:id="rId3"/>
    <p:sldId id="278" r:id="rId4"/>
    <p:sldId id="289" r:id="rId5"/>
    <p:sldId id="328" r:id="rId6"/>
    <p:sldId id="329" r:id="rId7"/>
    <p:sldId id="330" r:id="rId8"/>
    <p:sldId id="331" r:id="rId9"/>
    <p:sldId id="332" r:id="rId10"/>
    <p:sldId id="333" r:id="rId11"/>
    <p:sldId id="334" r:id="rId12"/>
    <p:sldId id="336" r:id="rId13"/>
    <p:sldId id="346" r:id="rId14"/>
    <p:sldId id="347" r:id="rId15"/>
    <p:sldId id="348" r:id="rId16"/>
    <p:sldId id="349" r:id="rId17"/>
    <p:sldId id="340" r:id="rId18"/>
    <p:sldId id="341" r:id="rId19"/>
    <p:sldId id="343" r:id="rId20"/>
    <p:sldId id="342" r:id="rId21"/>
    <p:sldId id="345" r:id="rId22"/>
    <p:sldId id="350"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r" defTabSz="914400" rtl="1" eaLnBrk="1" latinLnBrk="0" hangingPunct="1">
      <a:defRPr kern="1200">
        <a:solidFill>
          <a:schemeClr val="tx1"/>
        </a:solidFill>
        <a:latin typeface="Arial" charset="0"/>
        <a:ea typeface="+mn-ea"/>
        <a:cs typeface="+mn-cs"/>
      </a:defRPr>
    </a:lvl6pPr>
    <a:lvl7pPr marL="2743200" algn="r" defTabSz="914400" rtl="1" eaLnBrk="1" latinLnBrk="0" hangingPunct="1">
      <a:defRPr kern="1200">
        <a:solidFill>
          <a:schemeClr val="tx1"/>
        </a:solidFill>
        <a:latin typeface="Arial" charset="0"/>
        <a:ea typeface="+mn-ea"/>
        <a:cs typeface="+mn-cs"/>
      </a:defRPr>
    </a:lvl7pPr>
    <a:lvl8pPr marL="3200400" algn="r" defTabSz="914400" rtl="1" eaLnBrk="1" latinLnBrk="0" hangingPunct="1">
      <a:defRPr kern="1200">
        <a:solidFill>
          <a:schemeClr val="tx1"/>
        </a:solidFill>
        <a:latin typeface="Arial" charset="0"/>
        <a:ea typeface="+mn-ea"/>
        <a:cs typeface="+mn-cs"/>
      </a:defRPr>
    </a:lvl8pPr>
    <a:lvl9pPr marL="3657600" algn="r" defTabSz="914400" rtl="1"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52F"/>
    <a:srgbClr val="617C30"/>
    <a:srgbClr val="81772B"/>
    <a:srgbClr val="000000"/>
    <a:srgbClr val="707636"/>
    <a:srgbClr val="4A7A32"/>
    <a:srgbClr val="FFE5E5"/>
    <a:srgbClr val="FF9B9B"/>
    <a:srgbClr val="8E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نمط ذو نسُق 1 - تميي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نمط ذو نسُق 2 - تمييز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06" autoAdjust="0"/>
    <p:restoredTop sz="94660" autoAdjust="0"/>
  </p:normalViewPr>
  <p:slideViewPr>
    <p:cSldViewPr>
      <p:cViewPr>
        <p:scale>
          <a:sx n="80" d="100"/>
          <a:sy n="80" d="100"/>
        </p:scale>
        <p:origin x="-1200"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0.11507805730853321"/>
          <c:y val="0.13064709981719203"/>
          <c:w val="0.65353417780844147"/>
          <c:h val="0.44894744325489144"/>
        </c:manualLayout>
      </c:layout>
      <c:barChart>
        <c:barDir val="col"/>
        <c:grouping val="clustered"/>
        <c:varyColors val="0"/>
        <c:ser>
          <c:idx val="0"/>
          <c:order val="0"/>
          <c:tx>
            <c:strRef>
              <c:f>ورقة1!$B$1</c:f>
              <c:strCache>
                <c:ptCount val="1"/>
                <c:pt idx="0">
                  <c:v>4.24</c:v>
                </c:pt>
              </c:strCache>
            </c:strRef>
          </c:tx>
          <c:invertIfNegative val="0"/>
          <c:cat>
            <c:strRef>
              <c:f>ورقة1!$A$2:$A$15</c:f>
              <c:strCache>
                <c:ptCount val="14"/>
                <c:pt idx="1">
                  <c:v>حقوق وواجبات الموظف وبعض مبادئ التأديب الوظيفي</c:v>
                </c:pt>
                <c:pt idx="3">
                  <c:v>إعداد القيادات الادارية ومهارة التفاوض</c:v>
                </c:pt>
                <c:pt idx="5">
                  <c:v>تدريس وتقييم المفردات اللغوية</c:v>
                </c:pt>
                <c:pt idx="7">
                  <c:v>حققي حلمك وابدائي مشروعك</c:v>
                </c:pt>
                <c:pt idx="9">
                  <c:v>الضمانات والحقوق في نظام الاجراءات الجزائية السعودي</c:v>
                </c:pt>
                <c:pt idx="11">
                  <c:v>تطبيقات برنامج مايكروسوفت وورد</c:v>
                </c:pt>
                <c:pt idx="13">
                  <c:v>دورة اجزاء الكلام باللغة الانجليزية للمبتدئين</c:v>
                </c:pt>
              </c:strCache>
            </c:strRef>
          </c:cat>
          <c:val>
            <c:numRef>
              <c:f>ورقة1!$B$2:$B$15</c:f>
              <c:numCache>
                <c:formatCode>0.00</c:formatCode>
                <c:ptCount val="14"/>
                <c:pt idx="1">
                  <c:v>4.1203703703703694</c:v>
                </c:pt>
                <c:pt idx="3">
                  <c:v>4.3703703703703702</c:v>
                </c:pt>
                <c:pt idx="5">
                  <c:v>4.4259259259259256</c:v>
                </c:pt>
                <c:pt idx="7">
                  <c:v>4.0740740740740744</c:v>
                </c:pt>
                <c:pt idx="9">
                  <c:v>4.5</c:v>
                </c:pt>
                <c:pt idx="11">
                  <c:v>4.2870370370370363</c:v>
                </c:pt>
                <c:pt idx="13">
                  <c:v>4.1481481481481497</c:v>
                </c:pt>
              </c:numCache>
            </c:numRef>
          </c:val>
        </c:ser>
        <c:dLbls>
          <c:showLegendKey val="0"/>
          <c:showVal val="0"/>
          <c:showCatName val="0"/>
          <c:showSerName val="0"/>
          <c:showPercent val="0"/>
          <c:showBubbleSize val="0"/>
        </c:dLbls>
        <c:gapWidth val="150"/>
        <c:axId val="104034688"/>
        <c:axId val="104036224"/>
      </c:barChart>
      <c:catAx>
        <c:axId val="104034688"/>
        <c:scaling>
          <c:orientation val="minMax"/>
        </c:scaling>
        <c:delete val="0"/>
        <c:axPos val="b"/>
        <c:majorTickMark val="out"/>
        <c:minorTickMark val="none"/>
        <c:tickLblPos val="nextTo"/>
        <c:crossAx val="104036224"/>
        <c:crosses val="autoZero"/>
        <c:auto val="1"/>
        <c:lblAlgn val="ctr"/>
        <c:lblOffset val="100"/>
        <c:noMultiLvlLbl val="0"/>
      </c:catAx>
      <c:valAx>
        <c:axId val="104036224"/>
        <c:scaling>
          <c:orientation val="minMax"/>
        </c:scaling>
        <c:delete val="0"/>
        <c:axPos val="l"/>
        <c:majorGridlines/>
        <c:numFmt formatCode="0.00" sourceLinked="1"/>
        <c:majorTickMark val="out"/>
        <c:minorTickMark val="none"/>
        <c:tickLblPos val="nextTo"/>
        <c:crossAx val="104034688"/>
        <c:crosses val="autoZero"/>
        <c:crossBetween val="between"/>
      </c:valAx>
    </c:plotArea>
    <c:legend>
      <c:legendPos val="r"/>
      <c:layout/>
      <c:overlay val="0"/>
    </c:legend>
    <c:plotVisOnly val="1"/>
    <c:dispBlanksAs val="gap"/>
    <c:showDLblsOverMax val="0"/>
  </c:chart>
  <c:txPr>
    <a:bodyPr/>
    <a:lstStyle/>
    <a:p>
      <a:pPr>
        <a:defRPr sz="1800"/>
      </a:pPr>
      <a:endParaRPr lang="ar-SA"/>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506E9D7-89A1-45F7-89C0-20152943BBCA}" type="datetimeFigureOut">
              <a:rPr lang="ar-SA" smtClean="0"/>
              <a:pPr/>
              <a:t>28/07/34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3C9BBE9-F61F-4D38-9215-463C9207C6C2}" type="slidenum">
              <a:rPr lang="ar-SA" smtClean="0"/>
              <a:pPr/>
              <a:t>‹#›</a:t>
            </a:fld>
            <a:endParaRPr lang="ar-SA"/>
          </a:p>
        </p:txBody>
      </p:sp>
    </p:spTree>
    <p:extLst>
      <p:ext uri="{BB962C8B-B14F-4D97-AF65-F5344CB8AC3E}">
        <p14:creationId xmlns:p14="http://schemas.microsoft.com/office/powerpoint/2010/main" val="42825931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C3C9BBE9-F61F-4D38-9215-463C9207C6C2}" type="slidenum">
              <a:rPr lang="ar-SA" smtClean="0"/>
              <a:pPr/>
              <a:t>13</a:t>
            </a:fld>
            <a:endParaRPr lang="ar-SA"/>
          </a:p>
        </p:txBody>
      </p:sp>
    </p:spTree>
    <p:extLst>
      <p:ext uri="{BB962C8B-B14F-4D97-AF65-F5344CB8AC3E}">
        <p14:creationId xmlns:p14="http://schemas.microsoft.com/office/powerpoint/2010/main" val="1391723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C3C9BBE9-F61F-4D38-9215-463C9207C6C2}" type="slidenum">
              <a:rPr lang="ar-SA" smtClean="0"/>
              <a:pPr/>
              <a:t>14</a:t>
            </a:fld>
            <a:endParaRPr lang="ar-SA"/>
          </a:p>
        </p:txBody>
      </p:sp>
    </p:spTree>
    <p:extLst>
      <p:ext uri="{BB962C8B-B14F-4D97-AF65-F5344CB8AC3E}">
        <p14:creationId xmlns:p14="http://schemas.microsoft.com/office/powerpoint/2010/main" val="1391723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C3C9BBE9-F61F-4D38-9215-463C9207C6C2}" type="slidenum">
              <a:rPr lang="ar-SA" smtClean="0"/>
              <a:pPr/>
              <a:t>15</a:t>
            </a:fld>
            <a:endParaRPr lang="ar-SA"/>
          </a:p>
        </p:txBody>
      </p:sp>
    </p:spTree>
    <p:extLst>
      <p:ext uri="{BB962C8B-B14F-4D97-AF65-F5344CB8AC3E}">
        <p14:creationId xmlns:p14="http://schemas.microsoft.com/office/powerpoint/2010/main" val="1391723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C3C9BBE9-F61F-4D38-9215-463C9207C6C2}" type="slidenum">
              <a:rPr lang="ar-SA" smtClean="0"/>
              <a:pPr/>
              <a:t>16</a:t>
            </a:fld>
            <a:endParaRPr lang="ar-SA"/>
          </a:p>
        </p:txBody>
      </p:sp>
    </p:spTree>
    <p:extLst>
      <p:ext uri="{BB962C8B-B14F-4D97-AF65-F5344CB8AC3E}">
        <p14:creationId xmlns:p14="http://schemas.microsoft.com/office/powerpoint/2010/main" val="1391723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C3C9BBE9-F61F-4D38-9215-463C9207C6C2}" type="slidenum">
              <a:rPr lang="ar-SA" smtClean="0"/>
              <a:pPr/>
              <a:t>18</a:t>
            </a:fld>
            <a:endParaRPr lang="ar-SA"/>
          </a:p>
        </p:txBody>
      </p:sp>
    </p:spTree>
    <p:extLst>
      <p:ext uri="{BB962C8B-B14F-4D97-AF65-F5344CB8AC3E}">
        <p14:creationId xmlns:p14="http://schemas.microsoft.com/office/powerpoint/2010/main" val="2208601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C3C9BBE9-F61F-4D38-9215-463C9207C6C2}" type="slidenum">
              <a:rPr lang="ar-SA" smtClean="0"/>
              <a:pPr/>
              <a:t>19</a:t>
            </a:fld>
            <a:endParaRPr lang="ar-SA"/>
          </a:p>
        </p:txBody>
      </p:sp>
    </p:spTree>
    <p:extLst>
      <p:ext uri="{BB962C8B-B14F-4D97-AF65-F5344CB8AC3E}">
        <p14:creationId xmlns:p14="http://schemas.microsoft.com/office/powerpoint/2010/main" val="15517945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شريحة عنوان">
    <p:spTree>
      <p:nvGrpSpPr>
        <p:cNvPr id="1" name=""/>
        <p:cNvGrpSpPr/>
        <p:nvPr/>
      </p:nvGrpSpPr>
      <p:grpSpPr>
        <a:xfrm>
          <a:off x="0" y="0"/>
          <a:ext cx="0" cy="0"/>
          <a:chOff x="0" y="0"/>
          <a:chExt cx="0" cy="0"/>
        </a:xfrm>
      </p:grpSpPr>
      <p:grpSp>
        <p:nvGrpSpPr>
          <p:cNvPr id="3089" name="Group 17"/>
          <p:cNvGrpSpPr>
            <a:grpSpLocks/>
          </p:cNvGrpSpPr>
          <p:nvPr/>
        </p:nvGrpSpPr>
        <p:grpSpPr bwMode="auto">
          <a:xfrm>
            <a:off x="-9525" y="2500306"/>
            <a:ext cx="9183688" cy="1501775"/>
            <a:chOff x="-23" y="1319"/>
            <a:chExt cx="5799" cy="946"/>
          </a:xfrm>
        </p:grpSpPr>
        <p:sp>
          <p:nvSpPr>
            <p:cNvPr id="3090" name="Freeform 18"/>
            <p:cNvSpPr>
              <a:spLocks/>
            </p:cNvSpPr>
            <p:nvPr/>
          </p:nvSpPr>
          <p:spPr bwMode="gray">
            <a:xfrm>
              <a:off x="-20" y="1319"/>
              <a:ext cx="5779" cy="946"/>
            </a:xfrm>
            <a:custGeom>
              <a:avLst/>
              <a:gdLst/>
              <a:ahLst/>
              <a:cxnLst>
                <a:cxn ang="0">
                  <a:pos x="6" y="454"/>
                </a:cxn>
                <a:cxn ang="0">
                  <a:pos x="355" y="454"/>
                </a:cxn>
                <a:cxn ang="0">
                  <a:pos x="757" y="1"/>
                </a:cxn>
                <a:cxn ang="0">
                  <a:pos x="2511" y="0"/>
                </a:cxn>
                <a:cxn ang="0">
                  <a:pos x="2646" y="144"/>
                </a:cxn>
                <a:cxn ang="0">
                  <a:pos x="5779" y="137"/>
                </a:cxn>
                <a:cxn ang="0">
                  <a:pos x="5779" y="772"/>
                </a:cxn>
                <a:cxn ang="0">
                  <a:pos x="2899" y="765"/>
                </a:cxn>
                <a:cxn ang="0">
                  <a:pos x="2757" y="946"/>
                </a:cxn>
                <a:cxn ang="0">
                  <a:pos x="1883" y="946"/>
                </a:cxn>
                <a:cxn ang="0">
                  <a:pos x="1663" y="687"/>
                </a:cxn>
                <a:cxn ang="0">
                  <a:pos x="0" y="687"/>
                </a:cxn>
                <a:cxn ang="0">
                  <a:pos x="35" y="480"/>
                </a:cxn>
              </a:cxnLst>
              <a:rect l="0" t="0" r="r" b="b"/>
              <a:pathLst>
                <a:path w="5779" h="946">
                  <a:moveTo>
                    <a:pt x="6" y="454"/>
                  </a:moveTo>
                  <a:lnTo>
                    <a:pt x="355" y="454"/>
                  </a:lnTo>
                  <a:lnTo>
                    <a:pt x="757" y="1"/>
                  </a:lnTo>
                  <a:lnTo>
                    <a:pt x="2511" y="0"/>
                  </a:lnTo>
                  <a:lnTo>
                    <a:pt x="2646" y="144"/>
                  </a:lnTo>
                  <a:lnTo>
                    <a:pt x="5779" y="137"/>
                  </a:lnTo>
                  <a:lnTo>
                    <a:pt x="5779" y="772"/>
                  </a:lnTo>
                  <a:lnTo>
                    <a:pt x="2899" y="765"/>
                  </a:lnTo>
                  <a:lnTo>
                    <a:pt x="2757" y="946"/>
                  </a:lnTo>
                  <a:lnTo>
                    <a:pt x="1883" y="946"/>
                  </a:lnTo>
                  <a:lnTo>
                    <a:pt x="1663" y="687"/>
                  </a:lnTo>
                  <a:lnTo>
                    <a:pt x="0" y="687"/>
                  </a:lnTo>
                  <a:lnTo>
                    <a:pt x="35" y="480"/>
                  </a:lnTo>
                </a:path>
              </a:pathLst>
            </a:custGeom>
            <a:solidFill>
              <a:schemeClr val="bg1"/>
            </a:solidFill>
            <a:ln w="9525">
              <a:noFill/>
              <a:round/>
              <a:headEnd/>
              <a:tailEnd/>
            </a:ln>
            <a:effectLst>
              <a:outerShdw dist="77251" dir="4832261" algn="ctr" rotWithShape="0">
                <a:srgbClr val="000066">
                  <a:alpha val="19000"/>
                </a:srgbClr>
              </a:outerShdw>
            </a:effectLst>
          </p:spPr>
          <p:txBody>
            <a:bodyPr/>
            <a:lstStyle/>
            <a:p>
              <a:endParaRPr lang="ar-SA">
                <a:effectLst>
                  <a:reflection blurRad="6350" stA="60000" endA="900" endPos="60000" dist="29997" dir="5400000" sy="-100000" algn="bl" rotWithShape="0"/>
                </a:effectLst>
              </a:endParaRPr>
            </a:p>
          </p:txBody>
        </p:sp>
        <p:sp>
          <p:nvSpPr>
            <p:cNvPr id="3091" name="Freeform 19" descr="01_img(Global Digtal Desigm(imageState)"/>
            <p:cNvSpPr>
              <a:spLocks/>
            </p:cNvSpPr>
            <p:nvPr/>
          </p:nvSpPr>
          <p:spPr bwMode="gray">
            <a:xfrm>
              <a:off x="-23" y="1344"/>
              <a:ext cx="5799" cy="895"/>
            </a:xfrm>
            <a:custGeom>
              <a:avLst/>
              <a:gdLst/>
              <a:ahLst/>
              <a:cxnLst>
                <a:cxn ang="0">
                  <a:pos x="0" y="455"/>
                </a:cxn>
                <a:cxn ang="0">
                  <a:pos x="369" y="454"/>
                </a:cxn>
                <a:cxn ang="0">
                  <a:pos x="776" y="0"/>
                </a:cxn>
                <a:cxn ang="0">
                  <a:pos x="2496" y="0"/>
                </a:cxn>
                <a:cxn ang="0">
                  <a:pos x="2632" y="136"/>
                </a:cxn>
                <a:cxn ang="0">
                  <a:pos x="5799" y="136"/>
                </a:cxn>
                <a:cxn ang="0">
                  <a:pos x="5788" y="727"/>
                </a:cxn>
                <a:cxn ang="0">
                  <a:pos x="2883" y="708"/>
                </a:cxn>
                <a:cxn ang="0">
                  <a:pos x="2747" y="895"/>
                </a:cxn>
                <a:cxn ang="0">
                  <a:pos x="1899" y="895"/>
                </a:cxn>
                <a:cxn ang="0">
                  <a:pos x="1681" y="635"/>
                </a:cxn>
                <a:cxn ang="0">
                  <a:pos x="7" y="635"/>
                </a:cxn>
                <a:cxn ang="0">
                  <a:pos x="7" y="454"/>
                </a:cxn>
              </a:cxnLst>
              <a:rect l="0" t="0" r="r" b="b"/>
              <a:pathLst>
                <a:path w="5799" h="895">
                  <a:moveTo>
                    <a:pt x="0" y="455"/>
                  </a:moveTo>
                  <a:lnTo>
                    <a:pt x="369" y="454"/>
                  </a:lnTo>
                  <a:lnTo>
                    <a:pt x="776" y="0"/>
                  </a:lnTo>
                  <a:lnTo>
                    <a:pt x="2496" y="0"/>
                  </a:lnTo>
                  <a:lnTo>
                    <a:pt x="2632" y="136"/>
                  </a:lnTo>
                  <a:lnTo>
                    <a:pt x="5799" y="136"/>
                  </a:lnTo>
                  <a:lnTo>
                    <a:pt x="5788" y="727"/>
                  </a:lnTo>
                  <a:lnTo>
                    <a:pt x="2883" y="708"/>
                  </a:lnTo>
                  <a:lnTo>
                    <a:pt x="2747" y="895"/>
                  </a:lnTo>
                  <a:lnTo>
                    <a:pt x="1899" y="895"/>
                  </a:lnTo>
                  <a:lnTo>
                    <a:pt x="1681" y="635"/>
                  </a:lnTo>
                  <a:lnTo>
                    <a:pt x="7" y="635"/>
                  </a:lnTo>
                  <a:lnTo>
                    <a:pt x="7" y="454"/>
                  </a:lnTo>
                </a:path>
              </a:pathLst>
            </a:custGeom>
            <a:blipFill dpi="0" rotWithShape="1">
              <a:blip r:embed="rId2"/>
              <a:srcRect/>
              <a:stretch>
                <a:fillRect/>
              </a:stretch>
            </a:blipFill>
            <a:ln w="9525">
              <a:noFill/>
              <a:round/>
              <a:headEnd/>
              <a:tailEnd/>
            </a:ln>
            <a:effectLst/>
          </p:spPr>
          <p:txBody>
            <a:bodyPr/>
            <a:lstStyle/>
            <a:p>
              <a:endParaRPr lang="ar-SA">
                <a:effectLst>
                  <a:reflection blurRad="6350" stA="60000" endA="900" endPos="60000" dist="29997" dir="5400000" sy="-100000" algn="bl" rotWithShape="0"/>
                </a:effectLst>
              </a:endParaRPr>
            </a:p>
          </p:txBody>
        </p:sp>
      </p:grpSp>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3089"/>
                                        </p:tgtEl>
                                        <p:attrNameLst>
                                          <p:attrName>style.visibility</p:attrName>
                                        </p:attrNameLst>
                                      </p:cBhvr>
                                      <p:to>
                                        <p:strVal val="visible"/>
                                      </p:to>
                                    </p:set>
                                    <p:animEffect transition="in" filter="barn(outHorizontal)">
                                      <p:cBhvr>
                                        <p:cTn id="7" dur="500"/>
                                        <p:tgtEl>
                                          <p:spTgt spid="3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grpSp>
        <p:nvGrpSpPr>
          <p:cNvPr id="9" name="مجموعة 8"/>
          <p:cNvGrpSpPr/>
          <p:nvPr userDrawn="1"/>
        </p:nvGrpSpPr>
        <p:grpSpPr>
          <a:xfrm flipH="1">
            <a:off x="-9525" y="336550"/>
            <a:ext cx="9182100" cy="923925"/>
            <a:chOff x="-9525" y="336550"/>
            <a:chExt cx="9182100" cy="923925"/>
          </a:xfrm>
        </p:grpSpPr>
        <p:sp>
          <p:nvSpPr>
            <p:cNvPr id="1040" name="Freeform 16"/>
            <p:cNvSpPr>
              <a:spLocks/>
            </p:cNvSpPr>
            <p:nvPr userDrawn="1"/>
          </p:nvSpPr>
          <p:spPr bwMode="gray">
            <a:xfrm>
              <a:off x="0" y="360363"/>
              <a:ext cx="9148763" cy="900112"/>
            </a:xfrm>
            <a:custGeom>
              <a:avLst/>
              <a:gdLst/>
              <a:ahLst/>
              <a:cxnLst>
                <a:cxn ang="0">
                  <a:pos x="0" y="368"/>
                </a:cxn>
                <a:cxn ang="0">
                  <a:pos x="440" y="368"/>
                </a:cxn>
                <a:cxn ang="0">
                  <a:pos x="777" y="0"/>
                </a:cxn>
                <a:cxn ang="0">
                  <a:pos x="2162" y="0"/>
                </a:cxn>
                <a:cxn ang="0">
                  <a:pos x="2265" y="116"/>
                </a:cxn>
                <a:cxn ang="0">
                  <a:pos x="5756" y="112"/>
                </a:cxn>
                <a:cxn ang="0">
                  <a:pos x="5763" y="567"/>
                </a:cxn>
                <a:cxn ang="0">
                  <a:pos x="6" y="556"/>
                </a:cxn>
              </a:cxnLst>
              <a:rect l="0" t="0" r="r" b="b"/>
              <a:pathLst>
                <a:path w="5763" h="567">
                  <a:moveTo>
                    <a:pt x="0" y="368"/>
                  </a:moveTo>
                  <a:lnTo>
                    <a:pt x="440" y="368"/>
                  </a:lnTo>
                  <a:lnTo>
                    <a:pt x="777" y="0"/>
                  </a:lnTo>
                  <a:lnTo>
                    <a:pt x="2162" y="0"/>
                  </a:lnTo>
                  <a:lnTo>
                    <a:pt x="2265" y="116"/>
                  </a:lnTo>
                  <a:lnTo>
                    <a:pt x="5756" y="112"/>
                  </a:lnTo>
                  <a:lnTo>
                    <a:pt x="5763" y="567"/>
                  </a:lnTo>
                  <a:lnTo>
                    <a:pt x="6" y="556"/>
                  </a:lnTo>
                </a:path>
              </a:pathLst>
            </a:custGeom>
            <a:solidFill>
              <a:schemeClr val="bg2"/>
            </a:solidFill>
            <a:ln w="9525">
              <a:noFill/>
              <a:round/>
              <a:headEnd/>
              <a:tailEnd/>
            </a:ln>
            <a:effectLst/>
          </p:spPr>
          <p:txBody>
            <a:bodyPr/>
            <a:lstStyle/>
            <a:p>
              <a:endParaRPr lang="ar-SA"/>
            </a:p>
          </p:txBody>
        </p:sp>
        <p:sp>
          <p:nvSpPr>
            <p:cNvPr id="1039" name="Freeform 15" descr="01b_img(Global Digtal Desigm(imageState)"/>
            <p:cNvSpPr>
              <a:spLocks/>
            </p:cNvSpPr>
            <p:nvPr userDrawn="1"/>
          </p:nvSpPr>
          <p:spPr bwMode="gray">
            <a:xfrm>
              <a:off x="-9525" y="336550"/>
              <a:ext cx="9182100" cy="838200"/>
            </a:xfrm>
            <a:custGeom>
              <a:avLst/>
              <a:gdLst/>
              <a:ahLst/>
              <a:cxnLst>
                <a:cxn ang="0">
                  <a:pos x="449" y="370"/>
                </a:cxn>
                <a:cxn ang="0">
                  <a:pos x="768" y="1"/>
                </a:cxn>
                <a:cxn ang="0">
                  <a:pos x="2158" y="0"/>
                </a:cxn>
                <a:cxn ang="0">
                  <a:pos x="2258" y="115"/>
                </a:cxn>
                <a:cxn ang="0">
                  <a:pos x="5784" y="115"/>
                </a:cxn>
                <a:cxn ang="0">
                  <a:pos x="5779" y="528"/>
                </a:cxn>
                <a:cxn ang="0">
                  <a:pos x="0" y="519"/>
                </a:cxn>
                <a:cxn ang="0">
                  <a:pos x="0" y="371"/>
                </a:cxn>
              </a:cxnLst>
              <a:rect l="0" t="0" r="r" b="b"/>
              <a:pathLst>
                <a:path w="5784" h="528">
                  <a:moveTo>
                    <a:pt x="449" y="370"/>
                  </a:moveTo>
                  <a:lnTo>
                    <a:pt x="768" y="1"/>
                  </a:lnTo>
                  <a:lnTo>
                    <a:pt x="2158" y="0"/>
                  </a:lnTo>
                  <a:lnTo>
                    <a:pt x="2258" y="115"/>
                  </a:lnTo>
                  <a:lnTo>
                    <a:pt x="5784" y="115"/>
                  </a:lnTo>
                  <a:lnTo>
                    <a:pt x="5779" y="528"/>
                  </a:lnTo>
                  <a:lnTo>
                    <a:pt x="0" y="519"/>
                  </a:lnTo>
                  <a:lnTo>
                    <a:pt x="0" y="371"/>
                  </a:lnTo>
                </a:path>
              </a:pathLst>
            </a:custGeom>
            <a:blipFill dpi="0" rotWithShape="1">
              <a:blip r:embed="rId5"/>
              <a:srcRect/>
              <a:stretch>
                <a:fillRect/>
              </a:stretch>
            </a:blipFill>
            <a:ln w="9525">
              <a:noFill/>
              <a:round/>
              <a:headEnd/>
              <a:tailEnd/>
            </a:ln>
            <a:effectLst/>
          </p:spPr>
          <p:txBody>
            <a:bodyPr/>
            <a:lstStyle/>
            <a:p>
              <a:endParaRPr lang="ar-SA"/>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hf sldNum="0" hdr="0"/>
  <p:txStyles>
    <p:titleStyle>
      <a:lvl1pPr algn="ctr" rtl="1" eaLnBrk="1" fontAlgn="base" hangingPunct="1">
        <a:spcBef>
          <a:spcPct val="0"/>
        </a:spcBef>
        <a:spcAft>
          <a:spcPct val="0"/>
        </a:spcAft>
        <a:defRPr sz="3200">
          <a:solidFill>
            <a:schemeClr val="bg1"/>
          </a:solidFill>
          <a:latin typeface="+mj-lt"/>
          <a:ea typeface="+mj-ea"/>
          <a:cs typeface="+mj-cs"/>
        </a:defRPr>
      </a:lvl1pPr>
      <a:lvl2pPr algn="ctr" rtl="1" eaLnBrk="1" fontAlgn="base" hangingPunct="1">
        <a:spcBef>
          <a:spcPct val="0"/>
        </a:spcBef>
        <a:spcAft>
          <a:spcPct val="0"/>
        </a:spcAft>
        <a:defRPr sz="3200">
          <a:solidFill>
            <a:schemeClr val="bg1"/>
          </a:solidFill>
          <a:latin typeface="Verdana" pitchFamily="34" charset="0"/>
        </a:defRPr>
      </a:lvl2pPr>
      <a:lvl3pPr algn="ctr" rtl="1" eaLnBrk="1" fontAlgn="base" hangingPunct="1">
        <a:spcBef>
          <a:spcPct val="0"/>
        </a:spcBef>
        <a:spcAft>
          <a:spcPct val="0"/>
        </a:spcAft>
        <a:defRPr sz="3200">
          <a:solidFill>
            <a:schemeClr val="bg1"/>
          </a:solidFill>
          <a:latin typeface="Verdana" pitchFamily="34" charset="0"/>
        </a:defRPr>
      </a:lvl3pPr>
      <a:lvl4pPr algn="ctr" rtl="1" eaLnBrk="1" fontAlgn="base" hangingPunct="1">
        <a:spcBef>
          <a:spcPct val="0"/>
        </a:spcBef>
        <a:spcAft>
          <a:spcPct val="0"/>
        </a:spcAft>
        <a:defRPr sz="3200">
          <a:solidFill>
            <a:schemeClr val="bg1"/>
          </a:solidFill>
          <a:latin typeface="Verdana" pitchFamily="34" charset="0"/>
        </a:defRPr>
      </a:lvl4pPr>
      <a:lvl5pPr algn="ctr" rtl="1" eaLnBrk="1" fontAlgn="base" hangingPunct="1">
        <a:spcBef>
          <a:spcPct val="0"/>
        </a:spcBef>
        <a:spcAft>
          <a:spcPct val="0"/>
        </a:spcAft>
        <a:defRPr sz="3200">
          <a:solidFill>
            <a:schemeClr val="bg1"/>
          </a:solidFill>
          <a:latin typeface="Verdana" pitchFamily="34" charset="0"/>
        </a:defRPr>
      </a:lvl5pPr>
      <a:lvl6pPr marL="457200" algn="ctr" rtl="1" eaLnBrk="1" fontAlgn="base" hangingPunct="1">
        <a:spcBef>
          <a:spcPct val="0"/>
        </a:spcBef>
        <a:spcAft>
          <a:spcPct val="0"/>
        </a:spcAft>
        <a:defRPr sz="3200">
          <a:solidFill>
            <a:schemeClr val="bg1"/>
          </a:solidFill>
          <a:latin typeface="Verdana" pitchFamily="34" charset="0"/>
        </a:defRPr>
      </a:lvl6pPr>
      <a:lvl7pPr marL="914400" algn="ctr" rtl="1" eaLnBrk="1" fontAlgn="base" hangingPunct="1">
        <a:spcBef>
          <a:spcPct val="0"/>
        </a:spcBef>
        <a:spcAft>
          <a:spcPct val="0"/>
        </a:spcAft>
        <a:defRPr sz="3200">
          <a:solidFill>
            <a:schemeClr val="bg1"/>
          </a:solidFill>
          <a:latin typeface="Verdana" pitchFamily="34" charset="0"/>
        </a:defRPr>
      </a:lvl7pPr>
      <a:lvl8pPr marL="1371600" algn="ctr" rtl="1" eaLnBrk="1" fontAlgn="base" hangingPunct="1">
        <a:spcBef>
          <a:spcPct val="0"/>
        </a:spcBef>
        <a:spcAft>
          <a:spcPct val="0"/>
        </a:spcAft>
        <a:defRPr sz="3200">
          <a:solidFill>
            <a:schemeClr val="bg1"/>
          </a:solidFill>
          <a:latin typeface="Verdana" pitchFamily="34" charset="0"/>
        </a:defRPr>
      </a:lvl8pPr>
      <a:lvl9pPr marL="1828800" algn="ctr" rtl="1" eaLnBrk="1" fontAlgn="base" hangingPunct="1">
        <a:spcBef>
          <a:spcPct val="0"/>
        </a:spcBef>
        <a:spcAft>
          <a:spcPct val="0"/>
        </a:spcAft>
        <a:defRPr sz="3200">
          <a:solidFill>
            <a:schemeClr val="bg1"/>
          </a:solidFill>
          <a:latin typeface="Verdana" pitchFamily="34" charset="0"/>
        </a:defRPr>
      </a:lvl9pPr>
    </p:titleStyle>
    <p:bodyStyle>
      <a:lvl1pPr marL="342900" indent="-342900" algn="r" rtl="1" eaLnBrk="1" fontAlgn="base" hangingPunct="1">
        <a:spcBef>
          <a:spcPct val="20000"/>
        </a:spcBef>
        <a:spcAft>
          <a:spcPct val="0"/>
        </a:spcAft>
        <a:buClr>
          <a:schemeClr val="hlink"/>
        </a:buClr>
        <a:buFont typeface="Wingdings" pitchFamily="2" charset="2"/>
        <a:buChar char="v"/>
        <a:defRPr sz="3200">
          <a:solidFill>
            <a:schemeClr val="tx1"/>
          </a:solidFill>
          <a:latin typeface="+mn-lt"/>
          <a:ea typeface="+mn-ea"/>
          <a:cs typeface="+mn-cs"/>
        </a:defRPr>
      </a:lvl1pPr>
      <a:lvl2pPr marL="742950" indent="-285750" algn="r" rtl="1" eaLnBrk="1" fontAlgn="base" hangingPunct="1">
        <a:spcBef>
          <a:spcPct val="20000"/>
        </a:spcBef>
        <a:spcAft>
          <a:spcPct val="0"/>
        </a:spcAft>
        <a:buClr>
          <a:schemeClr val="accent1"/>
        </a:buClr>
        <a:buFont typeface="Wingdings" pitchFamily="2" charset="2"/>
        <a:buChar char="§"/>
        <a:defRPr sz="2800">
          <a:solidFill>
            <a:schemeClr val="tx1"/>
          </a:solidFill>
          <a:latin typeface="+mn-lt"/>
        </a:defRPr>
      </a:lvl2pPr>
      <a:lvl3pPr marL="1143000" indent="-228600" algn="r" rtl="1" eaLnBrk="1" fontAlgn="base" hangingPunct="1">
        <a:spcBef>
          <a:spcPct val="20000"/>
        </a:spcBef>
        <a:spcAft>
          <a:spcPct val="0"/>
        </a:spcAft>
        <a:buClr>
          <a:schemeClr val="tx1"/>
        </a:buClr>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4257081" y="2060848"/>
            <a:ext cx="4857784" cy="714380"/>
          </a:xfrm>
          <a:prstGeom prst="rect">
            <a:avLst/>
          </a:prstGeom>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heSans" pitchFamily="34" charset="-78"/>
                <a:cs typeface="TheSans" pitchFamily="34" charset="-78"/>
              </a:rPr>
              <a:t>الشراكة المجتمعية</a:t>
            </a:r>
            <a:endParaRPr lang="en-US" sz="4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heSans" pitchFamily="34" charset="-78"/>
              <a:cs typeface="TheSans" pitchFamily="34" charset="-78"/>
            </a:endParaRPr>
          </a:p>
        </p:txBody>
      </p:sp>
      <p:sp>
        <p:nvSpPr>
          <p:cNvPr id="6" name="Rectangle 2"/>
          <p:cNvSpPr txBox="1">
            <a:spLocks noChangeArrowheads="1"/>
          </p:cNvSpPr>
          <p:nvPr/>
        </p:nvSpPr>
        <p:spPr>
          <a:xfrm>
            <a:off x="-36512" y="3650724"/>
            <a:ext cx="2915816" cy="714380"/>
          </a:xfrm>
          <a:prstGeom prst="rect">
            <a:avLst/>
          </a:prstGeom>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rtl="1"/>
            <a:r>
              <a:rPr lang="ar-SA"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heSans" pitchFamily="34" charset="-78"/>
                <a:cs typeface="TheSans" pitchFamily="34" charset="-78"/>
              </a:rPr>
              <a:t>البرامج التدريبية</a:t>
            </a:r>
            <a:endParaRPr kumimoji="0" lang="en-US" sz="4000" b="0" i="0" u="none" strike="noStrike" kern="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TheSans" pitchFamily="34" charset="-78"/>
              <a:ea typeface="+mj-ea"/>
              <a:cs typeface="TheSans" pitchFamily="34" charset="-78"/>
            </a:endParaRPr>
          </a:p>
        </p:txBody>
      </p:sp>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slide(fromBottom)">
                                      <p:cBhvr>
                                        <p:cTn id="7" dur="500"/>
                                        <p:tgtEl>
                                          <p:spTgt spid="2050"/>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lide(fromBottom)">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الدورات التدريبية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aphicFrame>
        <p:nvGraphicFramePr>
          <p:cNvPr id="5" name="عنصر نائب للمحتوى 3"/>
          <p:cNvGraphicFramePr>
            <a:graphicFrameLocks/>
          </p:cNvGraphicFramePr>
          <p:nvPr>
            <p:extLst>
              <p:ext uri="{D42A27DB-BD31-4B8C-83A1-F6EECF244321}">
                <p14:modId xmlns:p14="http://schemas.microsoft.com/office/powerpoint/2010/main" val="2856890579"/>
              </p:ext>
            </p:extLst>
          </p:nvPr>
        </p:nvGraphicFramePr>
        <p:xfrm>
          <a:off x="428596" y="2005652"/>
          <a:ext cx="8280920" cy="4176466"/>
        </p:xfrm>
        <a:graphic>
          <a:graphicData uri="http://schemas.openxmlformats.org/drawingml/2006/table">
            <a:tbl>
              <a:tblPr rtl="1" firstRow="1" firstCol="1" bandRow="1">
                <a:tableStyleId>{00A15C55-8517-42AA-B614-E9B94910E393}</a:tableStyleId>
              </a:tblPr>
              <a:tblGrid>
                <a:gridCol w="3157241"/>
                <a:gridCol w="5123679"/>
              </a:tblGrid>
              <a:tr h="596638">
                <a:tc>
                  <a:txBody>
                    <a:bodyPr/>
                    <a:lstStyle/>
                    <a:p>
                      <a:pPr algn="r" rtl="1">
                        <a:lnSpc>
                          <a:spcPct val="150000"/>
                        </a:lnSpc>
                        <a:spcAft>
                          <a:spcPts val="0"/>
                        </a:spcAft>
                      </a:pPr>
                      <a:r>
                        <a:rPr lang="ar-SA" sz="1800" dirty="0">
                          <a:effectLst/>
                        </a:rPr>
                        <a:t>اسم البرنامج التدريبي</a:t>
                      </a:r>
                      <a:endParaRPr lang="en-US" sz="16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800" dirty="0">
                          <a:effectLst/>
                        </a:rPr>
                        <a:t>أجزاء الكلام باللغة الانجليزية للمبتدئين</a:t>
                      </a:r>
                      <a:endParaRPr lang="en-US" sz="1600" dirty="0">
                        <a:effectLst/>
                        <a:latin typeface="TheSans" pitchFamily="34" charset="-78"/>
                        <a:cs typeface="TheSans" pitchFamily="34" charset="-78"/>
                      </a:endParaRPr>
                    </a:p>
                  </a:txBody>
                  <a:tcPr marL="68580" marR="68580" marT="0" marB="0" anchor="ctr"/>
                </a:tc>
              </a:tr>
              <a:tr h="596638">
                <a:tc>
                  <a:txBody>
                    <a:bodyPr/>
                    <a:lstStyle/>
                    <a:p>
                      <a:pPr algn="r" rtl="1">
                        <a:lnSpc>
                          <a:spcPct val="150000"/>
                        </a:lnSpc>
                        <a:spcAft>
                          <a:spcPts val="0"/>
                        </a:spcAft>
                      </a:pPr>
                      <a:r>
                        <a:rPr lang="ar-SA" sz="1800">
                          <a:effectLst/>
                        </a:rPr>
                        <a:t>اهداف  البرنامج</a:t>
                      </a:r>
                      <a:endParaRPr lang="en-US" sz="160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تعريف المتدربين على </a:t>
                      </a:r>
                      <a:r>
                        <a:rPr lang="ar-SA" sz="1600" dirty="0" err="1">
                          <a:solidFill>
                            <a:srgbClr val="000000"/>
                          </a:solidFill>
                          <a:effectLst/>
                        </a:rPr>
                        <a:t>اجزاء</a:t>
                      </a:r>
                      <a:r>
                        <a:rPr lang="ar-SA" sz="1600" dirty="0">
                          <a:solidFill>
                            <a:srgbClr val="000000"/>
                          </a:solidFill>
                          <a:effectLst/>
                        </a:rPr>
                        <a:t> اللغة الانجليزية في المخاطبة والكتابة</a:t>
                      </a:r>
                      <a:endParaRPr lang="en-US" sz="1400" dirty="0">
                        <a:solidFill>
                          <a:srgbClr val="000000"/>
                        </a:solidFill>
                        <a:effectLst/>
                        <a:latin typeface="TheSans" pitchFamily="34" charset="-78"/>
                        <a:cs typeface="TheSans" pitchFamily="34" charset="-78"/>
                      </a:endParaRPr>
                    </a:p>
                  </a:txBody>
                  <a:tcPr marL="68580" marR="68580" marT="0" marB="0" anchor="ctr"/>
                </a:tc>
              </a:tr>
              <a:tr h="596638">
                <a:tc>
                  <a:txBody>
                    <a:bodyPr/>
                    <a:lstStyle/>
                    <a:p>
                      <a:pPr algn="r" rtl="1">
                        <a:lnSpc>
                          <a:spcPct val="150000"/>
                        </a:lnSpc>
                        <a:spcAft>
                          <a:spcPts val="0"/>
                        </a:spcAft>
                      </a:pPr>
                      <a:r>
                        <a:rPr lang="ar-SA" sz="1800">
                          <a:effectLst/>
                        </a:rPr>
                        <a:t>الفئة المستهدفة</a:t>
                      </a:r>
                      <a:endParaRPr lang="en-US" sz="160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موظفي القطاعات الحكومية والخاصة بمحافظة </a:t>
                      </a:r>
                      <a:r>
                        <a:rPr lang="ar-SA" sz="1600" dirty="0" err="1">
                          <a:solidFill>
                            <a:srgbClr val="000000"/>
                          </a:solidFill>
                          <a:effectLst/>
                        </a:rPr>
                        <a:t>الغاط</a:t>
                      </a:r>
                      <a:endParaRPr lang="en-US" sz="1400" dirty="0">
                        <a:solidFill>
                          <a:srgbClr val="000000"/>
                        </a:solidFill>
                        <a:effectLst/>
                        <a:latin typeface="TheSans" pitchFamily="34" charset="-78"/>
                        <a:cs typeface="TheSans" pitchFamily="34" charset="-78"/>
                      </a:endParaRPr>
                    </a:p>
                  </a:txBody>
                  <a:tcPr marL="68580" marR="68580" marT="0" marB="0" anchor="ctr"/>
                </a:tc>
              </a:tr>
              <a:tr h="596638">
                <a:tc>
                  <a:txBody>
                    <a:bodyPr/>
                    <a:lstStyle/>
                    <a:p>
                      <a:pPr algn="r" rtl="1">
                        <a:lnSpc>
                          <a:spcPct val="150000"/>
                        </a:lnSpc>
                        <a:spcAft>
                          <a:spcPts val="0"/>
                        </a:spcAft>
                      </a:pPr>
                      <a:r>
                        <a:rPr lang="ar-SA" sz="1800">
                          <a:effectLst/>
                        </a:rPr>
                        <a:t>تاريخ تنفيذ البرنامج التدريبي</a:t>
                      </a:r>
                      <a:endParaRPr lang="en-US" sz="160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الاثنين </a:t>
                      </a:r>
                      <a:r>
                        <a:rPr lang="ar-SA" sz="1600" dirty="0" smtClean="0">
                          <a:solidFill>
                            <a:srgbClr val="000000"/>
                          </a:solidFill>
                          <a:effectLst/>
                        </a:rPr>
                        <a:t>1434/5/27هـ</a:t>
                      </a:r>
                      <a:endParaRPr lang="en-US" sz="1400" dirty="0">
                        <a:solidFill>
                          <a:srgbClr val="000000"/>
                        </a:solidFill>
                        <a:effectLst/>
                        <a:latin typeface="TheSans" pitchFamily="34" charset="-78"/>
                        <a:cs typeface="TheSans" pitchFamily="34" charset="-78"/>
                      </a:endParaRPr>
                    </a:p>
                  </a:txBody>
                  <a:tcPr marL="68580" marR="68580" marT="0" marB="0" anchor="ctr"/>
                </a:tc>
              </a:tr>
              <a:tr h="596638">
                <a:tc>
                  <a:txBody>
                    <a:bodyPr/>
                    <a:lstStyle/>
                    <a:p>
                      <a:pPr algn="r" rtl="1">
                        <a:lnSpc>
                          <a:spcPct val="150000"/>
                        </a:lnSpc>
                        <a:spcAft>
                          <a:spcPts val="0"/>
                        </a:spcAft>
                      </a:pPr>
                      <a:r>
                        <a:rPr lang="ar-SA" sz="1800">
                          <a:effectLst/>
                        </a:rPr>
                        <a:t>مكان انعقاد البرنامج</a:t>
                      </a:r>
                      <a:endParaRPr lang="en-US" sz="160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مركز </a:t>
                      </a:r>
                      <a:r>
                        <a:rPr lang="ar-SA" sz="1600" dirty="0" err="1">
                          <a:solidFill>
                            <a:srgbClr val="000000"/>
                          </a:solidFill>
                          <a:effectLst/>
                        </a:rPr>
                        <a:t>الرحمانية</a:t>
                      </a:r>
                      <a:r>
                        <a:rPr lang="ar-SA" sz="1600" dirty="0">
                          <a:solidFill>
                            <a:srgbClr val="000000"/>
                          </a:solidFill>
                          <a:effectLst/>
                        </a:rPr>
                        <a:t> الثقافي</a:t>
                      </a:r>
                      <a:endParaRPr lang="en-US" sz="1400" dirty="0">
                        <a:solidFill>
                          <a:srgbClr val="000000"/>
                        </a:solidFill>
                        <a:effectLst/>
                        <a:latin typeface="TheSans" pitchFamily="34" charset="-78"/>
                        <a:cs typeface="TheSans" pitchFamily="34" charset="-78"/>
                      </a:endParaRPr>
                    </a:p>
                  </a:txBody>
                  <a:tcPr marL="68580" marR="68580" marT="0" marB="0" anchor="ctr"/>
                </a:tc>
              </a:tr>
              <a:tr h="596638">
                <a:tc>
                  <a:txBody>
                    <a:bodyPr/>
                    <a:lstStyle/>
                    <a:p>
                      <a:pPr algn="r" rtl="1">
                        <a:lnSpc>
                          <a:spcPct val="150000"/>
                        </a:lnSpc>
                        <a:spcAft>
                          <a:spcPts val="0"/>
                        </a:spcAft>
                      </a:pPr>
                      <a:r>
                        <a:rPr lang="ar-SA" sz="1800">
                          <a:effectLst/>
                        </a:rPr>
                        <a:t>اسم المدرب</a:t>
                      </a:r>
                      <a:endParaRPr lang="en-US" sz="160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أ. ياسر فضل المولى </a:t>
                      </a:r>
                      <a:r>
                        <a:rPr lang="ar-SA" sz="1600" dirty="0" err="1">
                          <a:solidFill>
                            <a:srgbClr val="000000"/>
                          </a:solidFill>
                          <a:effectLst/>
                        </a:rPr>
                        <a:t>الامين</a:t>
                      </a:r>
                      <a:endParaRPr lang="en-US" sz="1400" dirty="0">
                        <a:solidFill>
                          <a:srgbClr val="000000"/>
                        </a:solidFill>
                        <a:effectLst/>
                        <a:latin typeface="TheSans" pitchFamily="34" charset="-78"/>
                        <a:cs typeface="TheSans" pitchFamily="34" charset="-78"/>
                      </a:endParaRPr>
                    </a:p>
                  </a:txBody>
                  <a:tcPr marL="68580" marR="68580" marT="0" marB="0" anchor="ctr"/>
                </a:tc>
              </a:tr>
              <a:tr h="596638">
                <a:tc>
                  <a:txBody>
                    <a:bodyPr/>
                    <a:lstStyle/>
                    <a:p>
                      <a:pPr algn="r" rtl="1">
                        <a:lnSpc>
                          <a:spcPct val="150000"/>
                        </a:lnSpc>
                        <a:spcAft>
                          <a:spcPts val="0"/>
                        </a:spcAft>
                      </a:pPr>
                      <a:r>
                        <a:rPr lang="ar-SA" sz="1800" dirty="0">
                          <a:effectLst/>
                        </a:rPr>
                        <a:t>عدد المتدربين الذين حضروا  البرنامج</a:t>
                      </a:r>
                      <a:endParaRPr lang="en-US" sz="16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16 متدرب</a:t>
                      </a:r>
                      <a:endParaRPr lang="en-US" sz="1400" dirty="0">
                        <a:solidFill>
                          <a:srgbClr val="000000"/>
                        </a:solidFill>
                        <a:effectLst/>
                        <a:latin typeface="TheSans" pitchFamily="34" charset="-78"/>
                        <a:cs typeface="TheSans" pitchFamily="34" charset="-78"/>
                      </a:endParaRPr>
                    </a:p>
                  </a:txBody>
                  <a:tcPr marL="68580" marR="68580" marT="0" marB="0"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الدورات التدريبية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aphicFrame>
        <p:nvGraphicFramePr>
          <p:cNvPr id="4" name="عنصر نائب للمحتوى 3"/>
          <p:cNvGraphicFramePr>
            <a:graphicFrameLocks/>
          </p:cNvGraphicFramePr>
          <p:nvPr>
            <p:extLst>
              <p:ext uri="{D42A27DB-BD31-4B8C-83A1-F6EECF244321}">
                <p14:modId xmlns:p14="http://schemas.microsoft.com/office/powerpoint/2010/main" val="592126168"/>
              </p:ext>
            </p:extLst>
          </p:nvPr>
        </p:nvGraphicFramePr>
        <p:xfrm>
          <a:off x="428596" y="1894598"/>
          <a:ext cx="8280920" cy="4320484"/>
        </p:xfrm>
        <a:graphic>
          <a:graphicData uri="http://schemas.openxmlformats.org/drawingml/2006/table">
            <a:tbl>
              <a:tblPr rtl="1" firstRow="1" firstCol="1" bandRow="1">
                <a:tableStyleId>{00A15C55-8517-42AA-B614-E9B94910E393}</a:tableStyleId>
              </a:tblPr>
              <a:tblGrid>
                <a:gridCol w="3157242"/>
                <a:gridCol w="5123678"/>
              </a:tblGrid>
              <a:tr h="617212">
                <a:tc>
                  <a:txBody>
                    <a:bodyPr/>
                    <a:lstStyle/>
                    <a:p>
                      <a:pPr algn="r" rtl="1">
                        <a:lnSpc>
                          <a:spcPct val="150000"/>
                        </a:lnSpc>
                        <a:spcAft>
                          <a:spcPts val="0"/>
                        </a:spcAft>
                      </a:pPr>
                      <a:r>
                        <a:rPr lang="ar-SA" sz="1800" dirty="0">
                          <a:effectLst/>
                        </a:rPr>
                        <a:t>اسم البرنامج التدريبي</a:t>
                      </a:r>
                      <a:endParaRPr lang="en-US" sz="16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800" dirty="0">
                          <a:effectLst/>
                        </a:rPr>
                        <a:t>تطبيقات برنامج مايكروسوفت وورد</a:t>
                      </a:r>
                      <a:endParaRPr lang="en-US" sz="1600" dirty="0">
                        <a:effectLst/>
                        <a:latin typeface="TheSans" pitchFamily="34" charset="-78"/>
                        <a:cs typeface="TheSans" pitchFamily="34" charset="-78"/>
                      </a:endParaRPr>
                    </a:p>
                  </a:txBody>
                  <a:tcPr marL="68580" marR="68580" marT="0" marB="0" anchor="ctr"/>
                </a:tc>
              </a:tr>
              <a:tr h="617212">
                <a:tc>
                  <a:txBody>
                    <a:bodyPr/>
                    <a:lstStyle/>
                    <a:p>
                      <a:pPr algn="r" rtl="1">
                        <a:lnSpc>
                          <a:spcPct val="150000"/>
                        </a:lnSpc>
                        <a:spcAft>
                          <a:spcPts val="0"/>
                        </a:spcAft>
                      </a:pPr>
                      <a:r>
                        <a:rPr lang="ar-SA" sz="1800">
                          <a:effectLst/>
                        </a:rPr>
                        <a:t>اهداف  البرنامج</a:t>
                      </a:r>
                      <a:endParaRPr lang="en-US" sz="160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التعرف على مجالات تطبيقات برنامج الورد  </a:t>
                      </a:r>
                      <a:r>
                        <a:rPr lang="ar-SA" sz="1600" dirty="0" err="1">
                          <a:solidFill>
                            <a:srgbClr val="000000"/>
                          </a:solidFill>
                          <a:effectLst/>
                        </a:rPr>
                        <a:t>و</a:t>
                      </a:r>
                      <a:r>
                        <a:rPr lang="ar-SA" sz="1600" dirty="0">
                          <a:solidFill>
                            <a:srgbClr val="000000"/>
                          </a:solidFill>
                          <a:effectLst/>
                        </a:rPr>
                        <a:t> </a:t>
                      </a:r>
                      <a:r>
                        <a:rPr lang="ar-SA" sz="1600" dirty="0" err="1">
                          <a:solidFill>
                            <a:srgbClr val="000000"/>
                          </a:solidFill>
                          <a:effectLst/>
                        </a:rPr>
                        <a:t>اتقان</a:t>
                      </a:r>
                      <a:r>
                        <a:rPr lang="ar-SA" sz="1600" dirty="0">
                          <a:solidFill>
                            <a:srgbClr val="000000"/>
                          </a:solidFill>
                          <a:effectLst/>
                        </a:rPr>
                        <a:t> مهاراته</a:t>
                      </a:r>
                      <a:endParaRPr lang="en-US" sz="1400" dirty="0">
                        <a:solidFill>
                          <a:srgbClr val="000000"/>
                        </a:solidFill>
                        <a:effectLst/>
                        <a:latin typeface="TheSans" pitchFamily="34" charset="-78"/>
                        <a:cs typeface="TheSans" pitchFamily="34" charset="-78"/>
                      </a:endParaRPr>
                    </a:p>
                  </a:txBody>
                  <a:tcPr marL="68580" marR="68580" marT="0" marB="0" anchor="ctr"/>
                </a:tc>
              </a:tr>
              <a:tr h="617212">
                <a:tc>
                  <a:txBody>
                    <a:bodyPr/>
                    <a:lstStyle/>
                    <a:p>
                      <a:pPr algn="r" rtl="1">
                        <a:lnSpc>
                          <a:spcPct val="150000"/>
                        </a:lnSpc>
                        <a:spcAft>
                          <a:spcPts val="0"/>
                        </a:spcAft>
                      </a:pPr>
                      <a:r>
                        <a:rPr lang="ar-SA" sz="1800" dirty="0">
                          <a:effectLst/>
                        </a:rPr>
                        <a:t>الفئة المستهدفة</a:t>
                      </a:r>
                      <a:endParaRPr lang="en-US" sz="16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موظفي القطاعات الحكومية والخاصة بمحافظة </a:t>
                      </a:r>
                      <a:r>
                        <a:rPr lang="ar-SA" sz="1600" dirty="0" err="1">
                          <a:solidFill>
                            <a:srgbClr val="000000"/>
                          </a:solidFill>
                          <a:effectLst/>
                        </a:rPr>
                        <a:t>الغاط</a:t>
                      </a:r>
                      <a:endParaRPr lang="en-US" sz="1400" dirty="0">
                        <a:solidFill>
                          <a:srgbClr val="000000"/>
                        </a:solidFill>
                        <a:effectLst/>
                        <a:latin typeface="TheSans" pitchFamily="34" charset="-78"/>
                        <a:cs typeface="TheSans" pitchFamily="34" charset="-78"/>
                      </a:endParaRPr>
                    </a:p>
                  </a:txBody>
                  <a:tcPr marL="68580" marR="68580" marT="0" marB="0" anchor="ctr"/>
                </a:tc>
              </a:tr>
              <a:tr h="617212">
                <a:tc>
                  <a:txBody>
                    <a:bodyPr/>
                    <a:lstStyle/>
                    <a:p>
                      <a:pPr algn="r" rtl="1">
                        <a:lnSpc>
                          <a:spcPct val="150000"/>
                        </a:lnSpc>
                        <a:spcAft>
                          <a:spcPts val="0"/>
                        </a:spcAft>
                      </a:pPr>
                      <a:r>
                        <a:rPr lang="ar-SA" sz="1800" dirty="0">
                          <a:effectLst/>
                        </a:rPr>
                        <a:t>تاريخ تنفيذ البرنامج التدريبي</a:t>
                      </a:r>
                      <a:endParaRPr lang="en-US" sz="16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الاثنين </a:t>
                      </a:r>
                      <a:r>
                        <a:rPr lang="ar-SA" sz="1600" dirty="0" smtClean="0">
                          <a:solidFill>
                            <a:srgbClr val="000000"/>
                          </a:solidFill>
                          <a:effectLst/>
                        </a:rPr>
                        <a:t>1434/5/27هـ</a:t>
                      </a:r>
                      <a:endParaRPr lang="en-US" sz="1400" dirty="0">
                        <a:solidFill>
                          <a:srgbClr val="000000"/>
                        </a:solidFill>
                        <a:effectLst/>
                        <a:latin typeface="TheSans" pitchFamily="34" charset="-78"/>
                        <a:cs typeface="TheSans" pitchFamily="34" charset="-78"/>
                      </a:endParaRPr>
                    </a:p>
                  </a:txBody>
                  <a:tcPr marL="68580" marR="68580" marT="0" marB="0" anchor="ctr"/>
                </a:tc>
              </a:tr>
              <a:tr h="617212">
                <a:tc>
                  <a:txBody>
                    <a:bodyPr/>
                    <a:lstStyle/>
                    <a:p>
                      <a:pPr algn="r" rtl="1">
                        <a:lnSpc>
                          <a:spcPct val="150000"/>
                        </a:lnSpc>
                        <a:spcAft>
                          <a:spcPts val="0"/>
                        </a:spcAft>
                      </a:pPr>
                      <a:r>
                        <a:rPr lang="ar-SA" sz="1800">
                          <a:effectLst/>
                        </a:rPr>
                        <a:t>مكان انعقاد البرنامج</a:t>
                      </a:r>
                      <a:endParaRPr lang="en-US" sz="160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كلية العلوم والدراسات </a:t>
                      </a:r>
                      <a:r>
                        <a:rPr lang="ar-SA" sz="1600" dirty="0" err="1">
                          <a:solidFill>
                            <a:srgbClr val="000000"/>
                          </a:solidFill>
                          <a:effectLst/>
                        </a:rPr>
                        <a:t>الانسانية</a:t>
                      </a:r>
                      <a:r>
                        <a:rPr lang="ar-SA" sz="1600" dirty="0">
                          <a:solidFill>
                            <a:srgbClr val="000000"/>
                          </a:solidFill>
                          <a:effectLst/>
                        </a:rPr>
                        <a:t> </a:t>
                      </a:r>
                      <a:r>
                        <a:rPr lang="ar-SA" sz="1600" dirty="0" err="1">
                          <a:solidFill>
                            <a:srgbClr val="000000"/>
                          </a:solidFill>
                          <a:effectLst/>
                        </a:rPr>
                        <a:t>بالغاط</a:t>
                      </a:r>
                      <a:endParaRPr lang="en-US" sz="1400" dirty="0">
                        <a:solidFill>
                          <a:srgbClr val="000000"/>
                        </a:solidFill>
                        <a:effectLst/>
                        <a:latin typeface="TheSans" pitchFamily="34" charset="-78"/>
                        <a:cs typeface="TheSans" pitchFamily="34" charset="-78"/>
                      </a:endParaRPr>
                    </a:p>
                  </a:txBody>
                  <a:tcPr marL="68580" marR="68580" marT="0" marB="0" anchor="ctr"/>
                </a:tc>
              </a:tr>
              <a:tr h="617212">
                <a:tc>
                  <a:txBody>
                    <a:bodyPr/>
                    <a:lstStyle/>
                    <a:p>
                      <a:pPr algn="r" rtl="1">
                        <a:lnSpc>
                          <a:spcPct val="150000"/>
                        </a:lnSpc>
                        <a:spcAft>
                          <a:spcPts val="0"/>
                        </a:spcAft>
                      </a:pPr>
                      <a:r>
                        <a:rPr lang="ar-SA" sz="1800">
                          <a:effectLst/>
                        </a:rPr>
                        <a:t>اسم المدرب</a:t>
                      </a:r>
                      <a:endParaRPr lang="en-US" sz="160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أ. </a:t>
                      </a:r>
                      <a:r>
                        <a:rPr lang="ar-SA" sz="1600" dirty="0" err="1">
                          <a:solidFill>
                            <a:srgbClr val="000000"/>
                          </a:solidFill>
                          <a:effectLst/>
                        </a:rPr>
                        <a:t>عبدالعزيز</a:t>
                      </a:r>
                      <a:r>
                        <a:rPr lang="ar-SA" sz="1600" dirty="0">
                          <a:solidFill>
                            <a:srgbClr val="000000"/>
                          </a:solidFill>
                          <a:effectLst/>
                        </a:rPr>
                        <a:t> محمد </a:t>
                      </a:r>
                      <a:r>
                        <a:rPr lang="ar-SA" sz="1600" dirty="0" err="1">
                          <a:solidFill>
                            <a:srgbClr val="000000"/>
                          </a:solidFill>
                          <a:effectLst/>
                        </a:rPr>
                        <a:t>بابكر</a:t>
                      </a:r>
                      <a:endParaRPr lang="en-US" sz="1400" dirty="0">
                        <a:solidFill>
                          <a:srgbClr val="000000"/>
                        </a:solidFill>
                        <a:effectLst/>
                        <a:latin typeface="TheSans" pitchFamily="34" charset="-78"/>
                        <a:cs typeface="TheSans" pitchFamily="34" charset="-78"/>
                      </a:endParaRPr>
                    </a:p>
                  </a:txBody>
                  <a:tcPr marL="68580" marR="68580" marT="0" marB="0" anchor="ctr"/>
                </a:tc>
              </a:tr>
              <a:tr h="617212">
                <a:tc>
                  <a:txBody>
                    <a:bodyPr/>
                    <a:lstStyle/>
                    <a:p>
                      <a:pPr algn="r" rtl="1">
                        <a:lnSpc>
                          <a:spcPct val="150000"/>
                        </a:lnSpc>
                        <a:spcAft>
                          <a:spcPts val="0"/>
                        </a:spcAft>
                      </a:pPr>
                      <a:r>
                        <a:rPr lang="ar-SA" sz="1800" dirty="0">
                          <a:effectLst/>
                        </a:rPr>
                        <a:t>عدد المتدربين الذين حضروا  البرنامج</a:t>
                      </a:r>
                      <a:endParaRPr lang="en-US" sz="16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13 متدرب</a:t>
                      </a:r>
                      <a:endParaRPr lang="en-US" sz="1400" dirty="0">
                        <a:solidFill>
                          <a:srgbClr val="000000"/>
                        </a:solidFill>
                        <a:effectLst/>
                        <a:latin typeface="TheSans" pitchFamily="34" charset="-78"/>
                        <a:cs typeface="TheSans" pitchFamily="34" charset="-78"/>
                      </a:endParaRPr>
                    </a:p>
                  </a:txBody>
                  <a:tcPr marL="68580" marR="68580" marT="0" marB="0"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الدورات التدريبية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aphicFrame>
        <p:nvGraphicFramePr>
          <p:cNvPr id="4" name="عنصر نائب للمحتوى 3"/>
          <p:cNvGraphicFramePr>
            <a:graphicFrameLocks/>
          </p:cNvGraphicFramePr>
          <p:nvPr>
            <p:extLst>
              <p:ext uri="{D42A27DB-BD31-4B8C-83A1-F6EECF244321}">
                <p14:modId xmlns:p14="http://schemas.microsoft.com/office/powerpoint/2010/main" val="3792879449"/>
              </p:ext>
            </p:extLst>
          </p:nvPr>
        </p:nvGraphicFramePr>
        <p:xfrm>
          <a:off x="506492" y="2000240"/>
          <a:ext cx="8208912" cy="4274880"/>
        </p:xfrm>
        <a:graphic>
          <a:graphicData uri="http://schemas.openxmlformats.org/drawingml/2006/table">
            <a:tbl>
              <a:tblPr rtl="1" firstRow="1" firstCol="1" bandRow="1">
                <a:tableStyleId>{00A15C55-8517-42AA-B614-E9B94910E393}</a:tableStyleId>
              </a:tblPr>
              <a:tblGrid>
                <a:gridCol w="3218394"/>
                <a:gridCol w="4990518"/>
              </a:tblGrid>
              <a:tr h="664437">
                <a:tc>
                  <a:txBody>
                    <a:bodyPr/>
                    <a:lstStyle/>
                    <a:p>
                      <a:pPr algn="r" rtl="1">
                        <a:lnSpc>
                          <a:spcPct val="150000"/>
                        </a:lnSpc>
                        <a:spcAft>
                          <a:spcPts val="0"/>
                        </a:spcAft>
                      </a:pPr>
                      <a:r>
                        <a:rPr lang="ar-SA" sz="1800" dirty="0">
                          <a:effectLst/>
                        </a:rPr>
                        <a:t>اسم البرنامج التدريبي</a:t>
                      </a:r>
                      <a:endParaRPr lang="en-US" sz="16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800" dirty="0">
                          <a:effectLst/>
                        </a:rPr>
                        <a:t>حقوق وواجبات الموظف ومبادئ التأديب </a:t>
                      </a:r>
                      <a:r>
                        <a:rPr lang="ar-SA" sz="1800" dirty="0" smtClean="0">
                          <a:effectLst/>
                        </a:rPr>
                        <a:t>الوظيفي</a:t>
                      </a:r>
                      <a:endParaRPr lang="en-US" sz="1600" dirty="0">
                        <a:effectLst/>
                        <a:latin typeface="TheSans" pitchFamily="34" charset="-78"/>
                        <a:cs typeface="TheSans" pitchFamily="34" charset="-78"/>
                      </a:endParaRPr>
                    </a:p>
                  </a:txBody>
                  <a:tcPr marL="68580" marR="68580" marT="0" marB="0" anchor="ctr"/>
                </a:tc>
              </a:tr>
              <a:tr h="587889">
                <a:tc>
                  <a:txBody>
                    <a:bodyPr/>
                    <a:lstStyle/>
                    <a:p>
                      <a:pPr algn="r" rtl="1">
                        <a:lnSpc>
                          <a:spcPct val="150000"/>
                        </a:lnSpc>
                        <a:spcAft>
                          <a:spcPts val="0"/>
                        </a:spcAft>
                      </a:pPr>
                      <a:r>
                        <a:rPr lang="ar-SA" sz="1800" dirty="0">
                          <a:effectLst/>
                        </a:rPr>
                        <a:t>اهداف  البرنامج</a:t>
                      </a:r>
                      <a:endParaRPr lang="en-US" sz="16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chemeClr val="tx2"/>
                          </a:solidFill>
                          <a:effectLst/>
                        </a:rPr>
                        <a:t>تنمية مهارات المتدربين على تحديد حقوقه وواجباته ومعرفة أهم مبادئ التأديب . </a:t>
                      </a:r>
                      <a:endParaRPr lang="en-US" sz="1400" dirty="0">
                        <a:solidFill>
                          <a:schemeClr val="tx2"/>
                        </a:solidFill>
                        <a:effectLst/>
                        <a:latin typeface="TheSans" pitchFamily="34" charset="-78"/>
                        <a:cs typeface="TheSans" pitchFamily="34" charset="-78"/>
                      </a:endParaRPr>
                    </a:p>
                  </a:txBody>
                  <a:tcPr marL="68580" marR="68580" marT="0" marB="0" anchor="ctr"/>
                </a:tc>
              </a:tr>
              <a:tr h="584827">
                <a:tc>
                  <a:txBody>
                    <a:bodyPr/>
                    <a:lstStyle/>
                    <a:p>
                      <a:pPr algn="r" rtl="1">
                        <a:lnSpc>
                          <a:spcPct val="150000"/>
                        </a:lnSpc>
                        <a:spcAft>
                          <a:spcPts val="0"/>
                        </a:spcAft>
                      </a:pPr>
                      <a:r>
                        <a:rPr lang="ar-SA" sz="1800" dirty="0">
                          <a:effectLst/>
                        </a:rPr>
                        <a:t>الفئة المستهدفة</a:t>
                      </a:r>
                      <a:endParaRPr lang="en-US" sz="16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chemeClr val="tx2"/>
                          </a:solidFill>
                          <a:effectLst/>
                        </a:rPr>
                        <a:t>موظفي القطاعات الحكومية والخاصة بمحافظة </a:t>
                      </a:r>
                      <a:r>
                        <a:rPr lang="ar-SA" sz="1600" dirty="0" err="1">
                          <a:solidFill>
                            <a:schemeClr val="tx2"/>
                          </a:solidFill>
                          <a:effectLst/>
                        </a:rPr>
                        <a:t>الغاط</a:t>
                      </a:r>
                      <a:endParaRPr lang="en-US" sz="1400" dirty="0">
                        <a:solidFill>
                          <a:schemeClr val="tx2"/>
                        </a:solidFill>
                        <a:effectLst/>
                        <a:latin typeface="TheSans" pitchFamily="34" charset="-78"/>
                        <a:cs typeface="TheSans" pitchFamily="34" charset="-78"/>
                      </a:endParaRPr>
                    </a:p>
                  </a:txBody>
                  <a:tcPr marL="68580" marR="68580" marT="0" marB="0" anchor="ctr"/>
                </a:tc>
              </a:tr>
              <a:tr h="584827">
                <a:tc>
                  <a:txBody>
                    <a:bodyPr/>
                    <a:lstStyle/>
                    <a:p>
                      <a:pPr algn="r" rtl="1">
                        <a:lnSpc>
                          <a:spcPct val="150000"/>
                        </a:lnSpc>
                        <a:spcAft>
                          <a:spcPts val="0"/>
                        </a:spcAft>
                      </a:pPr>
                      <a:r>
                        <a:rPr lang="ar-SA" sz="1800" dirty="0">
                          <a:effectLst/>
                        </a:rPr>
                        <a:t>تاريخ تنفيذ البرنامج التدريبي</a:t>
                      </a:r>
                      <a:endParaRPr lang="en-US" sz="16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err="1">
                          <a:solidFill>
                            <a:schemeClr val="tx2"/>
                          </a:solidFill>
                          <a:effectLst/>
                        </a:rPr>
                        <a:t>الاربعاء</a:t>
                      </a:r>
                      <a:r>
                        <a:rPr lang="ar-SA" sz="1600" dirty="0">
                          <a:solidFill>
                            <a:schemeClr val="tx2"/>
                          </a:solidFill>
                          <a:effectLst/>
                        </a:rPr>
                        <a:t>  29/5/1434هـ</a:t>
                      </a:r>
                      <a:endParaRPr lang="en-US" sz="1400" dirty="0">
                        <a:solidFill>
                          <a:schemeClr val="tx2"/>
                        </a:solidFill>
                        <a:effectLst/>
                        <a:latin typeface="TheSans" pitchFamily="34" charset="-78"/>
                        <a:cs typeface="TheSans" pitchFamily="34" charset="-78"/>
                      </a:endParaRPr>
                    </a:p>
                  </a:txBody>
                  <a:tcPr marL="68580" marR="68580" marT="0" marB="0" anchor="ctr"/>
                </a:tc>
              </a:tr>
              <a:tr h="584827">
                <a:tc>
                  <a:txBody>
                    <a:bodyPr/>
                    <a:lstStyle/>
                    <a:p>
                      <a:pPr algn="r" rtl="1">
                        <a:lnSpc>
                          <a:spcPct val="150000"/>
                        </a:lnSpc>
                        <a:spcAft>
                          <a:spcPts val="0"/>
                        </a:spcAft>
                      </a:pPr>
                      <a:r>
                        <a:rPr lang="ar-SA" sz="1800" dirty="0">
                          <a:effectLst/>
                        </a:rPr>
                        <a:t>مكان انعقاد البرنامج</a:t>
                      </a:r>
                      <a:endParaRPr lang="en-US" sz="16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chemeClr val="tx2"/>
                          </a:solidFill>
                          <a:effectLst/>
                        </a:rPr>
                        <a:t>مركز </a:t>
                      </a:r>
                      <a:r>
                        <a:rPr lang="ar-SA" sz="1600" dirty="0" err="1">
                          <a:solidFill>
                            <a:schemeClr val="tx2"/>
                          </a:solidFill>
                          <a:effectLst/>
                        </a:rPr>
                        <a:t>الرحمانية</a:t>
                      </a:r>
                      <a:r>
                        <a:rPr lang="ar-SA" sz="1600" dirty="0">
                          <a:solidFill>
                            <a:schemeClr val="tx2"/>
                          </a:solidFill>
                          <a:effectLst/>
                        </a:rPr>
                        <a:t> الثقافي</a:t>
                      </a:r>
                      <a:endParaRPr lang="en-US" sz="1400" dirty="0">
                        <a:solidFill>
                          <a:schemeClr val="tx2"/>
                        </a:solidFill>
                        <a:effectLst/>
                        <a:latin typeface="TheSans" pitchFamily="34" charset="-78"/>
                        <a:cs typeface="TheSans" pitchFamily="34" charset="-78"/>
                      </a:endParaRPr>
                    </a:p>
                  </a:txBody>
                  <a:tcPr marL="68580" marR="68580" marT="0" marB="0" anchor="ctr"/>
                </a:tc>
              </a:tr>
              <a:tr h="584827">
                <a:tc>
                  <a:txBody>
                    <a:bodyPr/>
                    <a:lstStyle/>
                    <a:p>
                      <a:pPr algn="r" rtl="1">
                        <a:lnSpc>
                          <a:spcPct val="150000"/>
                        </a:lnSpc>
                        <a:spcAft>
                          <a:spcPts val="0"/>
                        </a:spcAft>
                      </a:pPr>
                      <a:r>
                        <a:rPr lang="ar-SA" sz="1800">
                          <a:effectLst/>
                        </a:rPr>
                        <a:t>اسم المدرب</a:t>
                      </a:r>
                      <a:endParaRPr lang="en-US" sz="160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chemeClr val="tx2"/>
                          </a:solidFill>
                          <a:effectLst/>
                        </a:rPr>
                        <a:t>أ.د. أشرف جابر</a:t>
                      </a:r>
                      <a:endParaRPr lang="en-US" sz="1400" dirty="0">
                        <a:solidFill>
                          <a:schemeClr val="tx2"/>
                        </a:solidFill>
                        <a:effectLst/>
                        <a:latin typeface="TheSans" pitchFamily="34" charset="-78"/>
                        <a:cs typeface="TheSans" pitchFamily="34" charset="-78"/>
                      </a:endParaRPr>
                    </a:p>
                  </a:txBody>
                  <a:tcPr marL="68580" marR="68580" marT="0" marB="0" anchor="ctr"/>
                </a:tc>
              </a:tr>
              <a:tr h="584827">
                <a:tc>
                  <a:txBody>
                    <a:bodyPr/>
                    <a:lstStyle/>
                    <a:p>
                      <a:pPr algn="r" rtl="1">
                        <a:lnSpc>
                          <a:spcPct val="150000"/>
                        </a:lnSpc>
                        <a:spcAft>
                          <a:spcPts val="0"/>
                        </a:spcAft>
                      </a:pPr>
                      <a:r>
                        <a:rPr lang="ar-SA" sz="1800" dirty="0">
                          <a:effectLst/>
                        </a:rPr>
                        <a:t>عدد المتدربين الذين حضروا  البرنامج</a:t>
                      </a:r>
                      <a:endParaRPr lang="en-US" sz="16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chemeClr val="tx2"/>
                          </a:solidFill>
                          <a:effectLst/>
                        </a:rPr>
                        <a:t>20 متدرب</a:t>
                      </a:r>
                      <a:endParaRPr lang="en-US" sz="1400" dirty="0">
                        <a:solidFill>
                          <a:schemeClr val="tx2"/>
                        </a:solidFill>
                        <a:effectLst/>
                        <a:latin typeface="TheSans" pitchFamily="34" charset="-78"/>
                        <a:cs typeface="TheSans" pitchFamily="34" charset="-78"/>
                      </a:endParaRPr>
                    </a:p>
                  </a:txBody>
                  <a:tcPr marL="68580" marR="68580" marT="0" marB="0"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الدورات التدريبية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aphicFrame>
        <p:nvGraphicFramePr>
          <p:cNvPr id="4" name="عنصر نائب للمحتوى 3"/>
          <p:cNvGraphicFramePr>
            <a:graphicFrameLocks/>
          </p:cNvGraphicFramePr>
          <p:nvPr>
            <p:extLst>
              <p:ext uri="{D42A27DB-BD31-4B8C-83A1-F6EECF244321}">
                <p14:modId xmlns:p14="http://schemas.microsoft.com/office/powerpoint/2010/main" val="2538491636"/>
              </p:ext>
            </p:extLst>
          </p:nvPr>
        </p:nvGraphicFramePr>
        <p:xfrm>
          <a:off x="460516" y="1988839"/>
          <a:ext cx="8143932" cy="4104457"/>
        </p:xfrm>
        <a:graphic>
          <a:graphicData uri="http://schemas.openxmlformats.org/drawingml/2006/table">
            <a:tbl>
              <a:tblPr rtl="1" firstRow="1" firstCol="1" bandRow="1">
                <a:tableStyleId>{21E4AEA4-8DFA-4A89-87EB-49C32662AFE0}</a:tableStyleId>
              </a:tblPr>
              <a:tblGrid>
                <a:gridCol w="3130992"/>
                <a:gridCol w="5012940"/>
              </a:tblGrid>
              <a:tr h="586351">
                <a:tc>
                  <a:txBody>
                    <a:bodyPr/>
                    <a:lstStyle/>
                    <a:p>
                      <a:pPr algn="r" rtl="1">
                        <a:lnSpc>
                          <a:spcPct val="150000"/>
                        </a:lnSpc>
                        <a:spcAft>
                          <a:spcPts val="0"/>
                        </a:spcAft>
                      </a:pPr>
                      <a:r>
                        <a:rPr lang="ar-SA" sz="1800" dirty="0">
                          <a:effectLst/>
                        </a:rPr>
                        <a:t>اسم البرنامج التدريبي</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800" dirty="0">
                          <a:effectLst/>
                        </a:rPr>
                        <a:t>أطلق مهاراتك </a:t>
                      </a:r>
                      <a:endParaRPr lang="en-US" sz="1600" dirty="0">
                        <a:effectLst/>
                        <a:latin typeface="TheSans" pitchFamily="34" charset="-78"/>
                        <a:cs typeface="TheSans" pitchFamily="34" charset="-78"/>
                      </a:endParaRPr>
                    </a:p>
                  </a:txBody>
                  <a:tcPr marL="68580" marR="68580" marT="0" marB="0" anchor="ctr">
                    <a:solidFill>
                      <a:srgbClr val="8E0000"/>
                    </a:solidFill>
                  </a:tcPr>
                </a:tc>
              </a:tr>
              <a:tr h="586351">
                <a:tc>
                  <a:txBody>
                    <a:bodyPr/>
                    <a:lstStyle/>
                    <a:p>
                      <a:pPr algn="r" rtl="1">
                        <a:lnSpc>
                          <a:spcPct val="150000"/>
                        </a:lnSpc>
                        <a:spcAft>
                          <a:spcPts val="0"/>
                        </a:spcAft>
                      </a:pPr>
                      <a:r>
                        <a:rPr lang="ar-SA" sz="1800" dirty="0">
                          <a:effectLst/>
                        </a:rPr>
                        <a:t>اهداف  البرنامج</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rgbClr val="000000"/>
                          </a:solidFill>
                          <a:effectLst/>
                        </a:rPr>
                        <a:t>إتقان </a:t>
                      </a:r>
                      <a:r>
                        <a:rPr lang="ar-SA" sz="1600" dirty="0" err="1">
                          <a:solidFill>
                            <a:srgbClr val="000000"/>
                          </a:solidFill>
                          <a:effectLst/>
                        </a:rPr>
                        <a:t>اساسيات</a:t>
                      </a:r>
                      <a:r>
                        <a:rPr lang="ar-SA" sz="1600" dirty="0">
                          <a:solidFill>
                            <a:srgbClr val="000000"/>
                          </a:solidFill>
                          <a:effectLst/>
                        </a:rPr>
                        <a:t> مهارات الحاسب لفئة عمرية محدده لا تتجاوز </a:t>
                      </a:r>
                      <a:r>
                        <a:rPr lang="ar-SA" sz="1600" dirty="0" err="1">
                          <a:solidFill>
                            <a:srgbClr val="000000"/>
                          </a:solidFill>
                          <a:effectLst/>
                        </a:rPr>
                        <a:t>ال</a:t>
                      </a:r>
                      <a:r>
                        <a:rPr lang="ar-SA" sz="1600" dirty="0">
                          <a:solidFill>
                            <a:srgbClr val="000000"/>
                          </a:solidFill>
                          <a:effectLst/>
                        </a:rPr>
                        <a:t>  12 عام</a:t>
                      </a:r>
                      <a:endParaRPr lang="en-US" sz="1400" dirty="0">
                        <a:solidFill>
                          <a:srgbClr val="000000"/>
                        </a:solidFill>
                        <a:effectLst/>
                        <a:latin typeface="TheSans" pitchFamily="34" charset="-78"/>
                        <a:cs typeface="TheSans" pitchFamily="34" charset="-78"/>
                      </a:endParaRPr>
                    </a:p>
                  </a:txBody>
                  <a:tcPr marL="68580" marR="68580" marT="0" marB="0" anchor="ctr">
                    <a:solidFill>
                      <a:srgbClr val="FF9B9B"/>
                    </a:solidFill>
                  </a:tcPr>
                </a:tc>
              </a:tr>
              <a:tr h="586351">
                <a:tc>
                  <a:txBody>
                    <a:bodyPr/>
                    <a:lstStyle/>
                    <a:p>
                      <a:pPr algn="r" rtl="1">
                        <a:lnSpc>
                          <a:spcPct val="150000"/>
                        </a:lnSpc>
                        <a:spcAft>
                          <a:spcPts val="0"/>
                        </a:spcAft>
                      </a:pPr>
                      <a:r>
                        <a:rPr lang="ar-SA" sz="1800" dirty="0">
                          <a:effectLst/>
                        </a:rPr>
                        <a:t>الفئة المستهدفة</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rgbClr val="000000"/>
                          </a:solidFill>
                          <a:effectLst/>
                        </a:rPr>
                        <a:t>طالبات الفئة العمرية </a:t>
                      </a:r>
                      <a:r>
                        <a:rPr lang="ar-SA" sz="1600" dirty="0" err="1">
                          <a:solidFill>
                            <a:srgbClr val="000000"/>
                          </a:solidFill>
                          <a:effectLst/>
                        </a:rPr>
                        <a:t>ال</a:t>
                      </a:r>
                      <a:r>
                        <a:rPr lang="ar-SA" sz="1600" dirty="0">
                          <a:solidFill>
                            <a:srgbClr val="000000"/>
                          </a:solidFill>
                          <a:effectLst/>
                        </a:rPr>
                        <a:t> ١١ و١2 </a:t>
                      </a:r>
                      <a:r>
                        <a:rPr lang="ar-SA" sz="1600" dirty="0" smtClean="0">
                          <a:solidFill>
                            <a:srgbClr val="000000"/>
                          </a:solidFill>
                          <a:effectLst/>
                        </a:rPr>
                        <a:t>عام</a:t>
                      </a:r>
                      <a:r>
                        <a:rPr lang="en-US" sz="1600" dirty="0" smtClean="0">
                          <a:solidFill>
                            <a:srgbClr val="000000"/>
                          </a:solidFill>
                          <a:effectLst/>
                        </a:rPr>
                        <a:t>) </a:t>
                      </a:r>
                      <a:r>
                        <a:rPr lang="ar-SA" sz="1600" dirty="0">
                          <a:solidFill>
                            <a:srgbClr val="000000"/>
                          </a:solidFill>
                          <a:effectLst/>
                        </a:rPr>
                        <a:t>الصف خامس والسادس ابتدائي</a:t>
                      </a:r>
                      <a:r>
                        <a:rPr lang="en-US" sz="1600" dirty="0">
                          <a:solidFill>
                            <a:srgbClr val="000000"/>
                          </a:solidFill>
                          <a:effectLst/>
                        </a:rPr>
                        <a:t> (</a:t>
                      </a:r>
                      <a:endParaRPr lang="en-US" sz="1400" dirty="0">
                        <a:solidFill>
                          <a:srgbClr val="000000"/>
                        </a:solidFill>
                        <a:effectLst/>
                        <a:latin typeface="TheSans" pitchFamily="34" charset="-78"/>
                        <a:cs typeface="TheSans" pitchFamily="34" charset="-78"/>
                      </a:endParaRPr>
                    </a:p>
                  </a:txBody>
                  <a:tcPr marL="68580" marR="68580" marT="0" marB="0" anchor="ctr">
                    <a:solidFill>
                      <a:srgbClr val="FFE5E5"/>
                    </a:solidFill>
                  </a:tcPr>
                </a:tc>
              </a:tr>
              <a:tr h="586351">
                <a:tc>
                  <a:txBody>
                    <a:bodyPr/>
                    <a:lstStyle/>
                    <a:p>
                      <a:pPr algn="r" rtl="1">
                        <a:lnSpc>
                          <a:spcPct val="150000"/>
                        </a:lnSpc>
                        <a:spcAft>
                          <a:spcPts val="0"/>
                        </a:spcAft>
                      </a:pPr>
                      <a:r>
                        <a:rPr lang="ar-SA" sz="1800" dirty="0">
                          <a:effectLst/>
                        </a:rPr>
                        <a:t>تاريخ تنفيذ البرنامج التدريبي</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rgbClr val="000000"/>
                          </a:solidFill>
                          <a:effectLst/>
                        </a:rPr>
                        <a:t>الاثنين </a:t>
                      </a:r>
                      <a:r>
                        <a:rPr lang="ar-SA" sz="1600" dirty="0" smtClean="0">
                          <a:solidFill>
                            <a:srgbClr val="000000"/>
                          </a:solidFill>
                          <a:effectLst/>
                        </a:rPr>
                        <a:t>1434/5/27هـ</a:t>
                      </a:r>
                      <a:endParaRPr lang="en-US" sz="1400" dirty="0">
                        <a:solidFill>
                          <a:srgbClr val="000000"/>
                        </a:solidFill>
                        <a:effectLst/>
                        <a:latin typeface="TheSans" pitchFamily="34" charset="-78"/>
                        <a:cs typeface="TheSans" pitchFamily="34" charset="-78"/>
                      </a:endParaRPr>
                    </a:p>
                  </a:txBody>
                  <a:tcPr marL="68580" marR="68580" marT="0" marB="0" anchor="ctr">
                    <a:solidFill>
                      <a:srgbClr val="FF9B9B"/>
                    </a:solidFill>
                  </a:tcPr>
                </a:tc>
              </a:tr>
              <a:tr h="586351">
                <a:tc>
                  <a:txBody>
                    <a:bodyPr/>
                    <a:lstStyle/>
                    <a:p>
                      <a:pPr algn="r" rtl="1">
                        <a:lnSpc>
                          <a:spcPct val="150000"/>
                        </a:lnSpc>
                        <a:spcAft>
                          <a:spcPts val="0"/>
                        </a:spcAft>
                      </a:pPr>
                      <a:r>
                        <a:rPr lang="ar-SA" sz="1800" dirty="0">
                          <a:effectLst/>
                        </a:rPr>
                        <a:t>مكان انعقاد البرنامج</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rgbClr val="000000"/>
                          </a:solidFill>
                          <a:effectLst/>
                        </a:rPr>
                        <a:t>المدرسة الابتدائية الثالثة</a:t>
                      </a:r>
                      <a:endParaRPr lang="en-US" sz="1400" dirty="0">
                        <a:solidFill>
                          <a:srgbClr val="000000"/>
                        </a:solidFill>
                        <a:effectLst/>
                        <a:latin typeface="TheSans" pitchFamily="34" charset="-78"/>
                        <a:cs typeface="TheSans" pitchFamily="34" charset="-78"/>
                      </a:endParaRPr>
                    </a:p>
                  </a:txBody>
                  <a:tcPr marL="68580" marR="68580" marT="0" marB="0" anchor="ctr">
                    <a:solidFill>
                      <a:srgbClr val="FFE5E5"/>
                    </a:solidFill>
                  </a:tcPr>
                </a:tc>
              </a:tr>
              <a:tr h="586351">
                <a:tc>
                  <a:txBody>
                    <a:bodyPr/>
                    <a:lstStyle/>
                    <a:p>
                      <a:pPr algn="r" rtl="1">
                        <a:lnSpc>
                          <a:spcPct val="150000"/>
                        </a:lnSpc>
                        <a:spcAft>
                          <a:spcPts val="0"/>
                        </a:spcAft>
                      </a:pPr>
                      <a:r>
                        <a:rPr lang="ar-SA" sz="1800" dirty="0">
                          <a:effectLst/>
                        </a:rPr>
                        <a:t>اسم المدربة</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rgbClr val="000000"/>
                          </a:solidFill>
                          <a:effectLst/>
                        </a:rPr>
                        <a:t>أ. أنفال السهيل ومجموعة من طالبات قسم تقنية المعلومات</a:t>
                      </a:r>
                      <a:endParaRPr lang="en-US" sz="1400" dirty="0">
                        <a:solidFill>
                          <a:srgbClr val="000000"/>
                        </a:solidFill>
                        <a:effectLst/>
                        <a:latin typeface="TheSans" pitchFamily="34" charset="-78"/>
                        <a:cs typeface="TheSans" pitchFamily="34" charset="-78"/>
                      </a:endParaRPr>
                    </a:p>
                  </a:txBody>
                  <a:tcPr marL="68580" marR="68580" marT="0" marB="0" anchor="ctr">
                    <a:solidFill>
                      <a:srgbClr val="FF9B9B"/>
                    </a:solidFill>
                  </a:tcPr>
                </a:tc>
              </a:tr>
              <a:tr h="586351">
                <a:tc>
                  <a:txBody>
                    <a:bodyPr/>
                    <a:lstStyle/>
                    <a:p>
                      <a:pPr algn="r" rtl="1">
                        <a:lnSpc>
                          <a:spcPct val="150000"/>
                        </a:lnSpc>
                        <a:spcAft>
                          <a:spcPts val="0"/>
                        </a:spcAft>
                      </a:pPr>
                      <a:r>
                        <a:rPr lang="ar-SA" sz="1800" dirty="0">
                          <a:effectLst/>
                        </a:rPr>
                        <a:t>عدد الطالبات الذين حضروا  البرنامج</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rgbClr val="000000"/>
                          </a:solidFill>
                          <a:effectLst/>
                        </a:rPr>
                        <a:t>25 طالبة</a:t>
                      </a:r>
                      <a:endParaRPr lang="en-US" sz="1400" dirty="0">
                        <a:solidFill>
                          <a:srgbClr val="000000"/>
                        </a:solidFill>
                        <a:effectLst/>
                        <a:latin typeface="TheSans" pitchFamily="34" charset="-78"/>
                        <a:cs typeface="TheSans" pitchFamily="34" charset="-78"/>
                      </a:endParaRPr>
                    </a:p>
                  </a:txBody>
                  <a:tcPr marL="68580" marR="68580" marT="0" marB="0" anchor="ctr">
                    <a:solidFill>
                      <a:srgbClr val="FFE5E5"/>
                    </a:solidFill>
                  </a:tcPr>
                </a:tc>
              </a:tr>
            </a:tbl>
          </a:graphicData>
        </a:graphic>
      </p:graphicFrame>
    </p:spTree>
    <p:extLst>
      <p:ext uri="{BB962C8B-B14F-4D97-AF65-F5344CB8AC3E}">
        <p14:creationId xmlns:p14="http://schemas.microsoft.com/office/powerpoint/2010/main" val="2492723708"/>
      </p:ext>
    </p:extLst>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الدورات التدريبية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aphicFrame>
        <p:nvGraphicFramePr>
          <p:cNvPr id="4" name="عنصر نائب للمحتوى 3"/>
          <p:cNvGraphicFramePr>
            <a:graphicFrameLocks/>
          </p:cNvGraphicFramePr>
          <p:nvPr>
            <p:extLst>
              <p:ext uri="{D42A27DB-BD31-4B8C-83A1-F6EECF244321}">
                <p14:modId xmlns:p14="http://schemas.microsoft.com/office/powerpoint/2010/main" val="123748449"/>
              </p:ext>
            </p:extLst>
          </p:nvPr>
        </p:nvGraphicFramePr>
        <p:xfrm>
          <a:off x="539552" y="2060848"/>
          <a:ext cx="8143932" cy="4104457"/>
        </p:xfrm>
        <a:graphic>
          <a:graphicData uri="http://schemas.openxmlformats.org/drawingml/2006/table">
            <a:tbl>
              <a:tblPr rtl="1" firstRow="1" firstCol="1" bandRow="1">
                <a:tableStyleId>{21E4AEA4-8DFA-4A89-87EB-49C32662AFE0}</a:tableStyleId>
              </a:tblPr>
              <a:tblGrid>
                <a:gridCol w="3130992"/>
                <a:gridCol w="5012940"/>
              </a:tblGrid>
              <a:tr h="586351">
                <a:tc>
                  <a:txBody>
                    <a:bodyPr/>
                    <a:lstStyle/>
                    <a:p>
                      <a:pPr algn="r" rtl="1">
                        <a:lnSpc>
                          <a:spcPct val="150000"/>
                        </a:lnSpc>
                        <a:spcAft>
                          <a:spcPts val="0"/>
                        </a:spcAft>
                      </a:pPr>
                      <a:r>
                        <a:rPr lang="ar-SA" sz="1800" dirty="0">
                          <a:effectLst/>
                          <a:latin typeface="TheSans" pitchFamily="34" charset="-78"/>
                          <a:cs typeface="TheSans" pitchFamily="34" charset="-78"/>
                        </a:rPr>
                        <a:t>اسم البرنامج التدريبي</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800" dirty="0">
                          <a:effectLst/>
                          <a:latin typeface="TheSans" pitchFamily="34" charset="-78"/>
                          <a:cs typeface="TheSans" pitchFamily="34" charset="-78"/>
                        </a:rPr>
                        <a:t>حققي حلمك وابدئي مشروعك</a:t>
                      </a:r>
                      <a:endParaRPr lang="en-US" sz="1600" dirty="0">
                        <a:effectLst/>
                        <a:latin typeface="TheSans" pitchFamily="34" charset="-78"/>
                        <a:cs typeface="TheSans" pitchFamily="34" charset="-78"/>
                      </a:endParaRPr>
                    </a:p>
                  </a:txBody>
                  <a:tcPr marL="68580" marR="68580" marT="0" marB="0" anchor="ctr">
                    <a:solidFill>
                      <a:srgbClr val="8E0000"/>
                    </a:solidFill>
                  </a:tcPr>
                </a:tc>
              </a:tr>
              <a:tr h="586351">
                <a:tc>
                  <a:txBody>
                    <a:bodyPr/>
                    <a:lstStyle/>
                    <a:p>
                      <a:pPr algn="r" rtl="1">
                        <a:lnSpc>
                          <a:spcPct val="150000"/>
                        </a:lnSpc>
                        <a:spcAft>
                          <a:spcPts val="0"/>
                        </a:spcAft>
                      </a:pPr>
                      <a:r>
                        <a:rPr lang="ar-SA" sz="1800" dirty="0">
                          <a:effectLst/>
                          <a:latin typeface="TheSans" pitchFamily="34" charset="-78"/>
                          <a:cs typeface="TheSans" pitchFamily="34" charset="-78"/>
                        </a:rPr>
                        <a:t>اهداف  البرنامج</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نشر ثقافة الاستثمار الخاص </a:t>
                      </a:r>
                      <a:r>
                        <a:rPr lang="ar-SA" sz="1600" dirty="0" err="1">
                          <a:solidFill>
                            <a:schemeClr val="tx2"/>
                          </a:solidFill>
                          <a:effectLst/>
                          <a:latin typeface="TheSans" pitchFamily="34" charset="-78"/>
                          <a:cs typeface="TheSans" pitchFamily="34" charset="-78"/>
                        </a:rPr>
                        <a:t>و</a:t>
                      </a:r>
                      <a:r>
                        <a:rPr lang="ar-SA" sz="1600" dirty="0">
                          <a:solidFill>
                            <a:schemeClr val="tx2"/>
                          </a:solidFill>
                          <a:effectLst/>
                          <a:latin typeface="TheSans" pitchFamily="34" charset="-78"/>
                          <a:cs typeface="TheSans" pitchFamily="34" charset="-78"/>
                        </a:rPr>
                        <a:t> تنمية روح المبادرة </a:t>
                      </a:r>
                      <a:r>
                        <a:rPr lang="ar-SA" sz="1600" dirty="0" err="1">
                          <a:solidFill>
                            <a:schemeClr val="tx2"/>
                          </a:solidFill>
                          <a:effectLst/>
                          <a:latin typeface="TheSans" pitchFamily="34" charset="-78"/>
                          <a:cs typeface="TheSans" pitchFamily="34" charset="-78"/>
                        </a:rPr>
                        <a:t>و</a:t>
                      </a:r>
                      <a:r>
                        <a:rPr lang="ar-SA" sz="1600" dirty="0">
                          <a:solidFill>
                            <a:schemeClr val="tx2"/>
                          </a:solidFill>
                          <a:effectLst/>
                          <a:latin typeface="TheSans" pitchFamily="34" charset="-78"/>
                          <a:cs typeface="TheSans" pitchFamily="34" charset="-78"/>
                        </a:rPr>
                        <a:t> </a:t>
                      </a:r>
                      <a:r>
                        <a:rPr lang="ar-SA" sz="1600" dirty="0" err="1">
                          <a:solidFill>
                            <a:schemeClr val="tx2"/>
                          </a:solidFill>
                          <a:effectLst/>
                          <a:latin typeface="TheSans" pitchFamily="34" charset="-78"/>
                          <a:cs typeface="TheSans" pitchFamily="34" charset="-78"/>
                        </a:rPr>
                        <a:t>الريادة</a:t>
                      </a:r>
                      <a:r>
                        <a:rPr lang="ar-SA" sz="1600" dirty="0">
                          <a:solidFill>
                            <a:schemeClr val="tx2"/>
                          </a:solidFill>
                          <a:effectLst/>
                          <a:latin typeface="TheSans" pitchFamily="34" charset="-78"/>
                          <a:cs typeface="TheSans" pitchFamily="34" charset="-78"/>
                        </a:rPr>
                        <a:t> لدى المتدربة</a:t>
                      </a:r>
                      <a:endParaRPr lang="en-US" sz="1400" dirty="0">
                        <a:solidFill>
                          <a:schemeClr val="tx2"/>
                        </a:solidFill>
                        <a:effectLst/>
                        <a:latin typeface="TheSans" pitchFamily="34" charset="-78"/>
                        <a:cs typeface="TheSans" pitchFamily="34" charset="-78"/>
                      </a:endParaRPr>
                    </a:p>
                  </a:txBody>
                  <a:tcPr marL="68580" marR="68580" marT="0" marB="0" anchor="ctr">
                    <a:solidFill>
                      <a:srgbClr val="FF9B9B"/>
                    </a:solidFill>
                  </a:tcPr>
                </a:tc>
              </a:tr>
              <a:tr h="586351">
                <a:tc>
                  <a:txBody>
                    <a:bodyPr/>
                    <a:lstStyle/>
                    <a:p>
                      <a:pPr algn="r" rtl="1">
                        <a:lnSpc>
                          <a:spcPct val="150000"/>
                        </a:lnSpc>
                        <a:spcAft>
                          <a:spcPts val="0"/>
                        </a:spcAft>
                      </a:pPr>
                      <a:r>
                        <a:rPr lang="ar-SA" sz="1800" dirty="0">
                          <a:effectLst/>
                          <a:latin typeface="TheSans" pitchFamily="34" charset="-78"/>
                          <a:cs typeface="TheSans" pitchFamily="34" charset="-78"/>
                        </a:rPr>
                        <a:t>الفئة المستهدفة</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سيدات الاعمال بمحافظة الغاط</a:t>
                      </a:r>
                      <a:endParaRPr lang="en-US" sz="1400" dirty="0">
                        <a:solidFill>
                          <a:schemeClr val="tx2"/>
                        </a:solidFill>
                        <a:effectLst/>
                        <a:latin typeface="TheSans" pitchFamily="34" charset="-78"/>
                        <a:cs typeface="TheSans" pitchFamily="34" charset="-78"/>
                      </a:endParaRPr>
                    </a:p>
                  </a:txBody>
                  <a:tcPr marL="68580" marR="68580" marT="0" marB="0" anchor="ctr">
                    <a:solidFill>
                      <a:srgbClr val="FFE5E5"/>
                    </a:solidFill>
                  </a:tcPr>
                </a:tc>
              </a:tr>
              <a:tr h="586351">
                <a:tc>
                  <a:txBody>
                    <a:bodyPr/>
                    <a:lstStyle/>
                    <a:p>
                      <a:pPr algn="r" rtl="1">
                        <a:lnSpc>
                          <a:spcPct val="150000"/>
                        </a:lnSpc>
                        <a:spcAft>
                          <a:spcPts val="0"/>
                        </a:spcAft>
                      </a:pPr>
                      <a:r>
                        <a:rPr lang="ar-SA" sz="1800" dirty="0">
                          <a:effectLst/>
                          <a:latin typeface="TheSans" pitchFamily="34" charset="-78"/>
                          <a:cs typeface="TheSans" pitchFamily="34" charset="-78"/>
                        </a:rPr>
                        <a:t>تاريخ تنفيذ البرنامج التدريبي</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الاربعاء الموافق </a:t>
                      </a:r>
                      <a:r>
                        <a:rPr lang="ar-SA" sz="1600" dirty="0" smtClean="0">
                          <a:solidFill>
                            <a:srgbClr val="000000"/>
                          </a:solidFill>
                          <a:effectLst/>
                        </a:rPr>
                        <a:t>1434</a:t>
                      </a:r>
                      <a:r>
                        <a:rPr lang="ar-SA" sz="1600" dirty="0" smtClean="0">
                          <a:solidFill>
                            <a:schemeClr val="tx2"/>
                          </a:solidFill>
                          <a:effectLst/>
                          <a:latin typeface="TheSans" pitchFamily="34" charset="-78"/>
                          <a:cs typeface="TheSans" pitchFamily="34" charset="-78"/>
                        </a:rPr>
                        <a:t>/5/29هـ</a:t>
                      </a:r>
                      <a:endParaRPr lang="en-US" sz="1400" dirty="0">
                        <a:solidFill>
                          <a:schemeClr val="tx2"/>
                        </a:solidFill>
                        <a:effectLst/>
                        <a:latin typeface="TheSans" pitchFamily="34" charset="-78"/>
                        <a:cs typeface="TheSans" pitchFamily="34" charset="-78"/>
                      </a:endParaRPr>
                    </a:p>
                  </a:txBody>
                  <a:tcPr marL="68580" marR="68580" marT="0" marB="0" anchor="ctr">
                    <a:solidFill>
                      <a:srgbClr val="FF9B9B"/>
                    </a:solidFill>
                  </a:tcPr>
                </a:tc>
              </a:tr>
              <a:tr h="586351">
                <a:tc>
                  <a:txBody>
                    <a:bodyPr/>
                    <a:lstStyle/>
                    <a:p>
                      <a:pPr algn="r" rtl="1">
                        <a:lnSpc>
                          <a:spcPct val="150000"/>
                        </a:lnSpc>
                        <a:spcAft>
                          <a:spcPts val="0"/>
                        </a:spcAft>
                      </a:pPr>
                      <a:r>
                        <a:rPr lang="ar-SA" sz="1800" dirty="0">
                          <a:effectLst/>
                          <a:latin typeface="TheSans" pitchFamily="34" charset="-78"/>
                          <a:cs typeface="TheSans" pitchFamily="34" charset="-78"/>
                        </a:rPr>
                        <a:t>مكان انعقاد البرنامج</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مركز </a:t>
                      </a:r>
                      <a:r>
                        <a:rPr lang="ar-SA" sz="1600" dirty="0" err="1">
                          <a:solidFill>
                            <a:schemeClr val="tx2"/>
                          </a:solidFill>
                          <a:effectLst/>
                          <a:latin typeface="TheSans" pitchFamily="34" charset="-78"/>
                          <a:cs typeface="TheSans" pitchFamily="34" charset="-78"/>
                        </a:rPr>
                        <a:t>الرحمانية</a:t>
                      </a:r>
                      <a:r>
                        <a:rPr lang="ar-SA" sz="1600" dirty="0">
                          <a:solidFill>
                            <a:schemeClr val="tx2"/>
                          </a:solidFill>
                          <a:effectLst/>
                          <a:latin typeface="TheSans" pitchFamily="34" charset="-78"/>
                          <a:cs typeface="TheSans" pitchFamily="34" charset="-78"/>
                        </a:rPr>
                        <a:t> الثقافي</a:t>
                      </a:r>
                      <a:endParaRPr lang="en-US" sz="1400" dirty="0">
                        <a:solidFill>
                          <a:schemeClr val="tx2"/>
                        </a:solidFill>
                        <a:effectLst/>
                        <a:latin typeface="TheSans" pitchFamily="34" charset="-78"/>
                        <a:cs typeface="TheSans" pitchFamily="34" charset="-78"/>
                      </a:endParaRPr>
                    </a:p>
                  </a:txBody>
                  <a:tcPr marL="68580" marR="68580" marT="0" marB="0" anchor="ctr">
                    <a:solidFill>
                      <a:srgbClr val="FFE5E5"/>
                    </a:solidFill>
                  </a:tcPr>
                </a:tc>
              </a:tr>
              <a:tr h="586351">
                <a:tc>
                  <a:txBody>
                    <a:bodyPr/>
                    <a:lstStyle/>
                    <a:p>
                      <a:pPr algn="r" rtl="1">
                        <a:lnSpc>
                          <a:spcPct val="150000"/>
                        </a:lnSpc>
                        <a:spcAft>
                          <a:spcPts val="0"/>
                        </a:spcAft>
                      </a:pPr>
                      <a:r>
                        <a:rPr lang="ar-SA" sz="1800">
                          <a:effectLst/>
                          <a:latin typeface="TheSans" pitchFamily="34" charset="-78"/>
                          <a:cs typeface="TheSans" pitchFamily="34" charset="-78"/>
                        </a:rPr>
                        <a:t>اسم المدربة</a:t>
                      </a:r>
                      <a:endParaRPr lang="en-US" sz="160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أ. فاطمة لطيف</a:t>
                      </a:r>
                      <a:endParaRPr lang="en-US" sz="1400" dirty="0">
                        <a:solidFill>
                          <a:schemeClr val="tx2"/>
                        </a:solidFill>
                        <a:effectLst/>
                        <a:latin typeface="TheSans" pitchFamily="34" charset="-78"/>
                        <a:cs typeface="TheSans" pitchFamily="34" charset="-78"/>
                      </a:endParaRPr>
                    </a:p>
                  </a:txBody>
                  <a:tcPr marL="68580" marR="68580" marT="0" marB="0" anchor="ctr">
                    <a:solidFill>
                      <a:srgbClr val="FF9B9B"/>
                    </a:solidFill>
                  </a:tcPr>
                </a:tc>
              </a:tr>
              <a:tr h="586351">
                <a:tc>
                  <a:txBody>
                    <a:bodyPr/>
                    <a:lstStyle/>
                    <a:p>
                      <a:pPr algn="r" rtl="1">
                        <a:lnSpc>
                          <a:spcPct val="150000"/>
                        </a:lnSpc>
                        <a:spcAft>
                          <a:spcPts val="0"/>
                        </a:spcAft>
                      </a:pPr>
                      <a:r>
                        <a:rPr lang="ar-SA" sz="1800" dirty="0">
                          <a:effectLst/>
                          <a:latin typeface="TheSans" pitchFamily="34" charset="-78"/>
                          <a:cs typeface="TheSans" pitchFamily="34" charset="-78"/>
                        </a:rPr>
                        <a:t>عدد المتدربات الذين حضروا البرنامج</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19 متدربه</a:t>
                      </a:r>
                      <a:endParaRPr lang="en-US" sz="1400" dirty="0">
                        <a:solidFill>
                          <a:schemeClr val="tx2"/>
                        </a:solidFill>
                        <a:effectLst/>
                        <a:latin typeface="TheSans" pitchFamily="34" charset="-78"/>
                        <a:cs typeface="TheSans" pitchFamily="34" charset="-78"/>
                      </a:endParaRPr>
                    </a:p>
                  </a:txBody>
                  <a:tcPr marL="68580" marR="68580" marT="0" marB="0" anchor="ctr">
                    <a:solidFill>
                      <a:srgbClr val="FFE5E5"/>
                    </a:solidFill>
                  </a:tcPr>
                </a:tc>
              </a:tr>
            </a:tbl>
          </a:graphicData>
        </a:graphic>
      </p:graphicFrame>
    </p:spTree>
    <p:extLst>
      <p:ext uri="{BB962C8B-B14F-4D97-AF65-F5344CB8AC3E}">
        <p14:creationId xmlns:p14="http://schemas.microsoft.com/office/powerpoint/2010/main" val="2934386212"/>
      </p:ext>
    </p:extLst>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الدورات التدريبية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aphicFrame>
        <p:nvGraphicFramePr>
          <p:cNvPr id="4" name="عنصر نائب للمحتوى 3"/>
          <p:cNvGraphicFramePr>
            <a:graphicFrameLocks/>
          </p:cNvGraphicFramePr>
          <p:nvPr>
            <p:extLst>
              <p:ext uri="{D42A27DB-BD31-4B8C-83A1-F6EECF244321}">
                <p14:modId xmlns:p14="http://schemas.microsoft.com/office/powerpoint/2010/main" val="4223996042"/>
              </p:ext>
            </p:extLst>
          </p:nvPr>
        </p:nvGraphicFramePr>
        <p:xfrm>
          <a:off x="460516" y="1987686"/>
          <a:ext cx="8143932" cy="4249626"/>
        </p:xfrm>
        <a:graphic>
          <a:graphicData uri="http://schemas.openxmlformats.org/drawingml/2006/table">
            <a:tbl>
              <a:tblPr rtl="1" firstRow="1" firstCol="1" bandRow="1">
                <a:tableStyleId>{21E4AEA4-8DFA-4A89-87EB-49C32662AFE0}</a:tableStyleId>
              </a:tblPr>
              <a:tblGrid>
                <a:gridCol w="3130992"/>
                <a:gridCol w="5012940"/>
              </a:tblGrid>
              <a:tr h="586351">
                <a:tc>
                  <a:txBody>
                    <a:bodyPr/>
                    <a:lstStyle/>
                    <a:p>
                      <a:pPr algn="r" rtl="1">
                        <a:lnSpc>
                          <a:spcPct val="150000"/>
                        </a:lnSpc>
                        <a:spcAft>
                          <a:spcPts val="0"/>
                        </a:spcAft>
                      </a:pPr>
                      <a:r>
                        <a:rPr lang="ar-SA" sz="1800" dirty="0">
                          <a:effectLst/>
                          <a:latin typeface="TheSans" pitchFamily="34" charset="-78"/>
                          <a:cs typeface="TheSans" pitchFamily="34" charset="-78"/>
                        </a:rPr>
                        <a:t>اسم البرنامج التدريبي</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800" dirty="0">
                          <a:effectLst/>
                          <a:latin typeface="TheSans" pitchFamily="34" charset="-78"/>
                          <a:cs typeface="TheSans" pitchFamily="34" charset="-78"/>
                        </a:rPr>
                        <a:t>تدريس وتقييم المفردات اللغوية</a:t>
                      </a:r>
                      <a:endParaRPr lang="en-US" sz="1600" dirty="0">
                        <a:effectLst/>
                        <a:latin typeface="TheSans" pitchFamily="34" charset="-78"/>
                        <a:cs typeface="TheSans" pitchFamily="34" charset="-78"/>
                      </a:endParaRPr>
                    </a:p>
                  </a:txBody>
                  <a:tcPr marL="68580" marR="68580" marT="0" marB="0" anchor="ctr">
                    <a:solidFill>
                      <a:srgbClr val="8E0000"/>
                    </a:solidFill>
                  </a:tcPr>
                </a:tc>
              </a:tr>
              <a:tr h="586351">
                <a:tc>
                  <a:txBody>
                    <a:bodyPr/>
                    <a:lstStyle/>
                    <a:p>
                      <a:pPr algn="r" rtl="1">
                        <a:lnSpc>
                          <a:spcPct val="150000"/>
                        </a:lnSpc>
                        <a:spcAft>
                          <a:spcPts val="0"/>
                        </a:spcAft>
                      </a:pPr>
                      <a:r>
                        <a:rPr lang="ar-SA" sz="1800" dirty="0">
                          <a:effectLst/>
                          <a:latin typeface="TheSans" pitchFamily="34" charset="-78"/>
                          <a:cs typeface="TheSans" pitchFamily="34" charset="-78"/>
                        </a:rPr>
                        <a:t>اهداف  البرنامج</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a:solidFill>
                            <a:schemeClr val="tx2"/>
                          </a:solidFill>
                          <a:effectLst/>
                          <a:latin typeface="TheSans" pitchFamily="34" charset="-78"/>
                          <a:cs typeface="TheSans" pitchFamily="34" charset="-78"/>
                        </a:rPr>
                        <a:t>التعرف على طرق تدريس وتقييم المفردات اللغوية للغة الانجليزية كلغة أجنبية</a:t>
                      </a:r>
                      <a:r>
                        <a:rPr lang="en-US" sz="1600">
                          <a:solidFill>
                            <a:schemeClr val="tx2"/>
                          </a:solidFill>
                          <a:effectLst/>
                          <a:latin typeface="TheSans" pitchFamily="34" charset="-78"/>
                          <a:cs typeface="TheSans" pitchFamily="34" charset="-78"/>
                        </a:rPr>
                        <a:t>.</a:t>
                      </a:r>
                      <a:endParaRPr lang="en-US" sz="1400">
                        <a:solidFill>
                          <a:schemeClr val="tx2"/>
                        </a:solidFill>
                        <a:effectLst/>
                        <a:latin typeface="TheSans" pitchFamily="34" charset="-78"/>
                        <a:cs typeface="TheSans" pitchFamily="34" charset="-78"/>
                      </a:endParaRPr>
                    </a:p>
                  </a:txBody>
                  <a:tcPr marL="68580" marR="68580" marT="0" marB="0" anchor="ctr">
                    <a:solidFill>
                      <a:srgbClr val="FF9B9B"/>
                    </a:solidFill>
                  </a:tcPr>
                </a:tc>
              </a:tr>
              <a:tr h="586351">
                <a:tc>
                  <a:txBody>
                    <a:bodyPr/>
                    <a:lstStyle/>
                    <a:p>
                      <a:pPr algn="r" rtl="1">
                        <a:lnSpc>
                          <a:spcPct val="150000"/>
                        </a:lnSpc>
                        <a:spcAft>
                          <a:spcPts val="0"/>
                        </a:spcAft>
                      </a:pPr>
                      <a:r>
                        <a:rPr lang="ar-SA" sz="1800" dirty="0">
                          <a:effectLst/>
                          <a:latin typeface="TheSans" pitchFamily="34" charset="-78"/>
                          <a:cs typeface="TheSans" pitchFamily="34" charset="-78"/>
                        </a:rPr>
                        <a:t>الفئة المستهدفة</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a:solidFill>
                            <a:schemeClr val="tx2"/>
                          </a:solidFill>
                          <a:effectLst/>
                          <a:latin typeface="TheSans" pitchFamily="34" charset="-78"/>
                          <a:cs typeface="TheSans" pitchFamily="34" charset="-78"/>
                        </a:rPr>
                        <a:t>معلمات اللغة الانجليزية بمحافظة الغاط</a:t>
                      </a:r>
                      <a:endParaRPr lang="en-US" sz="1400">
                        <a:solidFill>
                          <a:schemeClr val="tx2"/>
                        </a:solidFill>
                        <a:effectLst/>
                        <a:latin typeface="TheSans" pitchFamily="34" charset="-78"/>
                        <a:cs typeface="TheSans" pitchFamily="34" charset="-78"/>
                      </a:endParaRPr>
                    </a:p>
                  </a:txBody>
                  <a:tcPr marL="68580" marR="68580" marT="0" marB="0" anchor="ctr">
                    <a:solidFill>
                      <a:srgbClr val="FFE5E5"/>
                    </a:solidFill>
                  </a:tcPr>
                </a:tc>
              </a:tr>
              <a:tr h="586351">
                <a:tc>
                  <a:txBody>
                    <a:bodyPr/>
                    <a:lstStyle/>
                    <a:p>
                      <a:pPr algn="r" rtl="1">
                        <a:lnSpc>
                          <a:spcPct val="150000"/>
                        </a:lnSpc>
                        <a:spcAft>
                          <a:spcPts val="0"/>
                        </a:spcAft>
                      </a:pPr>
                      <a:r>
                        <a:rPr lang="ar-SA" sz="1800" dirty="0">
                          <a:effectLst/>
                          <a:latin typeface="TheSans" pitchFamily="34" charset="-78"/>
                          <a:cs typeface="TheSans" pitchFamily="34" charset="-78"/>
                        </a:rPr>
                        <a:t>تاريخ تنفيذ البرنامج التدريبي</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السبت </a:t>
                      </a:r>
                      <a:r>
                        <a:rPr lang="ar-SA" sz="1600" dirty="0" smtClean="0">
                          <a:solidFill>
                            <a:srgbClr val="000000"/>
                          </a:solidFill>
                          <a:effectLst/>
                        </a:rPr>
                        <a:t>1434</a:t>
                      </a:r>
                      <a:r>
                        <a:rPr lang="ar-SA" sz="1600" dirty="0" smtClean="0">
                          <a:solidFill>
                            <a:schemeClr val="tx2"/>
                          </a:solidFill>
                          <a:effectLst/>
                          <a:latin typeface="TheSans" pitchFamily="34" charset="-78"/>
                          <a:cs typeface="TheSans" pitchFamily="34" charset="-78"/>
                        </a:rPr>
                        <a:t>/6/3هـ</a:t>
                      </a:r>
                      <a:endParaRPr lang="en-US" sz="1400" dirty="0">
                        <a:solidFill>
                          <a:schemeClr val="tx2"/>
                        </a:solidFill>
                        <a:effectLst/>
                        <a:latin typeface="TheSans" pitchFamily="34" charset="-78"/>
                        <a:cs typeface="TheSans" pitchFamily="34" charset="-78"/>
                      </a:endParaRPr>
                    </a:p>
                  </a:txBody>
                  <a:tcPr marL="68580" marR="68580" marT="0" marB="0" anchor="ctr">
                    <a:solidFill>
                      <a:srgbClr val="FF9B9B"/>
                    </a:solidFill>
                  </a:tcPr>
                </a:tc>
              </a:tr>
              <a:tr h="586351">
                <a:tc>
                  <a:txBody>
                    <a:bodyPr/>
                    <a:lstStyle/>
                    <a:p>
                      <a:pPr algn="r" rtl="1">
                        <a:lnSpc>
                          <a:spcPct val="150000"/>
                        </a:lnSpc>
                        <a:spcAft>
                          <a:spcPts val="0"/>
                        </a:spcAft>
                      </a:pPr>
                      <a:r>
                        <a:rPr lang="ar-SA" sz="1800">
                          <a:effectLst/>
                          <a:latin typeface="TheSans" pitchFamily="34" charset="-78"/>
                          <a:cs typeface="TheSans" pitchFamily="34" charset="-78"/>
                        </a:rPr>
                        <a:t>مكان انعقاد البرنامج</a:t>
                      </a:r>
                      <a:endParaRPr lang="en-US" sz="160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مركز التدريب التربوي التابع لإدارة التربية والتعليم بمحافظة الغاط</a:t>
                      </a:r>
                      <a:endParaRPr lang="en-US" sz="1400" dirty="0">
                        <a:solidFill>
                          <a:schemeClr val="tx2"/>
                        </a:solidFill>
                        <a:effectLst/>
                        <a:latin typeface="TheSans" pitchFamily="34" charset="-78"/>
                        <a:cs typeface="TheSans" pitchFamily="34" charset="-78"/>
                      </a:endParaRPr>
                    </a:p>
                  </a:txBody>
                  <a:tcPr marL="68580" marR="68580" marT="0" marB="0" anchor="ctr">
                    <a:solidFill>
                      <a:srgbClr val="FFE5E5"/>
                    </a:solidFill>
                  </a:tcPr>
                </a:tc>
              </a:tr>
              <a:tr h="586351">
                <a:tc>
                  <a:txBody>
                    <a:bodyPr/>
                    <a:lstStyle/>
                    <a:p>
                      <a:pPr algn="r" rtl="1">
                        <a:lnSpc>
                          <a:spcPct val="150000"/>
                        </a:lnSpc>
                        <a:spcAft>
                          <a:spcPts val="0"/>
                        </a:spcAft>
                      </a:pPr>
                      <a:r>
                        <a:rPr lang="ar-SA" sz="1800">
                          <a:effectLst/>
                          <a:latin typeface="TheSans" pitchFamily="34" charset="-78"/>
                          <a:cs typeface="TheSans" pitchFamily="34" charset="-78"/>
                        </a:rPr>
                        <a:t>اسم المدربة</a:t>
                      </a:r>
                      <a:endParaRPr lang="en-US" sz="160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د. منى جابر </a:t>
                      </a:r>
                      <a:r>
                        <a:rPr lang="ar-SA" sz="1600" dirty="0" err="1">
                          <a:solidFill>
                            <a:schemeClr val="tx2"/>
                          </a:solidFill>
                          <a:effectLst/>
                          <a:latin typeface="TheSans" pitchFamily="34" charset="-78"/>
                          <a:cs typeface="TheSans" pitchFamily="34" charset="-78"/>
                        </a:rPr>
                        <a:t>عبدالحافظ</a:t>
                      </a:r>
                      <a:endParaRPr lang="en-US" sz="1400" dirty="0">
                        <a:solidFill>
                          <a:schemeClr val="tx2"/>
                        </a:solidFill>
                        <a:effectLst/>
                        <a:latin typeface="TheSans" pitchFamily="34" charset="-78"/>
                        <a:cs typeface="TheSans" pitchFamily="34" charset="-78"/>
                      </a:endParaRPr>
                    </a:p>
                  </a:txBody>
                  <a:tcPr marL="68580" marR="68580" marT="0" marB="0" anchor="ctr">
                    <a:solidFill>
                      <a:srgbClr val="FF9B9B"/>
                    </a:solidFill>
                  </a:tcPr>
                </a:tc>
              </a:tr>
              <a:tr h="586351">
                <a:tc>
                  <a:txBody>
                    <a:bodyPr/>
                    <a:lstStyle/>
                    <a:p>
                      <a:pPr algn="r" rtl="1">
                        <a:lnSpc>
                          <a:spcPct val="150000"/>
                        </a:lnSpc>
                        <a:spcAft>
                          <a:spcPts val="0"/>
                        </a:spcAft>
                      </a:pPr>
                      <a:r>
                        <a:rPr lang="ar-SA" sz="1800" dirty="0">
                          <a:effectLst/>
                          <a:latin typeface="TheSans" pitchFamily="34" charset="-78"/>
                          <a:cs typeface="TheSans" pitchFamily="34" charset="-78"/>
                        </a:rPr>
                        <a:t>عدد المتدربات الذين حضروا البرنامج</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9 متدربات</a:t>
                      </a:r>
                      <a:endParaRPr lang="en-US" sz="1400" dirty="0">
                        <a:solidFill>
                          <a:schemeClr val="tx2"/>
                        </a:solidFill>
                        <a:effectLst/>
                        <a:latin typeface="TheSans" pitchFamily="34" charset="-78"/>
                        <a:cs typeface="TheSans" pitchFamily="34" charset="-78"/>
                      </a:endParaRPr>
                    </a:p>
                  </a:txBody>
                  <a:tcPr marL="68580" marR="68580" marT="0" marB="0" anchor="ctr">
                    <a:solidFill>
                      <a:srgbClr val="FFE5E5"/>
                    </a:solidFill>
                  </a:tcPr>
                </a:tc>
              </a:tr>
            </a:tbl>
          </a:graphicData>
        </a:graphic>
      </p:graphicFrame>
    </p:spTree>
    <p:extLst>
      <p:ext uri="{BB962C8B-B14F-4D97-AF65-F5344CB8AC3E}">
        <p14:creationId xmlns:p14="http://schemas.microsoft.com/office/powerpoint/2010/main" val="3882049010"/>
      </p:ext>
    </p:extLst>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الدورات التدريبية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aphicFrame>
        <p:nvGraphicFramePr>
          <p:cNvPr id="4" name="عنصر نائب للمحتوى 3"/>
          <p:cNvGraphicFramePr>
            <a:graphicFrameLocks/>
          </p:cNvGraphicFramePr>
          <p:nvPr>
            <p:extLst>
              <p:ext uri="{D42A27DB-BD31-4B8C-83A1-F6EECF244321}">
                <p14:modId xmlns:p14="http://schemas.microsoft.com/office/powerpoint/2010/main" val="2344746371"/>
              </p:ext>
            </p:extLst>
          </p:nvPr>
        </p:nvGraphicFramePr>
        <p:xfrm>
          <a:off x="228556" y="1772816"/>
          <a:ext cx="8143932" cy="4435435"/>
        </p:xfrm>
        <a:graphic>
          <a:graphicData uri="http://schemas.openxmlformats.org/drawingml/2006/table">
            <a:tbl>
              <a:tblPr rtl="1" firstRow="1" firstCol="1" bandRow="1">
                <a:tableStyleId>{21E4AEA4-8DFA-4A89-87EB-49C32662AFE0}</a:tableStyleId>
              </a:tblPr>
              <a:tblGrid>
                <a:gridCol w="3130992"/>
                <a:gridCol w="5012940"/>
              </a:tblGrid>
              <a:tr h="586351">
                <a:tc>
                  <a:txBody>
                    <a:bodyPr/>
                    <a:lstStyle/>
                    <a:p>
                      <a:pPr algn="r" rtl="1">
                        <a:lnSpc>
                          <a:spcPct val="150000"/>
                        </a:lnSpc>
                        <a:spcAft>
                          <a:spcPts val="0"/>
                        </a:spcAft>
                      </a:pPr>
                      <a:r>
                        <a:rPr lang="ar-SA" sz="1800" dirty="0">
                          <a:effectLst/>
                          <a:latin typeface="TheSans" pitchFamily="34" charset="-78"/>
                          <a:cs typeface="TheSans" pitchFamily="34" charset="-78"/>
                        </a:rPr>
                        <a:t>اسم البرنامج التدريبي</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800" dirty="0">
                          <a:effectLst/>
                          <a:latin typeface="TheSans" pitchFamily="34" charset="-78"/>
                          <a:cs typeface="TheSans" pitchFamily="34" charset="-78"/>
                        </a:rPr>
                        <a:t>دورة طرق التقييم الرسمية و غير الرسمية في تدريس اللغة الانجليزية كلغة أجنبية</a:t>
                      </a:r>
                      <a:endParaRPr lang="en-US" sz="1600" dirty="0">
                        <a:effectLst/>
                        <a:latin typeface="TheSans" pitchFamily="34" charset="-78"/>
                        <a:cs typeface="TheSans" pitchFamily="34" charset="-78"/>
                      </a:endParaRPr>
                    </a:p>
                  </a:txBody>
                  <a:tcPr marL="68580" marR="68580" marT="0" marB="0" anchor="ctr">
                    <a:solidFill>
                      <a:srgbClr val="8E0000"/>
                    </a:solidFill>
                  </a:tcPr>
                </a:tc>
              </a:tr>
              <a:tr h="586351">
                <a:tc>
                  <a:txBody>
                    <a:bodyPr/>
                    <a:lstStyle/>
                    <a:p>
                      <a:pPr algn="r" rtl="1">
                        <a:lnSpc>
                          <a:spcPct val="150000"/>
                        </a:lnSpc>
                        <a:spcAft>
                          <a:spcPts val="0"/>
                        </a:spcAft>
                      </a:pPr>
                      <a:r>
                        <a:rPr lang="ar-SA" sz="1800" dirty="0" err="1">
                          <a:effectLst/>
                          <a:latin typeface="TheSans" pitchFamily="34" charset="-78"/>
                          <a:cs typeface="TheSans" pitchFamily="34" charset="-78"/>
                        </a:rPr>
                        <a:t>اهداف</a:t>
                      </a:r>
                      <a:r>
                        <a:rPr lang="ar-SA" sz="1800" dirty="0">
                          <a:effectLst/>
                          <a:latin typeface="TheSans" pitchFamily="34" charset="-78"/>
                          <a:cs typeface="TheSans" pitchFamily="34" charset="-78"/>
                        </a:rPr>
                        <a:t>  البرنامج</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التعريف بأسس التقييم الرسمي </a:t>
                      </a:r>
                      <a:r>
                        <a:rPr lang="ar-SA" sz="1600" dirty="0" err="1">
                          <a:solidFill>
                            <a:schemeClr val="tx2"/>
                          </a:solidFill>
                          <a:effectLst/>
                          <a:latin typeface="TheSans" pitchFamily="34" charset="-78"/>
                          <a:cs typeface="TheSans" pitchFamily="34" charset="-78"/>
                        </a:rPr>
                        <a:t>و</a:t>
                      </a:r>
                      <a:r>
                        <a:rPr lang="ar-SA" sz="1600" dirty="0">
                          <a:solidFill>
                            <a:schemeClr val="tx2"/>
                          </a:solidFill>
                          <a:effectLst/>
                          <a:latin typeface="TheSans" pitchFamily="34" charset="-78"/>
                          <a:cs typeface="TheSans" pitchFamily="34" charset="-78"/>
                        </a:rPr>
                        <a:t> غير الرسمي لمهارات اللغة الانجليزية اللغوية </a:t>
                      </a:r>
                      <a:r>
                        <a:rPr lang="ar-SA" sz="1600" dirty="0" err="1">
                          <a:solidFill>
                            <a:schemeClr val="tx2"/>
                          </a:solidFill>
                          <a:effectLst/>
                          <a:latin typeface="TheSans" pitchFamily="34" charset="-78"/>
                          <a:cs typeface="TheSans" pitchFamily="34" charset="-78"/>
                        </a:rPr>
                        <a:t>و</a:t>
                      </a:r>
                      <a:r>
                        <a:rPr lang="ar-SA" sz="1600" dirty="0">
                          <a:solidFill>
                            <a:schemeClr val="tx2"/>
                          </a:solidFill>
                          <a:effectLst/>
                          <a:latin typeface="TheSans" pitchFamily="34" charset="-78"/>
                          <a:cs typeface="TheSans" pitchFamily="34" charset="-78"/>
                        </a:rPr>
                        <a:t> غير اللغوية</a:t>
                      </a:r>
                      <a:endParaRPr lang="en-US" sz="1400" dirty="0">
                        <a:solidFill>
                          <a:schemeClr val="tx2"/>
                        </a:solidFill>
                        <a:effectLst/>
                        <a:latin typeface="TheSans" pitchFamily="34" charset="-78"/>
                        <a:cs typeface="TheSans" pitchFamily="34" charset="-78"/>
                      </a:endParaRPr>
                    </a:p>
                  </a:txBody>
                  <a:tcPr marL="68580" marR="68580" marT="0" marB="0" anchor="ctr">
                    <a:solidFill>
                      <a:srgbClr val="FF9B9B"/>
                    </a:solidFill>
                  </a:tcPr>
                </a:tc>
              </a:tr>
              <a:tr h="586351">
                <a:tc>
                  <a:txBody>
                    <a:bodyPr/>
                    <a:lstStyle/>
                    <a:p>
                      <a:pPr algn="r" rtl="1">
                        <a:lnSpc>
                          <a:spcPct val="150000"/>
                        </a:lnSpc>
                        <a:spcAft>
                          <a:spcPts val="0"/>
                        </a:spcAft>
                      </a:pPr>
                      <a:r>
                        <a:rPr lang="ar-SA" sz="1800" dirty="0">
                          <a:effectLst/>
                          <a:latin typeface="TheSans" pitchFamily="34" charset="-78"/>
                          <a:cs typeface="TheSans" pitchFamily="34" charset="-78"/>
                        </a:rPr>
                        <a:t>الفئة المستهدفة</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معلمات اللغة الانجليزية بمحافظة </a:t>
                      </a:r>
                      <a:r>
                        <a:rPr lang="ar-SA" sz="1600" dirty="0" err="1">
                          <a:solidFill>
                            <a:schemeClr val="tx2"/>
                          </a:solidFill>
                          <a:effectLst/>
                          <a:latin typeface="TheSans" pitchFamily="34" charset="-78"/>
                          <a:cs typeface="TheSans" pitchFamily="34" charset="-78"/>
                        </a:rPr>
                        <a:t>الغاط</a:t>
                      </a:r>
                      <a:endParaRPr lang="en-US" sz="1400" dirty="0">
                        <a:solidFill>
                          <a:schemeClr val="tx2"/>
                        </a:solidFill>
                        <a:effectLst/>
                        <a:latin typeface="TheSans" pitchFamily="34" charset="-78"/>
                        <a:cs typeface="TheSans" pitchFamily="34" charset="-78"/>
                      </a:endParaRPr>
                    </a:p>
                  </a:txBody>
                  <a:tcPr marL="68580" marR="68580" marT="0" marB="0" anchor="ctr">
                    <a:solidFill>
                      <a:srgbClr val="FFE5E5"/>
                    </a:solidFill>
                  </a:tcPr>
                </a:tc>
              </a:tr>
              <a:tr h="586351">
                <a:tc>
                  <a:txBody>
                    <a:bodyPr/>
                    <a:lstStyle/>
                    <a:p>
                      <a:pPr algn="r" rtl="1">
                        <a:lnSpc>
                          <a:spcPct val="150000"/>
                        </a:lnSpc>
                        <a:spcAft>
                          <a:spcPts val="0"/>
                        </a:spcAft>
                      </a:pPr>
                      <a:r>
                        <a:rPr lang="ar-SA" sz="1800" dirty="0">
                          <a:effectLst/>
                          <a:latin typeface="TheSans" pitchFamily="34" charset="-78"/>
                          <a:cs typeface="TheSans" pitchFamily="34" charset="-78"/>
                        </a:rPr>
                        <a:t>تاريخ تنفيذ البرنامج التدريبي</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الثلاثاء </a:t>
                      </a:r>
                      <a:r>
                        <a:rPr lang="ar-SA" sz="1600" dirty="0" smtClean="0">
                          <a:solidFill>
                            <a:srgbClr val="000000"/>
                          </a:solidFill>
                          <a:effectLst/>
                        </a:rPr>
                        <a:t>1434</a:t>
                      </a:r>
                      <a:r>
                        <a:rPr lang="ar-SA" sz="1600" dirty="0" smtClean="0">
                          <a:solidFill>
                            <a:schemeClr val="tx2"/>
                          </a:solidFill>
                          <a:effectLst/>
                          <a:latin typeface="TheSans" pitchFamily="34" charset="-78"/>
                          <a:cs typeface="TheSans" pitchFamily="34" charset="-78"/>
                        </a:rPr>
                        <a:t>/6/20هـ</a:t>
                      </a:r>
                      <a:endParaRPr lang="en-US" sz="1400" dirty="0">
                        <a:solidFill>
                          <a:schemeClr val="tx2"/>
                        </a:solidFill>
                        <a:effectLst/>
                        <a:latin typeface="TheSans" pitchFamily="34" charset="-78"/>
                        <a:cs typeface="TheSans" pitchFamily="34" charset="-78"/>
                      </a:endParaRPr>
                    </a:p>
                  </a:txBody>
                  <a:tcPr marL="68580" marR="68580" marT="0" marB="0" anchor="ctr">
                    <a:solidFill>
                      <a:srgbClr val="FF9B9B"/>
                    </a:solidFill>
                  </a:tcPr>
                </a:tc>
              </a:tr>
              <a:tr h="586351">
                <a:tc>
                  <a:txBody>
                    <a:bodyPr/>
                    <a:lstStyle/>
                    <a:p>
                      <a:pPr algn="r" rtl="1">
                        <a:lnSpc>
                          <a:spcPct val="150000"/>
                        </a:lnSpc>
                        <a:spcAft>
                          <a:spcPts val="0"/>
                        </a:spcAft>
                      </a:pPr>
                      <a:r>
                        <a:rPr lang="ar-SA" sz="1800" dirty="0">
                          <a:effectLst/>
                          <a:latin typeface="TheSans" pitchFamily="34" charset="-78"/>
                          <a:cs typeface="TheSans" pitchFamily="34" charset="-78"/>
                        </a:rPr>
                        <a:t>مكان انعقاد البرنامج</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مركز التدريب التربوي التابع لإدارة التربية والتعليم بمحافظة </a:t>
                      </a:r>
                      <a:r>
                        <a:rPr lang="ar-SA" sz="1600" dirty="0" err="1">
                          <a:solidFill>
                            <a:schemeClr val="tx2"/>
                          </a:solidFill>
                          <a:effectLst/>
                          <a:latin typeface="TheSans" pitchFamily="34" charset="-78"/>
                          <a:cs typeface="TheSans" pitchFamily="34" charset="-78"/>
                        </a:rPr>
                        <a:t>الغاط</a:t>
                      </a:r>
                      <a:endParaRPr lang="en-US" sz="1400" dirty="0">
                        <a:solidFill>
                          <a:schemeClr val="tx2"/>
                        </a:solidFill>
                        <a:effectLst/>
                        <a:latin typeface="TheSans" pitchFamily="34" charset="-78"/>
                        <a:cs typeface="TheSans" pitchFamily="34" charset="-78"/>
                      </a:endParaRPr>
                    </a:p>
                  </a:txBody>
                  <a:tcPr marL="68580" marR="68580" marT="0" marB="0" anchor="ctr">
                    <a:solidFill>
                      <a:srgbClr val="FFE5E5"/>
                    </a:solidFill>
                  </a:tcPr>
                </a:tc>
              </a:tr>
              <a:tr h="586351">
                <a:tc>
                  <a:txBody>
                    <a:bodyPr/>
                    <a:lstStyle/>
                    <a:p>
                      <a:pPr algn="r" rtl="1">
                        <a:lnSpc>
                          <a:spcPct val="150000"/>
                        </a:lnSpc>
                        <a:spcAft>
                          <a:spcPts val="0"/>
                        </a:spcAft>
                      </a:pPr>
                      <a:r>
                        <a:rPr lang="ar-SA" sz="1800" dirty="0">
                          <a:effectLst/>
                          <a:latin typeface="TheSans" pitchFamily="34" charset="-78"/>
                          <a:cs typeface="TheSans" pitchFamily="34" charset="-78"/>
                        </a:rPr>
                        <a:t>اسم المدربة</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أ. حنان سيد </a:t>
                      </a:r>
                      <a:endParaRPr lang="en-US" sz="1400" dirty="0">
                        <a:solidFill>
                          <a:schemeClr val="tx2"/>
                        </a:solidFill>
                        <a:effectLst/>
                        <a:latin typeface="TheSans" pitchFamily="34" charset="-78"/>
                        <a:cs typeface="TheSans" pitchFamily="34" charset="-78"/>
                      </a:endParaRPr>
                    </a:p>
                  </a:txBody>
                  <a:tcPr marL="68580" marR="68580" marT="0" marB="0" anchor="ctr">
                    <a:solidFill>
                      <a:srgbClr val="FF9B9B"/>
                    </a:solidFill>
                  </a:tcPr>
                </a:tc>
              </a:tr>
              <a:tr h="586351">
                <a:tc>
                  <a:txBody>
                    <a:bodyPr/>
                    <a:lstStyle/>
                    <a:p>
                      <a:pPr algn="r" rtl="1">
                        <a:lnSpc>
                          <a:spcPct val="150000"/>
                        </a:lnSpc>
                        <a:spcAft>
                          <a:spcPts val="0"/>
                        </a:spcAft>
                      </a:pPr>
                      <a:r>
                        <a:rPr lang="ar-SA" sz="1800" dirty="0">
                          <a:effectLst/>
                          <a:latin typeface="TheSans" pitchFamily="34" charset="-78"/>
                          <a:cs typeface="TheSans" pitchFamily="34" charset="-78"/>
                        </a:rPr>
                        <a:t>عدد المتدربات الذين حضروا البرنامج</a:t>
                      </a:r>
                      <a:endParaRPr lang="en-US" sz="1600" dirty="0">
                        <a:effectLst/>
                        <a:latin typeface="TheSans" pitchFamily="34" charset="-78"/>
                        <a:ea typeface="Times New Roman"/>
                        <a:cs typeface="TheSans" pitchFamily="34" charset="-78"/>
                      </a:endParaRPr>
                    </a:p>
                  </a:txBody>
                  <a:tcPr marL="68580" marR="68580" marT="0" marB="0" anchor="ctr">
                    <a:solidFill>
                      <a:srgbClr val="8E0000"/>
                    </a:solidFill>
                  </a:tcPr>
                </a:tc>
                <a:tc>
                  <a:txBody>
                    <a:bodyPr/>
                    <a:lstStyle/>
                    <a:p>
                      <a:pPr algn="just" rtl="1">
                        <a:lnSpc>
                          <a:spcPct val="150000"/>
                        </a:lnSpc>
                        <a:spcAft>
                          <a:spcPts val="0"/>
                        </a:spcAft>
                      </a:pPr>
                      <a:r>
                        <a:rPr lang="ar-SA" sz="1600" dirty="0">
                          <a:solidFill>
                            <a:schemeClr val="tx2"/>
                          </a:solidFill>
                          <a:effectLst/>
                          <a:latin typeface="TheSans" pitchFamily="34" charset="-78"/>
                          <a:cs typeface="TheSans" pitchFamily="34" charset="-78"/>
                        </a:rPr>
                        <a:t>9 متدربات</a:t>
                      </a:r>
                      <a:endParaRPr lang="en-US" sz="1400" dirty="0">
                        <a:solidFill>
                          <a:schemeClr val="tx2"/>
                        </a:solidFill>
                        <a:effectLst/>
                        <a:latin typeface="TheSans" pitchFamily="34" charset="-78"/>
                        <a:cs typeface="TheSans" pitchFamily="34" charset="-78"/>
                      </a:endParaRPr>
                    </a:p>
                  </a:txBody>
                  <a:tcPr marL="68580" marR="68580" marT="0" marB="0" anchor="ctr">
                    <a:solidFill>
                      <a:srgbClr val="FFE5E5"/>
                    </a:solidFill>
                  </a:tcPr>
                </a:tc>
              </a:tr>
            </a:tbl>
          </a:graphicData>
        </a:graphic>
      </p:graphicFrame>
    </p:spTree>
    <p:extLst>
      <p:ext uri="{BB962C8B-B14F-4D97-AF65-F5344CB8AC3E}">
        <p14:creationId xmlns:p14="http://schemas.microsoft.com/office/powerpoint/2010/main" val="3543571278"/>
      </p:ext>
    </p:extLst>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الجهات المشاركة في البرامج التدريبية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pSp>
        <p:nvGrpSpPr>
          <p:cNvPr id="4" name="مجموعة 3"/>
          <p:cNvGrpSpPr/>
          <p:nvPr/>
        </p:nvGrpSpPr>
        <p:grpSpPr>
          <a:xfrm>
            <a:off x="6143636" y="1857364"/>
            <a:ext cx="2571768" cy="500066"/>
            <a:chOff x="6072198" y="1571612"/>
            <a:chExt cx="2571768" cy="500066"/>
          </a:xfrm>
        </p:grpSpPr>
        <p:sp>
          <p:nvSpPr>
            <p:cNvPr id="5" name="مستطيل ذو زوايا قطرية مستديرة 4"/>
            <p:cNvSpPr/>
            <p:nvPr/>
          </p:nvSpPr>
          <p:spPr bwMode="auto">
            <a:xfrm>
              <a:off x="6072198" y="1571612"/>
              <a:ext cx="2571768" cy="500066"/>
            </a:xfrm>
            <a:prstGeom prst="round2DiagRect">
              <a:avLst>
                <a:gd name="adj1" fmla="val 0"/>
                <a:gd name="adj2" fmla="val 50000"/>
              </a:avLst>
            </a:prstGeom>
            <a:solidFill>
              <a:schemeClr val="tx1">
                <a:lumMod val="75000"/>
              </a:schemeClr>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19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rPr>
                <a:t>       </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الإمارة .</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7" name="مستطيل ذو زوايا قطرية مستديرة 6"/>
            <p:cNvSpPr/>
            <p:nvPr/>
          </p:nvSpPr>
          <p:spPr bwMode="auto">
            <a:xfrm>
              <a:off x="8072462" y="1571612"/>
              <a:ext cx="571504" cy="500066"/>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1</a:t>
              </a:r>
              <a:endPar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endParaRPr>
            </a:p>
          </p:txBody>
        </p:sp>
      </p:grpSp>
      <p:grpSp>
        <p:nvGrpSpPr>
          <p:cNvPr id="8" name="مجموعة 7"/>
          <p:cNvGrpSpPr/>
          <p:nvPr/>
        </p:nvGrpSpPr>
        <p:grpSpPr>
          <a:xfrm>
            <a:off x="6143636" y="2500306"/>
            <a:ext cx="2571768" cy="500066"/>
            <a:chOff x="6072198" y="1571612"/>
            <a:chExt cx="2571768" cy="500066"/>
          </a:xfrm>
        </p:grpSpPr>
        <p:sp>
          <p:nvSpPr>
            <p:cNvPr id="9" name="مستطيل ذو زوايا قطرية مستديرة 8"/>
            <p:cNvSpPr/>
            <p:nvPr/>
          </p:nvSpPr>
          <p:spPr bwMode="auto">
            <a:xfrm>
              <a:off x="6072198" y="1571612"/>
              <a:ext cx="2571768" cy="500066"/>
            </a:xfrm>
            <a:prstGeom prst="round2DiagRect">
              <a:avLst>
                <a:gd name="adj1" fmla="val 0"/>
                <a:gd name="adj2" fmla="val 50000"/>
              </a:avLst>
            </a:prstGeom>
            <a:solidFill>
              <a:schemeClr val="tx1">
                <a:lumMod val="75000"/>
              </a:schemeClr>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19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rPr>
                <a:t>       </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مركز مليح .</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10" name="مستطيل ذو زوايا قطرية مستديرة 9"/>
            <p:cNvSpPr/>
            <p:nvPr/>
          </p:nvSpPr>
          <p:spPr bwMode="auto">
            <a:xfrm>
              <a:off x="8072462" y="1571612"/>
              <a:ext cx="571504" cy="500066"/>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2</a:t>
              </a:r>
              <a:endPar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endParaRPr>
            </a:p>
          </p:txBody>
        </p:sp>
      </p:grpSp>
      <p:grpSp>
        <p:nvGrpSpPr>
          <p:cNvPr id="14" name="مجموعة 13"/>
          <p:cNvGrpSpPr/>
          <p:nvPr/>
        </p:nvGrpSpPr>
        <p:grpSpPr>
          <a:xfrm>
            <a:off x="6143636" y="3143248"/>
            <a:ext cx="2571768" cy="500066"/>
            <a:chOff x="6072198" y="1571612"/>
            <a:chExt cx="2571768" cy="500066"/>
          </a:xfrm>
        </p:grpSpPr>
        <p:sp>
          <p:nvSpPr>
            <p:cNvPr id="15" name="مستطيل ذو زوايا قطرية مستديرة 14"/>
            <p:cNvSpPr/>
            <p:nvPr/>
          </p:nvSpPr>
          <p:spPr bwMode="auto">
            <a:xfrm>
              <a:off x="6072198" y="1571612"/>
              <a:ext cx="2571768" cy="500066"/>
            </a:xfrm>
            <a:prstGeom prst="round2DiagRect">
              <a:avLst>
                <a:gd name="adj1" fmla="val 0"/>
                <a:gd name="adj2" fmla="val 50000"/>
              </a:avLst>
            </a:prstGeom>
            <a:solidFill>
              <a:schemeClr val="tx1">
                <a:lumMod val="75000"/>
              </a:schemeClr>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19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rPr>
                <a:t>       </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مركز </a:t>
              </a:r>
              <a:r>
                <a:rPr lang="ar-SA" sz="1900" dirty="0" err="1" smtClean="0">
                  <a:solidFill>
                    <a:schemeClr val="bg1"/>
                  </a:solidFill>
                  <a:effectLst>
                    <a:outerShdw blurRad="38100" dist="38100" dir="2700000" algn="tl">
                      <a:srgbClr val="000000">
                        <a:alpha val="43137"/>
                      </a:srgbClr>
                    </a:outerShdw>
                  </a:effectLst>
                  <a:latin typeface="TheSans" pitchFamily="34" charset="-78"/>
                  <a:cs typeface="TheSans" pitchFamily="34" charset="-78"/>
                </a:rPr>
                <a:t>العبدلية</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16" name="مستطيل ذو زوايا قطرية مستديرة 15"/>
            <p:cNvSpPr/>
            <p:nvPr/>
          </p:nvSpPr>
          <p:spPr bwMode="auto">
            <a:xfrm>
              <a:off x="8072462" y="1571612"/>
              <a:ext cx="571504" cy="500066"/>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3</a:t>
              </a:r>
              <a:endPar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endParaRPr>
            </a:p>
          </p:txBody>
        </p:sp>
      </p:grpSp>
      <p:grpSp>
        <p:nvGrpSpPr>
          <p:cNvPr id="17" name="مجموعة 16"/>
          <p:cNvGrpSpPr/>
          <p:nvPr/>
        </p:nvGrpSpPr>
        <p:grpSpPr>
          <a:xfrm>
            <a:off x="6143636" y="3786190"/>
            <a:ext cx="2571768" cy="500066"/>
            <a:chOff x="6072198" y="1571612"/>
            <a:chExt cx="2571768" cy="500066"/>
          </a:xfrm>
        </p:grpSpPr>
        <p:sp>
          <p:nvSpPr>
            <p:cNvPr id="18" name="مستطيل ذو زوايا قطرية مستديرة 17"/>
            <p:cNvSpPr/>
            <p:nvPr/>
          </p:nvSpPr>
          <p:spPr bwMode="auto">
            <a:xfrm>
              <a:off x="6072198" y="1571612"/>
              <a:ext cx="2571768" cy="500066"/>
            </a:xfrm>
            <a:prstGeom prst="round2DiagRect">
              <a:avLst>
                <a:gd name="adj1" fmla="val 0"/>
                <a:gd name="adj2" fmla="val 50000"/>
              </a:avLst>
            </a:prstGeom>
            <a:solidFill>
              <a:schemeClr val="tx1">
                <a:lumMod val="75000"/>
              </a:schemeClr>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19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rPr>
                <a:t>       </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مركز </a:t>
              </a:r>
              <a:r>
                <a:rPr lang="ar-SA" sz="1900" dirty="0" err="1" smtClean="0">
                  <a:solidFill>
                    <a:schemeClr val="bg1"/>
                  </a:solidFill>
                  <a:effectLst>
                    <a:outerShdw blurRad="38100" dist="38100" dir="2700000" algn="tl">
                      <a:srgbClr val="000000">
                        <a:alpha val="43137"/>
                      </a:srgbClr>
                    </a:outerShdw>
                  </a:effectLst>
                  <a:latin typeface="TheSans" pitchFamily="34" charset="-78"/>
                  <a:cs typeface="TheSans" pitchFamily="34" charset="-78"/>
                </a:rPr>
                <a:t>المساعدية</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19" name="مستطيل ذو زوايا قطرية مستديرة 18"/>
            <p:cNvSpPr/>
            <p:nvPr/>
          </p:nvSpPr>
          <p:spPr bwMode="auto">
            <a:xfrm>
              <a:off x="8072462" y="1571612"/>
              <a:ext cx="571504" cy="500066"/>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4</a:t>
              </a:r>
              <a:endPar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endParaRPr>
            </a:p>
          </p:txBody>
        </p:sp>
      </p:grpSp>
      <p:grpSp>
        <p:nvGrpSpPr>
          <p:cNvPr id="20" name="مجموعة 19"/>
          <p:cNvGrpSpPr/>
          <p:nvPr/>
        </p:nvGrpSpPr>
        <p:grpSpPr>
          <a:xfrm>
            <a:off x="6143636" y="4429132"/>
            <a:ext cx="2571768" cy="500066"/>
            <a:chOff x="6072198" y="1571612"/>
            <a:chExt cx="2571768" cy="500066"/>
          </a:xfrm>
        </p:grpSpPr>
        <p:sp>
          <p:nvSpPr>
            <p:cNvPr id="21" name="مستطيل ذو زوايا قطرية مستديرة 20"/>
            <p:cNvSpPr/>
            <p:nvPr/>
          </p:nvSpPr>
          <p:spPr bwMode="auto">
            <a:xfrm>
              <a:off x="6072198" y="1571612"/>
              <a:ext cx="2571768" cy="500066"/>
            </a:xfrm>
            <a:prstGeom prst="round2DiagRect">
              <a:avLst>
                <a:gd name="adj1" fmla="val 0"/>
                <a:gd name="adj2" fmla="val 50000"/>
              </a:avLst>
            </a:prstGeom>
            <a:solidFill>
              <a:schemeClr val="tx1">
                <a:lumMod val="75000"/>
              </a:schemeClr>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19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rPr>
                <a:t>       </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الشرطة .</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22" name="مستطيل ذو زوايا قطرية مستديرة 21"/>
            <p:cNvSpPr/>
            <p:nvPr/>
          </p:nvSpPr>
          <p:spPr bwMode="auto">
            <a:xfrm>
              <a:off x="8072462" y="1571612"/>
              <a:ext cx="571504" cy="500066"/>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5</a:t>
              </a:r>
              <a:endPar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endParaRPr>
            </a:p>
          </p:txBody>
        </p:sp>
      </p:grpSp>
      <p:grpSp>
        <p:nvGrpSpPr>
          <p:cNvPr id="23" name="مجموعة 22"/>
          <p:cNvGrpSpPr/>
          <p:nvPr/>
        </p:nvGrpSpPr>
        <p:grpSpPr>
          <a:xfrm>
            <a:off x="6143636" y="5072074"/>
            <a:ext cx="2571768" cy="500066"/>
            <a:chOff x="6072198" y="1571612"/>
            <a:chExt cx="2571768" cy="500066"/>
          </a:xfrm>
        </p:grpSpPr>
        <p:sp>
          <p:nvSpPr>
            <p:cNvPr id="24" name="مستطيل ذو زوايا قطرية مستديرة 23"/>
            <p:cNvSpPr/>
            <p:nvPr/>
          </p:nvSpPr>
          <p:spPr bwMode="auto">
            <a:xfrm>
              <a:off x="6072198" y="1571612"/>
              <a:ext cx="2571768" cy="500066"/>
            </a:xfrm>
            <a:prstGeom prst="round2DiagRect">
              <a:avLst>
                <a:gd name="adj1" fmla="val 0"/>
                <a:gd name="adj2" fmla="val 50000"/>
              </a:avLst>
            </a:prstGeom>
            <a:solidFill>
              <a:schemeClr val="tx1">
                <a:lumMod val="75000"/>
              </a:schemeClr>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19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rPr>
                <a:t>       </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المرور .</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25" name="مستطيل ذو زوايا قطرية مستديرة 24"/>
            <p:cNvSpPr/>
            <p:nvPr/>
          </p:nvSpPr>
          <p:spPr bwMode="auto">
            <a:xfrm>
              <a:off x="8072462" y="1571612"/>
              <a:ext cx="571504" cy="500066"/>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6</a:t>
              </a:r>
              <a:endPar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endParaRPr>
            </a:p>
          </p:txBody>
        </p:sp>
      </p:grpSp>
      <p:grpSp>
        <p:nvGrpSpPr>
          <p:cNvPr id="26" name="مجموعة 25"/>
          <p:cNvGrpSpPr/>
          <p:nvPr/>
        </p:nvGrpSpPr>
        <p:grpSpPr>
          <a:xfrm>
            <a:off x="6143636" y="5715016"/>
            <a:ext cx="2571768" cy="500066"/>
            <a:chOff x="6072198" y="1571612"/>
            <a:chExt cx="2571768" cy="500066"/>
          </a:xfrm>
        </p:grpSpPr>
        <p:sp>
          <p:nvSpPr>
            <p:cNvPr id="27" name="مستطيل ذو زوايا قطرية مستديرة 26"/>
            <p:cNvSpPr/>
            <p:nvPr/>
          </p:nvSpPr>
          <p:spPr bwMode="auto">
            <a:xfrm>
              <a:off x="6072198" y="1571612"/>
              <a:ext cx="2571768" cy="500066"/>
            </a:xfrm>
            <a:prstGeom prst="round2DiagRect">
              <a:avLst>
                <a:gd name="adj1" fmla="val 0"/>
                <a:gd name="adj2" fmla="val 50000"/>
              </a:avLst>
            </a:prstGeom>
            <a:solidFill>
              <a:schemeClr val="tx1">
                <a:lumMod val="75000"/>
              </a:schemeClr>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19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rPr>
                <a:t>       </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الجوازات .</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28" name="مستطيل ذو زوايا قطرية مستديرة 27"/>
            <p:cNvSpPr/>
            <p:nvPr/>
          </p:nvSpPr>
          <p:spPr bwMode="auto">
            <a:xfrm>
              <a:off x="8072462" y="1571612"/>
              <a:ext cx="571504" cy="500066"/>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7</a:t>
              </a:r>
              <a:endPar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endParaRPr>
            </a:p>
          </p:txBody>
        </p:sp>
      </p:grpSp>
      <p:grpSp>
        <p:nvGrpSpPr>
          <p:cNvPr id="34" name="مجموعة 33"/>
          <p:cNvGrpSpPr/>
          <p:nvPr/>
        </p:nvGrpSpPr>
        <p:grpSpPr>
          <a:xfrm>
            <a:off x="357158" y="1857364"/>
            <a:ext cx="4929222" cy="500066"/>
            <a:chOff x="3714744" y="1571612"/>
            <a:chExt cx="4929222" cy="500066"/>
          </a:xfrm>
        </p:grpSpPr>
        <p:sp>
          <p:nvSpPr>
            <p:cNvPr id="35" name="مستطيل ذو زوايا قطرية مستديرة 34"/>
            <p:cNvSpPr/>
            <p:nvPr/>
          </p:nvSpPr>
          <p:spPr bwMode="auto">
            <a:xfrm>
              <a:off x="3714744" y="1571612"/>
              <a:ext cx="4929222" cy="500066"/>
            </a:xfrm>
            <a:prstGeom prst="round2DiagRect">
              <a:avLst>
                <a:gd name="adj1" fmla="val 0"/>
                <a:gd name="adj2" fmla="val 50000"/>
              </a:avLst>
            </a:prstGeom>
            <a:solidFill>
              <a:schemeClr val="tx1">
                <a:lumMod val="75000"/>
              </a:schemeClr>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190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rPr>
                <a:t>         هيئة الأمر بالمعروف والنهي عن المنكر.</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36" name="مستطيل ذو زوايا قطرية مستديرة 35"/>
            <p:cNvSpPr/>
            <p:nvPr/>
          </p:nvSpPr>
          <p:spPr bwMode="auto">
            <a:xfrm>
              <a:off x="8001024" y="1571612"/>
              <a:ext cx="642942" cy="500066"/>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8</a:t>
              </a:r>
              <a:endPar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endParaRPr>
            </a:p>
          </p:txBody>
        </p:sp>
      </p:grpSp>
      <p:grpSp>
        <p:nvGrpSpPr>
          <p:cNvPr id="37" name="مجموعة 36"/>
          <p:cNvGrpSpPr/>
          <p:nvPr/>
        </p:nvGrpSpPr>
        <p:grpSpPr>
          <a:xfrm>
            <a:off x="357158" y="2500306"/>
            <a:ext cx="4929222" cy="500066"/>
            <a:chOff x="3714744" y="1571612"/>
            <a:chExt cx="4929222" cy="500066"/>
          </a:xfrm>
        </p:grpSpPr>
        <p:sp>
          <p:nvSpPr>
            <p:cNvPr id="38" name="مستطيل ذو زوايا قطرية مستديرة 37"/>
            <p:cNvSpPr/>
            <p:nvPr/>
          </p:nvSpPr>
          <p:spPr bwMode="auto">
            <a:xfrm>
              <a:off x="3714744" y="1571612"/>
              <a:ext cx="4929222" cy="500066"/>
            </a:xfrm>
            <a:prstGeom prst="round2DiagRect">
              <a:avLst>
                <a:gd name="adj1" fmla="val 0"/>
                <a:gd name="adj2" fmla="val 50000"/>
              </a:avLst>
            </a:prstGeom>
            <a:solidFill>
              <a:schemeClr val="tx1">
                <a:lumMod val="75000"/>
              </a:schemeClr>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19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rPr>
                <a:t>        </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شركة الكهرباء .</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39" name="مستطيل ذو زوايا قطرية مستديرة 38"/>
            <p:cNvSpPr/>
            <p:nvPr/>
          </p:nvSpPr>
          <p:spPr bwMode="auto">
            <a:xfrm>
              <a:off x="8001024" y="1571612"/>
              <a:ext cx="642942" cy="500066"/>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9</a:t>
              </a:r>
              <a:endPar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endParaRPr>
            </a:p>
          </p:txBody>
        </p:sp>
      </p:grpSp>
      <p:grpSp>
        <p:nvGrpSpPr>
          <p:cNvPr id="40" name="مجموعة 39"/>
          <p:cNvGrpSpPr/>
          <p:nvPr/>
        </p:nvGrpSpPr>
        <p:grpSpPr>
          <a:xfrm>
            <a:off x="357158" y="3143248"/>
            <a:ext cx="4929222" cy="500066"/>
            <a:chOff x="3714744" y="1571612"/>
            <a:chExt cx="4929222" cy="500066"/>
          </a:xfrm>
        </p:grpSpPr>
        <p:sp>
          <p:nvSpPr>
            <p:cNvPr id="41" name="مستطيل ذو زوايا قطرية مستديرة 40"/>
            <p:cNvSpPr/>
            <p:nvPr/>
          </p:nvSpPr>
          <p:spPr bwMode="auto">
            <a:xfrm>
              <a:off x="3714744" y="1571612"/>
              <a:ext cx="4929222" cy="500066"/>
            </a:xfrm>
            <a:prstGeom prst="round2DiagRect">
              <a:avLst>
                <a:gd name="adj1" fmla="val 0"/>
                <a:gd name="adj2" fmla="val 50000"/>
              </a:avLst>
            </a:prstGeom>
            <a:solidFill>
              <a:schemeClr val="tx1">
                <a:lumMod val="75000"/>
              </a:schemeClr>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19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rPr>
                <a:t>        </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فرع وزارة الشؤون الإسلامية </a:t>
              </a:r>
              <a:r>
                <a:rPr lang="ar-SA" sz="1900" dirty="0" err="1" smtClean="0">
                  <a:solidFill>
                    <a:schemeClr val="bg1"/>
                  </a:solidFill>
                  <a:effectLst>
                    <a:outerShdw blurRad="38100" dist="38100" dir="2700000" algn="tl">
                      <a:srgbClr val="000000">
                        <a:alpha val="43137"/>
                      </a:srgbClr>
                    </a:outerShdw>
                  </a:effectLst>
                  <a:latin typeface="TheSans" pitchFamily="34" charset="-78"/>
                  <a:cs typeface="TheSans" pitchFamily="34" charset="-78"/>
                </a:rPr>
                <a:t>والإوقاف</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 .</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42" name="مستطيل ذو زوايا قطرية مستديرة 41"/>
            <p:cNvSpPr/>
            <p:nvPr/>
          </p:nvSpPr>
          <p:spPr bwMode="auto">
            <a:xfrm>
              <a:off x="8001024" y="1571612"/>
              <a:ext cx="642942" cy="500066"/>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10</a:t>
              </a:r>
              <a:endPar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endParaRPr>
            </a:p>
          </p:txBody>
        </p:sp>
      </p:grpSp>
      <p:grpSp>
        <p:nvGrpSpPr>
          <p:cNvPr id="43" name="مجموعة 42"/>
          <p:cNvGrpSpPr/>
          <p:nvPr/>
        </p:nvGrpSpPr>
        <p:grpSpPr>
          <a:xfrm>
            <a:off x="357158" y="3786190"/>
            <a:ext cx="4929222" cy="500066"/>
            <a:chOff x="3714744" y="1571612"/>
            <a:chExt cx="4929222" cy="500066"/>
          </a:xfrm>
        </p:grpSpPr>
        <p:sp>
          <p:nvSpPr>
            <p:cNvPr id="44" name="مستطيل ذو زوايا قطرية مستديرة 43"/>
            <p:cNvSpPr/>
            <p:nvPr/>
          </p:nvSpPr>
          <p:spPr bwMode="auto">
            <a:xfrm>
              <a:off x="3714744" y="1571612"/>
              <a:ext cx="4929222" cy="500066"/>
            </a:xfrm>
            <a:prstGeom prst="round2DiagRect">
              <a:avLst>
                <a:gd name="adj1" fmla="val 0"/>
                <a:gd name="adj2" fmla="val 50000"/>
              </a:avLst>
            </a:prstGeom>
            <a:solidFill>
              <a:schemeClr val="tx1">
                <a:lumMod val="75000"/>
              </a:schemeClr>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19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rPr>
                <a:t>        </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إدارة التربية والتعليم .</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45" name="مستطيل ذو زوايا قطرية مستديرة 44"/>
            <p:cNvSpPr/>
            <p:nvPr/>
          </p:nvSpPr>
          <p:spPr bwMode="auto">
            <a:xfrm>
              <a:off x="8001024" y="1571612"/>
              <a:ext cx="642942" cy="500066"/>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11</a:t>
              </a:r>
              <a:endPar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endParaRPr>
            </a:p>
          </p:txBody>
        </p:sp>
      </p:grpSp>
      <p:grpSp>
        <p:nvGrpSpPr>
          <p:cNvPr id="46" name="مجموعة 45"/>
          <p:cNvGrpSpPr/>
          <p:nvPr/>
        </p:nvGrpSpPr>
        <p:grpSpPr>
          <a:xfrm>
            <a:off x="357158" y="4429132"/>
            <a:ext cx="4929222" cy="500066"/>
            <a:chOff x="3714744" y="1571612"/>
            <a:chExt cx="4929222" cy="500066"/>
          </a:xfrm>
        </p:grpSpPr>
        <p:sp>
          <p:nvSpPr>
            <p:cNvPr id="47" name="مستطيل ذو زوايا قطرية مستديرة 46"/>
            <p:cNvSpPr/>
            <p:nvPr/>
          </p:nvSpPr>
          <p:spPr bwMode="auto">
            <a:xfrm>
              <a:off x="3714744" y="1571612"/>
              <a:ext cx="4929222" cy="500066"/>
            </a:xfrm>
            <a:prstGeom prst="round2DiagRect">
              <a:avLst>
                <a:gd name="adj1" fmla="val 0"/>
                <a:gd name="adj2" fmla="val 50000"/>
              </a:avLst>
            </a:prstGeom>
            <a:solidFill>
              <a:schemeClr val="tx1">
                <a:lumMod val="75000"/>
              </a:schemeClr>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19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rPr>
                <a:t>        </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الهلال الأحمر .</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48" name="مستطيل ذو زوايا قطرية مستديرة 47"/>
            <p:cNvSpPr/>
            <p:nvPr/>
          </p:nvSpPr>
          <p:spPr bwMode="auto">
            <a:xfrm>
              <a:off x="8001024" y="1571612"/>
              <a:ext cx="642942" cy="500066"/>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12</a:t>
              </a:r>
              <a:endPar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endParaRPr>
            </a:p>
          </p:txBody>
        </p:sp>
      </p:grpSp>
      <p:grpSp>
        <p:nvGrpSpPr>
          <p:cNvPr id="49" name="مجموعة 48"/>
          <p:cNvGrpSpPr/>
          <p:nvPr/>
        </p:nvGrpSpPr>
        <p:grpSpPr>
          <a:xfrm>
            <a:off x="357158" y="5072074"/>
            <a:ext cx="4929222" cy="500066"/>
            <a:chOff x="3714744" y="1571612"/>
            <a:chExt cx="4929222" cy="500066"/>
          </a:xfrm>
        </p:grpSpPr>
        <p:sp>
          <p:nvSpPr>
            <p:cNvPr id="50" name="مستطيل ذو زوايا قطرية مستديرة 49"/>
            <p:cNvSpPr/>
            <p:nvPr/>
          </p:nvSpPr>
          <p:spPr bwMode="auto">
            <a:xfrm>
              <a:off x="3714744" y="1571612"/>
              <a:ext cx="4929222" cy="500066"/>
            </a:xfrm>
            <a:prstGeom prst="round2DiagRect">
              <a:avLst>
                <a:gd name="adj1" fmla="val 0"/>
                <a:gd name="adj2" fmla="val 50000"/>
              </a:avLst>
            </a:prstGeom>
            <a:solidFill>
              <a:schemeClr val="tx1">
                <a:lumMod val="75000"/>
              </a:schemeClr>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19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rPr>
                <a:t>        </a:t>
              </a:r>
              <a:r>
                <a:rPr lang="ar-SA" sz="1900" dirty="0" smtClean="0">
                  <a:solidFill>
                    <a:schemeClr val="bg1"/>
                  </a:solidFill>
                  <a:effectLst>
                    <a:outerShdw blurRad="38100" dist="38100" dir="2700000" algn="tl">
                      <a:srgbClr val="000000">
                        <a:alpha val="43137"/>
                      </a:srgbClr>
                    </a:outerShdw>
                  </a:effectLst>
                  <a:latin typeface="TheSans" pitchFamily="34" charset="-78"/>
                  <a:cs typeface="TheSans" pitchFamily="34" charset="-78"/>
                </a:rPr>
                <a:t>فرع وزارة الزراعة .</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51" name="مستطيل ذو زوايا قطرية مستديرة 50"/>
            <p:cNvSpPr/>
            <p:nvPr/>
          </p:nvSpPr>
          <p:spPr bwMode="auto">
            <a:xfrm>
              <a:off x="8001024" y="1571612"/>
              <a:ext cx="642942" cy="500066"/>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12</a:t>
              </a:r>
              <a:endPar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إحصائيات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aphicFrame>
        <p:nvGraphicFramePr>
          <p:cNvPr id="4" name="عنصر نائب للمحتوى 3"/>
          <p:cNvGraphicFramePr>
            <a:graphicFrameLocks/>
          </p:cNvGraphicFramePr>
          <p:nvPr>
            <p:extLst>
              <p:ext uri="{D42A27DB-BD31-4B8C-83A1-F6EECF244321}">
                <p14:modId xmlns:p14="http://schemas.microsoft.com/office/powerpoint/2010/main" val="2111873702"/>
              </p:ext>
            </p:extLst>
          </p:nvPr>
        </p:nvGraphicFramePr>
        <p:xfrm>
          <a:off x="785786" y="2442226"/>
          <a:ext cx="7572428" cy="2875280"/>
        </p:xfrm>
        <a:graphic>
          <a:graphicData uri="http://schemas.openxmlformats.org/drawingml/2006/table">
            <a:tbl>
              <a:tblPr rtl="1" firstRow="1" bandRow="1">
                <a:tableStyleId>{775DCB02-9BB8-47FD-8907-85C794F793BA}</a:tableStyleId>
              </a:tblPr>
              <a:tblGrid>
                <a:gridCol w="1436098"/>
                <a:gridCol w="2046424"/>
                <a:gridCol w="1484562"/>
                <a:gridCol w="2605344"/>
              </a:tblGrid>
              <a:tr h="370840">
                <a:tc>
                  <a:txBody>
                    <a:bodyPr/>
                    <a:lstStyle/>
                    <a:p>
                      <a:pPr algn="ctr" rtl="1">
                        <a:lnSpc>
                          <a:spcPct val="150000"/>
                        </a:lnSpc>
                      </a:pPr>
                      <a:endParaRPr lang="ar-SA" sz="1700" dirty="0">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pPr>
                      <a:r>
                        <a:rPr lang="ar-SA" sz="1800" dirty="0" smtClean="0"/>
                        <a:t>عدد البرامج التدريبية</a:t>
                      </a:r>
                      <a:endParaRPr lang="ar-SA" sz="1800" dirty="0">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pPr>
                      <a:r>
                        <a:rPr lang="ar-SA" sz="1800" dirty="0" smtClean="0"/>
                        <a:t>عدد المتدربين </a:t>
                      </a:r>
                      <a:endParaRPr lang="ar-SA" sz="1800" dirty="0">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pPr>
                      <a:r>
                        <a:rPr lang="ar-SA" sz="1800" dirty="0" smtClean="0"/>
                        <a:t>عدد الجهات التي  استفادة من البرامج التدريبية</a:t>
                      </a:r>
                      <a:endParaRPr lang="ar-SA" sz="1800" dirty="0">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70840">
                <a:tc>
                  <a:txBody>
                    <a:bodyPr/>
                    <a:lstStyle/>
                    <a:p>
                      <a:pPr algn="ctr" rtl="1">
                        <a:lnSpc>
                          <a:spcPct val="150000"/>
                        </a:lnSpc>
                      </a:pPr>
                      <a:r>
                        <a:rPr lang="ar-SA" sz="1800" b="1" dirty="0" smtClean="0">
                          <a:solidFill>
                            <a:srgbClr val="000000"/>
                          </a:solidFill>
                        </a:rPr>
                        <a:t>للرجال</a:t>
                      </a:r>
                      <a:endParaRPr lang="ar-SA" sz="1800" b="1" dirty="0">
                        <a:solidFill>
                          <a:srgbClr val="000000"/>
                        </a:solidFill>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pPr>
                      <a:r>
                        <a:rPr lang="ar-SA" sz="2400" dirty="0" smtClean="0">
                          <a:solidFill>
                            <a:srgbClr val="000000"/>
                          </a:solidFill>
                        </a:rPr>
                        <a:t>5</a:t>
                      </a:r>
                      <a:endParaRPr lang="ar-SA" sz="2400" dirty="0">
                        <a:solidFill>
                          <a:srgbClr val="000000"/>
                        </a:solidFill>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pPr>
                      <a:r>
                        <a:rPr lang="ar-SA" sz="2400" dirty="0" smtClean="0">
                          <a:solidFill>
                            <a:srgbClr val="000000"/>
                          </a:solidFill>
                        </a:rPr>
                        <a:t>74</a:t>
                      </a:r>
                      <a:endParaRPr lang="ar-SA" sz="2400" dirty="0">
                        <a:solidFill>
                          <a:srgbClr val="000000"/>
                        </a:solidFill>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pPr>
                      <a:r>
                        <a:rPr lang="ar-SA" sz="2400" dirty="0" smtClean="0">
                          <a:solidFill>
                            <a:srgbClr val="000000"/>
                          </a:solidFill>
                        </a:rPr>
                        <a:t>13 </a:t>
                      </a:r>
                      <a:endParaRPr lang="ar-SA" sz="2400" dirty="0">
                        <a:solidFill>
                          <a:srgbClr val="000000"/>
                        </a:solidFill>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70840">
                <a:tc>
                  <a:txBody>
                    <a:bodyPr/>
                    <a:lstStyle/>
                    <a:p>
                      <a:pPr algn="ctr" rtl="1">
                        <a:lnSpc>
                          <a:spcPct val="150000"/>
                        </a:lnSpc>
                      </a:pPr>
                      <a:r>
                        <a:rPr lang="ar-SA" sz="1800" b="1" baseline="0" dirty="0" smtClean="0">
                          <a:solidFill>
                            <a:srgbClr val="000000"/>
                          </a:solidFill>
                        </a:rPr>
                        <a:t>للنساء</a:t>
                      </a:r>
                      <a:endParaRPr lang="ar-SA" sz="1800" b="1" dirty="0">
                        <a:solidFill>
                          <a:srgbClr val="000000"/>
                        </a:solidFill>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pPr>
                      <a:r>
                        <a:rPr lang="ar-SA" sz="2400" dirty="0" smtClean="0">
                          <a:solidFill>
                            <a:srgbClr val="000000"/>
                          </a:solidFill>
                        </a:rPr>
                        <a:t>4</a:t>
                      </a:r>
                      <a:endParaRPr lang="ar-SA" sz="2400" dirty="0">
                        <a:solidFill>
                          <a:srgbClr val="000000"/>
                        </a:solidFill>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pPr>
                      <a:r>
                        <a:rPr lang="ar-SA" sz="2400" dirty="0" smtClean="0">
                          <a:solidFill>
                            <a:srgbClr val="000000"/>
                          </a:solidFill>
                        </a:rPr>
                        <a:t>37</a:t>
                      </a:r>
                      <a:endParaRPr lang="ar-SA" sz="2400" dirty="0">
                        <a:solidFill>
                          <a:srgbClr val="000000"/>
                        </a:solidFill>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pPr>
                      <a:r>
                        <a:rPr lang="ar-SA" sz="2400" dirty="0" smtClean="0">
                          <a:solidFill>
                            <a:srgbClr val="000000"/>
                          </a:solidFill>
                        </a:rPr>
                        <a:t>3</a:t>
                      </a:r>
                      <a:endParaRPr lang="ar-SA" sz="2400" dirty="0">
                        <a:solidFill>
                          <a:srgbClr val="000000"/>
                        </a:solidFill>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70840">
                <a:tc>
                  <a:txBody>
                    <a:bodyPr/>
                    <a:lstStyle/>
                    <a:p>
                      <a:pPr algn="ctr" rtl="1">
                        <a:lnSpc>
                          <a:spcPct val="150000"/>
                        </a:lnSpc>
                      </a:pPr>
                      <a:r>
                        <a:rPr lang="ar-SA" sz="1800" b="1" dirty="0" smtClean="0">
                          <a:solidFill>
                            <a:srgbClr val="000000"/>
                          </a:solidFill>
                        </a:rPr>
                        <a:t>الاجمالي</a:t>
                      </a:r>
                      <a:endParaRPr lang="ar-SA" sz="1800" b="1" dirty="0">
                        <a:solidFill>
                          <a:srgbClr val="000000"/>
                        </a:solidFill>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pPr>
                      <a:r>
                        <a:rPr lang="ar-SA" sz="2800" b="1" dirty="0" smtClean="0">
                          <a:solidFill>
                            <a:srgbClr val="000000"/>
                          </a:solidFill>
                        </a:rPr>
                        <a:t>9</a:t>
                      </a:r>
                      <a:endParaRPr lang="ar-SA" sz="2800" b="1" dirty="0">
                        <a:solidFill>
                          <a:srgbClr val="000000"/>
                        </a:solidFill>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pPr>
                      <a:r>
                        <a:rPr lang="ar-SA" sz="2800" b="1" dirty="0" smtClean="0">
                          <a:solidFill>
                            <a:srgbClr val="000000"/>
                          </a:solidFill>
                        </a:rPr>
                        <a:t>111</a:t>
                      </a:r>
                      <a:endParaRPr lang="ar-SA" sz="2800" b="1" dirty="0">
                        <a:solidFill>
                          <a:srgbClr val="000000"/>
                        </a:solidFill>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pPr>
                      <a:r>
                        <a:rPr lang="ar-SA" sz="2800" b="1" dirty="0" smtClean="0">
                          <a:solidFill>
                            <a:srgbClr val="000000"/>
                          </a:solidFill>
                        </a:rPr>
                        <a:t>16</a:t>
                      </a:r>
                      <a:endParaRPr lang="ar-SA" sz="2800" b="1" dirty="0">
                        <a:solidFill>
                          <a:srgbClr val="000000"/>
                        </a:solidFill>
                        <a:latin typeface="TheSans" pitchFamily="34" charset="-78"/>
                        <a:cs typeface="TheSans" pitchFamily="34" charset="-7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مؤشرات الجودة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pSp>
        <p:nvGrpSpPr>
          <p:cNvPr id="4" name="مجموعة 3"/>
          <p:cNvGrpSpPr/>
          <p:nvPr/>
        </p:nvGrpSpPr>
        <p:grpSpPr>
          <a:xfrm>
            <a:off x="375928" y="2428868"/>
            <a:ext cx="8358246" cy="571504"/>
            <a:chOff x="285720" y="1571612"/>
            <a:chExt cx="8358246" cy="571504"/>
          </a:xfrm>
          <a:solidFill>
            <a:srgbClr val="81772B"/>
          </a:solidFill>
        </p:grpSpPr>
        <p:sp>
          <p:nvSpPr>
            <p:cNvPr id="5" name="مستطيل ذو زوايا قطرية مستديرة 4"/>
            <p:cNvSpPr/>
            <p:nvPr/>
          </p:nvSpPr>
          <p:spPr bwMode="auto">
            <a:xfrm>
              <a:off x="285720" y="1571612"/>
              <a:ext cx="8358246" cy="571504"/>
            </a:xfrm>
            <a:prstGeom prst="round2DiagRect">
              <a:avLst>
                <a:gd name="adj1" fmla="val 0"/>
                <a:gd name="adj2" fmla="val 50000"/>
              </a:avLst>
            </a:prstGeom>
            <a:grpFill/>
            <a:ln>
              <a:solidFill>
                <a:schemeClr val="tx2"/>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000" dirty="0" smtClean="0">
                  <a:solidFill>
                    <a:schemeClr val="bg1"/>
                  </a:solidFill>
                  <a:latin typeface="Tahoma" pitchFamily="34" charset="0"/>
                  <a:ea typeface="GE SS Unique Bold" pitchFamily="18" charset="-78"/>
                  <a:cs typeface="Tahoma" pitchFamily="34" charset="0"/>
                </a:rPr>
                <a:t>      </a:t>
              </a:r>
              <a:r>
                <a:rPr lang="ar-SA" sz="2000" dirty="0" smtClean="0">
                  <a:solidFill>
                    <a:schemeClr val="bg1"/>
                  </a:solidFill>
                  <a:latin typeface="TheSans" pitchFamily="34" charset="-78"/>
                  <a:cs typeface="TheSans" pitchFamily="34" charset="-78"/>
                </a:rPr>
                <a:t>التواصل مع الأقسام العلمية.</a:t>
              </a:r>
              <a:endParaRPr lang="ar-SA" sz="2000" dirty="0" smtClean="0">
                <a:solidFill>
                  <a:schemeClr val="bg1"/>
                </a:solidFill>
                <a:latin typeface="Tahoma" pitchFamily="34" charset="0"/>
                <a:ea typeface="GE SS Unique Bold" pitchFamily="18" charset="-78"/>
                <a:cs typeface="Tahoma" pitchFamily="34" charset="0"/>
              </a:endParaRPr>
            </a:p>
          </p:txBody>
        </p:sp>
        <p:sp>
          <p:nvSpPr>
            <p:cNvPr id="6" name="مستطيل ذو زوايا قطرية مستديرة 5"/>
            <p:cNvSpPr/>
            <p:nvPr/>
          </p:nvSpPr>
          <p:spPr bwMode="auto">
            <a:xfrm>
              <a:off x="8072462" y="1571612"/>
              <a:ext cx="571504" cy="571504"/>
            </a:xfrm>
            <a:prstGeom prst="round2DiagRect">
              <a:avLst>
                <a:gd name="adj1" fmla="val 0"/>
                <a:gd name="adj2" fmla="val 50000"/>
              </a:avLst>
            </a:prstGeom>
            <a:solidFill>
              <a:schemeClr val="bg1"/>
            </a:solidFill>
            <a:ln w="19050">
              <a:solidFill>
                <a:schemeClr val="tx2"/>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1</a:t>
              </a:r>
            </a:p>
          </p:txBody>
        </p:sp>
      </p:grpSp>
      <p:grpSp>
        <p:nvGrpSpPr>
          <p:cNvPr id="7" name="مجموعة 6"/>
          <p:cNvGrpSpPr/>
          <p:nvPr/>
        </p:nvGrpSpPr>
        <p:grpSpPr>
          <a:xfrm>
            <a:off x="1161746" y="3143248"/>
            <a:ext cx="7572428" cy="571504"/>
            <a:chOff x="1071538" y="1571612"/>
            <a:chExt cx="7572428" cy="571504"/>
          </a:xfrm>
        </p:grpSpPr>
        <p:sp>
          <p:nvSpPr>
            <p:cNvPr id="8" name="مستطيل ذو زوايا قطرية مستديرة 7"/>
            <p:cNvSpPr/>
            <p:nvPr/>
          </p:nvSpPr>
          <p:spPr bwMode="auto">
            <a:xfrm>
              <a:off x="1071538" y="1571612"/>
              <a:ext cx="7572428" cy="571504"/>
            </a:xfrm>
            <a:prstGeom prst="round2DiagRect">
              <a:avLst>
                <a:gd name="adj1" fmla="val 0"/>
                <a:gd name="adj2" fmla="val 50000"/>
              </a:avLst>
            </a:prstGeom>
            <a:solidFill>
              <a:srgbClr val="81772B"/>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000" dirty="0" smtClean="0">
                  <a:solidFill>
                    <a:schemeClr val="bg1"/>
                  </a:solidFill>
                  <a:latin typeface="Tahoma" pitchFamily="34" charset="0"/>
                  <a:ea typeface="GE SS Unique Bold" pitchFamily="18" charset="-78"/>
                  <a:cs typeface="Tahoma" pitchFamily="34" charset="0"/>
                </a:rPr>
                <a:t>      </a:t>
              </a:r>
              <a:r>
                <a:rPr lang="ar-SA" sz="2000" dirty="0" smtClean="0">
                  <a:solidFill>
                    <a:schemeClr val="bg1"/>
                  </a:solidFill>
                  <a:latin typeface="TheSans" pitchFamily="34" charset="-78"/>
                  <a:cs typeface="TheSans" pitchFamily="34" charset="-78"/>
                </a:rPr>
                <a:t>الدقة في اختيار المدربين.</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9" name="مستطيل ذو زوايا قطرية مستديرة 8"/>
            <p:cNvSpPr/>
            <p:nvPr/>
          </p:nvSpPr>
          <p:spPr bwMode="auto">
            <a:xfrm>
              <a:off x="8072462" y="1571612"/>
              <a:ext cx="571504" cy="571504"/>
            </a:xfrm>
            <a:prstGeom prst="round2DiagRect">
              <a:avLst>
                <a:gd name="adj1" fmla="val 0"/>
                <a:gd name="adj2" fmla="val 50000"/>
              </a:avLst>
            </a:prstGeom>
            <a:solidFill>
              <a:schemeClr val="bg1">
                <a:lumMod val="95000"/>
              </a:schemeClr>
            </a:solidFill>
            <a:ln w="19050">
              <a:solidFill>
                <a:schemeClr val="tx2"/>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2</a:t>
              </a:r>
            </a:p>
          </p:txBody>
        </p:sp>
      </p:grpSp>
      <p:grpSp>
        <p:nvGrpSpPr>
          <p:cNvPr id="10" name="مجموعة 9"/>
          <p:cNvGrpSpPr/>
          <p:nvPr/>
        </p:nvGrpSpPr>
        <p:grpSpPr>
          <a:xfrm>
            <a:off x="2590506" y="3857628"/>
            <a:ext cx="6143668" cy="571504"/>
            <a:chOff x="2500298" y="1571612"/>
            <a:chExt cx="6143668" cy="571504"/>
          </a:xfrm>
        </p:grpSpPr>
        <p:sp>
          <p:nvSpPr>
            <p:cNvPr id="11" name="مستطيل ذو زوايا قطرية مستديرة 10"/>
            <p:cNvSpPr/>
            <p:nvPr/>
          </p:nvSpPr>
          <p:spPr bwMode="auto">
            <a:xfrm>
              <a:off x="2500298" y="1571612"/>
              <a:ext cx="6143668" cy="571504"/>
            </a:xfrm>
            <a:prstGeom prst="round2DiagRect">
              <a:avLst>
                <a:gd name="adj1" fmla="val 0"/>
                <a:gd name="adj2" fmla="val 50000"/>
              </a:avLst>
            </a:prstGeom>
            <a:solidFill>
              <a:srgbClr val="81772B"/>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000" dirty="0" smtClean="0">
                  <a:solidFill>
                    <a:schemeClr val="bg1"/>
                  </a:solidFill>
                  <a:latin typeface="Tahoma" pitchFamily="34" charset="0"/>
                  <a:ea typeface="GE SS Unique Bold" pitchFamily="18" charset="-78"/>
                  <a:cs typeface="Tahoma" pitchFamily="34" charset="0"/>
                </a:rPr>
                <a:t>      </a:t>
              </a:r>
              <a:r>
                <a:rPr lang="ar-SA" sz="2000" dirty="0" smtClean="0">
                  <a:solidFill>
                    <a:schemeClr val="bg1"/>
                  </a:solidFill>
                  <a:latin typeface="TheSans" pitchFamily="34" charset="-78"/>
                  <a:cs typeface="TheSans" pitchFamily="34" charset="-78"/>
                </a:rPr>
                <a:t>مراجعة وتدقيق الحقائب التدريبية.</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12" name="مستطيل ذو زوايا قطرية مستديرة 11"/>
            <p:cNvSpPr/>
            <p:nvPr/>
          </p:nvSpPr>
          <p:spPr bwMode="auto">
            <a:xfrm>
              <a:off x="8072462" y="1571612"/>
              <a:ext cx="571504" cy="571504"/>
            </a:xfrm>
            <a:prstGeom prst="round2DiagRect">
              <a:avLst>
                <a:gd name="adj1" fmla="val 0"/>
                <a:gd name="adj2" fmla="val 50000"/>
              </a:avLst>
            </a:prstGeom>
            <a:solidFill>
              <a:schemeClr val="bg1">
                <a:lumMod val="95000"/>
              </a:schemeClr>
            </a:solidFill>
            <a:ln w="19050">
              <a:solidFill>
                <a:schemeClr val="tx2"/>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3</a:t>
              </a:r>
            </a:p>
          </p:txBody>
        </p:sp>
      </p:grpSp>
      <p:grpSp>
        <p:nvGrpSpPr>
          <p:cNvPr id="13" name="مجموعة 12"/>
          <p:cNvGrpSpPr/>
          <p:nvPr/>
        </p:nvGrpSpPr>
        <p:grpSpPr>
          <a:xfrm>
            <a:off x="3947828" y="4572008"/>
            <a:ext cx="4786346" cy="571504"/>
            <a:chOff x="3857620" y="1571612"/>
            <a:chExt cx="4786346" cy="571504"/>
          </a:xfrm>
        </p:grpSpPr>
        <p:sp>
          <p:nvSpPr>
            <p:cNvPr id="14" name="مستطيل ذو زوايا قطرية مستديرة 13"/>
            <p:cNvSpPr/>
            <p:nvPr/>
          </p:nvSpPr>
          <p:spPr bwMode="auto">
            <a:xfrm>
              <a:off x="3857620" y="1571612"/>
              <a:ext cx="4786346" cy="571504"/>
            </a:xfrm>
            <a:prstGeom prst="round2DiagRect">
              <a:avLst>
                <a:gd name="adj1" fmla="val 0"/>
                <a:gd name="adj2" fmla="val 50000"/>
              </a:avLst>
            </a:prstGeom>
            <a:solidFill>
              <a:srgbClr val="81772B"/>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000" b="1" dirty="0" smtClean="0">
                  <a:solidFill>
                    <a:schemeClr val="bg1"/>
                  </a:solidFill>
                  <a:latin typeface="Tahoma" pitchFamily="34" charset="0"/>
                  <a:ea typeface="GE SS Unique Bold" pitchFamily="18" charset="-78"/>
                  <a:cs typeface="Tahoma" pitchFamily="34" charset="0"/>
                </a:rPr>
                <a:t>      </a:t>
              </a:r>
              <a:r>
                <a:rPr lang="ar-SA" sz="2000" dirty="0" smtClean="0">
                  <a:solidFill>
                    <a:schemeClr val="bg1"/>
                  </a:solidFill>
                  <a:latin typeface="TheSans" pitchFamily="34" charset="-78"/>
                  <a:cs typeface="TheSans" pitchFamily="34" charset="-78"/>
                </a:rPr>
                <a:t>تهيئة المكان لتنفيذ الدورات.</a:t>
              </a:r>
            </a:p>
            <a:p>
              <a:pPr marL="0" marR="0" indent="0" algn="l" defTabSz="914400"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15" name="مستطيل ذو زوايا قطرية مستديرة 14"/>
            <p:cNvSpPr/>
            <p:nvPr/>
          </p:nvSpPr>
          <p:spPr bwMode="auto">
            <a:xfrm>
              <a:off x="8072462" y="1571612"/>
              <a:ext cx="571504" cy="571504"/>
            </a:xfrm>
            <a:prstGeom prst="round2DiagRect">
              <a:avLst>
                <a:gd name="adj1" fmla="val 0"/>
                <a:gd name="adj2" fmla="val 50000"/>
              </a:avLst>
            </a:prstGeom>
            <a:solidFill>
              <a:schemeClr val="bg1">
                <a:lumMod val="95000"/>
              </a:schemeClr>
            </a:solidFill>
            <a:ln w="19050">
              <a:solidFill>
                <a:schemeClr val="tx2"/>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4</a:t>
              </a:r>
            </a:p>
          </p:txBody>
        </p:sp>
      </p:grpSp>
      <p:grpSp>
        <p:nvGrpSpPr>
          <p:cNvPr id="16" name="مجموعة 15"/>
          <p:cNvGrpSpPr/>
          <p:nvPr/>
        </p:nvGrpSpPr>
        <p:grpSpPr>
          <a:xfrm>
            <a:off x="2876258" y="5286388"/>
            <a:ext cx="5857916" cy="571504"/>
            <a:chOff x="2786050" y="1571612"/>
            <a:chExt cx="5857916" cy="571504"/>
          </a:xfrm>
        </p:grpSpPr>
        <p:sp>
          <p:nvSpPr>
            <p:cNvPr id="17" name="مستطيل ذو زوايا قطرية مستديرة 16"/>
            <p:cNvSpPr/>
            <p:nvPr/>
          </p:nvSpPr>
          <p:spPr bwMode="auto">
            <a:xfrm>
              <a:off x="2786050" y="1571612"/>
              <a:ext cx="5857916" cy="571504"/>
            </a:xfrm>
            <a:prstGeom prst="round2DiagRect">
              <a:avLst>
                <a:gd name="adj1" fmla="val 0"/>
                <a:gd name="adj2" fmla="val 50000"/>
              </a:avLst>
            </a:prstGeom>
            <a:solidFill>
              <a:srgbClr val="81772B"/>
            </a:soli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000" b="1" dirty="0" smtClean="0">
                  <a:solidFill>
                    <a:schemeClr val="bg1"/>
                  </a:solidFill>
                  <a:latin typeface="Tahoma" pitchFamily="34" charset="0"/>
                  <a:ea typeface="GE SS Unique Bold" pitchFamily="18" charset="-78"/>
                  <a:cs typeface="Tahoma" pitchFamily="34" charset="0"/>
                </a:rPr>
                <a:t>      </a:t>
              </a:r>
              <a:r>
                <a:rPr lang="ar-SA" sz="2000" b="1" dirty="0">
                  <a:solidFill>
                    <a:schemeClr val="bg1"/>
                  </a:solidFill>
                  <a:latin typeface="Tahoma" pitchFamily="34" charset="0"/>
                  <a:ea typeface="GE SS Unique Bold" pitchFamily="18" charset="-78"/>
                  <a:cs typeface="Tahoma" pitchFamily="34" charset="0"/>
                </a:rPr>
                <a:t> </a:t>
              </a:r>
              <a:r>
                <a:rPr lang="ar-SA" sz="2000" dirty="0">
                  <a:solidFill>
                    <a:schemeClr val="bg1"/>
                  </a:solidFill>
                  <a:latin typeface="TheSans" pitchFamily="34" charset="-78"/>
                  <a:cs typeface="TheSans" pitchFamily="34" charset="-78"/>
                </a:rPr>
                <a:t>عمل </a:t>
              </a:r>
              <a:r>
                <a:rPr lang="ar-SA" sz="2000" dirty="0" smtClean="0">
                  <a:solidFill>
                    <a:schemeClr val="bg1"/>
                  </a:solidFill>
                  <a:latin typeface="TheSans" pitchFamily="34" charset="-78"/>
                  <a:cs typeface="TheSans" pitchFamily="34" charset="-78"/>
                </a:rPr>
                <a:t>استبانة </a:t>
              </a:r>
              <a:r>
                <a:rPr lang="ar-SA" sz="2000" dirty="0">
                  <a:solidFill>
                    <a:schemeClr val="bg1"/>
                  </a:solidFill>
                  <a:latin typeface="TheSans" pitchFamily="34" charset="-78"/>
                  <a:cs typeface="TheSans" pitchFamily="34" charset="-78"/>
                </a:rPr>
                <a:t>لمعرفة </a:t>
              </a:r>
              <a:r>
                <a:rPr lang="ar-SA" sz="2000" dirty="0" err="1">
                  <a:solidFill>
                    <a:schemeClr val="bg1"/>
                  </a:solidFill>
                  <a:latin typeface="TheSans" pitchFamily="34" charset="-78"/>
                  <a:cs typeface="TheSans" pitchFamily="34" charset="-78"/>
                </a:rPr>
                <a:t>آرى</a:t>
              </a:r>
              <a:r>
                <a:rPr lang="ar-SA" sz="2000" dirty="0">
                  <a:solidFill>
                    <a:schemeClr val="bg1"/>
                  </a:solidFill>
                  <a:latin typeface="TheSans" pitchFamily="34" charset="-78"/>
                  <a:cs typeface="TheSans" pitchFamily="34" charset="-78"/>
                </a:rPr>
                <a:t> المتدربين.</a:t>
              </a:r>
              <a:endParaRPr lang="ar-SA" sz="2000" b="1" dirty="0" smtClean="0">
                <a:solidFill>
                  <a:schemeClr val="bg1"/>
                </a:solidFill>
                <a:latin typeface="Tahoma" pitchFamily="34" charset="0"/>
                <a:ea typeface="GE SS Unique Bold" pitchFamily="18" charset="-78"/>
                <a:cs typeface="Tahoma" pitchFamily="34" charset="0"/>
              </a:endParaRPr>
            </a:p>
          </p:txBody>
        </p:sp>
        <p:sp>
          <p:nvSpPr>
            <p:cNvPr id="18" name="مستطيل ذو زوايا قطرية مستديرة 17"/>
            <p:cNvSpPr/>
            <p:nvPr/>
          </p:nvSpPr>
          <p:spPr bwMode="auto">
            <a:xfrm>
              <a:off x="8072462" y="1571612"/>
              <a:ext cx="571504" cy="571504"/>
            </a:xfrm>
            <a:prstGeom prst="round2DiagRect">
              <a:avLst>
                <a:gd name="adj1" fmla="val 0"/>
                <a:gd name="adj2" fmla="val 50000"/>
              </a:avLst>
            </a:prstGeom>
            <a:solidFill>
              <a:schemeClr val="bg1">
                <a:lumMod val="95000"/>
              </a:schemeClr>
            </a:solidFill>
            <a:ln w="19050">
              <a:solidFill>
                <a:schemeClr val="tx2"/>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5</a:t>
              </a:r>
            </a:p>
          </p:txBody>
        </p:sp>
      </p:grpSp>
    </p:spTree>
    <p:extLst>
      <p:ext uri="{BB962C8B-B14F-4D97-AF65-F5344CB8AC3E}">
        <p14:creationId xmlns:p14="http://schemas.microsoft.com/office/powerpoint/2010/main" val="2324427764"/>
      </p:ext>
    </p:extLst>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857356" y="1566810"/>
            <a:ext cx="6786610" cy="3323987"/>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square" rtlCol="1">
            <a:spAutoFit/>
          </a:bodyPr>
          <a:lstStyle/>
          <a:p>
            <a:pPr marL="0" indent="0" algn="justLow" rtl="1">
              <a:lnSpc>
                <a:spcPct val="150000"/>
              </a:lnSpc>
              <a:buNone/>
            </a:pPr>
            <a:r>
              <a:rPr lang="ar-SA" sz="2400" dirty="0" smtClean="0">
                <a:solidFill>
                  <a:schemeClr val="bg2">
                    <a:lumMod val="10000"/>
                  </a:schemeClr>
                </a:solidFill>
                <a:latin typeface="TheSans" pitchFamily="34" charset="-78"/>
                <a:cs typeface="TheSans" pitchFamily="34" charset="-78"/>
              </a:rPr>
              <a:t>«</a:t>
            </a:r>
            <a:r>
              <a:rPr lang="ar-SA" sz="2400" dirty="0" smtClean="0">
                <a:solidFill>
                  <a:schemeClr val="bg2">
                    <a:lumMod val="10000"/>
                  </a:schemeClr>
                </a:solidFill>
                <a:latin typeface="TheSans" pitchFamily="34" charset="-78"/>
                <a:cs typeface="TheSans" pitchFamily="34" charset="-78"/>
              </a:rPr>
              <a:t>الجامعة </a:t>
            </a:r>
            <a:r>
              <a:rPr lang="ar-SA" sz="2400" dirty="0" smtClean="0">
                <a:solidFill>
                  <a:schemeClr val="bg2">
                    <a:lumMod val="10000"/>
                  </a:schemeClr>
                </a:solidFill>
                <a:latin typeface="TheSans" pitchFamily="34" charset="-78"/>
                <a:cs typeface="TheSans" pitchFamily="34" charset="-78"/>
              </a:rPr>
              <a:t>هي مؤسسة اجتماعية تخدم المجتمع و تؤثر فيه من خلال ما تقوم به من وظائف ومهمات ،  هذه الصلة الوثيقة بين الجامعة والمجتمع تفرض على الجامعة  السعي الجاد في تحقيق الشراكة المجتمعية وتوطين المعرفة وأخذ زمام المبادرة في تطوير المجتمع والنهوض به إلى أفضل المستويات التقنية والاقتصادية والصحية والاجتماعية والثقافية» .</a:t>
            </a:r>
          </a:p>
        </p:txBody>
      </p:sp>
      <p:sp>
        <p:nvSpPr>
          <p:cNvPr id="4" name="مربع نص 3"/>
          <p:cNvSpPr txBox="1"/>
          <p:nvPr/>
        </p:nvSpPr>
        <p:spPr>
          <a:xfrm>
            <a:off x="1928794" y="4786322"/>
            <a:ext cx="2357454" cy="1131848"/>
          </a:xfrm>
          <a:prstGeom prst="rect">
            <a:avLst/>
          </a:prstGeom>
          <a:noFill/>
        </p:spPr>
        <p:txBody>
          <a:bodyPr wrap="square" rtlCol="1">
            <a:spAutoFit/>
          </a:bodyPr>
          <a:lstStyle/>
          <a:p>
            <a:pPr algn="ctr" rtl="1">
              <a:lnSpc>
                <a:spcPct val="150000"/>
              </a:lnSpc>
            </a:pPr>
            <a:r>
              <a:rPr lang="ar-SA" sz="2400" dirty="0" smtClean="0">
                <a:solidFill>
                  <a:schemeClr val="bg2">
                    <a:lumMod val="10000"/>
                  </a:schemeClr>
                </a:solidFill>
                <a:latin typeface="TheSans" pitchFamily="34" charset="-78"/>
                <a:cs typeface="TheSans" pitchFamily="34" charset="-78"/>
              </a:rPr>
              <a:t>معالي مدير الجامعة</a:t>
            </a:r>
          </a:p>
          <a:p>
            <a:pPr algn="ctr" rtl="1">
              <a:lnSpc>
                <a:spcPct val="150000"/>
              </a:lnSpc>
            </a:pPr>
            <a:r>
              <a:rPr lang="ar-SA" sz="2400" dirty="0" smtClean="0">
                <a:solidFill>
                  <a:schemeClr val="bg2">
                    <a:lumMod val="10000"/>
                  </a:schemeClr>
                </a:solidFill>
                <a:latin typeface="TheSans" pitchFamily="34" charset="-78"/>
                <a:cs typeface="TheSans" pitchFamily="34" charset="-78"/>
              </a:rPr>
              <a:t>د.خالد بن سعد المقرن</a:t>
            </a:r>
            <a:endParaRPr lang="en-US" sz="2400" dirty="0" smtClean="0">
              <a:solidFill>
                <a:schemeClr val="bg2">
                  <a:lumMod val="10000"/>
                </a:schemeClr>
              </a:solidFill>
              <a:latin typeface="TheSans" pitchFamily="34" charset="-78"/>
              <a:cs typeface="TheSans" pitchFamily="34" charset="-78"/>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688" y="1904643"/>
            <a:ext cx="1548000" cy="20299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1000"/>
                                        <p:tgtEl>
                                          <p:spTgt spid="6">
                                            <p:txEl>
                                              <p:pRg st="0" end="0"/>
                                            </p:txEl>
                                          </p:spTgt>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 fill="hold"/>
                                        <p:tgtEl>
                                          <p:spTgt spid="4"/>
                                        </p:tgtEl>
                                        <p:attrNameLst>
                                          <p:attrName>ppt_x</p:attrName>
                                        </p:attrNameLst>
                                      </p:cBhvr>
                                      <p:tavLst>
                                        <p:tav tm="0">
                                          <p:val>
                                            <p:strVal val="#ppt_x"/>
                                          </p:val>
                                        </p:tav>
                                        <p:tav tm="100000">
                                          <p:val>
                                            <p:strVal val="#ppt_x"/>
                                          </p:val>
                                        </p:tav>
                                      </p:tavLst>
                                    </p:anim>
                                    <p:anim calcmode="lin" valueType="num">
                                      <p:cBhvr additive="base">
                                        <p:cTn id="12" dur="1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1010"/>
                            </p:stCondLst>
                            <p:childTnLst>
                              <p:par>
                                <p:cTn id="14" presetID="22" presetClass="entr" presetSubtype="4"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down)">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نتائج الاستبيان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aphicFrame>
        <p:nvGraphicFramePr>
          <p:cNvPr id="5" name="عنصر نائب للمحتوى 3"/>
          <p:cNvGraphicFramePr>
            <a:graphicFrameLocks/>
          </p:cNvGraphicFramePr>
          <p:nvPr>
            <p:extLst>
              <p:ext uri="{D42A27DB-BD31-4B8C-83A1-F6EECF244321}">
                <p14:modId xmlns:p14="http://schemas.microsoft.com/office/powerpoint/2010/main" val="4196557734"/>
              </p:ext>
            </p:extLst>
          </p:nvPr>
        </p:nvGraphicFramePr>
        <p:xfrm>
          <a:off x="395536" y="1484784"/>
          <a:ext cx="8280920" cy="50405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571472" y="1908643"/>
            <a:ext cx="8072494" cy="2955746"/>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square" rtlCol="1">
            <a:spAutoFit/>
          </a:bodyPr>
          <a:lstStyle/>
          <a:p>
            <a:pPr marL="0" indent="0" algn="justLow" rtl="1">
              <a:lnSpc>
                <a:spcPct val="150000"/>
              </a:lnSpc>
              <a:buNone/>
            </a:pPr>
            <a:r>
              <a:rPr lang="ar-SA" sz="3200" dirty="0" smtClean="0">
                <a:solidFill>
                  <a:schemeClr val="bg2">
                    <a:lumMod val="10000"/>
                  </a:schemeClr>
                </a:solidFill>
                <a:latin typeface="TheSans" pitchFamily="34" charset="-78"/>
                <a:cs typeface="TheSans" pitchFamily="34" charset="-78"/>
              </a:rPr>
              <a:t>شكر معالي مدير الجامعة </a:t>
            </a:r>
            <a:r>
              <a:rPr lang="ar-SA" sz="3200" dirty="0" err="1" smtClean="0">
                <a:solidFill>
                  <a:schemeClr val="bg2">
                    <a:lumMod val="10000"/>
                  </a:schemeClr>
                </a:solidFill>
                <a:latin typeface="TheSans" pitchFamily="34" charset="-78"/>
                <a:cs typeface="TheSans" pitchFamily="34" charset="-78"/>
              </a:rPr>
              <a:t>د.خالد</a:t>
            </a:r>
            <a:r>
              <a:rPr lang="ar-SA" sz="3200" dirty="0" smtClean="0">
                <a:solidFill>
                  <a:schemeClr val="bg2">
                    <a:lumMod val="10000"/>
                  </a:schemeClr>
                </a:solidFill>
                <a:latin typeface="TheSans" pitchFamily="34" charset="-78"/>
                <a:cs typeface="TheSans" pitchFamily="34" charset="-78"/>
              </a:rPr>
              <a:t> </a:t>
            </a:r>
            <a:r>
              <a:rPr lang="ar-SA" sz="3200" dirty="0" smtClean="0">
                <a:solidFill>
                  <a:schemeClr val="bg2">
                    <a:lumMod val="10000"/>
                  </a:schemeClr>
                </a:solidFill>
                <a:latin typeface="TheSans" pitchFamily="34" charset="-78"/>
                <a:cs typeface="TheSans" pitchFamily="34" charset="-78"/>
              </a:rPr>
              <a:t>بن سعد المقران على اعتماده لهذه البرامج التدريبية والشكر موصل لكافة الادارات الحكومية والخاصة بمحافظة الغاط على حضورهم لهذه الدورات.</a:t>
            </a:r>
            <a:endParaRPr lang="en-US" sz="3200" dirty="0">
              <a:solidFill>
                <a:schemeClr val="bg2">
                  <a:lumMod val="10000"/>
                </a:schemeClr>
              </a:solidFill>
              <a:latin typeface="TheSans" pitchFamily="34" charset="-78"/>
              <a:cs typeface="TheSans" pitchFamily="34" charset="-78"/>
            </a:endParaRPr>
          </a:p>
        </p:txBody>
      </p:sp>
      <p:sp>
        <p:nvSpPr>
          <p:cNvPr id="7" name="Rectangle 2"/>
          <p:cNvSpPr txBox="1">
            <a:spLocks noChangeArrowheads="1"/>
          </p:cNvSpPr>
          <p:nvPr/>
        </p:nvSpPr>
        <p:spPr>
          <a:xfrm>
            <a:off x="571472" y="579422"/>
            <a:ext cx="7458100" cy="563562"/>
          </a:xfrm>
          <a:prstGeom prst="rect">
            <a:avLst/>
          </a:prstGeom>
        </p:spPr>
        <p:txBody>
          <a:bodyPr/>
          <a:lstStyle/>
          <a:p>
            <a:pPr lvl="0" algn="r" rtl="1">
              <a:defRPr/>
            </a:pPr>
            <a:r>
              <a:rPr lang="ar-SA" sz="3000" kern="0" dirty="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الخاتمة:</a:t>
            </a:r>
            <a:endParaRPr lang="en-US" sz="3000" kern="0" dirty="0">
              <a:solidFill>
                <a:schemeClr val="accent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endParaRPr>
          </a:p>
        </p:txBody>
      </p:sp>
    </p:spTree>
    <p:extLst>
      <p:ext uri="{BB962C8B-B14F-4D97-AF65-F5344CB8AC3E}">
        <p14:creationId xmlns:p14="http://schemas.microsoft.com/office/powerpoint/2010/main" val="3640786724"/>
      </p:ext>
    </p:extLst>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4257081" y="2060848"/>
            <a:ext cx="4857784" cy="714380"/>
          </a:xfrm>
          <a:prstGeom prst="rect">
            <a:avLst/>
          </a:prstGeom>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heSans" pitchFamily="34" charset="-78"/>
                <a:cs typeface="TheSans" pitchFamily="34" charset="-78"/>
              </a:rPr>
              <a:t>الشراكة المجتمعية</a:t>
            </a:r>
            <a:endParaRPr lang="en-US" sz="4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heSans" pitchFamily="34" charset="-78"/>
              <a:cs typeface="TheSans" pitchFamily="34" charset="-78"/>
            </a:endParaRPr>
          </a:p>
        </p:txBody>
      </p:sp>
      <p:sp>
        <p:nvSpPr>
          <p:cNvPr id="6" name="Rectangle 2"/>
          <p:cNvSpPr txBox="1">
            <a:spLocks noChangeArrowheads="1"/>
          </p:cNvSpPr>
          <p:nvPr/>
        </p:nvSpPr>
        <p:spPr>
          <a:xfrm>
            <a:off x="-36512" y="3650724"/>
            <a:ext cx="2915816" cy="714380"/>
          </a:xfrm>
          <a:prstGeom prst="rect">
            <a:avLst/>
          </a:prstGeom>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rtl="1"/>
            <a:r>
              <a:rPr lang="ar-SA"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heSans" pitchFamily="34" charset="-78"/>
                <a:cs typeface="TheSans" pitchFamily="34" charset="-78"/>
              </a:rPr>
              <a:t>البرامج التدريبية</a:t>
            </a:r>
            <a:endParaRPr kumimoji="0" lang="en-US" sz="4000" b="0" i="0" u="none" strike="noStrike" kern="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TheSans" pitchFamily="34" charset="-78"/>
              <a:ea typeface="+mj-ea"/>
              <a:cs typeface="TheSans" pitchFamily="34" charset="-78"/>
            </a:endParaRPr>
          </a:p>
        </p:txBody>
      </p:sp>
    </p:spTree>
    <p:extLst>
      <p:ext uri="{BB962C8B-B14F-4D97-AF65-F5344CB8AC3E}">
        <p14:creationId xmlns:p14="http://schemas.microsoft.com/office/powerpoint/2010/main" val="1059766252"/>
      </p:ext>
    </p:extLst>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slide(fromBottom)">
                                      <p:cBhvr>
                                        <p:cTn id="7" dur="500"/>
                                        <p:tgtEl>
                                          <p:spTgt spid="2050"/>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lide(fromBottom)">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571472" y="1428736"/>
            <a:ext cx="8072494" cy="4455835"/>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square" rtlCol="1">
            <a:spAutoFit/>
          </a:bodyPr>
          <a:lstStyle/>
          <a:p>
            <a:pPr marL="0" indent="0" algn="justLow" rtl="1">
              <a:lnSpc>
                <a:spcPct val="150000"/>
              </a:lnSpc>
              <a:buNone/>
            </a:pPr>
            <a:r>
              <a:rPr lang="ar-SA" sz="2400" dirty="0" smtClean="0">
                <a:solidFill>
                  <a:schemeClr val="bg2">
                    <a:lumMod val="10000"/>
                  </a:schemeClr>
                </a:solidFill>
                <a:latin typeface="TheSans" pitchFamily="34" charset="-78"/>
                <a:cs typeface="TheSans" pitchFamily="34" charset="-78"/>
              </a:rPr>
              <a:t>جاءت أهداف التعليم العالي في المملكة العربية السعودية متكاملة وأعطت التأسيس لخدمة المجتمع وتنميته أهمية كبرى ، ومن هنا كان دور كلية العلوم والدراسات الإنسانية بالغاط في سياق دور الجامعة وفي ظل رؤيتها وخطتها الاستراتيجية والتي جعلت الشراكة المجتمعية ، والتنمية المحلية هدف استراتيجي تسعى إلى تحقيقه وفق أسلوب علمي متين ، وبرامج متميزة ، وشراكة حقيقية، ولعل من أهم أوجه تلك العلاقة التي يجب أن تقيمها الجامعات مع المجتمع تبني مجالات ومسارات محددة تجعل من الجامعة بكل مكوناته عنصر مؤثر  وفاعل في مسيرة المجتمع . </a:t>
            </a:r>
            <a:endParaRPr lang="en-US" sz="2400" dirty="0">
              <a:solidFill>
                <a:schemeClr val="bg2">
                  <a:lumMod val="10000"/>
                </a:schemeClr>
              </a:solidFill>
              <a:latin typeface="TheSans" pitchFamily="34" charset="-78"/>
              <a:cs typeface="TheSans" pitchFamily="34" charset="-78"/>
            </a:endParaRPr>
          </a:p>
        </p:txBody>
      </p:sp>
      <p:sp>
        <p:nvSpPr>
          <p:cNvPr id="7" name="Rectangle 2"/>
          <p:cNvSpPr txBox="1">
            <a:spLocks noChangeArrowheads="1"/>
          </p:cNvSpPr>
          <p:nvPr/>
        </p:nvSpPr>
        <p:spPr>
          <a:xfrm>
            <a:off x="571472" y="579422"/>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مـقـدمـة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البداية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sp>
        <p:nvSpPr>
          <p:cNvPr id="6" name="مربع نص 5"/>
          <p:cNvSpPr txBox="1"/>
          <p:nvPr/>
        </p:nvSpPr>
        <p:spPr>
          <a:xfrm>
            <a:off x="571472" y="1428736"/>
            <a:ext cx="8072494" cy="4092211"/>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square" rtlCol="1">
            <a:spAutoFit/>
          </a:bodyPr>
          <a:lstStyle/>
          <a:p>
            <a:pPr algn="justLow" rtl="1">
              <a:lnSpc>
                <a:spcPct val="150000"/>
              </a:lnSpc>
            </a:pPr>
            <a:r>
              <a:rPr lang="ar-SA" sz="2200" dirty="0" smtClean="0">
                <a:solidFill>
                  <a:schemeClr val="bg2">
                    <a:lumMod val="10000"/>
                  </a:schemeClr>
                </a:solidFill>
                <a:latin typeface="TheSans" pitchFamily="34" charset="-78"/>
                <a:cs typeface="TheSans" pitchFamily="34" charset="-78"/>
              </a:rPr>
              <a:t>انطلاقاً من توجيهات معالي مدير الجامعة الدكتور خالد بن سعد المقرن قامت كلية العلوم والدراسات الإنسانية </a:t>
            </a:r>
            <a:r>
              <a:rPr lang="ar-SA" sz="2200" dirty="0" err="1" smtClean="0">
                <a:solidFill>
                  <a:schemeClr val="bg2">
                    <a:lumMod val="10000"/>
                  </a:schemeClr>
                </a:solidFill>
                <a:latin typeface="TheSans" pitchFamily="34" charset="-78"/>
                <a:cs typeface="TheSans" pitchFamily="34" charset="-78"/>
              </a:rPr>
              <a:t>بالغاط</a:t>
            </a:r>
            <a:r>
              <a:rPr lang="ar-SA" sz="2200" dirty="0" smtClean="0">
                <a:solidFill>
                  <a:schemeClr val="bg2">
                    <a:lumMod val="10000"/>
                  </a:schemeClr>
                </a:solidFill>
                <a:latin typeface="TheSans" pitchFamily="34" charset="-78"/>
                <a:cs typeface="TheSans" pitchFamily="34" charset="-78"/>
              </a:rPr>
              <a:t> بتنفيذ عدد من البرامج التدريبية بخدمة المجتمع المحلي بدء العمل على هذه البرامج بداية الفصل الدراسي الثاني من العام الجامعي 1434/1433هـ حيث تم تشكيل لجنة برئاسة عميد الكلية </a:t>
            </a:r>
            <a:r>
              <a:rPr lang="ar-SA" sz="2200" dirty="0" err="1" smtClean="0">
                <a:solidFill>
                  <a:schemeClr val="bg2">
                    <a:lumMod val="10000"/>
                  </a:schemeClr>
                </a:solidFill>
                <a:latin typeface="TheSans" pitchFamily="34" charset="-78"/>
                <a:cs typeface="TheSans" pitchFamily="34" charset="-78"/>
              </a:rPr>
              <a:t>د</a:t>
            </a:r>
            <a:r>
              <a:rPr lang="ar-SA" sz="2200" dirty="0" smtClean="0">
                <a:solidFill>
                  <a:schemeClr val="bg2">
                    <a:lumMod val="10000"/>
                  </a:schemeClr>
                </a:solidFill>
                <a:latin typeface="TheSans" pitchFamily="34" charset="-78"/>
                <a:cs typeface="TheSans" pitchFamily="34" charset="-78"/>
              </a:rPr>
              <a:t>.خالد بن </a:t>
            </a:r>
            <a:r>
              <a:rPr lang="ar-SA" sz="2200" dirty="0" err="1" smtClean="0">
                <a:solidFill>
                  <a:schemeClr val="bg2">
                    <a:lumMod val="10000"/>
                  </a:schemeClr>
                </a:solidFill>
                <a:latin typeface="TheSans" pitchFamily="34" charset="-78"/>
                <a:cs typeface="TheSans" pitchFamily="34" charset="-78"/>
              </a:rPr>
              <a:t>عبدالله</a:t>
            </a:r>
            <a:r>
              <a:rPr lang="ar-SA" sz="2200" dirty="0" smtClean="0">
                <a:solidFill>
                  <a:schemeClr val="bg2">
                    <a:lumMod val="10000"/>
                  </a:schemeClr>
                </a:solidFill>
                <a:latin typeface="TheSans" pitchFamily="34" charset="-78"/>
                <a:cs typeface="TheSans" pitchFamily="34" charset="-78"/>
              </a:rPr>
              <a:t> الشافي وعضوية كلاً من :</a:t>
            </a:r>
          </a:p>
          <a:p>
            <a:pPr algn="justLow" rtl="1">
              <a:lnSpc>
                <a:spcPct val="150000"/>
              </a:lnSpc>
              <a:buFont typeface="Wingdings 3" pitchFamily="18" charset="2"/>
              <a:buChar char=""/>
            </a:pPr>
            <a:r>
              <a:rPr lang="ar-SA" sz="2200" dirty="0" err="1" smtClean="0">
                <a:solidFill>
                  <a:schemeClr val="bg2">
                    <a:lumMod val="10000"/>
                  </a:schemeClr>
                </a:solidFill>
                <a:latin typeface="TheSans" pitchFamily="34" charset="-78"/>
                <a:cs typeface="TheSans" pitchFamily="34" charset="-78"/>
              </a:rPr>
              <a:t>د.عمر</a:t>
            </a:r>
            <a:r>
              <a:rPr lang="ar-SA" sz="2200" dirty="0" smtClean="0">
                <a:solidFill>
                  <a:schemeClr val="bg2">
                    <a:lumMod val="10000"/>
                  </a:schemeClr>
                </a:solidFill>
                <a:latin typeface="TheSans" pitchFamily="34" charset="-78"/>
                <a:cs typeface="TheSans" pitchFamily="34" charset="-78"/>
              </a:rPr>
              <a:t> </a:t>
            </a:r>
            <a:r>
              <a:rPr lang="ar-SA" sz="2200" dirty="0" smtClean="0">
                <a:solidFill>
                  <a:schemeClr val="bg2">
                    <a:lumMod val="10000"/>
                  </a:schemeClr>
                </a:solidFill>
                <a:latin typeface="TheSans" pitchFamily="34" charset="-78"/>
                <a:cs typeface="TheSans" pitchFamily="34" charset="-78"/>
              </a:rPr>
              <a:t>بن محمد العمر وكيل الكلية للشؤون التعليمة.</a:t>
            </a:r>
          </a:p>
          <a:p>
            <a:pPr algn="justLow" rtl="1">
              <a:lnSpc>
                <a:spcPct val="150000"/>
              </a:lnSpc>
              <a:buFont typeface="Wingdings 3" pitchFamily="18" charset="2"/>
              <a:buChar char=""/>
            </a:pPr>
            <a:r>
              <a:rPr lang="ar-SA" sz="2200" dirty="0" smtClean="0">
                <a:solidFill>
                  <a:schemeClr val="bg2">
                    <a:lumMod val="10000"/>
                  </a:schemeClr>
                </a:solidFill>
                <a:latin typeface="TheSans" pitchFamily="34" charset="-78"/>
                <a:cs typeface="TheSans" pitchFamily="34" charset="-78"/>
              </a:rPr>
              <a:t>د.وليد بن محمد البشر وكيل الكلية للدراسات والتطوير.</a:t>
            </a:r>
          </a:p>
          <a:p>
            <a:pPr algn="justLow" rtl="1">
              <a:lnSpc>
                <a:spcPct val="150000"/>
              </a:lnSpc>
              <a:buFont typeface="Wingdings 3" pitchFamily="18" charset="2"/>
              <a:buChar char=""/>
            </a:pPr>
            <a:r>
              <a:rPr lang="ar-SA" sz="2200" dirty="0" smtClean="0">
                <a:solidFill>
                  <a:schemeClr val="bg2">
                    <a:lumMod val="10000"/>
                  </a:schemeClr>
                </a:solidFill>
                <a:latin typeface="TheSans" pitchFamily="34" charset="-78"/>
                <a:cs typeface="TheSans" pitchFamily="34" charset="-78"/>
              </a:rPr>
              <a:t>أ.</a:t>
            </a:r>
            <a:r>
              <a:rPr lang="ar-SA" sz="2200" dirty="0" err="1" smtClean="0">
                <a:solidFill>
                  <a:schemeClr val="bg2">
                    <a:lumMod val="10000"/>
                  </a:schemeClr>
                </a:solidFill>
                <a:latin typeface="TheSans" pitchFamily="34" charset="-78"/>
                <a:cs typeface="TheSans" pitchFamily="34" charset="-78"/>
              </a:rPr>
              <a:t>ثامر</a:t>
            </a:r>
            <a:r>
              <a:rPr lang="ar-SA" sz="2200" dirty="0" smtClean="0">
                <a:solidFill>
                  <a:schemeClr val="bg2">
                    <a:lumMod val="10000"/>
                  </a:schemeClr>
                </a:solidFill>
                <a:latin typeface="TheSans" pitchFamily="34" charset="-78"/>
                <a:cs typeface="TheSans" pitchFamily="34" charset="-78"/>
              </a:rPr>
              <a:t> بن سعود </a:t>
            </a:r>
            <a:r>
              <a:rPr lang="ar-SA" sz="2200" dirty="0" err="1" smtClean="0">
                <a:solidFill>
                  <a:schemeClr val="bg2">
                    <a:lumMod val="10000"/>
                  </a:schemeClr>
                </a:solidFill>
                <a:latin typeface="TheSans" pitchFamily="34" charset="-78"/>
                <a:cs typeface="TheSans" pitchFamily="34" charset="-78"/>
              </a:rPr>
              <a:t>الخالدي</a:t>
            </a:r>
            <a:r>
              <a:rPr lang="ar-SA" sz="2200" dirty="0" smtClean="0">
                <a:solidFill>
                  <a:schemeClr val="bg2">
                    <a:lumMod val="10000"/>
                  </a:schemeClr>
                </a:solidFill>
                <a:latin typeface="TheSans" pitchFamily="34" charset="-78"/>
                <a:cs typeface="TheSans" pitchFamily="34" charset="-78"/>
              </a:rPr>
              <a:t> المشرف على وحدة الجودة بالكلية.</a:t>
            </a:r>
          </a:p>
          <a:p>
            <a:pPr algn="justLow" rtl="1">
              <a:lnSpc>
                <a:spcPct val="150000"/>
              </a:lnSpc>
              <a:buFont typeface="Wingdings 3" pitchFamily="18" charset="2"/>
              <a:buChar char=""/>
            </a:pPr>
            <a:r>
              <a:rPr lang="ar-SA" sz="2200" dirty="0" smtClean="0">
                <a:solidFill>
                  <a:schemeClr val="bg2">
                    <a:lumMod val="10000"/>
                  </a:schemeClr>
                </a:solidFill>
                <a:latin typeface="TheSans" pitchFamily="34" charset="-78"/>
                <a:cs typeface="TheSans" pitchFamily="34" charset="-78"/>
              </a:rPr>
              <a:t>أ.محمد بن علي </a:t>
            </a:r>
            <a:r>
              <a:rPr lang="ar-SA" sz="2200" dirty="0" err="1" smtClean="0">
                <a:solidFill>
                  <a:schemeClr val="bg2">
                    <a:lumMod val="10000"/>
                  </a:schemeClr>
                </a:solidFill>
                <a:latin typeface="TheSans" pitchFamily="34" charset="-78"/>
                <a:cs typeface="TheSans" pitchFamily="34" charset="-78"/>
              </a:rPr>
              <a:t>المحيميد</a:t>
            </a:r>
            <a:r>
              <a:rPr lang="ar-SA" sz="2200" dirty="0" smtClean="0">
                <a:solidFill>
                  <a:schemeClr val="bg2">
                    <a:lumMod val="10000"/>
                  </a:schemeClr>
                </a:solidFill>
                <a:latin typeface="TheSans" pitchFamily="34" charset="-78"/>
                <a:cs typeface="TheSans" pitchFamily="34" charset="-78"/>
              </a:rPr>
              <a:t> المشرف على مكتب عميد الكلية.</a:t>
            </a:r>
          </a:p>
        </p:txBody>
      </p:sp>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12" presetClass="entr" presetSubtype="4"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slide(fromBottom)">
                                      <p:cBhvr>
                                        <p:cTn id="11" dur="1000"/>
                                        <p:tgtEl>
                                          <p:spTgt spid="6">
                                            <p:txEl>
                                              <p:pRg st="0" end="0"/>
                                            </p:txEl>
                                          </p:spTgt>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slide(fromBottom)">
                                      <p:cBhvr>
                                        <p:cTn id="15" dur="1000"/>
                                        <p:tgtEl>
                                          <p:spTgt spid="6">
                                            <p:txEl>
                                              <p:pRg st="1" end="1"/>
                                            </p:txEl>
                                          </p:spTgt>
                                        </p:tgtEl>
                                      </p:cBhvr>
                                    </p:animEffect>
                                  </p:childTnLst>
                                </p:cTn>
                              </p:par>
                            </p:childTnLst>
                          </p:cTn>
                        </p:par>
                        <p:par>
                          <p:cTn id="16" fill="hold">
                            <p:stCondLst>
                              <p:cond delay="2000"/>
                            </p:stCondLst>
                            <p:childTnLst>
                              <p:par>
                                <p:cTn id="17" presetID="12" presetClass="entr" presetSubtype="4" fill="hold"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slide(fromBottom)">
                                      <p:cBhvr>
                                        <p:cTn id="19" dur="1000"/>
                                        <p:tgtEl>
                                          <p:spTgt spid="6">
                                            <p:txEl>
                                              <p:pRg st="2" end="2"/>
                                            </p:txEl>
                                          </p:spTgt>
                                        </p:tgtEl>
                                      </p:cBhvr>
                                    </p:animEffect>
                                  </p:childTnLst>
                                </p:cTn>
                              </p:par>
                            </p:childTnLst>
                          </p:cTn>
                        </p:par>
                        <p:par>
                          <p:cTn id="20" fill="hold">
                            <p:stCondLst>
                              <p:cond delay="3000"/>
                            </p:stCondLst>
                            <p:childTnLst>
                              <p:par>
                                <p:cTn id="21" presetID="12" presetClass="entr" presetSubtype="4" fill="hold" nodeType="after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slide(fromBottom)">
                                      <p:cBhvr>
                                        <p:cTn id="23" dur="1000"/>
                                        <p:tgtEl>
                                          <p:spTgt spid="6">
                                            <p:txEl>
                                              <p:pRg st="3" end="3"/>
                                            </p:txEl>
                                          </p:spTgt>
                                        </p:tgtEl>
                                      </p:cBhvr>
                                    </p:animEffect>
                                  </p:childTnLst>
                                </p:cTn>
                              </p:par>
                            </p:childTnLst>
                          </p:cTn>
                        </p:par>
                        <p:par>
                          <p:cTn id="24" fill="hold">
                            <p:stCondLst>
                              <p:cond delay="4000"/>
                            </p:stCondLst>
                            <p:childTnLst>
                              <p:par>
                                <p:cTn id="25" presetID="12" presetClass="entr" presetSubtype="4" fill="hold" nodeType="after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slide(fromBottom)">
                                      <p:cBhvr>
                                        <p:cTn id="27"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خطوات العمل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pSp>
        <p:nvGrpSpPr>
          <p:cNvPr id="8" name="مجموعة 7"/>
          <p:cNvGrpSpPr/>
          <p:nvPr/>
        </p:nvGrpSpPr>
        <p:grpSpPr>
          <a:xfrm>
            <a:off x="251520" y="1571612"/>
            <a:ext cx="8463884" cy="577062"/>
            <a:chOff x="180082" y="1571612"/>
            <a:chExt cx="8463884" cy="577062"/>
          </a:xfrm>
        </p:grpSpPr>
        <p:sp>
          <p:nvSpPr>
            <p:cNvPr id="5" name="مستطيل ذو زوايا قطرية مستديرة 4"/>
            <p:cNvSpPr/>
            <p:nvPr/>
          </p:nvSpPr>
          <p:spPr bwMode="auto">
            <a:xfrm>
              <a:off x="180082" y="1577170"/>
              <a:ext cx="8358246" cy="571504"/>
            </a:xfrm>
            <a:prstGeom prst="round2DiagRect">
              <a:avLst>
                <a:gd name="adj1" fmla="val 0"/>
                <a:gd name="adj2" fmla="val 50000"/>
              </a:avLst>
            </a:pr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3500000" scaled="1"/>
              <a:tileRect/>
            </a:gra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000" b="1" dirty="0" smtClean="0">
                  <a:solidFill>
                    <a:srgbClr val="000000"/>
                  </a:solidFill>
                  <a:latin typeface="Tahoma" pitchFamily="34" charset="0"/>
                  <a:ea typeface="GE SS Unique Bold" pitchFamily="18" charset="-78"/>
                  <a:cs typeface="Tahoma" pitchFamily="34" charset="0"/>
                </a:rPr>
                <a:t>      </a:t>
              </a:r>
              <a:r>
                <a:rPr lang="ar-SA" sz="2000" dirty="0" smtClean="0">
                  <a:solidFill>
                    <a:srgbClr val="000000"/>
                  </a:solidFill>
                  <a:latin typeface="TheSans" pitchFamily="34" charset="-78"/>
                  <a:cs typeface="TheSans" pitchFamily="34" charset="-78"/>
                </a:rPr>
                <a:t>التنسيق مع لأقسام العلمية بالكلية لاختيار البرامج التدريبية المناسبة.</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7" name="مستطيل ذو زوايا قطرية مستديرة 6"/>
            <p:cNvSpPr/>
            <p:nvPr/>
          </p:nvSpPr>
          <p:spPr bwMode="auto">
            <a:xfrm>
              <a:off x="8072462" y="1571612"/>
              <a:ext cx="571504" cy="571504"/>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1</a:t>
              </a:r>
            </a:p>
          </p:txBody>
        </p:sp>
      </p:grpSp>
      <p:grpSp>
        <p:nvGrpSpPr>
          <p:cNvPr id="12" name="مجموعة 11"/>
          <p:cNvGrpSpPr/>
          <p:nvPr/>
        </p:nvGrpSpPr>
        <p:grpSpPr>
          <a:xfrm>
            <a:off x="1142976" y="2285992"/>
            <a:ext cx="7572428" cy="571504"/>
            <a:chOff x="1071538" y="1571612"/>
            <a:chExt cx="7572428" cy="571504"/>
          </a:xfrm>
        </p:grpSpPr>
        <p:sp>
          <p:nvSpPr>
            <p:cNvPr id="13" name="مستطيل ذو زوايا قطرية مستديرة 12"/>
            <p:cNvSpPr/>
            <p:nvPr/>
          </p:nvSpPr>
          <p:spPr bwMode="auto">
            <a:xfrm>
              <a:off x="1071538" y="1571612"/>
              <a:ext cx="7572428" cy="571504"/>
            </a:xfrm>
            <a:prstGeom prst="round2DiagRect">
              <a:avLst>
                <a:gd name="adj1" fmla="val 0"/>
                <a:gd name="adj2" fmla="val 50000"/>
              </a:avLst>
            </a:pr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3500000" scaled="1"/>
              <a:tileRect/>
            </a:gra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000" b="1" dirty="0" smtClean="0">
                  <a:solidFill>
                    <a:srgbClr val="000000"/>
                  </a:solidFill>
                  <a:latin typeface="Tahoma" pitchFamily="34" charset="0"/>
                  <a:ea typeface="GE SS Unique Bold" pitchFamily="18" charset="-78"/>
                  <a:cs typeface="Tahoma" pitchFamily="34" charset="0"/>
                </a:rPr>
                <a:t>      </a:t>
              </a:r>
              <a:r>
                <a:rPr lang="ar-SA" sz="2000" dirty="0" smtClean="0">
                  <a:solidFill>
                    <a:srgbClr val="000000"/>
                  </a:solidFill>
                  <a:latin typeface="TheSans" pitchFamily="34" charset="-78"/>
                  <a:cs typeface="TheSans" pitchFamily="34" charset="-78"/>
                </a:rPr>
                <a:t>اعتماد أسماء البرامج التدريبية المراد تقديمها للمجتمع المحلي.</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14" name="مستطيل ذو زوايا قطرية مستديرة 13"/>
            <p:cNvSpPr/>
            <p:nvPr/>
          </p:nvSpPr>
          <p:spPr bwMode="auto">
            <a:xfrm>
              <a:off x="8072462" y="1571612"/>
              <a:ext cx="571504" cy="571504"/>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2</a:t>
              </a:r>
            </a:p>
          </p:txBody>
        </p:sp>
      </p:grpSp>
      <p:grpSp>
        <p:nvGrpSpPr>
          <p:cNvPr id="21" name="مجموعة 20"/>
          <p:cNvGrpSpPr/>
          <p:nvPr/>
        </p:nvGrpSpPr>
        <p:grpSpPr>
          <a:xfrm>
            <a:off x="2571736" y="3000372"/>
            <a:ext cx="6143668" cy="571504"/>
            <a:chOff x="2500298" y="1571612"/>
            <a:chExt cx="6143668" cy="571504"/>
          </a:xfrm>
        </p:grpSpPr>
        <p:sp>
          <p:nvSpPr>
            <p:cNvPr id="22" name="مستطيل ذو زوايا قطرية مستديرة 21"/>
            <p:cNvSpPr/>
            <p:nvPr/>
          </p:nvSpPr>
          <p:spPr bwMode="auto">
            <a:xfrm>
              <a:off x="2500298" y="1571612"/>
              <a:ext cx="6143668" cy="571504"/>
            </a:xfrm>
            <a:prstGeom prst="round2DiagRect">
              <a:avLst>
                <a:gd name="adj1" fmla="val 0"/>
                <a:gd name="adj2" fmla="val 50000"/>
              </a:avLst>
            </a:pr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3500000" scaled="1"/>
              <a:tileRect/>
            </a:gra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000" b="1" dirty="0" smtClean="0">
                  <a:solidFill>
                    <a:srgbClr val="000000"/>
                  </a:solidFill>
                  <a:latin typeface="Tahoma" pitchFamily="34" charset="0"/>
                  <a:ea typeface="GE SS Unique Bold" pitchFamily="18" charset="-78"/>
                  <a:cs typeface="Tahoma" pitchFamily="34" charset="0"/>
                </a:rPr>
                <a:t>      </a:t>
              </a:r>
              <a:r>
                <a:rPr lang="ar-SA" sz="2000" dirty="0" smtClean="0">
                  <a:solidFill>
                    <a:srgbClr val="000000"/>
                  </a:solidFill>
                  <a:latin typeface="TheSans" pitchFamily="34" charset="-78"/>
                  <a:cs typeface="TheSans" pitchFamily="34" charset="-78"/>
                </a:rPr>
                <a:t>اختيار المدربين وتكليفهم بإعداد الحقائب التدريبية.</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23" name="مستطيل ذو زوايا قطرية مستديرة 22"/>
            <p:cNvSpPr/>
            <p:nvPr/>
          </p:nvSpPr>
          <p:spPr bwMode="auto">
            <a:xfrm>
              <a:off x="8072462" y="1571612"/>
              <a:ext cx="571504" cy="571504"/>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3</a:t>
              </a:r>
            </a:p>
          </p:txBody>
        </p:sp>
      </p:grpSp>
      <p:grpSp>
        <p:nvGrpSpPr>
          <p:cNvPr id="24" name="مجموعة 23"/>
          <p:cNvGrpSpPr/>
          <p:nvPr/>
        </p:nvGrpSpPr>
        <p:grpSpPr>
          <a:xfrm>
            <a:off x="3929058" y="3714752"/>
            <a:ext cx="4786346" cy="571504"/>
            <a:chOff x="3857620" y="1571612"/>
            <a:chExt cx="4786346" cy="571504"/>
          </a:xfrm>
        </p:grpSpPr>
        <p:sp>
          <p:nvSpPr>
            <p:cNvPr id="25" name="مستطيل ذو زوايا قطرية مستديرة 24"/>
            <p:cNvSpPr/>
            <p:nvPr/>
          </p:nvSpPr>
          <p:spPr bwMode="auto">
            <a:xfrm>
              <a:off x="3857620" y="1571612"/>
              <a:ext cx="4786346" cy="571504"/>
            </a:xfrm>
            <a:prstGeom prst="round2DiagRect">
              <a:avLst>
                <a:gd name="adj1" fmla="val 0"/>
                <a:gd name="adj2" fmla="val 50000"/>
              </a:avLst>
            </a:pr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3500000" scaled="1"/>
              <a:tileRect/>
            </a:gra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000" b="1" dirty="0" smtClean="0">
                  <a:solidFill>
                    <a:srgbClr val="000000"/>
                  </a:solidFill>
                  <a:latin typeface="Tahoma" pitchFamily="34" charset="0"/>
                  <a:ea typeface="GE SS Unique Bold" pitchFamily="18" charset="-78"/>
                  <a:cs typeface="Tahoma" pitchFamily="34" charset="0"/>
                </a:rPr>
                <a:t>      </a:t>
              </a:r>
              <a:r>
                <a:rPr lang="ar-SA" sz="2000" dirty="0" smtClean="0">
                  <a:solidFill>
                    <a:srgbClr val="000000"/>
                  </a:solidFill>
                  <a:latin typeface="TheSans" pitchFamily="34" charset="-78"/>
                  <a:cs typeface="TheSans" pitchFamily="34" charset="-78"/>
                </a:rPr>
                <a:t>اختيار المكان المناسب لتنفيذ الدورات.</a:t>
              </a:r>
            </a:p>
            <a:p>
              <a:pPr marL="0" marR="0" indent="0" algn="l" defTabSz="914400"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26" name="مستطيل ذو زوايا قطرية مستديرة 25"/>
            <p:cNvSpPr/>
            <p:nvPr/>
          </p:nvSpPr>
          <p:spPr bwMode="auto">
            <a:xfrm>
              <a:off x="8072462" y="1571612"/>
              <a:ext cx="571504" cy="571504"/>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4</a:t>
              </a:r>
            </a:p>
          </p:txBody>
        </p:sp>
      </p:grpSp>
      <p:grpSp>
        <p:nvGrpSpPr>
          <p:cNvPr id="27" name="مجموعة 26"/>
          <p:cNvGrpSpPr/>
          <p:nvPr/>
        </p:nvGrpSpPr>
        <p:grpSpPr>
          <a:xfrm>
            <a:off x="2857488" y="4429132"/>
            <a:ext cx="5857916" cy="571504"/>
            <a:chOff x="2786050" y="1571612"/>
            <a:chExt cx="5857916" cy="571504"/>
          </a:xfrm>
        </p:grpSpPr>
        <p:sp>
          <p:nvSpPr>
            <p:cNvPr id="28" name="مستطيل ذو زوايا قطرية مستديرة 27"/>
            <p:cNvSpPr/>
            <p:nvPr/>
          </p:nvSpPr>
          <p:spPr bwMode="auto">
            <a:xfrm>
              <a:off x="2786050" y="1571612"/>
              <a:ext cx="5857916" cy="571504"/>
            </a:xfrm>
            <a:prstGeom prst="round2DiagRect">
              <a:avLst>
                <a:gd name="adj1" fmla="val 0"/>
                <a:gd name="adj2" fmla="val 50000"/>
              </a:avLst>
            </a:pr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3500000" scaled="1"/>
              <a:tileRect/>
            </a:gra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000" b="1" dirty="0" smtClean="0">
                  <a:solidFill>
                    <a:srgbClr val="000000"/>
                  </a:solidFill>
                  <a:latin typeface="Tahoma" pitchFamily="34" charset="0"/>
                  <a:ea typeface="GE SS Unique Bold" pitchFamily="18" charset="-78"/>
                  <a:cs typeface="Tahoma" pitchFamily="34" charset="0"/>
                </a:rPr>
                <a:t>      </a:t>
              </a:r>
              <a:r>
                <a:rPr lang="ar-SA" sz="2000" dirty="0" smtClean="0">
                  <a:solidFill>
                    <a:srgbClr val="000000"/>
                  </a:solidFill>
                  <a:latin typeface="TheSans" pitchFamily="34" charset="-78"/>
                  <a:cs typeface="TheSans" pitchFamily="34" charset="-78"/>
                </a:rPr>
                <a:t>التواصل مع الإدارات الحكومية لترشيح المتدربين.</a:t>
              </a: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29" name="مستطيل ذو زوايا قطرية مستديرة 28"/>
            <p:cNvSpPr/>
            <p:nvPr/>
          </p:nvSpPr>
          <p:spPr bwMode="auto">
            <a:xfrm>
              <a:off x="8072462" y="1571612"/>
              <a:ext cx="571504" cy="571504"/>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5</a:t>
              </a:r>
            </a:p>
          </p:txBody>
        </p:sp>
      </p:grpSp>
      <p:grpSp>
        <p:nvGrpSpPr>
          <p:cNvPr id="30" name="مجموعة 29"/>
          <p:cNvGrpSpPr/>
          <p:nvPr/>
        </p:nvGrpSpPr>
        <p:grpSpPr>
          <a:xfrm>
            <a:off x="4786314" y="5143512"/>
            <a:ext cx="3929090" cy="571504"/>
            <a:chOff x="4714876" y="1571612"/>
            <a:chExt cx="3929090" cy="571504"/>
          </a:xfrm>
        </p:grpSpPr>
        <p:sp>
          <p:nvSpPr>
            <p:cNvPr id="31" name="مستطيل ذو زوايا قطرية مستديرة 30"/>
            <p:cNvSpPr/>
            <p:nvPr/>
          </p:nvSpPr>
          <p:spPr bwMode="auto">
            <a:xfrm>
              <a:off x="4714876" y="1571612"/>
              <a:ext cx="3929090" cy="571504"/>
            </a:xfrm>
            <a:prstGeom prst="round2DiagRect">
              <a:avLst>
                <a:gd name="adj1" fmla="val 0"/>
                <a:gd name="adj2" fmla="val 50000"/>
              </a:avLst>
            </a:pr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3500000" scaled="1"/>
              <a:tileRect/>
            </a:gra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000" b="1" dirty="0" smtClean="0">
                  <a:solidFill>
                    <a:srgbClr val="000000"/>
                  </a:solidFill>
                  <a:latin typeface="Tahoma" pitchFamily="34" charset="0"/>
                  <a:ea typeface="GE SS Unique Bold" pitchFamily="18" charset="-78"/>
                  <a:cs typeface="Tahoma" pitchFamily="34" charset="0"/>
                </a:rPr>
                <a:t>      </a:t>
              </a:r>
              <a:r>
                <a:rPr lang="ar-SA" sz="2000" dirty="0" smtClean="0">
                  <a:solidFill>
                    <a:srgbClr val="000000"/>
                  </a:solidFill>
                  <a:latin typeface="TheSans" pitchFamily="34" charset="-78"/>
                  <a:cs typeface="TheSans" pitchFamily="34" charset="-78"/>
                </a:rPr>
                <a:t>عمل قاعدة بيانات للمتدربين. </a:t>
              </a:r>
            </a:p>
            <a:p>
              <a:pPr algn="r" rtl="1"/>
              <a:endParaRPr lang="ar-SA" sz="2000" dirty="0" smtClean="0">
                <a:solidFill>
                  <a:schemeClr val="bg1"/>
                </a:solidFill>
                <a:latin typeface="TheSans" pitchFamily="34" charset="-78"/>
                <a:cs typeface="TheSans" pitchFamily="34" charset="-78"/>
              </a:endParaRP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32" name="مستطيل ذو زوايا قطرية مستديرة 31"/>
            <p:cNvSpPr/>
            <p:nvPr/>
          </p:nvSpPr>
          <p:spPr bwMode="auto">
            <a:xfrm>
              <a:off x="8072462" y="1571612"/>
              <a:ext cx="571504" cy="571504"/>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6</a:t>
              </a:r>
            </a:p>
          </p:txBody>
        </p:sp>
      </p:grpSp>
      <p:grpSp>
        <p:nvGrpSpPr>
          <p:cNvPr id="33" name="مجموعة 32"/>
          <p:cNvGrpSpPr/>
          <p:nvPr/>
        </p:nvGrpSpPr>
        <p:grpSpPr>
          <a:xfrm>
            <a:off x="4143372" y="5857892"/>
            <a:ext cx="4572032" cy="571504"/>
            <a:chOff x="4071934" y="1571612"/>
            <a:chExt cx="4572032" cy="571504"/>
          </a:xfrm>
        </p:grpSpPr>
        <p:sp>
          <p:nvSpPr>
            <p:cNvPr id="34" name="مستطيل ذو زوايا قطرية مستديرة 33"/>
            <p:cNvSpPr/>
            <p:nvPr/>
          </p:nvSpPr>
          <p:spPr bwMode="auto">
            <a:xfrm>
              <a:off x="4071934" y="1571612"/>
              <a:ext cx="4572032" cy="571504"/>
            </a:xfrm>
            <a:prstGeom prst="round2DiagRect">
              <a:avLst>
                <a:gd name="adj1" fmla="val 0"/>
                <a:gd name="adj2" fmla="val 50000"/>
              </a:avLst>
            </a:pr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3500000" scaled="1"/>
              <a:tileRect/>
            </a:gradFill>
            <a:ln>
              <a:solidFill>
                <a:schemeClr val="tx1">
                  <a:lumMod val="5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r" rtl="1"/>
              <a:r>
                <a:rPr lang="ar-SA" sz="2000" b="1" dirty="0" smtClean="0">
                  <a:solidFill>
                    <a:srgbClr val="000000"/>
                  </a:solidFill>
                  <a:latin typeface="Tahoma" pitchFamily="34" charset="0"/>
                  <a:ea typeface="GE SS Unique Bold" pitchFamily="18" charset="-78"/>
                  <a:cs typeface="Tahoma" pitchFamily="34" charset="0"/>
                </a:rPr>
                <a:t>      </a:t>
              </a:r>
              <a:r>
                <a:rPr lang="ar-SA" sz="2000" dirty="0" smtClean="0">
                  <a:solidFill>
                    <a:srgbClr val="000000"/>
                  </a:solidFill>
                  <a:latin typeface="TheSans" pitchFamily="34" charset="-78"/>
                  <a:cs typeface="TheSans" pitchFamily="34" charset="-78"/>
                </a:rPr>
                <a:t>عمل استبانه لمعرفة </a:t>
              </a:r>
              <a:r>
                <a:rPr lang="ar-SA" sz="2000" dirty="0" err="1" smtClean="0">
                  <a:solidFill>
                    <a:srgbClr val="000000"/>
                  </a:solidFill>
                  <a:latin typeface="TheSans" pitchFamily="34" charset="-78"/>
                  <a:cs typeface="TheSans" pitchFamily="34" charset="-78"/>
                </a:rPr>
                <a:t>آرى</a:t>
              </a:r>
              <a:r>
                <a:rPr lang="ar-SA" sz="2000" dirty="0" smtClean="0">
                  <a:solidFill>
                    <a:srgbClr val="000000"/>
                  </a:solidFill>
                  <a:latin typeface="TheSans" pitchFamily="34" charset="-78"/>
                  <a:cs typeface="TheSans" pitchFamily="34" charset="-78"/>
                </a:rPr>
                <a:t> المتدربين.</a:t>
              </a:r>
            </a:p>
            <a:p>
              <a:pPr algn="r" rtl="1"/>
              <a:endParaRPr lang="ar-SA" sz="2000" dirty="0" smtClean="0">
                <a:solidFill>
                  <a:schemeClr val="bg2">
                    <a:lumMod val="10000"/>
                  </a:schemeClr>
                </a:solidFill>
                <a:latin typeface="TheSans" pitchFamily="34" charset="-78"/>
                <a:cs typeface="TheSans" pitchFamily="34" charset="-78"/>
              </a:endParaRPr>
            </a:p>
            <a:p>
              <a:pPr algn="r" rtl="1"/>
              <a:endParaRPr lang="ar-SA" sz="2000" dirty="0" smtClean="0">
                <a:solidFill>
                  <a:schemeClr val="bg1"/>
                </a:solidFill>
                <a:latin typeface="TheSans" pitchFamily="34" charset="-78"/>
                <a:cs typeface="TheSans" pitchFamily="34" charset="-78"/>
              </a:endParaRPr>
            </a:p>
            <a:p>
              <a:pPr marL="0" marR="0" indent="0" algn="r" defTabSz="914400" rtl="1" eaLnBrk="1" fontAlgn="base" latinLnBrk="0" hangingPunct="1">
                <a:lnSpc>
                  <a:spcPct val="100000"/>
                </a:lnSpc>
                <a:spcBef>
                  <a:spcPct val="0"/>
                </a:spcBef>
                <a:spcAft>
                  <a:spcPct val="0"/>
                </a:spcAft>
                <a:buClrTx/>
                <a:buSzTx/>
                <a:buFontTx/>
                <a:buNone/>
                <a:tabLst/>
              </a:pPr>
              <a:endParaRPr lang="ar-SA" sz="2000" b="1" dirty="0" smtClean="0">
                <a:solidFill>
                  <a:schemeClr val="bg1"/>
                </a:solidFill>
                <a:effectLst>
                  <a:outerShdw blurRad="38100" dist="38100" dir="2700000" algn="tl">
                    <a:srgbClr val="000000">
                      <a:alpha val="43137"/>
                    </a:srgbClr>
                  </a:outerShdw>
                </a:effectLst>
                <a:latin typeface="Tahoma" pitchFamily="34" charset="0"/>
                <a:ea typeface="GE SS Unique Bold" pitchFamily="18" charset="-78"/>
                <a:cs typeface="Tahoma" pitchFamily="34" charset="0"/>
              </a:endParaRPr>
            </a:p>
          </p:txBody>
        </p:sp>
        <p:sp>
          <p:nvSpPr>
            <p:cNvPr id="35" name="مستطيل ذو زوايا قطرية مستديرة 34"/>
            <p:cNvSpPr/>
            <p:nvPr/>
          </p:nvSpPr>
          <p:spPr bwMode="auto">
            <a:xfrm>
              <a:off x="8072462" y="1571612"/>
              <a:ext cx="571504" cy="571504"/>
            </a:xfrm>
            <a:prstGeom prst="round2DiagRect">
              <a:avLst>
                <a:gd name="adj1" fmla="val 0"/>
                <a:gd name="adj2" fmla="val 50000"/>
              </a:avLst>
            </a:prstGeom>
            <a:solidFill>
              <a:schemeClr val="bg1">
                <a:lumMod val="95000"/>
              </a:schemeClr>
            </a:solidFill>
            <a:ln w="19050">
              <a:solidFill>
                <a:schemeClr val="tx1">
                  <a:lumMod val="50000"/>
                </a:schemeClr>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charset="0"/>
                </a:rPr>
                <a:t>7</a:t>
              </a:r>
            </a:p>
          </p:txBody>
        </p:sp>
      </p:grpSp>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الدورات التدريبية للرجال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aphicFrame>
        <p:nvGraphicFramePr>
          <p:cNvPr id="24" name="عنصر نائب للمحتوى 3"/>
          <p:cNvGraphicFramePr>
            <a:graphicFrameLocks/>
          </p:cNvGraphicFramePr>
          <p:nvPr>
            <p:extLst>
              <p:ext uri="{D42A27DB-BD31-4B8C-83A1-F6EECF244321}">
                <p14:modId xmlns:p14="http://schemas.microsoft.com/office/powerpoint/2010/main" val="426251405"/>
              </p:ext>
            </p:extLst>
          </p:nvPr>
        </p:nvGraphicFramePr>
        <p:xfrm>
          <a:off x="598110" y="1894031"/>
          <a:ext cx="7982668" cy="4392489"/>
        </p:xfrm>
        <a:graphic>
          <a:graphicData uri="http://schemas.openxmlformats.org/drawingml/2006/table">
            <a:tbl>
              <a:tblPr rtl="1" firstRow="1" firstCol="1" bandRow="1">
                <a:tableStyleId>{00A15C55-8517-42AA-B614-E9B94910E393}</a:tableStyleId>
              </a:tblPr>
              <a:tblGrid>
                <a:gridCol w="2660802"/>
                <a:gridCol w="1565359"/>
                <a:gridCol w="2004805"/>
                <a:gridCol w="1751702"/>
              </a:tblGrid>
              <a:tr h="717771">
                <a:tc>
                  <a:txBody>
                    <a:bodyPr/>
                    <a:lstStyle/>
                    <a:p>
                      <a:pPr algn="ctr" rtl="1">
                        <a:lnSpc>
                          <a:spcPct val="115000"/>
                        </a:lnSpc>
                        <a:spcAft>
                          <a:spcPts val="0"/>
                        </a:spcAft>
                      </a:pPr>
                      <a:r>
                        <a:rPr lang="ar-SA" sz="1800" dirty="0">
                          <a:effectLst/>
                        </a:rPr>
                        <a:t>اسم الدورة</a:t>
                      </a:r>
                      <a:endParaRPr lang="en-US" sz="1800" dirty="0">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a:effectLst/>
                        </a:rPr>
                        <a:t>المدرب</a:t>
                      </a:r>
                      <a:endParaRPr lang="en-US" sz="1800" dirty="0">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a:effectLst/>
                        </a:rPr>
                        <a:t>الفئة المستهدفة</a:t>
                      </a:r>
                      <a:endParaRPr lang="en-US" sz="1800" dirty="0">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a:effectLst/>
                        </a:rPr>
                        <a:t>مكان الدورة</a:t>
                      </a:r>
                      <a:endParaRPr lang="en-US" sz="1800" dirty="0">
                        <a:effectLst/>
                        <a:latin typeface="TheSans" pitchFamily="34" charset="-78"/>
                        <a:ea typeface="Calibri"/>
                        <a:cs typeface="TheSans" pitchFamily="34" charset="-78"/>
                      </a:endParaRPr>
                    </a:p>
                  </a:txBody>
                  <a:tcPr marL="68580" marR="68580" marT="0" marB="0" anchor="ctr"/>
                </a:tc>
              </a:tr>
              <a:tr h="717771">
                <a:tc>
                  <a:txBody>
                    <a:bodyPr/>
                    <a:lstStyle/>
                    <a:p>
                      <a:pPr algn="ctr" rtl="1">
                        <a:lnSpc>
                          <a:spcPct val="115000"/>
                        </a:lnSpc>
                        <a:spcAft>
                          <a:spcPts val="0"/>
                        </a:spcAft>
                      </a:pPr>
                      <a:r>
                        <a:rPr lang="ar-SA" sz="1800" dirty="0">
                          <a:effectLst/>
                        </a:rPr>
                        <a:t>إعداد القيادات الإدارية ومهارة التفاوض</a:t>
                      </a:r>
                      <a:endParaRPr lang="en-US" sz="1800" dirty="0">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a:solidFill>
                            <a:srgbClr val="000000"/>
                          </a:solidFill>
                          <a:effectLst/>
                        </a:rPr>
                        <a:t>د. وليد </a:t>
                      </a:r>
                      <a:r>
                        <a:rPr lang="ar-SA" sz="1800" dirty="0" err="1">
                          <a:solidFill>
                            <a:srgbClr val="000000"/>
                          </a:solidFill>
                          <a:effectLst/>
                        </a:rPr>
                        <a:t>قويدر</a:t>
                      </a:r>
                      <a:endParaRPr lang="en-US" sz="1600" dirty="0">
                        <a:solidFill>
                          <a:srgbClr val="000000"/>
                        </a:solidFill>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a:solidFill>
                            <a:srgbClr val="000000"/>
                          </a:solidFill>
                          <a:effectLst/>
                        </a:rPr>
                        <a:t>القيادات الادارية من الموظفين</a:t>
                      </a:r>
                      <a:endParaRPr lang="en-US" sz="1600" dirty="0">
                        <a:solidFill>
                          <a:srgbClr val="000000"/>
                        </a:solidFill>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a:solidFill>
                            <a:srgbClr val="000000"/>
                          </a:solidFill>
                          <a:effectLst/>
                        </a:rPr>
                        <a:t>مركز </a:t>
                      </a:r>
                      <a:r>
                        <a:rPr lang="ar-SA" sz="1800" dirty="0" err="1">
                          <a:solidFill>
                            <a:srgbClr val="000000"/>
                          </a:solidFill>
                          <a:effectLst/>
                        </a:rPr>
                        <a:t>الرحمانية</a:t>
                      </a:r>
                      <a:r>
                        <a:rPr lang="ar-SA" sz="1800" dirty="0">
                          <a:solidFill>
                            <a:srgbClr val="000000"/>
                          </a:solidFill>
                          <a:effectLst/>
                        </a:rPr>
                        <a:t> الثقافي</a:t>
                      </a:r>
                      <a:endParaRPr lang="en-US" sz="1600" dirty="0">
                        <a:solidFill>
                          <a:srgbClr val="000000"/>
                        </a:solidFill>
                        <a:effectLst/>
                        <a:latin typeface="TheSans" pitchFamily="34" charset="-78"/>
                        <a:ea typeface="Calibri"/>
                        <a:cs typeface="TheSans" pitchFamily="34" charset="-78"/>
                      </a:endParaRPr>
                    </a:p>
                  </a:txBody>
                  <a:tcPr marL="68580" marR="68580" marT="0" marB="0" anchor="ctr"/>
                </a:tc>
              </a:tr>
              <a:tr h="746392">
                <a:tc>
                  <a:txBody>
                    <a:bodyPr/>
                    <a:lstStyle/>
                    <a:p>
                      <a:pPr algn="ctr" rtl="1">
                        <a:lnSpc>
                          <a:spcPct val="115000"/>
                        </a:lnSpc>
                        <a:spcAft>
                          <a:spcPts val="0"/>
                        </a:spcAft>
                      </a:pPr>
                      <a:r>
                        <a:rPr lang="ar-SA" sz="1800" dirty="0">
                          <a:effectLst/>
                        </a:rPr>
                        <a:t>الضمانات والحقوق في نظام الإجراءات الجزائية السعودي</a:t>
                      </a:r>
                      <a:endParaRPr lang="en-US" sz="1800" dirty="0">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err="1">
                          <a:solidFill>
                            <a:srgbClr val="000000"/>
                          </a:solidFill>
                          <a:effectLst/>
                        </a:rPr>
                        <a:t>د.خالد</a:t>
                      </a:r>
                      <a:r>
                        <a:rPr lang="ar-SA" sz="1800" dirty="0">
                          <a:solidFill>
                            <a:srgbClr val="000000"/>
                          </a:solidFill>
                          <a:effectLst/>
                        </a:rPr>
                        <a:t> الشافي</a:t>
                      </a:r>
                      <a:endParaRPr lang="en-US" sz="1600" dirty="0">
                        <a:solidFill>
                          <a:srgbClr val="000000"/>
                        </a:solidFill>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a:solidFill>
                            <a:srgbClr val="000000"/>
                          </a:solidFill>
                          <a:effectLst/>
                        </a:rPr>
                        <a:t>جهات الضبط الجنائي.</a:t>
                      </a:r>
                      <a:endParaRPr lang="en-US" sz="1600" dirty="0">
                        <a:solidFill>
                          <a:srgbClr val="000000"/>
                        </a:solidFill>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a:solidFill>
                            <a:srgbClr val="000000"/>
                          </a:solidFill>
                          <a:effectLst/>
                        </a:rPr>
                        <a:t>مركز الرحمانية الثقافي</a:t>
                      </a:r>
                      <a:endParaRPr lang="en-US" sz="1600">
                        <a:solidFill>
                          <a:srgbClr val="000000"/>
                        </a:solidFill>
                        <a:effectLst/>
                        <a:latin typeface="TheSans" pitchFamily="34" charset="-78"/>
                        <a:ea typeface="Calibri"/>
                        <a:cs typeface="TheSans" pitchFamily="34" charset="-78"/>
                      </a:endParaRPr>
                    </a:p>
                  </a:txBody>
                  <a:tcPr marL="68580" marR="68580" marT="0" marB="0" anchor="ctr"/>
                </a:tc>
              </a:tr>
              <a:tr h="746392">
                <a:tc>
                  <a:txBody>
                    <a:bodyPr/>
                    <a:lstStyle/>
                    <a:p>
                      <a:pPr algn="ctr" rtl="1">
                        <a:lnSpc>
                          <a:spcPct val="115000"/>
                        </a:lnSpc>
                        <a:spcAft>
                          <a:spcPts val="0"/>
                        </a:spcAft>
                      </a:pPr>
                      <a:r>
                        <a:rPr lang="ar-SA" sz="1800" dirty="0">
                          <a:effectLst/>
                        </a:rPr>
                        <a:t>تطبيقات برنامج مايكروسوفت </a:t>
                      </a:r>
                      <a:r>
                        <a:rPr lang="ar-SA" sz="1800" dirty="0" smtClean="0">
                          <a:effectLst/>
                        </a:rPr>
                        <a:t>وورد</a:t>
                      </a:r>
                      <a:endParaRPr lang="en-US" sz="1800" dirty="0">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a:solidFill>
                            <a:srgbClr val="000000"/>
                          </a:solidFill>
                          <a:effectLst/>
                        </a:rPr>
                        <a:t>أ. عبدالعزيز بابكر</a:t>
                      </a:r>
                      <a:endParaRPr lang="en-US" sz="1600" dirty="0">
                        <a:solidFill>
                          <a:srgbClr val="000000"/>
                        </a:solidFill>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a:solidFill>
                            <a:srgbClr val="000000"/>
                          </a:solidFill>
                          <a:effectLst/>
                        </a:rPr>
                        <a:t>جميع موظفي القطاع الحكومي والخاص</a:t>
                      </a:r>
                      <a:endParaRPr lang="en-US" sz="1600" dirty="0">
                        <a:solidFill>
                          <a:srgbClr val="000000"/>
                        </a:solidFill>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a:solidFill>
                            <a:srgbClr val="000000"/>
                          </a:solidFill>
                          <a:effectLst/>
                        </a:rPr>
                        <a:t>معمل 1 بالكلية</a:t>
                      </a:r>
                      <a:endParaRPr lang="en-US" sz="1600">
                        <a:solidFill>
                          <a:srgbClr val="000000"/>
                        </a:solidFill>
                        <a:effectLst/>
                        <a:latin typeface="TheSans" pitchFamily="34" charset="-78"/>
                        <a:ea typeface="Calibri"/>
                        <a:cs typeface="TheSans" pitchFamily="34" charset="-78"/>
                      </a:endParaRPr>
                    </a:p>
                  </a:txBody>
                  <a:tcPr marL="68580" marR="68580" marT="0" marB="0" anchor="ctr"/>
                </a:tc>
              </a:tr>
              <a:tr h="746392">
                <a:tc>
                  <a:txBody>
                    <a:bodyPr/>
                    <a:lstStyle/>
                    <a:p>
                      <a:pPr algn="ctr" rtl="1">
                        <a:lnSpc>
                          <a:spcPct val="115000"/>
                        </a:lnSpc>
                        <a:spcAft>
                          <a:spcPts val="0"/>
                        </a:spcAft>
                      </a:pPr>
                      <a:r>
                        <a:rPr lang="ar-SA" sz="1800" dirty="0">
                          <a:effectLst/>
                        </a:rPr>
                        <a:t>اجزاء الكلام باللغة الانجليزية للمبتدئين</a:t>
                      </a:r>
                      <a:endParaRPr lang="en-US" sz="1800" dirty="0">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a:solidFill>
                            <a:srgbClr val="000000"/>
                          </a:solidFill>
                          <a:effectLst/>
                        </a:rPr>
                        <a:t>أ. ياسر الامين</a:t>
                      </a:r>
                      <a:endParaRPr lang="en-US" sz="1600" dirty="0">
                        <a:solidFill>
                          <a:srgbClr val="000000"/>
                        </a:solidFill>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a:solidFill>
                            <a:srgbClr val="000000"/>
                          </a:solidFill>
                          <a:effectLst/>
                        </a:rPr>
                        <a:t>جميع موظفي القطاع الحكومي والخاص</a:t>
                      </a:r>
                      <a:endParaRPr lang="en-US" sz="1600" dirty="0">
                        <a:solidFill>
                          <a:srgbClr val="000000"/>
                        </a:solidFill>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a:solidFill>
                            <a:srgbClr val="000000"/>
                          </a:solidFill>
                          <a:effectLst/>
                        </a:rPr>
                        <a:t>مركز الرحمانية الثقافي</a:t>
                      </a:r>
                      <a:endParaRPr lang="en-US" sz="1600" dirty="0">
                        <a:solidFill>
                          <a:srgbClr val="000000"/>
                        </a:solidFill>
                        <a:effectLst/>
                        <a:latin typeface="TheSans" pitchFamily="34" charset="-78"/>
                        <a:ea typeface="Calibri"/>
                        <a:cs typeface="TheSans" pitchFamily="34" charset="-78"/>
                      </a:endParaRPr>
                    </a:p>
                  </a:txBody>
                  <a:tcPr marL="68580" marR="68580" marT="0" marB="0" anchor="ctr"/>
                </a:tc>
              </a:tr>
              <a:tr h="717771">
                <a:tc>
                  <a:txBody>
                    <a:bodyPr/>
                    <a:lstStyle/>
                    <a:p>
                      <a:pPr algn="ctr" rtl="1">
                        <a:lnSpc>
                          <a:spcPct val="115000"/>
                        </a:lnSpc>
                        <a:spcAft>
                          <a:spcPts val="0"/>
                        </a:spcAft>
                      </a:pPr>
                      <a:r>
                        <a:rPr lang="ar-SA" sz="1800" dirty="0">
                          <a:effectLst/>
                        </a:rPr>
                        <a:t>المدخل القانوني </a:t>
                      </a:r>
                      <a:r>
                        <a:rPr lang="ar-SA" sz="1800" dirty="0" smtClean="0">
                          <a:effectLst/>
                        </a:rPr>
                        <a:t>للإدارة</a:t>
                      </a:r>
                      <a:endParaRPr lang="en-US" sz="1800" dirty="0">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a:solidFill>
                            <a:srgbClr val="000000"/>
                          </a:solidFill>
                          <a:effectLst/>
                        </a:rPr>
                        <a:t>أ.د. أشرف جابر</a:t>
                      </a:r>
                      <a:endParaRPr lang="en-US" sz="1600">
                        <a:solidFill>
                          <a:srgbClr val="000000"/>
                        </a:solidFill>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a:solidFill>
                            <a:srgbClr val="000000"/>
                          </a:solidFill>
                          <a:effectLst/>
                        </a:rPr>
                        <a:t>القيادات الادارية من الموظفين</a:t>
                      </a:r>
                      <a:endParaRPr lang="en-US" sz="1600" dirty="0">
                        <a:solidFill>
                          <a:srgbClr val="000000"/>
                        </a:solidFill>
                        <a:effectLst/>
                        <a:latin typeface="TheSans" pitchFamily="34" charset="-78"/>
                        <a:ea typeface="Calibri"/>
                        <a:cs typeface="TheSans" pitchFamily="34" charset="-78"/>
                      </a:endParaRPr>
                    </a:p>
                  </a:txBody>
                  <a:tcPr marL="68580" marR="68580" marT="0" marB="0" anchor="ctr"/>
                </a:tc>
                <a:tc>
                  <a:txBody>
                    <a:bodyPr/>
                    <a:lstStyle/>
                    <a:p>
                      <a:pPr algn="ctr" rtl="1">
                        <a:lnSpc>
                          <a:spcPct val="115000"/>
                        </a:lnSpc>
                        <a:spcAft>
                          <a:spcPts val="0"/>
                        </a:spcAft>
                      </a:pPr>
                      <a:r>
                        <a:rPr lang="ar-SA" sz="1800" dirty="0">
                          <a:solidFill>
                            <a:srgbClr val="000000"/>
                          </a:solidFill>
                          <a:effectLst/>
                        </a:rPr>
                        <a:t>مركز الرحمانية الثقافي</a:t>
                      </a:r>
                      <a:endParaRPr lang="en-US" sz="1600" dirty="0">
                        <a:solidFill>
                          <a:srgbClr val="000000"/>
                        </a:solidFill>
                        <a:effectLst/>
                        <a:latin typeface="TheSans" pitchFamily="34" charset="-78"/>
                        <a:ea typeface="Calibri"/>
                        <a:cs typeface="TheSans" pitchFamily="34" charset="-78"/>
                      </a:endParaRPr>
                    </a:p>
                  </a:txBody>
                  <a:tcPr marL="68580" marR="68580" marT="0" marB="0"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الدورات التدريبية للسيدات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aphicFrame>
        <p:nvGraphicFramePr>
          <p:cNvPr id="4" name="عنصر نائب للمحتوى 3"/>
          <p:cNvGraphicFramePr>
            <a:graphicFrameLocks/>
          </p:cNvGraphicFramePr>
          <p:nvPr>
            <p:extLst>
              <p:ext uri="{D42A27DB-BD31-4B8C-83A1-F6EECF244321}">
                <p14:modId xmlns:p14="http://schemas.microsoft.com/office/powerpoint/2010/main" val="2596755952"/>
              </p:ext>
            </p:extLst>
          </p:nvPr>
        </p:nvGraphicFramePr>
        <p:xfrm>
          <a:off x="507633" y="1895173"/>
          <a:ext cx="8207771" cy="4248471"/>
        </p:xfrm>
        <a:graphic>
          <a:graphicData uri="http://schemas.openxmlformats.org/drawingml/2006/table">
            <a:tbl>
              <a:tblPr rtl="1" firstRow="1" firstCol="1" bandRow="1">
                <a:tableStyleId>{00A15C55-8517-42AA-B614-E9B94910E393}</a:tableStyleId>
              </a:tblPr>
              <a:tblGrid>
                <a:gridCol w="2689404"/>
                <a:gridCol w="1636937"/>
                <a:gridCol w="1835905"/>
                <a:gridCol w="2045525"/>
              </a:tblGrid>
              <a:tr h="711241">
                <a:tc>
                  <a:txBody>
                    <a:bodyPr/>
                    <a:lstStyle/>
                    <a:p>
                      <a:pPr algn="ctr" rtl="1">
                        <a:lnSpc>
                          <a:spcPct val="115000"/>
                        </a:lnSpc>
                        <a:spcAft>
                          <a:spcPts val="0"/>
                        </a:spcAft>
                      </a:pPr>
                      <a:r>
                        <a:rPr lang="ar-SA" sz="1800" dirty="0">
                          <a:effectLst/>
                        </a:rPr>
                        <a:t>اسم الدورة</a:t>
                      </a:r>
                      <a:endParaRPr lang="en-US" sz="1800" b="1" dirty="0">
                        <a:effectLst/>
                        <a:latin typeface="TheSans" pitchFamily="34" charset="-78"/>
                        <a:ea typeface="Calibri"/>
                        <a:cs typeface="TheSans" pitchFamily="34" charset="-78"/>
                      </a:endParaRPr>
                    </a:p>
                  </a:txBody>
                  <a:tcPr marL="68580" marR="68580" marT="0" marB="0" anchor="ctr">
                    <a:solidFill>
                      <a:srgbClr val="8E0000"/>
                    </a:solidFill>
                  </a:tcPr>
                </a:tc>
                <a:tc>
                  <a:txBody>
                    <a:bodyPr/>
                    <a:lstStyle/>
                    <a:p>
                      <a:pPr algn="ctr" rtl="1">
                        <a:lnSpc>
                          <a:spcPct val="115000"/>
                        </a:lnSpc>
                        <a:spcAft>
                          <a:spcPts val="0"/>
                        </a:spcAft>
                      </a:pPr>
                      <a:r>
                        <a:rPr lang="ar-SA" sz="1800" dirty="0">
                          <a:effectLst/>
                        </a:rPr>
                        <a:t>المدرب</a:t>
                      </a:r>
                      <a:endParaRPr lang="en-US" sz="1800" b="1" dirty="0">
                        <a:effectLst/>
                        <a:latin typeface="TheSans" pitchFamily="34" charset="-78"/>
                        <a:ea typeface="Calibri"/>
                        <a:cs typeface="TheSans" pitchFamily="34" charset="-78"/>
                      </a:endParaRPr>
                    </a:p>
                  </a:txBody>
                  <a:tcPr marL="68580" marR="68580" marT="0" marB="0" anchor="ctr">
                    <a:solidFill>
                      <a:srgbClr val="8E0000"/>
                    </a:solidFill>
                  </a:tcPr>
                </a:tc>
                <a:tc>
                  <a:txBody>
                    <a:bodyPr/>
                    <a:lstStyle/>
                    <a:p>
                      <a:pPr algn="ctr" rtl="1">
                        <a:lnSpc>
                          <a:spcPct val="115000"/>
                        </a:lnSpc>
                        <a:spcAft>
                          <a:spcPts val="0"/>
                        </a:spcAft>
                      </a:pPr>
                      <a:r>
                        <a:rPr lang="ar-SA" sz="1800" dirty="0">
                          <a:effectLst/>
                        </a:rPr>
                        <a:t>الفئة المستهدفة</a:t>
                      </a:r>
                      <a:endParaRPr lang="en-US" sz="1800" b="1" dirty="0">
                        <a:effectLst/>
                        <a:latin typeface="TheSans" pitchFamily="34" charset="-78"/>
                        <a:ea typeface="Calibri"/>
                        <a:cs typeface="TheSans" pitchFamily="34" charset="-78"/>
                      </a:endParaRPr>
                    </a:p>
                  </a:txBody>
                  <a:tcPr marL="68580" marR="68580" marT="0" marB="0" anchor="ctr">
                    <a:solidFill>
                      <a:srgbClr val="8E0000"/>
                    </a:solidFill>
                  </a:tcPr>
                </a:tc>
                <a:tc>
                  <a:txBody>
                    <a:bodyPr/>
                    <a:lstStyle/>
                    <a:p>
                      <a:pPr algn="ctr" rtl="1">
                        <a:lnSpc>
                          <a:spcPct val="115000"/>
                        </a:lnSpc>
                        <a:spcAft>
                          <a:spcPts val="0"/>
                        </a:spcAft>
                      </a:pPr>
                      <a:r>
                        <a:rPr lang="ar-SA" sz="1800" dirty="0">
                          <a:effectLst/>
                        </a:rPr>
                        <a:t>مكان الدورة</a:t>
                      </a:r>
                      <a:endParaRPr lang="en-US" sz="1800" b="1" dirty="0">
                        <a:effectLst/>
                        <a:latin typeface="TheSans" pitchFamily="34" charset="-78"/>
                        <a:ea typeface="Calibri"/>
                        <a:cs typeface="TheSans" pitchFamily="34" charset="-78"/>
                      </a:endParaRPr>
                    </a:p>
                  </a:txBody>
                  <a:tcPr marL="68580" marR="68580" marT="0" marB="0" anchor="ctr">
                    <a:solidFill>
                      <a:srgbClr val="8E0000"/>
                    </a:solidFill>
                  </a:tcPr>
                </a:tc>
              </a:tr>
              <a:tr h="1052795">
                <a:tc>
                  <a:txBody>
                    <a:bodyPr/>
                    <a:lstStyle/>
                    <a:p>
                      <a:pPr algn="ctr" rtl="1">
                        <a:lnSpc>
                          <a:spcPct val="115000"/>
                        </a:lnSpc>
                        <a:spcAft>
                          <a:spcPts val="0"/>
                        </a:spcAft>
                      </a:pPr>
                      <a:r>
                        <a:rPr lang="ar-SA" sz="1800" dirty="0">
                          <a:effectLst/>
                        </a:rPr>
                        <a:t>طرق التقييم الرسمية و غير الرسمية في تدريس اللغة الانجليزية كلغة أجنبية.</a:t>
                      </a:r>
                      <a:endParaRPr lang="en-US" sz="1800" dirty="0">
                        <a:effectLst/>
                        <a:latin typeface="TheSans" pitchFamily="34" charset="-78"/>
                        <a:ea typeface="Calibri"/>
                        <a:cs typeface="TheSans" pitchFamily="34" charset="-78"/>
                      </a:endParaRPr>
                    </a:p>
                  </a:txBody>
                  <a:tcPr marL="68580" marR="68580" marT="0" marB="0" anchor="ctr">
                    <a:solidFill>
                      <a:srgbClr val="8E0000"/>
                    </a:solidFill>
                  </a:tcPr>
                </a:tc>
                <a:tc>
                  <a:txBody>
                    <a:bodyPr/>
                    <a:lstStyle/>
                    <a:p>
                      <a:pPr algn="ctr" rtl="1">
                        <a:lnSpc>
                          <a:spcPct val="115000"/>
                        </a:lnSpc>
                        <a:spcAft>
                          <a:spcPts val="0"/>
                        </a:spcAft>
                      </a:pPr>
                      <a:r>
                        <a:rPr lang="ar-SA" sz="1800" dirty="0" err="1">
                          <a:solidFill>
                            <a:srgbClr val="000000"/>
                          </a:solidFill>
                          <a:effectLst/>
                        </a:rPr>
                        <a:t>أ.حنان</a:t>
                      </a:r>
                      <a:r>
                        <a:rPr lang="ar-SA" sz="1800" dirty="0">
                          <a:solidFill>
                            <a:srgbClr val="000000"/>
                          </a:solidFill>
                          <a:effectLst/>
                        </a:rPr>
                        <a:t> أحمد السيد</a:t>
                      </a:r>
                      <a:endParaRPr lang="en-US" sz="1800" dirty="0">
                        <a:solidFill>
                          <a:srgbClr val="000000"/>
                        </a:solidFill>
                        <a:effectLst/>
                        <a:latin typeface="TheSans" pitchFamily="34" charset="-78"/>
                        <a:ea typeface="Calibri"/>
                        <a:cs typeface="TheSans" pitchFamily="34" charset="-78"/>
                      </a:endParaRPr>
                    </a:p>
                  </a:txBody>
                  <a:tcPr marL="68580" marR="68580" marT="0" marB="0" anchor="ctr">
                    <a:solidFill>
                      <a:srgbClr val="FF9B9B"/>
                    </a:solidFill>
                  </a:tcPr>
                </a:tc>
                <a:tc>
                  <a:txBody>
                    <a:bodyPr/>
                    <a:lstStyle/>
                    <a:p>
                      <a:pPr algn="ctr" rtl="1">
                        <a:lnSpc>
                          <a:spcPct val="115000"/>
                        </a:lnSpc>
                        <a:spcAft>
                          <a:spcPts val="0"/>
                        </a:spcAft>
                      </a:pPr>
                      <a:r>
                        <a:rPr lang="ar-SA" sz="1800">
                          <a:solidFill>
                            <a:srgbClr val="000000"/>
                          </a:solidFill>
                          <a:effectLst/>
                        </a:rPr>
                        <a:t>معلمات اللغة الانجليزية</a:t>
                      </a:r>
                      <a:endParaRPr lang="en-US" sz="1800">
                        <a:solidFill>
                          <a:srgbClr val="000000"/>
                        </a:solidFill>
                        <a:effectLst/>
                        <a:latin typeface="TheSans" pitchFamily="34" charset="-78"/>
                        <a:ea typeface="Calibri"/>
                        <a:cs typeface="TheSans" pitchFamily="34" charset="-78"/>
                      </a:endParaRPr>
                    </a:p>
                  </a:txBody>
                  <a:tcPr marL="68580" marR="68580" marT="0" marB="0" anchor="ctr">
                    <a:solidFill>
                      <a:srgbClr val="FF9B9B"/>
                    </a:solidFill>
                  </a:tcPr>
                </a:tc>
                <a:tc>
                  <a:txBody>
                    <a:bodyPr/>
                    <a:lstStyle/>
                    <a:p>
                      <a:pPr algn="ctr" rtl="1">
                        <a:lnSpc>
                          <a:spcPct val="115000"/>
                        </a:lnSpc>
                        <a:spcAft>
                          <a:spcPts val="0"/>
                        </a:spcAft>
                      </a:pPr>
                      <a:r>
                        <a:rPr lang="ar-SA" sz="1800" dirty="0">
                          <a:solidFill>
                            <a:srgbClr val="000000"/>
                          </a:solidFill>
                          <a:effectLst/>
                        </a:rPr>
                        <a:t>قاعة التدريب التابعة لإدارة التربية والتعليم</a:t>
                      </a:r>
                      <a:endParaRPr lang="en-US" sz="1800" dirty="0">
                        <a:solidFill>
                          <a:srgbClr val="000000"/>
                        </a:solidFill>
                        <a:effectLst/>
                        <a:latin typeface="TheSans" pitchFamily="34" charset="-78"/>
                        <a:ea typeface="Calibri"/>
                        <a:cs typeface="TheSans" pitchFamily="34" charset="-78"/>
                      </a:endParaRPr>
                    </a:p>
                  </a:txBody>
                  <a:tcPr marL="68580" marR="68580" marT="0" marB="0" anchor="ctr">
                    <a:solidFill>
                      <a:srgbClr val="FF9B9B"/>
                    </a:solidFill>
                  </a:tcPr>
                </a:tc>
              </a:tr>
              <a:tr h="715820">
                <a:tc>
                  <a:txBody>
                    <a:bodyPr/>
                    <a:lstStyle/>
                    <a:p>
                      <a:pPr algn="ctr" rtl="1">
                        <a:lnSpc>
                          <a:spcPct val="115000"/>
                        </a:lnSpc>
                        <a:spcAft>
                          <a:spcPts val="0"/>
                        </a:spcAft>
                      </a:pPr>
                      <a:r>
                        <a:rPr lang="ar-SA" sz="1800" dirty="0">
                          <a:effectLst/>
                        </a:rPr>
                        <a:t>أطلق مهاراتك</a:t>
                      </a:r>
                      <a:endParaRPr lang="en-US" sz="1800" dirty="0">
                        <a:effectLst/>
                        <a:latin typeface="TheSans" pitchFamily="34" charset="-78"/>
                        <a:ea typeface="Calibri"/>
                        <a:cs typeface="TheSans" pitchFamily="34" charset="-78"/>
                      </a:endParaRPr>
                    </a:p>
                  </a:txBody>
                  <a:tcPr marL="68580" marR="68580" marT="0" marB="0" anchor="ctr">
                    <a:solidFill>
                      <a:srgbClr val="8E0000"/>
                    </a:solidFill>
                  </a:tcPr>
                </a:tc>
                <a:tc>
                  <a:txBody>
                    <a:bodyPr/>
                    <a:lstStyle/>
                    <a:p>
                      <a:pPr algn="ctr" rtl="1">
                        <a:lnSpc>
                          <a:spcPct val="115000"/>
                        </a:lnSpc>
                        <a:spcAft>
                          <a:spcPts val="0"/>
                        </a:spcAft>
                      </a:pPr>
                      <a:r>
                        <a:rPr lang="ar-SA" sz="1800" dirty="0" err="1">
                          <a:solidFill>
                            <a:srgbClr val="000000"/>
                          </a:solidFill>
                          <a:effectLst/>
                        </a:rPr>
                        <a:t>أ.أنفال</a:t>
                      </a:r>
                      <a:r>
                        <a:rPr lang="ar-SA" sz="1800" dirty="0">
                          <a:solidFill>
                            <a:srgbClr val="000000"/>
                          </a:solidFill>
                          <a:effectLst/>
                        </a:rPr>
                        <a:t> السهيل</a:t>
                      </a:r>
                      <a:endParaRPr lang="en-US" sz="1800" dirty="0">
                        <a:solidFill>
                          <a:srgbClr val="000000"/>
                        </a:solidFill>
                        <a:effectLst/>
                        <a:latin typeface="TheSans" pitchFamily="34" charset="-78"/>
                        <a:ea typeface="Calibri"/>
                        <a:cs typeface="TheSans" pitchFamily="34" charset="-78"/>
                      </a:endParaRPr>
                    </a:p>
                  </a:txBody>
                  <a:tcPr marL="68580" marR="68580" marT="0" marB="0" anchor="ctr">
                    <a:solidFill>
                      <a:srgbClr val="FFE5E5"/>
                    </a:solidFill>
                  </a:tcPr>
                </a:tc>
                <a:tc>
                  <a:txBody>
                    <a:bodyPr/>
                    <a:lstStyle/>
                    <a:p>
                      <a:pPr algn="ctr" rtl="1">
                        <a:lnSpc>
                          <a:spcPct val="115000"/>
                        </a:lnSpc>
                        <a:spcAft>
                          <a:spcPts val="0"/>
                        </a:spcAft>
                      </a:pPr>
                      <a:r>
                        <a:rPr lang="ar-SA" sz="1800" dirty="0">
                          <a:solidFill>
                            <a:srgbClr val="000000"/>
                          </a:solidFill>
                          <a:effectLst/>
                        </a:rPr>
                        <a:t>طالبات المرحلة الابتدائية </a:t>
                      </a:r>
                      <a:r>
                        <a:rPr lang="ar-SA" sz="1800" dirty="0" err="1">
                          <a:solidFill>
                            <a:srgbClr val="000000"/>
                          </a:solidFill>
                          <a:effectLst/>
                        </a:rPr>
                        <a:t>بالغاط</a:t>
                      </a:r>
                      <a:endParaRPr lang="en-US" sz="1800" dirty="0">
                        <a:solidFill>
                          <a:srgbClr val="000000"/>
                        </a:solidFill>
                        <a:effectLst/>
                        <a:latin typeface="TheSans" pitchFamily="34" charset="-78"/>
                        <a:ea typeface="Calibri"/>
                        <a:cs typeface="TheSans" pitchFamily="34" charset="-78"/>
                      </a:endParaRPr>
                    </a:p>
                  </a:txBody>
                  <a:tcPr marL="68580" marR="68580" marT="0" marB="0" anchor="ctr">
                    <a:solidFill>
                      <a:srgbClr val="FFE5E5"/>
                    </a:solidFill>
                  </a:tcPr>
                </a:tc>
                <a:tc>
                  <a:txBody>
                    <a:bodyPr/>
                    <a:lstStyle/>
                    <a:p>
                      <a:pPr algn="ctr" rtl="1">
                        <a:lnSpc>
                          <a:spcPct val="115000"/>
                        </a:lnSpc>
                        <a:spcAft>
                          <a:spcPts val="0"/>
                        </a:spcAft>
                      </a:pPr>
                      <a:r>
                        <a:rPr lang="ar-SA" sz="1800" dirty="0">
                          <a:solidFill>
                            <a:srgbClr val="000000"/>
                          </a:solidFill>
                          <a:effectLst/>
                        </a:rPr>
                        <a:t>المدرسة الابتدائية</a:t>
                      </a:r>
                      <a:endParaRPr lang="en-US" sz="1800" dirty="0">
                        <a:solidFill>
                          <a:srgbClr val="000000"/>
                        </a:solidFill>
                        <a:effectLst/>
                        <a:latin typeface="TheSans" pitchFamily="34" charset="-78"/>
                        <a:ea typeface="Calibri"/>
                        <a:cs typeface="TheSans" pitchFamily="34" charset="-78"/>
                      </a:endParaRPr>
                    </a:p>
                  </a:txBody>
                  <a:tcPr marL="68580" marR="68580" marT="0" marB="0" anchor="ctr">
                    <a:solidFill>
                      <a:srgbClr val="FFE5E5"/>
                    </a:solidFill>
                  </a:tcPr>
                </a:tc>
              </a:tr>
              <a:tr h="1052795">
                <a:tc>
                  <a:txBody>
                    <a:bodyPr/>
                    <a:lstStyle/>
                    <a:p>
                      <a:pPr algn="ctr" rtl="1">
                        <a:lnSpc>
                          <a:spcPct val="115000"/>
                        </a:lnSpc>
                        <a:spcAft>
                          <a:spcPts val="0"/>
                        </a:spcAft>
                      </a:pPr>
                      <a:r>
                        <a:rPr lang="ar-SA" sz="1800" dirty="0">
                          <a:effectLst/>
                        </a:rPr>
                        <a:t>كيفية تدريس و تقييم المفردات اللغوية في اللغة الانجليزية كلغة </a:t>
                      </a:r>
                      <a:r>
                        <a:rPr lang="ar-SA" sz="1800" dirty="0" smtClean="0">
                          <a:effectLst/>
                        </a:rPr>
                        <a:t>أجنبية</a:t>
                      </a:r>
                      <a:endParaRPr lang="en-US" sz="1800" dirty="0">
                        <a:effectLst/>
                        <a:latin typeface="TheSans" pitchFamily="34" charset="-78"/>
                        <a:ea typeface="Calibri"/>
                        <a:cs typeface="TheSans" pitchFamily="34" charset="-78"/>
                      </a:endParaRPr>
                    </a:p>
                  </a:txBody>
                  <a:tcPr marL="68580" marR="68580" marT="0" marB="0" anchor="ctr">
                    <a:solidFill>
                      <a:srgbClr val="8E0000"/>
                    </a:solidFill>
                  </a:tcPr>
                </a:tc>
                <a:tc>
                  <a:txBody>
                    <a:bodyPr/>
                    <a:lstStyle/>
                    <a:p>
                      <a:pPr algn="ctr" rtl="1">
                        <a:lnSpc>
                          <a:spcPct val="115000"/>
                        </a:lnSpc>
                        <a:spcAft>
                          <a:spcPts val="0"/>
                        </a:spcAft>
                      </a:pPr>
                      <a:r>
                        <a:rPr lang="ar-SA" sz="1800" dirty="0" err="1">
                          <a:solidFill>
                            <a:srgbClr val="000000"/>
                          </a:solidFill>
                          <a:effectLst/>
                        </a:rPr>
                        <a:t>د.منى</a:t>
                      </a:r>
                      <a:r>
                        <a:rPr lang="ar-SA" sz="1800" dirty="0">
                          <a:solidFill>
                            <a:srgbClr val="000000"/>
                          </a:solidFill>
                          <a:effectLst/>
                        </a:rPr>
                        <a:t> جابر</a:t>
                      </a:r>
                      <a:endParaRPr lang="en-US" sz="1800" dirty="0">
                        <a:solidFill>
                          <a:srgbClr val="000000"/>
                        </a:solidFill>
                        <a:effectLst/>
                        <a:latin typeface="TheSans" pitchFamily="34" charset="-78"/>
                        <a:ea typeface="Calibri"/>
                        <a:cs typeface="TheSans" pitchFamily="34" charset="-78"/>
                      </a:endParaRPr>
                    </a:p>
                  </a:txBody>
                  <a:tcPr marL="68580" marR="68580" marT="0" marB="0" anchor="ctr">
                    <a:solidFill>
                      <a:srgbClr val="FF9B9B"/>
                    </a:solidFill>
                  </a:tcPr>
                </a:tc>
                <a:tc>
                  <a:txBody>
                    <a:bodyPr/>
                    <a:lstStyle/>
                    <a:p>
                      <a:pPr algn="ctr" rtl="1">
                        <a:lnSpc>
                          <a:spcPct val="115000"/>
                        </a:lnSpc>
                        <a:spcAft>
                          <a:spcPts val="0"/>
                        </a:spcAft>
                      </a:pPr>
                      <a:r>
                        <a:rPr lang="ar-SA" sz="1800" dirty="0">
                          <a:solidFill>
                            <a:srgbClr val="000000"/>
                          </a:solidFill>
                          <a:effectLst/>
                        </a:rPr>
                        <a:t>معلمات اللغة الانجليزية</a:t>
                      </a:r>
                      <a:endParaRPr lang="en-US" sz="1800" dirty="0">
                        <a:solidFill>
                          <a:srgbClr val="000000"/>
                        </a:solidFill>
                        <a:effectLst/>
                        <a:latin typeface="TheSans" pitchFamily="34" charset="-78"/>
                        <a:ea typeface="Calibri"/>
                        <a:cs typeface="TheSans" pitchFamily="34" charset="-78"/>
                      </a:endParaRPr>
                    </a:p>
                  </a:txBody>
                  <a:tcPr marL="68580" marR="68580" marT="0" marB="0" anchor="ctr">
                    <a:solidFill>
                      <a:srgbClr val="FF9B9B"/>
                    </a:solidFill>
                  </a:tcPr>
                </a:tc>
                <a:tc>
                  <a:txBody>
                    <a:bodyPr/>
                    <a:lstStyle/>
                    <a:p>
                      <a:pPr algn="ctr" rtl="1">
                        <a:lnSpc>
                          <a:spcPct val="115000"/>
                        </a:lnSpc>
                        <a:spcAft>
                          <a:spcPts val="0"/>
                        </a:spcAft>
                      </a:pPr>
                      <a:r>
                        <a:rPr lang="ar-SA" sz="1800" dirty="0">
                          <a:solidFill>
                            <a:srgbClr val="000000"/>
                          </a:solidFill>
                          <a:effectLst/>
                        </a:rPr>
                        <a:t>قاعة التدريب التابعة لإدارة التربية والتعليم</a:t>
                      </a:r>
                      <a:endParaRPr lang="en-US" sz="1800" dirty="0">
                        <a:solidFill>
                          <a:srgbClr val="000000"/>
                        </a:solidFill>
                        <a:effectLst/>
                        <a:latin typeface="TheSans" pitchFamily="34" charset="-78"/>
                        <a:ea typeface="Calibri"/>
                        <a:cs typeface="TheSans" pitchFamily="34" charset="-78"/>
                      </a:endParaRPr>
                    </a:p>
                  </a:txBody>
                  <a:tcPr marL="68580" marR="68580" marT="0" marB="0" anchor="ctr">
                    <a:solidFill>
                      <a:srgbClr val="FF9B9B"/>
                    </a:solidFill>
                  </a:tcPr>
                </a:tc>
              </a:tr>
              <a:tr h="715820">
                <a:tc>
                  <a:txBody>
                    <a:bodyPr/>
                    <a:lstStyle/>
                    <a:p>
                      <a:pPr algn="ctr" rtl="1">
                        <a:lnSpc>
                          <a:spcPct val="115000"/>
                        </a:lnSpc>
                        <a:spcAft>
                          <a:spcPts val="0"/>
                        </a:spcAft>
                      </a:pPr>
                      <a:r>
                        <a:rPr lang="ar-SA" sz="1800" dirty="0">
                          <a:effectLst/>
                        </a:rPr>
                        <a:t>حققي حلمك و ابدئي </a:t>
                      </a:r>
                      <a:r>
                        <a:rPr lang="ar-SA" sz="1800" dirty="0" smtClean="0">
                          <a:effectLst/>
                        </a:rPr>
                        <a:t>مشروعك</a:t>
                      </a:r>
                      <a:endParaRPr lang="en-US" sz="1800" dirty="0">
                        <a:effectLst/>
                        <a:latin typeface="TheSans" pitchFamily="34" charset="-78"/>
                        <a:ea typeface="Calibri"/>
                        <a:cs typeface="TheSans" pitchFamily="34" charset="-78"/>
                      </a:endParaRPr>
                    </a:p>
                  </a:txBody>
                  <a:tcPr marL="68580" marR="68580" marT="0" marB="0" anchor="ctr">
                    <a:solidFill>
                      <a:srgbClr val="8E0000"/>
                    </a:solidFill>
                  </a:tcPr>
                </a:tc>
                <a:tc>
                  <a:txBody>
                    <a:bodyPr/>
                    <a:lstStyle/>
                    <a:p>
                      <a:pPr algn="ctr" rtl="1">
                        <a:lnSpc>
                          <a:spcPct val="115000"/>
                        </a:lnSpc>
                        <a:spcAft>
                          <a:spcPts val="0"/>
                        </a:spcAft>
                      </a:pPr>
                      <a:r>
                        <a:rPr lang="ar-SA" sz="1800" dirty="0">
                          <a:solidFill>
                            <a:srgbClr val="000000"/>
                          </a:solidFill>
                          <a:effectLst/>
                        </a:rPr>
                        <a:t>أ.فاطمة لطيف</a:t>
                      </a:r>
                      <a:endParaRPr lang="en-US" sz="1800" dirty="0">
                        <a:solidFill>
                          <a:srgbClr val="000000"/>
                        </a:solidFill>
                        <a:effectLst/>
                        <a:latin typeface="TheSans" pitchFamily="34" charset="-78"/>
                        <a:ea typeface="Calibri"/>
                        <a:cs typeface="TheSans" pitchFamily="34" charset="-78"/>
                      </a:endParaRPr>
                    </a:p>
                  </a:txBody>
                  <a:tcPr marL="68580" marR="68580" marT="0" marB="0" anchor="ctr">
                    <a:solidFill>
                      <a:srgbClr val="FFE5E5"/>
                    </a:solidFill>
                  </a:tcPr>
                </a:tc>
                <a:tc>
                  <a:txBody>
                    <a:bodyPr/>
                    <a:lstStyle/>
                    <a:p>
                      <a:pPr algn="ctr" rtl="1">
                        <a:lnSpc>
                          <a:spcPct val="115000"/>
                        </a:lnSpc>
                        <a:spcAft>
                          <a:spcPts val="0"/>
                        </a:spcAft>
                      </a:pPr>
                      <a:r>
                        <a:rPr lang="ar-SA" sz="1800" dirty="0">
                          <a:solidFill>
                            <a:srgbClr val="000000"/>
                          </a:solidFill>
                          <a:effectLst/>
                        </a:rPr>
                        <a:t>سيدات المجتمع المحلي</a:t>
                      </a:r>
                      <a:endParaRPr lang="en-US" sz="1800" dirty="0">
                        <a:solidFill>
                          <a:srgbClr val="000000"/>
                        </a:solidFill>
                        <a:effectLst/>
                        <a:latin typeface="TheSans" pitchFamily="34" charset="-78"/>
                        <a:ea typeface="Calibri"/>
                        <a:cs typeface="TheSans" pitchFamily="34" charset="-78"/>
                      </a:endParaRPr>
                    </a:p>
                  </a:txBody>
                  <a:tcPr marL="68580" marR="68580" marT="0" marB="0" anchor="ctr">
                    <a:solidFill>
                      <a:srgbClr val="FFE5E5"/>
                    </a:solidFill>
                  </a:tcPr>
                </a:tc>
                <a:tc>
                  <a:txBody>
                    <a:bodyPr/>
                    <a:lstStyle/>
                    <a:p>
                      <a:pPr algn="ctr" rtl="1">
                        <a:lnSpc>
                          <a:spcPct val="115000"/>
                        </a:lnSpc>
                        <a:spcAft>
                          <a:spcPts val="0"/>
                        </a:spcAft>
                      </a:pPr>
                      <a:r>
                        <a:rPr lang="ar-SA" sz="1800" dirty="0">
                          <a:solidFill>
                            <a:srgbClr val="000000"/>
                          </a:solidFill>
                          <a:effectLst/>
                        </a:rPr>
                        <a:t>مركز الرحمانية الثقافي</a:t>
                      </a:r>
                      <a:endParaRPr lang="en-US" sz="1800" dirty="0">
                        <a:solidFill>
                          <a:srgbClr val="000000"/>
                        </a:solidFill>
                        <a:effectLst/>
                        <a:latin typeface="TheSans" pitchFamily="34" charset="-78"/>
                        <a:ea typeface="Calibri"/>
                        <a:cs typeface="TheSans" pitchFamily="34" charset="-78"/>
                      </a:endParaRPr>
                    </a:p>
                  </a:txBody>
                  <a:tcPr marL="68580" marR="68580" marT="0" marB="0" anchor="ctr">
                    <a:solidFill>
                      <a:srgbClr val="FFE5E5"/>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الدورات التدريبية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aphicFrame>
        <p:nvGraphicFramePr>
          <p:cNvPr id="5" name="عنصر نائب للمحتوى 5"/>
          <p:cNvGraphicFramePr>
            <a:graphicFrameLocks/>
          </p:cNvGraphicFramePr>
          <p:nvPr>
            <p:extLst>
              <p:ext uri="{D42A27DB-BD31-4B8C-83A1-F6EECF244321}">
                <p14:modId xmlns:p14="http://schemas.microsoft.com/office/powerpoint/2010/main" val="2372501489"/>
              </p:ext>
            </p:extLst>
          </p:nvPr>
        </p:nvGraphicFramePr>
        <p:xfrm>
          <a:off x="506493" y="1822596"/>
          <a:ext cx="8208911" cy="4437047"/>
        </p:xfrm>
        <a:graphic>
          <a:graphicData uri="http://schemas.openxmlformats.org/drawingml/2006/table">
            <a:tbl>
              <a:tblPr rtl="1" firstRow="1" firstCol="1" bandRow="1">
                <a:tableStyleId>{00A15C55-8517-42AA-B614-E9B94910E393}</a:tableStyleId>
              </a:tblPr>
              <a:tblGrid>
                <a:gridCol w="3132710"/>
                <a:gridCol w="5076201"/>
              </a:tblGrid>
              <a:tr h="695014">
                <a:tc>
                  <a:txBody>
                    <a:bodyPr/>
                    <a:lstStyle/>
                    <a:p>
                      <a:pPr marL="0" algn="r" defTabSz="914400" rtl="1" eaLnBrk="1" latinLnBrk="0" hangingPunct="1">
                        <a:lnSpc>
                          <a:spcPct val="150000"/>
                        </a:lnSpc>
                        <a:spcAft>
                          <a:spcPts val="0"/>
                        </a:spcAft>
                      </a:pPr>
                      <a:r>
                        <a:rPr lang="ar-SA" sz="1800" b="1" kern="1200" dirty="0">
                          <a:solidFill>
                            <a:schemeClr val="lt1"/>
                          </a:solidFill>
                          <a:effectLst/>
                          <a:latin typeface="+mn-lt"/>
                          <a:ea typeface="+mn-ea"/>
                          <a:cs typeface="+mn-cs"/>
                        </a:rPr>
                        <a:t>اسم البرنامج </a:t>
                      </a:r>
                      <a:r>
                        <a:rPr lang="ar-SA" sz="1800" b="1" kern="1200" dirty="0" smtClean="0">
                          <a:solidFill>
                            <a:schemeClr val="lt1"/>
                          </a:solidFill>
                          <a:effectLst/>
                          <a:latin typeface="+mn-lt"/>
                          <a:ea typeface="+mn-ea"/>
                          <a:cs typeface="+mn-cs"/>
                        </a:rPr>
                        <a:t>التدريبي</a:t>
                      </a:r>
                      <a:endParaRPr lang="en-US" sz="1800" b="1" kern="1200" dirty="0">
                        <a:solidFill>
                          <a:schemeClr val="lt1"/>
                        </a:solidFill>
                        <a:effectLst/>
                        <a:latin typeface="+mn-lt"/>
                        <a:ea typeface="+mn-ea"/>
                        <a:cs typeface="+mn-cs"/>
                      </a:endParaRPr>
                    </a:p>
                  </a:txBody>
                  <a:tcPr marL="68580" marR="68580" marT="0" marB="0" anchor="ctr"/>
                </a:tc>
                <a:tc>
                  <a:txBody>
                    <a:bodyPr/>
                    <a:lstStyle/>
                    <a:p>
                      <a:pPr marL="0" algn="r" defTabSz="914400" rtl="1" eaLnBrk="1" latinLnBrk="0" hangingPunct="1">
                        <a:lnSpc>
                          <a:spcPct val="150000"/>
                        </a:lnSpc>
                        <a:spcAft>
                          <a:spcPts val="0"/>
                        </a:spcAft>
                      </a:pPr>
                      <a:r>
                        <a:rPr lang="ar-SA" sz="1800" b="1" kern="1200" dirty="0">
                          <a:solidFill>
                            <a:schemeClr val="lt1"/>
                          </a:solidFill>
                          <a:effectLst/>
                          <a:latin typeface="+mn-lt"/>
                          <a:ea typeface="+mn-ea"/>
                          <a:cs typeface="+mn-cs"/>
                        </a:rPr>
                        <a:t>اعداد القيادات الادارية ومهارة التفاوض</a:t>
                      </a:r>
                      <a:endParaRPr lang="en-US" sz="1800" b="1" kern="1200" dirty="0">
                        <a:solidFill>
                          <a:schemeClr val="lt1"/>
                        </a:solidFill>
                        <a:effectLst/>
                        <a:latin typeface="+mn-lt"/>
                        <a:ea typeface="+mn-ea"/>
                        <a:cs typeface="+mn-cs"/>
                      </a:endParaRPr>
                    </a:p>
                  </a:txBody>
                  <a:tcPr marL="68580" marR="68580" marT="0" marB="0" anchor="ctr"/>
                </a:tc>
              </a:tr>
              <a:tr h="845931">
                <a:tc>
                  <a:txBody>
                    <a:bodyPr/>
                    <a:lstStyle/>
                    <a:p>
                      <a:pPr marL="0" algn="r" defTabSz="914400" rtl="1" eaLnBrk="1" latinLnBrk="0" hangingPunct="1">
                        <a:lnSpc>
                          <a:spcPct val="150000"/>
                        </a:lnSpc>
                        <a:spcAft>
                          <a:spcPts val="0"/>
                        </a:spcAft>
                      </a:pPr>
                      <a:r>
                        <a:rPr lang="ar-SA" sz="1800" b="1" kern="1200" dirty="0">
                          <a:solidFill>
                            <a:schemeClr val="lt1"/>
                          </a:solidFill>
                          <a:effectLst/>
                          <a:latin typeface="+mn-lt"/>
                          <a:ea typeface="+mn-ea"/>
                          <a:cs typeface="+mn-cs"/>
                        </a:rPr>
                        <a:t>اهداف  البرنامج</a:t>
                      </a:r>
                      <a:endParaRPr lang="en-US" sz="1800" b="1" kern="1200" dirty="0">
                        <a:solidFill>
                          <a:schemeClr val="lt1"/>
                        </a:solidFill>
                        <a:effectLst/>
                        <a:latin typeface="+mn-lt"/>
                        <a:ea typeface="+mn-ea"/>
                        <a:cs typeface="+mn-cs"/>
                      </a:endParaRPr>
                    </a:p>
                  </a:txBody>
                  <a:tcPr marL="68580" marR="68580" marT="0" marB="0" anchor="ctr"/>
                </a:tc>
                <a:tc>
                  <a:txBody>
                    <a:bodyPr/>
                    <a:lstStyle/>
                    <a:p>
                      <a:pPr algn="just" rtl="1">
                        <a:lnSpc>
                          <a:spcPct val="150000"/>
                        </a:lnSpc>
                        <a:spcAft>
                          <a:spcPts val="0"/>
                        </a:spcAft>
                      </a:pPr>
                      <a:r>
                        <a:rPr lang="ar-SA" sz="1600" kern="1200" dirty="0">
                          <a:solidFill>
                            <a:srgbClr val="000000"/>
                          </a:solidFill>
                          <a:effectLst/>
                          <a:latin typeface="+mn-lt"/>
                          <a:ea typeface="+mn-ea"/>
                          <a:cs typeface="+mn-cs"/>
                        </a:rPr>
                        <a:t>إكساب الموظفين المعارف </a:t>
                      </a:r>
                      <a:r>
                        <a:rPr lang="ar-SA" sz="1600" kern="1200" dirty="0" err="1">
                          <a:solidFill>
                            <a:srgbClr val="000000"/>
                          </a:solidFill>
                          <a:effectLst/>
                          <a:latin typeface="+mn-lt"/>
                          <a:ea typeface="+mn-ea"/>
                          <a:cs typeface="+mn-cs"/>
                        </a:rPr>
                        <a:t>و</a:t>
                      </a:r>
                      <a:r>
                        <a:rPr lang="ar-SA" sz="1600" kern="1200" dirty="0">
                          <a:solidFill>
                            <a:srgbClr val="000000"/>
                          </a:solidFill>
                          <a:effectLst/>
                          <a:latin typeface="+mn-lt"/>
                          <a:ea typeface="+mn-ea"/>
                          <a:cs typeface="+mn-cs"/>
                        </a:rPr>
                        <a:t> المهارات </a:t>
                      </a:r>
                      <a:r>
                        <a:rPr lang="ar-SA" sz="1600" kern="1200" dirty="0" err="1">
                          <a:solidFill>
                            <a:srgbClr val="000000"/>
                          </a:solidFill>
                          <a:effectLst/>
                          <a:latin typeface="+mn-lt"/>
                          <a:ea typeface="+mn-ea"/>
                          <a:cs typeface="+mn-cs"/>
                        </a:rPr>
                        <a:t>و</a:t>
                      </a:r>
                      <a:r>
                        <a:rPr lang="ar-SA" sz="1600" kern="1200" dirty="0">
                          <a:solidFill>
                            <a:srgbClr val="000000"/>
                          </a:solidFill>
                          <a:effectLst/>
                          <a:latin typeface="+mn-lt"/>
                          <a:ea typeface="+mn-ea"/>
                          <a:cs typeface="+mn-cs"/>
                        </a:rPr>
                        <a:t> الاتجاهات المعاصرة التي تؤهلهم لممارسة العمل القيادي بمفهومه المعاصر مما يجعل منهم قادة متميزين.</a:t>
                      </a:r>
                      <a:endParaRPr lang="en-US" sz="1600" kern="1200" dirty="0">
                        <a:solidFill>
                          <a:srgbClr val="000000"/>
                        </a:solidFill>
                        <a:effectLst/>
                        <a:latin typeface="+mn-lt"/>
                        <a:ea typeface="+mn-ea"/>
                        <a:cs typeface="+mn-cs"/>
                      </a:endParaRPr>
                    </a:p>
                  </a:txBody>
                  <a:tcPr marL="68580" marR="68580" marT="0" marB="0" anchor="ctr"/>
                </a:tc>
              </a:tr>
              <a:tr h="591754">
                <a:tc>
                  <a:txBody>
                    <a:bodyPr/>
                    <a:lstStyle/>
                    <a:p>
                      <a:pPr marL="0" algn="r" defTabSz="914400" rtl="1" eaLnBrk="1" latinLnBrk="0" hangingPunct="1">
                        <a:lnSpc>
                          <a:spcPct val="150000"/>
                        </a:lnSpc>
                        <a:spcAft>
                          <a:spcPts val="0"/>
                        </a:spcAft>
                      </a:pPr>
                      <a:r>
                        <a:rPr lang="ar-SA" sz="1800" b="1" kern="1200" dirty="0">
                          <a:solidFill>
                            <a:schemeClr val="lt1"/>
                          </a:solidFill>
                          <a:effectLst/>
                          <a:latin typeface="+mn-lt"/>
                          <a:ea typeface="+mn-ea"/>
                          <a:cs typeface="+mn-cs"/>
                        </a:rPr>
                        <a:t>الفئة المستهدفة</a:t>
                      </a:r>
                      <a:endParaRPr lang="en-US" sz="1800" b="1" kern="1200" dirty="0">
                        <a:solidFill>
                          <a:schemeClr val="lt1"/>
                        </a:solidFill>
                        <a:effectLst/>
                        <a:latin typeface="+mn-lt"/>
                        <a:ea typeface="+mn-ea"/>
                        <a:cs typeface="+mn-cs"/>
                      </a:endParaRPr>
                    </a:p>
                  </a:txBody>
                  <a:tcPr marL="68580" marR="68580" marT="0" marB="0" anchor="ctr"/>
                </a:tc>
                <a:tc>
                  <a:txBody>
                    <a:bodyPr/>
                    <a:lstStyle/>
                    <a:p>
                      <a:pPr algn="just" rtl="1">
                        <a:lnSpc>
                          <a:spcPct val="150000"/>
                        </a:lnSpc>
                        <a:spcAft>
                          <a:spcPts val="0"/>
                        </a:spcAft>
                      </a:pPr>
                      <a:r>
                        <a:rPr lang="ar-SA" sz="1600" kern="1200" dirty="0">
                          <a:solidFill>
                            <a:srgbClr val="000000"/>
                          </a:solidFill>
                          <a:effectLst/>
                          <a:latin typeface="+mn-lt"/>
                          <a:ea typeface="+mn-ea"/>
                          <a:cs typeface="+mn-cs"/>
                        </a:rPr>
                        <a:t>موظفي القطاعات الحكومية والخاصة بمحافظة </a:t>
                      </a:r>
                      <a:r>
                        <a:rPr lang="ar-SA" sz="1600" kern="1200" dirty="0" err="1">
                          <a:solidFill>
                            <a:srgbClr val="000000"/>
                          </a:solidFill>
                          <a:effectLst/>
                          <a:latin typeface="+mn-lt"/>
                          <a:ea typeface="+mn-ea"/>
                          <a:cs typeface="+mn-cs"/>
                        </a:rPr>
                        <a:t>الغاط</a:t>
                      </a:r>
                      <a:endParaRPr lang="en-US" sz="1600" kern="1200" dirty="0">
                        <a:solidFill>
                          <a:srgbClr val="000000"/>
                        </a:solidFill>
                        <a:effectLst/>
                        <a:latin typeface="+mn-lt"/>
                        <a:ea typeface="+mn-ea"/>
                        <a:cs typeface="+mn-cs"/>
                      </a:endParaRPr>
                    </a:p>
                  </a:txBody>
                  <a:tcPr marL="68580" marR="68580" marT="0" marB="0" anchor="ctr"/>
                </a:tc>
              </a:tr>
              <a:tr h="556011">
                <a:tc>
                  <a:txBody>
                    <a:bodyPr/>
                    <a:lstStyle/>
                    <a:p>
                      <a:pPr marL="0" algn="r" defTabSz="914400" rtl="1" eaLnBrk="1" latinLnBrk="0" hangingPunct="1">
                        <a:lnSpc>
                          <a:spcPct val="150000"/>
                        </a:lnSpc>
                        <a:spcAft>
                          <a:spcPts val="0"/>
                        </a:spcAft>
                      </a:pPr>
                      <a:r>
                        <a:rPr lang="ar-SA" sz="1800" b="1" kern="1200" dirty="0">
                          <a:solidFill>
                            <a:schemeClr val="lt1"/>
                          </a:solidFill>
                          <a:effectLst/>
                          <a:latin typeface="+mn-lt"/>
                          <a:ea typeface="+mn-ea"/>
                          <a:cs typeface="+mn-cs"/>
                        </a:rPr>
                        <a:t>تاريخ تنفيذ البرنامج التدريبي</a:t>
                      </a:r>
                      <a:endParaRPr lang="en-US" sz="1800" b="1" kern="1200" dirty="0">
                        <a:solidFill>
                          <a:schemeClr val="lt1"/>
                        </a:solidFill>
                        <a:effectLst/>
                        <a:latin typeface="+mn-lt"/>
                        <a:ea typeface="+mn-ea"/>
                        <a:cs typeface="+mn-cs"/>
                      </a:endParaRPr>
                    </a:p>
                  </a:txBody>
                  <a:tcPr marL="68580" marR="68580" marT="0" marB="0" anchor="ctr"/>
                </a:tc>
                <a:tc>
                  <a:txBody>
                    <a:bodyPr/>
                    <a:lstStyle/>
                    <a:p>
                      <a:pPr algn="just" rtl="1">
                        <a:lnSpc>
                          <a:spcPct val="150000"/>
                        </a:lnSpc>
                        <a:spcAft>
                          <a:spcPts val="0"/>
                        </a:spcAft>
                      </a:pPr>
                      <a:r>
                        <a:rPr lang="ar-SA" sz="1600" kern="1200" dirty="0">
                          <a:solidFill>
                            <a:srgbClr val="000000"/>
                          </a:solidFill>
                          <a:effectLst/>
                          <a:latin typeface="+mn-lt"/>
                          <a:ea typeface="+mn-ea"/>
                          <a:cs typeface="+mn-cs"/>
                        </a:rPr>
                        <a:t>يوم السبت </a:t>
                      </a:r>
                      <a:r>
                        <a:rPr lang="ar-SA" sz="1600" dirty="0" smtClean="0">
                          <a:solidFill>
                            <a:srgbClr val="000000"/>
                          </a:solidFill>
                          <a:effectLst/>
                        </a:rPr>
                        <a:t>1434</a:t>
                      </a:r>
                      <a:r>
                        <a:rPr lang="ar-SA" sz="1600" kern="1200" dirty="0" smtClean="0">
                          <a:solidFill>
                            <a:srgbClr val="000000"/>
                          </a:solidFill>
                          <a:effectLst/>
                          <a:latin typeface="+mn-lt"/>
                          <a:ea typeface="+mn-ea"/>
                          <a:cs typeface="+mn-cs"/>
                        </a:rPr>
                        <a:t>/5/25هـ</a:t>
                      </a:r>
                      <a:endParaRPr lang="en-US" sz="1600" kern="1200" dirty="0">
                        <a:solidFill>
                          <a:srgbClr val="000000"/>
                        </a:solidFill>
                        <a:effectLst/>
                        <a:latin typeface="+mn-lt"/>
                        <a:ea typeface="+mn-ea"/>
                        <a:cs typeface="+mn-cs"/>
                      </a:endParaRPr>
                    </a:p>
                  </a:txBody>
                  <a:tcPr marL="68580" marR="68580" marT="0" marB="0" anchor="ctr"/>
                </a:tc>
              </a:tr>
              <a:tr h="556011">
                <a:tc>
                  <a:txBody>
                    <a:bodyPr/>
                    <a:lstStyle/>
                    <a:p>
                      <a:pPr marL="0" algn="r" defTabSz="914400" rtl="1" eaLnBrk="1" latinLnBrk="0" hangingPunct="1">
                        <a:lnSpc>
                          <a:spcPct val="150000"/>
                        </a:lnSpc>
                        <a:spcAft>
                          <a:spcPts val="0"/>
                        </a:spcAft>
                      </a:pPr>
                      <a:r>
                        <a:rPr lang="ar-SA" sz="1800" b="1" kern="1200" dirty="0">
                          <a:solidFill>
                            <a:schemeClr val="lt1"/>
                          </a:solidFill>
                          <a:effectLst/>
                          <a:latin typeface="+mn-lt"/>
                          <a:ea typeface="+mn-ea"/>
                          <a:cs typeface="+mn-cs"/>
                        </a:rPr>
                        <a:t>مكان انعقاد البرنامج</a:t>
                      </a:r>
                      <a:endParaRPr lang="en-US" sz="1800" b="1" kern="1200" dirty="0">
                        <a:solidFill>
                          <a:schemeClr val="lt1"/>
                        </a:solidFill>
                        <a:effectLst/>
                        <a:latin typeface="+mn-lt"/>
                        <a:ea typeface="+mn-ea"/>
                        <a:cs typeface="+mn-cs"/>
                      </a:endParaRPr>
                    </a:p>
                  </a:txBody>
                  <a:tcPr marL="68580" marR="68580" marT="0" marB="0" anchor="ctr"/>
                </a:tc>
                <a:tc>
                  <a:txBody>
                    <a:bodyPr/>
                    <a:lstStyle/>
                    <a:p>
                      <a:pPr algn="just" rtl="1">
                        <a:lnSpc>
                          <a:spcPct val="150000"/>
                        </a:lnSpc>
                        <a:spcAft>
                          <a:spcPts val="0"/>
                        </a:spcAft>
                      </a:pPr>
                      <a:r>
                        <a:rPr lang="ar-SA" sz="1600" kern="1200" dirty="0">
                          <a:solidFill>
                            <a:srgbClr val="000000"/>
                          </a:solidFill>
                          <a:effectLst/>
                          <a:latin typeface="+mn-lt"/>
                          <a:ea typeface="+mn-ea"/>
                          <a:cs typeface="+mn-cs"/>
                        </a:rPr>
                        <a:t>مركز الرحمانية الثقافي</a:t>
                      </a:r>
                      <a:endParaRPr lang="en-US" sz="1600" kern="1200" dirty="0">
                        <a:solidFill>
                          <a:srgbClr val="000000"/>
                        </a:solidFill>
                        <a:effectLst/>
                        <a:latin typeface="+mn-lt"/>
                        <a:ea typeface="+mn-ea"/>
                        <a:cs typeface="+mn-cs"/>
                      </a:endParaRPr>
                    </a:p>
                  </a:txBody>
                  <a:tcPr marL="68580" marR="68580" marT="0" marB="0" anchor="ctr"/>
                </a:tc>
              </a:tr>
              <a:tr h="591754">
                <a:tc>
                  <a:txBody>
                    <a:bodyPr/>
                    <a:lstStyle/>
                    <a:p>
                      <a:pPr marL="0" algn="r" defTabSz="914400" rtl="1" eaLnBrk="1" latinLnBrk="0" hangingPunct="1">
                        <a:lnSpc>
                          <a:spcPct val="150000"/>
                        </a:lnSpc>
                        <a:spcAft>
                          <a:spcPts val="0"/>
                        </a:spcAft>
                      </a:pPr>
                      <a:r>
                        <a:rPr lang="ar-SA" sz="1800" b="1" kern="1200" dirty="0">
                          <a:solidFill>
                            <a:schemeClr val="lt1"/>
                          </a:solidFill>
                          <a:effectLst/>
                          <a:latin typeface="+mn-lt"/>
                          <a:ea typeface="+mn-ea"/>
                          <a:cs typeface="+mn-cs"/>
                        </a:rPr>
                        <a:t>اسم المدرب</a:t>
                      </a:r>
                      <a:endParaRPr lang="en-US" sz="1800" b="1" kern="1200" dirty="0">
                        <a:solidFill>
                          <a:schemeClr val="lt1"/>
                        </a:solidFill>
                        <a:effectLst/>
                        <a:latin typeface="+mn-lt"/>
                        <a:ea typeface="+mn-ea"/>
                        <a:cs typeface="+mn-cs"/>
                      </a:endParaRPr>
                    </a:p>
                  </a:txBody>
                  <a:tcPr marL="68580" marR="68580" marT="0" marB="0" anchor="ctr"/>
                </a:tc>
                <a:tc>
                  <a:txBody>
                    <a:bodyPr/>
                    <a:lstStyle/>
                    <a:p>
                      <a:pPr algn="just" rtl="1">
                        <a:lnSpc>
                          <a:spcPct val="150000"/>
                        </a:lnSpc>
                        <a:spcAft>
                          <a:spcPts val="0"/>
                        </a:spcAft>
                      </a:pPr>
                      <a:r>
                        <a:rPr lang="ar-SA" sz="1600" kern="1200" dirty="0">
                          <a:solidFill>
                            <a:srgbClr val="000000"/>
                          </a:solidFill>
                          <a:effectLst/>
                          <a:latin typeface="+mn-lt"/>
                          <a:ea typeface="+mn-ea"/>
                          <a:cs typeface="+mn-cs"/>
                        </a:rPr>
                        <a:t>د. وليد قاسم قويدر</a:t>
                      </a:r>
                      <a:endParaRPr lang="en-US" sz="1600" kern="1200" dirty="0">
                        <a:solidFill>
                          <a:srgbClr val="000000"/>
                        </a:solidFill>
                        <a:effectLst/>
                        <a:latin typeface="+mn-lt"/>
                        <a:ea typeface="+mn-ea"/>
                        <a:cs typeface="+mn-cs"/>
                      </a:endParaRPr>
                    </a:p>
                  </a:txBody>
                  <a:tcPr marL="68580" marR="68580" marT="0" marB="0" anchor="ctr"/>
                </a:tc>
              </a:tr>
              <a:tr h="600572">
                <a:tc>
                  <a:txBody>
                    <a:bodyPr/>
                    <a:lstStyle/>
                    <a:p>
                      <a:pPr marL="0" algn="r" defTabSz="914400" rtl="1" eaLnBrk="1" latinLnBrk="0" hangingPunct="1">
                        <a:lnSpc>
                          <a:spcPct val="150000"/>
                        </a:lnSpc>
                        <a:spcAft>
                          <a:spcPts val="0"/>
                        </a:spcAft>
                      </a:pPr>
                      <a:r>
                        <a:rPr lang="ar-SA" sz="1800" b="1" kern="1200" dirty="0">
                          <a:solidFill>
                            <a:schemeClr val="lt1"/>
                          </a:solidFill>
                          <a:effectLst/>
                          <a:latin typeface="+mn-lt"/>
                          <a:ea typeface="+mn-ea"/>
                          <a:cs typeface="+mn-cs"/>
                        </a:rPr>
                        <a:t>عدد المتدربين الذين حضروا  البرنامج</a:t>
                      </a:r>
                      <a:endParaRPr lang="en-US" sz="1800" b="1" kern="1200" dirty="0">
                        <a:solidFill>
                          <a:schemeClr val="lt1"/>
                        </a:solidFill>
                        <a:effectLst/>
                        <a:latin typeface="+mn-lt"/>
                        <a:ea typeface="+mn-ea"/>
                        <a:cs typeface="+mn-cs"/>
                      </a:endParaRPr>
                    </a:p>
                  </a:txBody>
                  <a:tcPr marL="68580" marR="68580" marT="0" marB="0" anchor="ctr"/>
                </a:tc>
                <a:tc>
                  <a:txBody>
                    <a:bodyPr/>
                    <a:lstStyle/>
                    <a:p>
                      <a:pPr algn="just" rtl="1">
                        <a:lnSpc>
                          <a:spcPct val="150000"/>
                        </a:lnSpc>
                        <a:spcAft>
                          <a:spcPts val="0"/>
                        </a:spcAft>
                      </a:pPr>
                      <a:r>
                        <a:rPr lang="ar-SA" sz="1600" kern="1200" dirty="0">
                          <a:solidFill>
                            <a:srgbClr val="000000"/>
                          </a:solidFill>
                          <a:effectLst/>
                          <a:latin typeface="+mn-lt"/>
                          <a:ea typeface="+mn-ea"/>
                          <a:cs typeface="+mn-cs"/>
                        </a:rPr>
                        <a:t>16 متدرب</a:t>
                      </a:r>
                      <a:endParaRPr lang="en-US" sz="1600" kern="1200" dirty="0">
                        <a:solidFill>
                          <a:srgbClr val="000000"/>
                        </a:solidFill>
                        <a:effectLst/>
                        <a:latin typeface="+mn-lt"/>
                        <a:ea typeface="+mn-ea"/>
                        <a:cs typeface="+mn-cs"/>
                      </a:endParaRPr>
                    </a:p>
                  </a:txBody>
                  <a:tcPr marL="68580" marR="68580" marT="0" marB="0"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71472" y="579438"/>
            <a:ext cx="7458100" cy="563562"/>
          </a:xfrm>
          <a:prstGeom prst="rect">
            <a:avLst/>
          </a:prstGeom>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ar-SA" sz="3000" kern="0" dirty="0" smtClean="0">
                <a:solidFill>
                  <a:schemeClr val="bg1"/>
                </a:solidFill>
                <a:effectLst>
                  <a:outerShdw blurRad="38100" dist="38100" dir="2700000" algn="tl">
                    <a:srgbClr val="000000">
                      <a:alpha val="43137"/>
                    </a:srgbClr>
                  </a:outerShdw>
                </a:effectLst>
                <a:latin typeface="TheSans" pitchFamily="34" charset="-78"/>
                <a:ea typeface="GE SS Unique Bold" pitchFamily="18" charset="-78"/>
                <a:cs typeface="TheSans" pitchFamily="34" charset="-78"/>
                <a:sym typeface="Webdings"/>
              </a:rPr>
              <a:t>الدورات التدريبية :</a:t>
            </a:r>
            <a:endParaRPr kumimoji="0" lang="en-US" sz="3000" i="0" u="none" strike="noStrike" kern="0" cap="none" spc="0" normalizeH="0" baseline="0" noProof="0" dirty="0">
              <a:ln>
                <a:noFill/>
              </a:ln>
              <a:solidFill>
                <a:schemeClr val="accent1"/>
              </a:solidFill>
              <a:effectLst>
                <a:outerShdw blurRad="38100" dist="38100" dir="2700000" algn="tl">
                  <a:srgbClr val="000000">
                    <a:alpha val="43137"/>
                  </a:srgbClr>
                </a:outerShdw>
              </a:effectLst>
              <a:uLnTx/>
              <a:uFillTx/>
              <a:latin typeface="TheSans" pitchFamily="34" charset="-78"/>
              <a:ea typeface="GE SS Unique Bold" pitchFamily="18" charset="-78"/>
              <a:cs typeface="TheSans" pitchFamily="34" charset="-78"/>
            </a:endParaRPr>
          </a:p>
        </p:txBody>
      </p:sp>
      <p:graphicFrame>
        <p:nvGraphicFramePr>
          <p:cNvPr id="4" name="عنصر نائب للمحتوى 3"/>
          <p:cNvGraphicFramePr>
            <a:graphicFrameLocks/>
          </p:cNvGraphicFramePr>
          <p:nvPr>
            <p:extLst>
              <p:ext uri="{D42A27DB-BD31-4B8C-83A1-F6EECF244321}">
                <p14:modId xmlns:p14="http://schemas.microsoft.com/office/powerpoint/2010/main" val="435482732"/>
              </p:ext>
            </p:extLst>
          </p:nvPr>
        </p:nvGraphicFramePr>
        <p:xfrm>
          <a:off x="622081" y="1600842"/>
          <a:ext cx="7950447" cy="4771165"/>
        </p:xfrm>
        <a:graphic>
          <a:graphicData uri="http://schemas.openxmlformats.org/drawingml/2006/table">
            <a:tbl>
              <a:tblPr rtl="1" firstRow="1" firstCol="1" bandRow="1">
                <a:tableStyleId>{00A15C55-8517-42AA-B614-E9B94910E393}</a:tableStyleId>
              </a:tblPr>
              <a:tblGrid>
                <a:gridCol w="3049537"/>
                <a:gridCol w="4900910"/>
              </a:tblGrid>
              <a:tr h="710728">
                <a:tc>
                  <a:txBody>
                    <a:bodyPr/>
                    <a:lstStyle/>
                    <a:p>
                      <a:pPr algn="r" rtl="1">
                        <a:lnSpc>
                          <a:spcPct val="150000"/>
                        </a:lnSpc>
                        <a:spcAft>
                          <a:spcPts val="0"/>
                        </a:spcAft>
                      </a:pPr>
                      <a:r>
                        <a:rPr lang="ar-SA" sz="1800" dirty="0">
                          <a:effectLst/>
                        </a:rPr>
                        <a:t>اسم البرنامج التدريبي</a:t>
                      </a:r>
                      <a:endParaRPr lang="en-US" sz="18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effectLst/>
                        </a:rPr>
                        <a:t>الضمانات والحقوق في نظام الإجراءات الجزائية السعودي</a:t>
                      </a:r>
                      <a:endParaRPr lang="en-US" sz="1600" dirty="0">
                        <a:effectLst/>
                        <a:latin typeface="TheSans" pitchFamily="34" charset="-78"/>
                        <a:cs typeface="TheSans" pitchFamily="34" charset="-78"/>
                      </a:endParaRPr>
                    </a:p>
                  </a:txBody>
                  <a:tcPr marL="68580" marR="68580" marT="0" marB="0" anchor="ctr"/>
                </a:tc>
              </a:tr>
              <a:tr h="1039149">
                <a:tc>
                  <a:txBody>
                    <a:bodyPr/>
                    <a:lstStyle/>
                    <a:p>
                      <a:pPr algn="r" rtl="1">
                        <a:lnSpc>
                          <a:spcPct val="150000"/>
                        </a:lnSpc>
                        <a:spcAft>
                          <a:spcPts val="0"/>
                        </a:spcAft>
                      </a:pPr>
                      <a:r>
                        <a:rPr lang="ar-SA" sz="1800" dirty="0">
                          <a:effectLst/>
                        </a:rPr>
                        <a:t>اهداف  البرنامج</a:t>
                      </a:r>
                      <a:endParaRPr lang="en-US" sz="18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تنمية القدرات المعرفية للمتدربين بالجوانب الموضوعية في قانون الإجراءات الجنائية  .</a:t>
                      </a:r>
                      <a:endParaRPr lang="en-US" sz="1600" dirty="0">
                        <a:solidFill>
                          <a:srgbClr val="000000"/>
                        </a:solidFill>
                        <a:effectLst/>
                      </a:endParaRPr>
                    </a:p>
                    <a:p>
                      <a:pPr algn="just" rtl="1">
                        <a:lnSpc>
                          <a:spcPct val="150000"/>
                        </a:lnSpc>
                        <a:spcAft>
                          <a:spcPts val="0"/>
                        </a:spcAft>
                      </a:pPr>
                      <a:r>
                        <a:rPr lang="ar-SA" sz="1600" dirty="0">
                          <a:solidFill>
                            <a:srgbClr val="000000"/>
                          </a:solidFill>
                          <a:effectLst/>
                        </a:rPr>
                        <a:t>تنمية مهارات المتدربين على تطبيق الإجراءات الجنائية  المتعلقة بالعمل الميداني</a:t>
                      </a:r>
                      <a:endParaRPr lang="en-US" sz="1600" dirty="0">
                        <a:solidFill>
                          <a:srgbClr val="000000"/>
                        </a:solidFill>
                        <a:effectLst/>
                        <a:latin typeface="TheSans" pitchFamily="34" charset="-78"/>
                        <a:cs typeface="TheSans" pitchFamily="34" charset="-78"/>
                      </a:endParaRPr>
                    </a:p>
                  </a:txBody>
                  <a:tcPr marL="68580" marR="68580" marT="0" marB="0" anchor="ctr"/>
                </a:tc>
              </a:tr>
              <a:tr h="548044">
                <a:tc>
                  <a:txBody>
                    <a:bodyPr/>
                    <a:lstStyle/>
                    <a:p>
                      <a:pPr algn="r" rtl="1">
                        <a:lnSpc>
                          <a:spcPct val="150000"/>
                        </a:lnSpc>
                        <a:spcAft>
                          <a:spcPts val="0"/>
                        </a:spcAft>
                      </a:pPr>
                      <a:r>
                        <a:rPr lang="ar-SA" sz="1800" dirty="0">
                          <a:effectLst/>
                        </a:rPr>
                        <a:t>الفئة المستهدفة</a:t>
                      </a:r>
                      <a:endParaRPr lang="en-US" sz="18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جهات الضبط </a:t>
                      </a:r>
                      <a:r>
                        <a:rPr lang="ar-SA" sz="1600" kern="1200" dirty="0">
                          <a:solidFill>
                            <a:srgbClr val="000000"/>
                          </a:solidFill>
                          <a:effectLst/>
                          <a:latin typeface="+mn-lt"/>
                          <a:ea typeface="+mn-ea"/>
                          <a:cs typeface="+mn-cs"/>
                        </a:rPr>
                        <a:t>الجنائي</a:t>
                      </a:r>
                      <a:r>
                        <a:rPr lang="ar-SA" sz="1600" dirty="0">
                          <a:solidFill>
                            <a:srgbClr val="000000"/>
                          </a:solidFill>
                          <a:effectLst/>
                        </a:rPr>
                        <a:t> بمحافظة </a:t>
                      </a:r>
                      <a:r>
                        <a:rPr lang="ar-SA" sz="1600" dirty="0" err="1">
                          <a:solidFill>
                            <a:srgbClr val="000000"/>
                          </a:solidFill>
                          <a:effectLst/>
                        </a:rPr>
                        <a:t>الغاط</a:t>
                      </a:r>
                      <a:endParaRPr lang="en-US" sz="1600" dirty="0">
                        <a:solidFill>
                          <a:srgbClr val="000000"/>
                        </a:solidFill>
                        <a:effectLst/>
                        <a:latin typeface="TheSans" pitchFamily="34" charset="-78"/>
                        <a:cs typeface="TheSans" pitchFamily="34" charset="-78"/>
                      </a:endParaRPr>
                    </a:p>
                  </a:txBody>
                  <a:tcPr marL="68580" marR="68580" marT="0" marB="0" anchor="ctr"/>
                </a:tc>
              </a:tr>
              <a:tr h="515507">
                <a:tc>
                  <a:txBody>
                    <a:bodyPr/>
                    <a:lstStyle/>
                    <a:p>
                      <a:pPr algn="r" rtl="1">
                        <a:lnSpc>
                          <a:spcPct val="150000"/>
                        </a:lnSpc>
                        <a:spcAft>
                          <a:spcPts val="0"/>
                        </a:spcAft>
                      </a:pPr>
                      <a:r>
                        <a:rPr lang="ar-SA" sz="1800" dirty="0">
                          <a:effectLst/>
                        </a:rPr>
                        <a:t>تاريخ تنفيذ البرنامج التدريبي</a:t>
                      </a:r>
                      <a:endParaRPr lang="en-US" sz="18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الاحد </a:t>
                      </a:r>
                      <a:r>
                        <a:rPr lang="ar-SA" sz="1600" dirty="0" smtClean="0">
                          <a:solidFill>
                            <a:srgbClr val="000000"/>
                          </a:solidFill>
                          <a:effectLst/>
                        </a:rPr>
                        <a:t>1434/5/26هـ</a:t>
                      </a:r>
                      <a:endParaRPr lang="en-US" sz="1600" dirty="0">
                        <a:solidFill>
                          <a:srgbClr val="000000"/>
                        </a:solidFill>
                        <a:effectLst/>
                        <a:latin typeface="TheSans" pitchFamily="34" charset="-78"/>
                        <a:cs typeface="TheSans" pitchFamily="34" charset="-78"/>
                      </a:endParaRPr>
                    </a:p>
                  </a:txBody>
                  <a:tcPr marL="68580" marR="68580" marT="0" marB="0" anchor="ctr"/>
                </a:tc>
              </a:tr>
              <a:tr h="515507">
                <a:tc>
                  <a:txBody>
                    <a:bodyPr/>
                    <a:lstStyle/>
                    <a:p>
                      <a:pPr algn="r" rtl="1">
                        <a:lnSpc>
                          <a:spcPct val="150000"/>
                        </a:lnSpc>
                        <a:spcAft>
                          <a:spcPts val="0"/>
                        </a:spcAft>
                      </a:pPr>
                      <a:r>
                        <a:rPr lang="ar-SA" sz="1800" dirty="0">
                          <a:effectLst/>
                        </a:rPr>
                        <a:t>مكان انعقاد البرنامج</a:t>
                      </a:r>
                      <a:endParaRPr lang="en-US" sz="18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مركز الرحمانية الثقافي</a:t>
                      </a:r>
                      <a:endParaRPr lang="en-US" sz="1600" dirty="0">
                        <a:solidFill>
                          <a:srgbClr val="000000"/>
                        </a:solidFill>
                        <a:effectLst/>
                        <a:latin typeface="TheSans" pitchFamily="34" charset="-78"/>
                        <a:cs typeface="TheSans" pitchFamily="34" charset="-78"/>
                      </a:endParaRPr>
                    </a:p>
                  </a:txBody>
                  <a:tcPr marL="68580" marR="68580" marT="0" marB="0" anchor="ctr"/>
                </a:tc>
              </a:tr>
              <a:tr h="548044">
                <a:tc>
                  <a:txBody>
                    <a:bodyPr/>
                    <a:lstStyle/>
                    <a:p>
                      <a:pPr algn="r" rtl="1">
                        <a:lnSpc>
                          <a:spcPct val="150000"/>
                        </a:lnSpc>
                        <a:spcAft>
                          <a:spcPts val="0"/>
                        </a:spcAft>
                      </a:pPr>
                      <a:r>
                        <a:rPr lang="ar-SA" sz="1800">
                          <a:effectLst/>
                        </a:rPr>
                        <a:t>اسم المدرب</a:t>
                      </a:r>
                      <a:endParaRPr lang="en-US" sz="180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د. خالد بن عبدالله الشافي</a:t>
                      </a:r>
                      <a:endParaRPr lang="en-US" sz="1600" dirty="0">
                        <a:solidFill>
                          <a:srgbClr val="000000"/>
                        </a:solidFill>
                        <a:effectLst/>
                        <a:latin typeface="TheSans" pitchFamily="34" charset="-78"/>
                        <a:cs typeface="TheSans" pitchFamily="34" charset="-78"/>
                      </a:endParaRPr>
                    </a:p>
                  </a:txBody>
                  <a:tcPr marL="68580" marR="68580" marT="0" marB="0" anchor="ctr"/>
                </a:tc>
              </a:tr>
              <a:tr h="515507">
                <a:tc>
                  <a:txBody>
                    <a:bodyPr/>
                    <a:lstStyle/>
                    <a:p>
                      <a:pPr algn="r" rtl="1">
                        <a:lnSpc>
                          <a:spcPct val="150000"/>
                        </a:lnSpc>
                        <a:spcAft>
                          <a:spcPts val="0"/>
                        </a:spcAft>
                      </a:pPr>
                      <a:r>
                        <a:rPr lang="ar-SA" sz="1800" dirty="0">
                          <a:effectLst/>
                        </a:rPr>
                        <a:t>عدد المتدربين الذين حضروا  البرنامج</a:t>
                      </a:r>
                      <a:endParaRPr lang="en-US" sz="1800" dirty="0">
                        <a:effectLst/>
                        <a:latin typeface="TheSans" pitchFamily="34" charset="-78"/>
                        <a:ea typeface="Times New Roman"/>
                        <a:cs typeface="TheSans" pitchFamily="34" charset="-78"/>
                      </a:endParaRPr>
                    </a:p>
                  </a:txBody>
                  <a:tcPr marL="68580" marR="68580" marT="0" marB="0" anchor="ctr"/>
                </a:tc>
                <a:tc>
                  <a:txBody>
                    <a:bodyPr/>
                    <a:lstStyle/>
                    <a:p>
                      <a:pPr algn="just" rtl="1">
                        <a:lnSpc>
                          <a:spcPct val="150000"/>
                        </a:lnSpc>
                        <a:spcAft>
                          <a:spcPts val="0"/>
                        </a:spcAft>
                      </a:pPr>
                      <a:r>
                        <a:rPr lang="ar-SA" sz="1600" dirty="0">
                          <a:solidFill>
                            <a:srgbClr val="000000"/>
                          </a:solidFill>
                          <a:effectLst/>
                        </a:rPr>
                        <a:t>9 متدربين</a:t>
                      </a:r>
                      <a:endParaRPr lang="en-US" sz="1600" dirty="0">
                        <a:solidFill>
                          <a:srgbClr val="000000"/>
                        </a:solidFill>
                        <a:effectLst/>
                        <a:latin typeface="TheSans" pitchFamily="34" charset="-78"/>
                        <a:cs typeface="TheSans" pitchFamily="34" charset="-78"/>
                      </a:endParaRPr>
                    </a:p>
                  </a:txBody>
                  <a:tcPr marL="68580" marR="68580" marT="0" marB="0"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75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cdb2004138l">
  <a:themeElements>
    <a:clrScheme name="sample 3">
      <a:dk1>
        <a:srgbClr val="1D528D"/>
      </a:dk1>
      <a:lt1>
        <a:srgbClr val="FFFFFF"/>
      </a:lt1>
      <a:dk2>
        <a:srgbClr val="000000"/>
      </a:dk2>
      <a:lt2>
        <a:srgbClr val="DDDDDD"/>
      </a:lt2>
      <a:accent1>
        <a:srgbClr val="25B1B1"/>
      </a:accent1>
      <a:accent2>
        <a:srgbClr val="5BACE9"/>
      </a:accent2>
      <a:accent3>
        <a:srgbClr val="FFFFFF"/>
      </a:accent3>
      <a:accent4>
        <a:srgbClr val="174578"/>
      </a:accent4>
      <a:accent5>
        <a:srgbClr val="ACD5D5"/>
      </a:accent5>
      <a:accent6>
        <a:srgbClr val="529BD3"/>
      </a:accent6>
      <a:hlink>
        <a:srgbClr val="6E71F0"/>
      </a:hlink>
      <a:folHlink>
        <a:srgbClr val="969696"/>
      </a:folHlink>
    </a:clrScheme>
    <a:fontScheme name="sample">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ample 1">
        <a:dk1>
          <a:srgbClr val="1D528D"/>
        </a:dk1>
        <a:lt1>
          <a:srgbClr val="FFFFFF"/>
        </a:lt1>
        <a:dk2>
          <a:srgbClr val="000000"/>
        </a:dk2>
        <a:lt2>
          <a:srgbClr val="C0C0C0"/>
        </a:lt2>
        <a:accent1>
          <a:srgbClr val="4EA693"/>
        </a:accent1>
        <a:accent2>
          <a:srgbClr val="ABA755"/>
        </a:accent2>
        <a:accent3>
          <a:srgbClr val="FFFFFF"/>
        </a:accent3>
        <a:accent4>
          <a:srgbClr val="174578"/>
        </a:accent4>
        <a:accent5>
          <a:srgbClr val="B2D0C8"/>
        </a:accent5>
        <a:accent6>
          <a:srgbClr val="9B974C"/>
        </a:accent6>
        <a:hlink>
          <a:srgbClr val="3981B7"/>
        </a:hlink>
        <a:folHlink>
          <a:srgbClr val="969696"/>
        </a:folHlink>
      </a:clrScheme>
      <a:clrMap bg1="lt1" tx1="dk1" bg2="lt2" tx2="dk2" accent1="accent1" accent2="accent2" accent3="accent3" accent4="accent4" accent5="accent5" accent6="accent6" hlink="hlink" folHlink="folHlink"/>
    </a:extraClrScheme>
    <a:extraClrScheme>
      <a:clrScheme name="sample 2">
        <a:dk1>
          <a:srgbClr val="124B98"/>
        </a:dk1>
        <a:lt1>
          <a:srgbClr val="FFFFFF"/>
        </a:lt1>
        <a:dk2>
          <a:srgbClr val="000000"/>
        </a:dk2>
        <a:lt2>
          <a:srgbClr val="DDDDDD"/>
        </a:lt2>
        <a:accent1>
          <a:srgbClr val="4976D1"/>
        </a:accent1>
        <a:accent2>
          <a:srgbClr val="4CB494"/>
        </a:accent2>
        <a:accent3>
          <a:srgbClr val="FFFFFF"/>
        </a:accent3>
        <a:accent4>
          <a:srgbClr val="0E3F81"/>
        </a:accent4>
        <a:accent5>
          <a:srgbClr val="B1BDE5"/>
        </a:accent5>
        <a:accent6>
          <a:srgbClr val="44A386"/>
        </a:accent6>
        <a:hlink>
          <a:srgbClr val="0099CC"/>
        </a:hlink>
        <a:folHlink>
          <a:srgbClr val="969696"/>
        </a:folHlink>
      </a:clrScheme>
      <a:clrMap bg1="lt1" tx1="dk1" bg2="lt2" tx2="dk2" accent1="accent1" accent2="accent2" accent3="accent3" accent4="accent4" accent5="accent5" accent6="accent6" hlink="hlink" folHlink="folHlink"/>
    </a:extraClrScheme>
    <a:extraClrScheme>
      <a:clrScheme name="sample 3">
        <a:dk1>
          <a:srgbClr val="1D528D"/>
        </a:dk1>
        <a:lt1>
          <a:srgbClr val="FFFFFF"/>
        </a:lt1>
        <a:dk2>
          <a:srgbClr val="000000"/>
        </a:dk2>
        <a:lt2>
          <a:srgbClr val="DDDDDD"/>
        </a:lt2>
        <a:accent1>
          <a:srgbClr val="25B1B1"/>
        </a:accent1>
        <a:accent2>
          <a:srgbClr val="5BACE9"/>
        </a:accent2>
        <a:accent3>
          <a:srgbClr val="FFFFFF"/>
        </a:accent3>
        <a:accent4>
          <a:srgbClr val="174578"/>
        </a:accent4>
        <a:accent5>
          <a:srgbClr val="ACD5D5"/>
        </a:accent5>
        <a:accent6>
          <a:srgbClr val="529BD3"/>
        </a:accent6>
        <a:hlink>
          <a:srgbClr val="6E71F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cdb2004138l</Template>
  <TotalTime>913</TotalTime>
  <Words>1258</Words>
  <Application>Microsoft Office PowerPoint</Application>
  <PresentationFormat>عرض على الشاشة (3:4)‏</PresentationFormat>
  <Paragraphs>276</Paragraphs>
  <Slides>22</Slides>
  <Notes>6</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cdb2004138l</vt:lpstr>
      <vt:lpstr>الشراكة المجتمعية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الشراكة المجتمعية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التشغيل الحاسب</dc:title>
  <dc:creator>GN</dc:creator>
  <cp:lastModifiedBy>user</cp:lastModifiedBy>
  <cp:revision>118</cp:revision>
  <dcterms:created xsi:type="dcterms:W3CDTF">2010-11-03T18:01:36Z</dcterms:created>
  <dcterms:modified xsi:type="dcterms:W3CDTF">2013-06-06T20:46:52Z</dcterms:modified>
</cp:coreProperties>
</file>