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88" r:id="rId3"/>
    <p:sldId id="278" r:id="rId4"/>
    <p:sldId id="289" r:id="rId5"/>
    <p:sldId id="328" r:id="rId6"/>
    <p:sldId id="329" r:id="rId7"/>
    <p:sldId id="330" r:id="rId8"/>
    <p:sldId id="331" r:id="rId9"/>
    <p:sldId id="332" r:id="rId10"/>
    <p:sldId id="333" r:id="rId11"/>
    <p:sldId id="334" r:id="rId12"/>
    <p:sldId id="336" r:id="rId13"/>
    <p:sldId id="346" r:id="rId14"/>
    <p:sldId id="347" r:id="rId15"/>
    <p:sldId id="348" r:id="rId16"/>
    <p:sldId id="349" r:id="rId17"/>
    <p:sldId id="340" r:id="rId18"/>
    <p:sldId id="341" r:id="rId19"/>
    <p:sldId id="343" r:id="rId20"/>
    <p:sldId id="342" r:id="rId21"/>
    <p:sldId id="345" r:id="rId22"/>
    <p:sldId id="350"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r" defTabSz="914400" rtl="1" eaLnBrk="1" latinLnBrk="0" hangingPunct="1">
      <a:defRPr kern="1200">
        <a:solidFill>
          <a:schemeClr val="tx1"/>
        </a:solidFill>
        <a:latin typeface="Arial" charset="0"/>
        <a:ea typeface="+mn-ea"/>
        <a:cs typeface="+mn-cs"/>
      </a:defRPr>
    </a:lvl6pPr>
    <a:lvl7pPr marL="2743200" algn="r" defTabSz="914400" rtl="1" eaLnBrk="1" latinLnBrk="0" hangingPunct="1">
      <a:defRPr kern="1200">
        <a:solidFill>
          <a:schemeClr val="tx1"/>
        </a:solidFill>
        <a:latin typeface="Arial" charset="0"/>
        <a:ea typeface="+mn-ea"/>
        <a:cs typeface="+mn-cs"/>
      </a:defRPr>
    </a:lvl7pPr>
    <a:lvl8pPr marL="3200400" algn="r" defTabSz="914400" rtl="1" eaLnBrk="1" latinLnBrk="0" hangingPunct="1">
      <a:defRPr kern="1200">
        <a:solidFill>
          <a:schemeClr val="tx1"/>
        </a:solidFill>
        <a:latin typeface="Arial" charset="0"/>
        <a:ea typeface="+mn-ea"/>
        <a:cs typeface="+mn-cs"/>
      </a:defRPr>
    </a:lvl8pPr>
    <a:lvl9pPr marL="3657600" algn="r" defTabSz="914400" rtl="1"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452F"/>
    <a:srgbClr val="617C30"/>
    <a:srgbClr val="81772B"/>
    <a:srgbClr val="000000"/>
    <a:srgbClr val="707636"/>
    <a:srgbClr val="4A7A32"/>
    <a:srgbClr val="FFE5E5"/>
    <a:srgbClr val="FF9B9B"/>
    <a:srgbClr val="8E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النمط المتوس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نمط متوسط 2 - تميي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نمط متوسط 2 - تميي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نمط ذو نسُق 1 - تميي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نمط ذو نسُق 2 - تمييز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06" autoAdjust="0"/>
    <p:restoredTop sz="94660" autoAdjust="0"/>
  </p:normalViewPr>
  <p:slideViewPr>
    <p:cSldViewPr>
      <p:cViewPr>
        <p:scale>
          <a:sx n="80" d="100"/>
          <a:sy n="80" d="100"/>
        </p:scale>
        <p:origin x="-1200"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0.11507805730853321"/>
          <c:y val="0.13064709981719203"/>
          <c:w val="0.65353417780844147"/>
          <c:h val="0.44894744325489144"/>
        </c:manualLayout>
      </c:layout>
      <c:barChart>
        <c:barDir val="col"/>
        <c:grouping val="clustered"/>
        <c:varyColors val="0"/>
        <c:ser>
          <c:idx val="0"/>
          <c:order val="0"/>
          <c:tx>
            <c:strRef>
              <c:f>ورقة1!$B$1</c:f>
              <c:strCache>
                <c:ptCount val="1"/>
                <c:pt idx="0">
                  <c:v>4.24</c:v>
                </c:pt>
              </c:strCache>
            </c:strRef>
          </c:tx>
          <c:invertIfNegative val="0"/>
          <c:cat>
            <c:strRef>
              <c:f>ورقة1!$A$2:$A$15</c:f>
              <c:strCache>
                <c:ptCount val="14"/>
                <c:pt idx="1">
                  <c:v>حقوق وواجبات الموظف وبعض مبادئ التأديب الوظيفي</c:v>
                </c:pt>
                <c:pt idx="3">
                  <c:v>إعداد القيادات الادارية ومهارة التفاوض</c:v>
                </c:pt>
                <c:pt idx="5">
                  <c:v>تدريس وتقييم المفردات اللغوية</c:v>
                </c:pt>
                <c:pt idx="7">
                  <c:v>حققي حلمك وابدائي مشروعك</c:v>
                </c:pt>
                <c:pt idx="9">
                  <c:v>الضمانات والحقوق في نظام الاجراءات الجزائية السعودي</c:v>
                </c:pt>
                <c:pt idx="11">
                  <c:v>تطبيقات برنامج مايكروسوفت وورد</c:v>
                </c:pt>
                <c:pt idx="13">
                  <c:v>دورة اجزاء الكلام باللغة الانجليزية للمبتدئين</c:v>
                </c:pt>
              </c:strCache>
            </c:strRef>
          </c:cat>
          <c:val>
            <c:numRef>
              <c:f>ورقة1!$B$2:$B$15</c:f>
              <c:numCache>
                <c:formatCode>0.00</c:formatCode>
                <c:ptCount val="14"/>
                <c:pt idx="1">
                  <c:v>4.1203703703703694</c:v>
                </c:pt>
                <c:pt idx="3">
                  <c:v>4.3703703703703702</c:v>
                </c:pt>
                <c:pt idx="5">
                  <c:v>4.4259259259259256</c:v>
                </c:pt>
                <c:pt idx="7">
                  <c:v>4.0740740740740744</c:v>
                </c:pt>
                <c:pt idx="9">
                  <c:v>4.5</c:v>
                </c:pt>
                <c:pt idx="11">
                  <c:v>4.2870370370370363</c:v>
                </c:pt>
                <c:pt idx="13">
                  <c:v>4.1481481481481497</c:v>
                </c:pt>
              </c:numCache>
            </c:numRef>
          </c:val>
        </c:ser>
        <c:dLbls>
          <c:showLegendKey val="0"/>
          <c:showVal val="0"/>
          <c:showCatName val="0"/>
          <c:showSerName val="0"/>
          <c:showPercent val="0"/>
          <c:showBubbleSize val="0"/>
        </c:dLbls>
        <c:gapWidth val="150"/>
        <c:axId val="104034688"/>
        <c:axId val="104036224"/>
      </c:barChart>
      <c:catAx>
        <c:axId val="104034688"/>
        <c:scaling>
          <c:orientation val="minMax"/>
        </c:scaling>
        <c:delete val="0"/>
        <c:axPos val="b"/>
        <c:majorTickMark val="out"/>
        <c:minorTickMark val="none"/>
        <c:tickLblPos val="nextTo"/>
        <c:crossAx val="104036224"/>
        <c:crosses val="autoZero"/>
        <c:auto val="1"/>
        <c:lblAlgn val="ctr"/>
        <c:lblOffset val="100"/>
        <c:noMultiLvlLbl val="0"/>
      </c:catAx>
      <c:valAx>
        <c:axId val="104036224"/>
        <c:scaling>
          <c:orientation val="minMax"/>
        </c:scaling>
        <c:delete val="0"/>
        <c:axPos val="l"/>
        <c:majorGridlines/>
        <c:numFmt formatCode="0.00" sourceLinked="1"/>
        <c:majorTickMark val="out"/>
        <c:minorTickMark val="none"/>
        <c:tickLblPos val="nextTo"/>
        <c:crossAx val="104034688"/>
        <c:crosses val="autoZero"/>
        <c:crossBetween val="between"/>
      </c:valAx>
    </c:plotArea>
    <c:legend>
      <c:legendPos val="r"/>
      <c:layout/>
      <c:overlay val="0"/>
    </c:legend>
    <c:plotVisOnly val="1"/>
    <c:dispBlanksAs val="gap"/>
    <c:showDLblsOverMax val="0"/>
  </c:chart>
  <c:txPr>
    <a:bodyPr/>
    <a:lstStyle/>
    <a:p>
      <a:pPr>
        <a:defRPr sz="1800"/>
      </a:pPr>
      <a:endParaRPr lang="ar-SA"/>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506E9D7-89A1-45F7-89C0-20152943BBCA}" type="datetimeFigureOut">
              <a:rPr lang="ar-SA" smtClean="0"/>
              <a:pPr/>
              <a:t>28/07/34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3C9BBE9-F61F-4D38-9215-463C9207C6C2}" type="slidenum">
              <a:rPr lang="ar-SA" smtClean="0"/>
              <a:pPr/>
              <a:t>‹#›</a:t>
            </a:fld>
            <a:endParaRPr lang="ar-SA"/>
          </a:p>
        </p:txBody>
      </p:sp>
    </p:spTree>
    <p:extLst>
      <p:ext uri="{BB962C8B-B14F-4D97-AF65-F5344CB8AC3E}">
        <p14:creationId xmlns:p14="http://schemas.microsoft.com/office/powerpoint/2010/main" val="428259314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C3C9BBE9-F61F-4D38-9215-463C9207C6C2}" type="slidenum">
              <a:rPr lang="ar-SA" smtClean="0"/>
              <a:pPr/>
              <a:t>13</a:t>
            </a:fld>
            <a:endParaRPr lang="ar-SA"/>
          </a:p>
        </p:txBody>
      </p:sp>
    </p:spTree>
    <p:extLst>
      <p:ext uri="{BB962C8B-B14F-4D97-AF65-F5344CB8AC3E}">
        <p14:creationId xmlns:p14="http://schemas.microsoft.com/office/powerpoint/2010/main" val="1391723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C3C9BBE9-F61F-4D38-9215-463C9207C6C2}" type="slidenum">
              <a:rPr lang="ar-SA" smtClean="0"/>
              <a:pPr/>
              <a:t>14</a:t>
            </a:fld>
            <a:endParaRPr lang="ar-SA"/>
          </a:p>
        </p:txBody>
      </p:sp>
    </p:spTree>
    <p:extLst>
      <p:ext uri="{BB962C8B-B14F-4D97-AF65-F5344CB8AC3E}">
        <p14:creationId xmlns:p14="http://schemas.microsoft.com/office/powerpoint/2010/main" val="1391723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C3C9BBE9-F61F-4D38-9215-463C9207C6C2}" type="slidenum">
              <a:rPr lang="ar-SA" smtClean="0"/>
              <a:pPr/>
              <a:t>15</a:t>
            </a:fld>
            <a:endParaRPr lang="ar-SA"/>
          </a:p>
        </p:txBody>
      </p:sp>
    </p:spTree>
    <p:extLst>
      <p:ext uri="{BB962C8B-B14F-4D97-AF65-F5344CB8AC3E}">
        <p14:creationId xmlns:p14="http://schemas.microsoft.com/office/powerpoint/2010/main" val="1391723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C3C9BBE9-F61F-4D38-9215-463C9207C6C2}" type="slidenum">
              <a:rPr lang="ar-SA" smtClean="0"/>
              <a:pPr/>
              <a:t>16</a:t>
            </a:fld>
            <a:endParaRPr lang="ar-SA"/>
          </a:p>
        </p:txBody>
      </p:sp>
    </p:spTree>
    <p:extLst>
      <p:ext uri="{BB962C8B-B14F-4D97-AF65-F5344CB8AC3E}">
        <p14:creationId xmlns:p14="http://schemas.microsoft.com/office/powerpoint/2010/main" val="13917235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C3C9BBE9-F61F-4D38-9215-463C9207C6C2}" type="slidenum">
              <a:rPr lang="ar-SA" smtClean="0"/>
              <a:pPr/>
              <a:t>18</a:t>
            </a:fld>
            <a:endParaRPr lang="ar-SA"/>
          </a:p>
        </p:txBody>
      </p:sp>
    </p:spTree>
    <p:extLst>
      <p:ext uri="{BB962C8B-B14F-4D97-AF65-F5344CB8AC3E}">
        <p14:creationId xmlns:p14="http://schemas.microsoft.com/office/powerpoint/2010/main" val="22086013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C3C9BBE9-F61F-4D38-9215-463C9207C6C2}" type="slidenum">
              <a:rPr lang="ar-SA" smtClean="0"/>
              <a:pPr/>
              <a:t>19</a:t>
            </a:fld>
            <a:endParaRPr lang="ar-SA"/>
          </a:p>
        </p:txBody>
      </p:sp>
    </p:spTree>
    <p:extLst>
      <p:ext uri="{BB962C8B-B14F-4D97-AF65-F5344CB8AC3E}">
        <p14:creationId xmlns:p14="http://schemas.microsoft.com/office/powerpoint/2010/main" val="15517945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شريحة عنوان">
    <p:spTree>
      <p:nvGrpSpPr>
        <p:cNvPr id="1" name=""/>
        <p:cNvGrpSpPr/>
        <p:nvPr/>
      </p:nvGrpSpPr>
      <p:grpSpPr>
        <a:xfrm>
          <a:off x="0" y="0"/>
          <a:ext cx="0" cy="0"/>
          <a:chOff x="0" y="0"/>
          <a:chExt cx="0" cy="0"/>
        </a:xfrm>
      </p:grpSpPr>
      <p:grpSp>
        <p:nvGrpSpPr>
          <p:cNvPr id="3089" name="Group 17"/>
          <p:cNvGrpSpPr>
            <a:grpSpLocks/>
          </p:cNvGrpSpPr>
          <p:nvPr/>
        </p:nvGrpSpPr>
        <p:grpSpPr bwMode="auto">
          <a:xfrm>
            <a:off x="-9525" y="2500306"/>
            <a:ext cx="9183688" cy="1501775"/>
            <a:chOff x="-23" y="1319"/>
            <a:chExt cx="5799" cy="946"/>
          </a:xfrm>
        </p:grpSpPr>
        <p:sp>
          <p:nvSpPr>
            <p:cNvPr id="3090" name="Freeform 18"/>
            <p:cNvSpPr>
              <a:spLocks/>
            </p:cNvSpPr>
            <p:nvPr/>
          </p:nvSpPr>
          <p:spPr bwMode="gray">
            <a:xfrm>
              <a:off x="-20" y="1319"/>
              <a:ext cx="5779" cy="946"/>
            </a:xfrm>
            <a:custGeom>
              <a:avLst/>
              <a:gdLst/>
              <a:ahLst/>
              <a:cxnLst>
                <a:cxn ang="0">
                  <a:pos x="6" y="454"/>
                </a:cxn>
                <a:cxn ang="0">
                  <a:pos x="355" y="454"/>
                </a:cxn>
                <a:cxn ang="0">
                  <a:pos x="757" y="1"/>
                </a:cxn>
                <a:cxn ang="0">
                  <a:pos x="2511" y="0"/>
                </a:cxn>
                <a:cxn ang="0">
                  <a:pos x="2646" y="144"/>
                </a:cxn>
                <a:cxn ang="0">
                  <a:pos x="5779" y="137"/>
                </a:cxn>
                <a:cxn ang="0">
                  <a:pos x="5779" y="772"/>
                </a:cxn>
                <a:cxn ang="0">
                  <a:pos x="2899" y="765"/>
                </a:cxn>
                <a:cxn ang="0">
                  <a:pos x="2757" y="946"/>
                </a:cxn>
                <a:cxn ang="0">
                  <a:pos x="1883" y="946"/>
                </a:cxn>
                <a:cxn ang="0">
                  <a:pos x="1663" y="687"/>
                </a:cxn>
                <a:cxn ang="0">
                  <a:pos x="0" y="687"/>
                </a:cxn>
                <a:cxn ang="0">
                  <a:pos x="35" y="480"/>
                </a:cxn>
              </a:cxnLst>
              <a:rect l="0" t="0" r="r" b="b"/>
              <a:pathLst>
                <a:path w="5779" h="946">
                  <a:moveTo>
                    <a:pt x="6" y="454"/>
                  </a:moveTo>
                  <a:lnTo>
                    <a:pt x="355" y="454"/>
                  </a:lnTo>
                  <a:lnTo>
                    <a:pt x="757" y="1"/>
                  </a:lnTo>
                  <a:lnTo>
                    <a:pt x="2511" y="0"/>
                  </a:lnTo>
                  <a:lnTo>
                    <a:pt x="2646" y="144"/>
                  </a:lnTo>
                  <a:lnTo>
                    <a:pt x="5779" y="137"/>
                  </a:lnTo>
                  <a:lnTo>
                    <a:pt x="5779" y="772"/>
                  </a:lnTo>
                  <a:lnTo>
                    <a:pt x="2899" y="765"/>
                  </a:lnTo>
                  <a:lnTo>
                    <a:pt x="2757" y="946"/>
                  </a:lnTo>
                  <a:lnTo>
                    <a:pt x="1883" y="946"/>
                  </a:lnTo>
                  <a:lnTo>
                    <a:pt x="1663" y="687"/>
                  </a:lnTo>
                  <a:lnTo>
                    <a:pt x="0" y="687"/>
                  </a:lnTo>
                  <a:lnTo>
                    <a:pt x="35" y="480"/>
                  </a:lnTo>
                </a:path>
              </a:pathLst>
            </a:custGeom>
            <a:solidFill>
              <a:schemeClr val="bg1"/>
            </a:solidFill>
            <a:ln w="9525">
              <a:noFill/>
              <a:round/>
              <a:headEnd/>
              <a:tailEnd/>
            </a:ln>
            <a:effectLst>
              <a:outerShdw dist="77251" dir="4832261" algn="ctr" rotWithShape="0">
                <a:srgbClr val="000066">
                  <a:alpha val="19000"/>
                </a:srgbClr>
              </a:outerShdw>
            </a:effectLst>
          </p:spPr>
          <p:txBody>
            <a:bodyPr/>
            <a:lstStyle/>
            <a:p>
              <a:endParaRPr lang="ar-SA">
                <a:effectLst>
                  <a:reflection blurRad="6350" stA="60000" endA="900" endPos="60000" dist="29997" dir="5400000" sy="-100000" algn="bl" rotWithShape="0"/>
                </a:effectLst>
              </a:endParaRPr>
            </a:p>
          </p:txBody>
        </p:sp>
        <p:sp>
          <p:nvSpPr>
            <p:cNvPr id="3091" name="Freeform 19" descr="01_img(Global Digtal Desigm(imageState)"/>
            <p:cNvSpPr>
              <a:spLocks/>
            </p:cNvSpPr>
            <p:nvPr/>
          </p:nvSpPr>
          <p:spPr bwMode="gray">
            <a:xfrm>
              <a:off x="-23" y="1344"/>
              <a:ext cx="5799" cy="895"/>
            </a:xfrm>
            <a:custGeom>
              <a:avLst/>
              <a:gdLst/>
              <a:ahLst/>
              <a:cxnLst>
                <a:cxn ang="0">
                  <a:pos x="0" y="455"/>
                </a:cxn>
                <a:cxn ang="0">
                  <a:pos x="369" y="454"/>
                </a:cxn>
                <a:cxn ang="0">
                  <a:pos x="776" y="0"/>
                </a:cxn>
                <a:cxn ang="0">
                  <a:pos x="2496" y="0"/>
                </a:cxn>
                <a:cxn ang="0">
                  <a:pos x="2632" y="136"/>
                </a:cxn>
                <a:cxn ang="0">
                  <a:pos x="5799" y="136"/>
                </a:cxn>
                <a:cxn ang="0">
                  <a:pos x="5788" y="727"/>
                </a:cxn>
                <a:cxn ang="0">
                  <a:pos x="2883" y="708"/>
                </a:cxn>
                <a:cxn ang="0">
                  <a:pos x="2747" y="895"/>
                </a:cxn>
                <a:cxn ang="0">
                  <a:pos x="1899" y="895"/>
                </a:cxn>
                <a:cxn ang="0">
                  <a:pos x="1681" y="635"/>
                </a:cxn>
                <a:cxn ang="0">
                  <a:pos x="7" y="635"/>
                </a:cxn>
                <a:cxn ang="0">
                  <a:pos x="7" y="454"/>
                </a:cxn>
              </a:cxnLst>
              <a:rect l="0" t="0" r="r" b="b"/>
              <a:pathLst>
                <a:path w="5799" h="895">
                  <a:moveTo>
                    <a:pt x="0" y="455"/>
                  </a:moveTo>
                  <a:lnTo>
                    <a:pt x="369" y="454"/>
                  </a:lnTo>
                  <a:lnTo>
                    <a:pt x="776" y="0"/>
                  </a:lnTo>
                  <a:lnTo>
                    <a:pt x="2496" y="0"/>
                  </a:lnTo>
                  <a:lnTo>
                    <a:pt x="2632" y="136"/>
                  </a:lnTo>
                  <a:lnTo>
                    <a:pt x="5799" y="136"/>
                  </a:lnTo>
                  <a:lnTo>
                    <a:pt x="5788" y="727"/>
                  </a:lnTo>
                  <a:lnTo>
                    <a:pt x="2883" y="708"/>
                  </a:lnTo>
                  <a:lnTo>
                    <a:pt x="2747" y="895"/>
                  </a:lnTo>
                  <a:lnTo>
                    <a:pt x="1899" y="895"/>
                  </a:lnTo>
                  <a:lnTo>
                    <a:pt x="1681" y="635"/>
                  </a:lnTo>
                  <a:lnTo>
                    <a:pt x="7" y="635"/>
                  </a:lnTo>
                  <a:lnTo>
                    <a:pt x="7" y="454"/>
                  </a:lnTo>
                </a:path>
              </a:pathLst>
            </a:custGeom>
            <a:blipFill dpi="0" rotWithShape="1">
              <a:blip r:embed="rId2"/>
              <a:srcRect/>
              <a:stretch>
                <a:fillRect/>
              </a:stretch>
            </a:blipFill>
            <a:ln w="9525">
              <a:noFill/>
              <a:round/>
              <a:headEnd/>
              <a:tailEnd/>
            </a:ln>
            <a:effectLst/>
          </p:spPr>
          <p:txBody>
            <a:bodyPr/>
            <a:lstStyle/>
            <a:p>
              <a:endParaRPr lang="ar-SA">
                <a:effectLst>
                  <a:reflection blurRad="6350" stA="60000" endA="900" endPos="60000" dist="29997" dir="5400000" sy="-100000" algn="bl" rotWithShape="0"/>
                </a:effectLst>
              </a:endParaRPr>
            </a:p>
          </p:txBody>
        </p:sp>
      </p:grpSp>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nodeType="afterEffect">
                                  <p:stCondLst>
                                    <p:cond delay="0"/>
                                  </p:stCondLst>
                                  <p:childTnLst>
                                    <p:set>
                                      <p:cBhvr>
                                        <p:cTn id="6" dur="1" fill="hold">
                                          <p:stCondLst>
                                            <p:cond delay="0"/>
                                          </p:stCondLst>
                                        </p:cTn>
                                        <p:tgtEl>
                                          <p:spTgt spid="3089"/>
                                        </p:tgtEl>
                                        <p:attrNameLst>
                                          <p:attrName>style.visibility</p:attrName>
                                        </p:attrNameLst>
                                      </p:cBhvr>
                                      <p:to>
                                        <p:strVal val="visible"/>
                                      </p:to>
                                    </p:set>
                                    <p:animEffect transition="in" filter="barn(outHorizontal)">
                                      <p:cBhvr>
                                        <p:cTn id="7" dur="500"/>
                                        <p:tgtEl>
                                          <p:spTgt spid="3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srcRect/>
          <a:stretch>
            <a:fillRect/>
          </a:stretch>
        </a:blipFill>
        <a:effectLst/>
      </p:bgPr>
    </p:bg>
    <p:spTree>
      <p:nvGrpSpPr>
        <p:cNvPr id="1" name=""/>
        <p:cNvGrpSpPr/>
        <p:nvPr/>
      </p:nvGrpSpPr>
      <p:grpSpPr>
        <a:xfrm>
          <a:off x="0" y="0"/>
          <a:ext cx="0" cy="0"/>
          <a:chOff x="0" y="0"/>
          <a:chExt cx="0" cy="0"/>
        </a:xfrm>
      </p:grpSpPr>
      <p:grpSp>
        <p:nvGrpSpPr>
          <p:cNvPr id="9" name="مجموعة 8"/>
          <p:cNvGrpSpPr/>
          <p:nvPr userDrawn="1"/>
        </p:nvGrpSpPr>
        <p:grpSpPr>
          <a:xfrm flipH="1">
            <a:off x="-9525" y="336550"/>
            <a:ext cx="9182100" cy="923925"/>
            <a:chOff x="-9525" y="336550"/>
            <a:chExt cx="9182100" cy="923925"/>
          </a:xfrm>
        </p:grpSpPr>
        <p:sp>
          <p:nvSpPr>
            <p:cNvPr id="1040" name="Freeform 16"/>
            <p:cNvSpPr>
              <a:spLocks/>
            </p:cNvSpPr>
            <p:nvPr userDrawn="1"/>
          </p:nvSpPr>
          <p:spPr bwMode="gray">
            <a:xfrm>
              <a:off x="0" y="360363"/>
              <a:ext cx="9148763" cy="900112"/>
            </a:xfrm>
            <a:custGeom>
              <a:avLst/>
              <a:gdLst/>
              <a:ahLst/>
              <a:cxnLst>
                <a:cxn ang="0">
                  <a:pos x="0" y="368"/>
                </a:cxn>
                <a:cxn ang="0">
                  <a:pos x="440" y="368"/>
                </a:cxn>
                <a:cxn ang="0">
                  <a:pos x="777" y="0"/>
                </a:cxn>
                <a:cxn ang="0">
                  <a:pos x="2162" y="0"/>
                </a:cxn>
                <a:cxn ang="0">
                  <a:pos x="2265" y="116"/>
                </a:cxn>
                <a:cxn ang="0">
                  <a:pos x="5756" y="112"/>
                </a:cxn>
                <a:cxn ang="0">
                  <a:pos x="5763" y="567"/>
                </a:cxn>
                <a:cxn ang="0">
                  <a:pos x="6" y="556"/>
                </a:cxn>
              </a:cxnLst>
              <a:rect l="0" t="0" r="r" b="b"/>
              <a:pathLst>
                <a:path w="5763" h="567">
                  <a:moveTo>
                    <a:pt x="0" y="368"/>
                  </a:moveTo>
                  <a:lnTo>
                    <a:pt x="440" y="368"/>
                  </a:lnTo>
                  <a:lnTo>
                    <a:pt x="777" y="0"/>
                  </a:lnTo>
                  <a:lnTo>
                    <a:pt x="2162" y="0"/>
                  </a:lnTo>
                  <a:lnTo>
                    <a:pt x="2265" y="116"/>
                  </a:lnTo>
                  <a:lnTo>
                    <a:pt x="5756" y="112"/>
                  </a:lnTo>
                  <a:lnTo>
                    <a:pt x="5763" y="567"/>
                  </a:lnTo>
                  <a:lnTo>
                    <a:pt x="6" y="556"/>
                  </a:lnTo>
                </a:path>
              </a:pathLst>
            </a:custGeom>
            <a:solidFill>
              <a:schemeClr val="bg2"/>
            </a:solidFill>
            <a:ln w="9525">
              <a:noFill/>
              <a:round/>
              <a:headEnd/>
              <a:tailEnd/>
            </a:ln>
            <a:effectLst/>
          </p:spPr>
          <p:txBody>
            <a:bodyPr/>
            <a:lstStyle/>
            <a:p>
              <a:endParaRPr lang="ar-SA"/>
            </a:p>
          </p:txBody>
        </p:sp>
        <p:sp>
          <p:nvSpPr>
            <p:cNvPr id="1039" name="Freeform 15" descr="01b_img(Global Digtal Desigm(imageState)"/>
            <p:cNvSpPr>
              <a:spLocks/>
            </p:cNvSpPr>
            <p:nvPr userDrawn="1"/>
          </p:nvSpPr>
          <p:spPr bwMode="gray">
            <a:xfrm>
              <a:off x="-9525" y="336550"/>
              <a:ext cx="9182100" cy="838200"/>
            </a:xfrm>
            <a:custGeom>
              <a:avLst/>
              <a:gdLst/>
              <a:ahLst/>
              <a:cxnLst>
                <a:cxn ang="0">
                  <a:pos x="449" y="370"/>
                </a:cxn>
                <a:cxn ang="0">
                  <a:pos x="768" y="1"/>
                </a:cxn>
                <a:cxn ang="0">
                  <a:pos x="2158" y="0"/>
                </a:cxn>
                <a:cxn ang="0">
                  <a:pos x="2258" y="115"/>
                </a:cxn>
                <a:cxn ang="0">
                  <a:pos x="5784" y="115"/>
                </a:cxn>
                <a:cxn ang="0">
                  <a:pos x="5779" y="528"/>
                </a:cxn>
                <a:cxn ang="0">
                  <a:pos x="0" y="519"/>
                </a:cxn>
                <a:cxn ang="0">
                  <a:pos x="0" y="371"/>
                </a:cxn>
              </a:cxnLst>
              <a:rect l="0" t="0" r="r" b="b"/>
              <a:pathLst>
                <a:path w="5784" h="528">
                  <a:moveTo>
                    <a:pt x="449" y="370"/>
                  </a:moveTo>
                  <a:lnTo>
                    <a:pt x="768" y="1"/>
                  </a:lnTo>
                  <a:lnTo>
                    <a:pt x="2158" y="0"/>
                  </a:lnTo>
                  <a:lnTo>
                    <a:pt x="2258" y="115"/>
                  </a:lnTo>
                  <a:lnTo>
                    <a:pt x="5784" y="115"/>
                  </a:lnTo>
                  <a:lnTo>
                    <a:pt x="5779" y="528"/>
                  </a:lnTo>
                  <a:lnTo>
                    <a:pt x="0" y="519"/>
                  </a:lnTo>
                  <a:lnTo>
                    <a:pt x="0" y="371"/>
                  </a:lnTo>
                </a:path>
              </a:pathLst>
            </a:custGeom>
            <a:blipFill dpi="0" rotWithShape="1">
              <a:blip r:embed="rId5"/>
              <a:srcRect/>
              <a:stretch>
                <a:fillRect/>
              </a:stretch>
            </a:blipFill>
            <a:ln w="9525">
              <a:noFill/>
              <a:round/>
              <a:headEnd/>
              <a:tailEnd/>
            </a:ln>
            <a:effectLst/>
          </p:spPr>
          <p:txBody>
            <a:bodyPr/>
            <a:lstStyle/>
            <a:p>
              <a:endParaRPr lang="ar-SA"/>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Lst>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hf sldNum="0" hdr="0"/>
  <p:txStyles>
    <p:titleStyle>
      <a:lvl1pPr algn="ctr" rtl="1" eaLnBrk="1" fontAlgn="base" hangingPunct="1">
        <a:spcBef>
          <a:spcPct val="0"/>
        </a:spcBef>
        <a:spcAft>
          <a:spcPct val="0"/>
        </a:spcAft>
        <a:defRPr sz="3200">
          <a:solidFill>
            <a:schemeClr val="bg1"/>
          </a:solidFill>
          <a:latin typeface="+mj-lt"/>
          <a:ea typeface="+mj-ea"/>
          <a:cs typeface="+mj-cs"/>
        </a:defRPr>
      </a:lvl1pPr>
      <a:lvl2pPr algn="ctr" rtl="1" eaLnBrk="1" fontAlgn="base" hangingPunct="1">
        <a:spcBef>
          <a:spcPct val="0"/>
        </a:spcBef>
        <a:spcAft>
          <a:spcPct val="0"/>
        </a:spcAft>
        <a:defRPr sz="3200">
          <a:solidFill>
            <a:schemeClr val="bg1"/>
          </a:solidFill>
          <a:latin typeface="Verdana" pitchFamily="34" charset="0"/>
        </a:defRPr>
      </a:lvl2pPr>
      <a:lvl3pPr algn="ctr" rtl="1" eaLnBrk="1" fontAlgn="base" hangingPunct="1">
        <a:spcBef>
          <a:spcPct val="0"/>
        </a:spcBef>
        <a:spcAft>
          <a:spcPct val="0"/>
        </a:spcAft>
        <a:defRPr sz="3200">
          <a:solidFill>
            <a:schemeClr val="bg1"/>
          </a:solidFill>
          <a:latin typeface="Verdana" pitchFamily="34" charset="0"/>
        </a:defRPr>
      </a:lvl3pPr>
      <a:lvl4pPr algn="ctr" rtl="1" eaLnBrk="1" fontAlgn="base" hangingPunct="1">
        <a:spcBef>
          <a:spcPct val="0"/>
        </a:spcBef>
        <a:spcAft>
          <a:spcPct val="0"/>
        </a:spcAft>
        <a:defRPr sz="3200">
          <a:solidFill>
            <a:schemeClr val="bg1"/>
          </a:solidFill>
          <a:latin typeface="Verdana" pitchFamily="34" charset="0"/>
        </a:defRPr>
      </a:lvl4pPr>
      <a:lvl5pPr algn="ctr" rtl="1" eaLnBrk="1" fontAlgn="base" hangingPunct="1">
        <a:spcBef>
          <a:spcPct val="0"/>
        </a:spcBef>
        <a:spcAft>
          <a:spcPct val="0"/>
        </a:spcAft>
        <a:defRPr sz="3200">
          <a:solidFill>
            <a:schemeClr val="bg1"/>
          </a:solidFill>
          <a:latin typeface="Verdana" pitchFamily="34" charset="0"/>
        </a:defRPr>
      </a:lvl5pPr>
      <a:lvl6pPr marL="457200" algn="ctr" rtl="1" eaLnBrk="1" fontAlgn="base" hangingPunct="1">
        <a:spcBef>
          <a:spcPct val="0"/>
        </a:spcBef>
        <a:spcAft>
          <a:spcPct val="0"/>
        </a:spcAft>
        <a:defRPr sz="3200">
          <a:solidFill>
            <a:schemeClr val="bg1"/>
          </a:solidFill>
          <a:latin typeface="Verdana" pitchFamily="34" charset="0"/>
        </a:defRPr>
      </a:lvl6pPr>
      <a:lvl7pPr marL="914400" algn="ctr" rtl="1" eaLnBrk="1" fontAlgn="base" hangingPunct="1">
        <a:spcBef>
          <a:spcPct val="0"/>
        </a:spcBef>
        <a:spcAft>
          <a:spcPct val="0"/>
        </a:spcAft>
        <a:defRPr sz="3200">
          <a:solidFill>
            <a:schemeClr val="bg1"/>
          </a:solidFill>
          <a:latin typeface="Verdana" pitchFamily="34" charset="0"/>
        </a:defRPr>
      </a:lvl7pPr>
      <a:lvl8pPr marL="1371600" algn="ctr" rtl="1" eaLnBrk="1" fontAlgn="base" hangingPunct="1">
        <a:spcBef>
          <a:spcPct val="0"/>
        </a:spcBef>
        <a:spcAft>
          <a:spcPct val="0"/>
        </a:spcAft>
        <a:defRPr sz="3200">
          <a:solidFill>
            <a:schemeClr val="bg1"/>
          </a:solidFill>
          <a:latin typeface="Verdana" pitchFamily="34" charset="0"/>
        </a:defRPr>
      </a:lvl8pPr>
      <a:lvl9pPr marL="1828800" algn="ctr" rtl="1" eaLnBrk="1" fontAlgn="base" hangingPunct="1">
        <a:spcBef>
          <a:spcPct val="0"/>
        </a:spcBef>
        <a:spcAft>
          <a:spcPct val="0"/>
        </a:spcAft>
        <a:defRPr sz="3200">
          <a:solidFill>
            <a:schemeClr val="bg1"/>
          </a:solidFill>
          <a:latin typeface="Verdana" pitchFamily="34" charset="0"/>
        </a:defRPr>
      </a:lvl9pPr>
    </p:titleStyle>
    <p:bodyStyle>
      <a:lvl1pPr marL="342900" indent="-342900" algn="r" rtl="1" eaLnBrk="1" fontAlgn="base" hangingPunct="1">
        <a:spcBef>
          <a:spcPct val="20000"/>
        </a:spcBef>
        <a:spcAft>
          <a:spcPct val="0"/>
        </a:spcAft>
        <a:buClr>
          <a:schemeClr val="hlink"/>
        </a:buClr>
        <a:buFont typeface="Wingdings" pitchFamily="2" charset="2"/>
        <a:buChar char="v"/>
        <a:defRPr sz="3200">
          <a:solidFill>
            <a:schemeClr val="tx1"/>
          </a:solidFill>
          <a:latin typeface="+mn-lt"/>
          <a:ea typeface="+mn-ea"/>
          <a:cs typeface="+mn-cs"/>
        </a:defRPr>
      </a:lvl1pPr>
      <a:lvl2pPr marL="742950" indent="-285750" algn="r" rtl="1" eaLnBrk="1" fontAlgn="base" hangingPunct="1">
        <a:spcBef>
          <a:spcPct val="20000"/>
        </a:spcBef>
        <a:spcAft>
          <a:spcPct val="0"/>
        </a:spcAft>
        <a:buClr>
          <a:schemeClr val="accent1"/>
        </a:buClr>
        <a:buFont typeface="Wingdings" pitchFamily="2" charset="2"/>
        <a:buChar char="§"/>
        <a:defRPr sz="2800">
          <a:solidFill>
            <a:schemeClr val="tx1"/>
          </a:solidFill>
          <a:latin typeface="+mn-lt"/>
        </a:defRPr>
      </a:lvl2pPr>
      <a:lvl3pPr marL="1143000" indent="-228600" algn="r" rtl="1" eaLnBrk="1" fontAlgn="base" hangingPunct="1">
        <a:spcBef>
          <a:spcPct val="20000"/>
        </a:spcBef>
        <a:spcAft>
          <a:spcPct val="0"/>
        </a:spcAft>
        <a:buClr>
          <a:schemeClr val="tx1"/>
        </a:buClr>
        <a:buChar char="•"/>
        <a:defRPr sz="2400">
          <a:solidFill>
            <a:schemeClr val="tx1"/>
          </a:solidFill>
          <a:latin typeface="+mn-lt"/>
        </a:defRPr>
      </a:lvl3pPr>
      <a:lvl4pPr marL="1600200" indent="-228600" algn="r" rtl="1" eaLnBrk="1" fontAlgn="base" hangingPunct="1">
        <a:spcBef>
          <a:spcPct val="20000"/>
        </a:spcBef>
        <a:spcAft>
          <a:spcPct val="0"/>
        </a:spcAft>
        <a:buChar char="–"/>
        <a:defRPr sz="2000">
          <a:solidFill>
            <a:schemeClr val="tx1"/>
          </a:solidFill>
          <a:latin typeface="+mn-lt"/>
        </a:defRPr>
      </a:lvl4pPr>
      <a:lvl5pPr marL="2057400" indent="-228600" algn="r" rtl="1" eaLnBrk="1" fontAlgn="base" hangingPunct="1">
        <a:spcBef>
          <a:spcPct val="20000"/>
        </a:spcBef>
        <a:spcAft>
          <a:spcPct val="0"/>
        </a:spcAft>
        <a:buChar char="»"/>
        <a:defRPr sz="2000">
          <a:solidFill>
            <a:schemeClr val="tx1"/>
          </a:solidFill>
          <a:latin typeface="+mn-lt"/>
        </a:defRPr>
      </a:lvl5pPr>
      <a:lvl6pPr marL="2514600" indent="-228600" algn="r" rtl="1" eaLnBrk="1" fontAlgn="base" hangingPunct="1">
        <a:spcBef>
          <a:spcPct val="20000"/>
        </a:spcBef>
        <a:spcAft>
          <a:spcPct val="0"/>
        </a:spcAft>
        <a:buChar char="»"/>
        <a:defRPr sz="2000">
          <a:solidFill>
            <a:schemeClr val="tx1"/>
          </a:solidFill>
          <a:latin typeface="+mn-lt"/>
        </a:defRPr>
      </a:lvl6pPr>
      <a:lvl7pPr marL="2971800" indent="-228600" algn="r" rtl="1" eaLnBrk="1" fontAlgn="base" hangingPunct="1">
        <a:spcBef>
          <a:spcPct val="20000"/>
        </a:spcBef>
        <a:spcAft>
          <a:spcPct val="0"/>
        </a:spcAft>
        <a:buChar char="»"/>
        <a:defRPr sz="2000">
          <a:solidFill>
            <a:schemeClr val="tx1"/>
          </a:solidFill>
          <a:latin typeface="+mn-lt"/>
        </a:defRPr>
      </a:lvl7pPr>
      <a:lvl8pPr marL="3429000" indent="-228600" algn="r" rtl="1" eaLnBrk="1" fontAlgn="base" hangingPunct="1">
        <a:spcBef>
          <a:spcPct val="20000"/>
        </a:spcBef>
        <a:spcAft>
          <a:spcPct val="0"/>
        </a:spcAft>
        <a:buChar char="»"/>
        <a:defRPr sz="2000">
          <a:solidFill>
            <a:schemeClr val="tx1"/>
          </a:solidFill>
          <a:latin typeface="+mn-lt"/>
        </a:defRPr>
      </a:lvl8pPr>
      <a:lvl9pPr marL="3886200" indent="-228600" algn="r" rtl="1" eaLnBrk="1" fontAlgn="base" hangingPunct="1">
        <a:spcBef>
          <a:spcPct val="20000"/>
        </a:spcBef>
        <a:spcAft>
          <a:spcPct val="0"/>
        </a:spcAft>
        <a:buChar char="»"/>
        <a:defRPr sz="2000">
          <a:solidFill>
            <a:schemeClr val="tx1"/>
          </a:solidFill>
          <a:latin typeface="+mn-lt"/>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4257081" y="2060848"/>
            <a:ext cx="4857784" cy="714380"/>
          </a:xfrm>
          <a:prstGeom prst="rect">
            <a:avLst/>
          </a:prstGeom>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sz="4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heSans" pitchFamily="34" charset="-78"/>
                <a:cs typeface="TheSans" pitchFamily="34" charset="-78"/>
              </a:rPr>
              <a:t>الشراكة المجتمعية</a:t>
            </a:r>
            <a:endParaRPr lang="en-US" sz="4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heSans" pitchFamily="34" charset="-78"/>
              <a:cs typeface="TheSans" pitchFamily="34" charset="-78"/>
            </a:endParaRPr>
          </a:p>
        </p:txBody>
      </p:sp>
      <p:sp>
        <p:nvSpPr>
          <p:cNvPr id="6" name="Rectangle 2"/>
          <p:cNvSpPr txBox="1">
            <a:spLocks noChangeArrowheads="1"/>
          </p:cNvSpPr>
          <p:nvPr/>
        </p:nvSpPr>
        <p:spPr>
          <a:xfrm>
            <a:off x="-36512" y="3650724"/>
            <a:ext cx="2915816" cy="714380"/>
          </a:xfrm>
          <a:prstGeom prst="rect">
            <a:avLst/>
          </a:prstGeom>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rtl="1"/>
            <a:r>
              <a:rPr lang="ar-SA" sz="4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heSans" pitchFamily="34" charset="-78"/>
                <a:cs typeface="TheSans" pitchFamily="34" charset="-78"/>
              </a:rPr>
              <a:t>البرامج التدريبية</a:t>
            </a:r>
            <a:endParaRPr kumimoji="0" lang="en-US" sz="4000" b="0" i="0" u="none" strike="noStrike" kern="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TheSans" pitchFamily="34" charset="-78"/>
              <a:ea typeface="+mj-ea"/>
              <a:cs typeface="TheSans" pitchFamily="34" charset="-78"/>
            </a:endParaRPr>
          </a:p>
        </p:txBody>
      </p:sp>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slide(fromBottom)">
                                      <p:cBhvr>
                                        <p:cTn id="7" dur="500"/>
                                        <p:tgtEl>
                                          <p:spTgt spid="2050"/>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lide(fromBottom)">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5" name="عنصر نائب للمحتوى 3"/>
          <p:cNvGraphicFramePr>
            <a:graphicFrameLocks/>
          </p:cNvGraphicFramePr>
          <p:nvPr>
            <p:extLst>
              <p:ext uri="{D42A27DB-BD31-4B8C-83A1-F6EECF244321}">
                <p14:modId xmlns:p14="http://schemas.microsoft.com/office/powerpoint/2010/main" val="2856890579"/>
              </p:ext>
            </p:extLst>
          </p:nvPr>
        </p:nvGraphicFramePr>
        <p:xfrm>
          <a:off x="428596" y="2005652"/>
          <a:ext cx="8280920" cy="4176466"/>
        </p:xfrm>
        <a:graphic>
          <a:graphicData uri="http://schemas.openxmlformats.org/drawingml/2006/table">
            <a:tbl>
              <a:tblPr rtl="1" firstRow="1" firstCol="1" bandRow="1">
                <a:tableStyleId>{00A15C55-8517-42AA-B614-E9B94910E393}</a:tableStyleId>
              </a:tblPr>
              <a:tblGrid>
                <a:gridCol w="3157241"/>
                <a:gridCol w="5123679"/>
              </a:tblGrid>
              <a:tr h="596638">
                <a:tc>
                  <a:txBody>
                    <a:bodyPr/>
                    <a:lstStyle/>
                    <a:p>
                      <a:pPr algn="r" rtl="1">
                        <a:lnSpc>
                          <a:spcPct val="150000"/>
                        </a:lnSpc>
                        <a:spcAft>
                          <a:spcPts val="0"/>
                        </a:spcAft>
                      </a:pPr>
                      <a:r>
                        <a:rPr lang="ar-SA" sz="1800" dirty="0">
                          <a:effectLst/>
                        </a:rPr>
                        <a:t>اسم البرنامج التدريبي</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800" dirty="0">
                          <a:effectLst/>
                        </a:rPr>
                        <a:t>أجزاء الكلام باللغة الانجليزية للمبتدئين</a:t>
                      </a:r>
                      <a:endParaRPr lang="en-US" sz="1600" dirty="0">
                        <a:effectLst/>
                        <a:latin typeface="TheSans" pitchFamily="34" charset="-78"/>
                        <a:cs typeface="TheSans" pitchFamily="34" charset="-78"/>
                      </a:endParaRPr>
                    </a:p>
                  </a:txBody>
                  <a:tcPr marL="68580" marR="68580" marT="0" marB="0" anchor="ctr"/>
                </a:tc>
              </a:tr>
              <a:tr h="596638">
                <a:tc>
                  <a:txBody>
                    <a:bodyPr/>
                    <a:lstStyle/>
                    <a:p>
                      <a:pPr algn="r" rtl="1">
                        <a:lnSpc>
                          <a:spcPct val="150000"/>
                        </a:lnSpc>
                        <a:spcAft>
                          <a:spcPts val="0"/>
                        </a:spcAft>
                      </a:pPr>
                      <a:r>
                        <a:rPr lang="ar-SA" sz="1800">
                          <a:effectLst/>
                        </a:rPr>
                        <a:t>اهداف  البرنامج</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تعريف المتدربين على </a:t>
                      </a:r>
                      <a:r>
                        <a:rPr lang="ar-SA" sz="1600" dirty="0" err="1">
                          <a:solidFill>
                            <a:srgbClr val="000000"/>
                          </a:solidFill>
                          <a:effectLst/>
                        </a:rPr>
                        <a:t>اجزاء</a:t>
                      </a:r>
                      <a:r>
                        <a:rPr lang="ar-SA" sz="1600" dirty="0">
                          <a:solidFill>
                            <a:srgbClr val="000000"/>
                          </a:solidFill>
                          <a:effectLst/>
                        </a:rPr>
                        <a:t> اللغة الانجليزية في المخاطبة والكتابة</a:t>
                      </a:r>
                      <a:endParaRPr lang="en-US" sz="1400" dirty="0">
                        <a:solidFill>
                          <a:srgbClr val="000000"/>
                        </a:solidFill>
                        <a:effectLst/>
                        <a:latin typeface="TheSans" pitchFamily="34" charset="-78"/>
                        <a:cs typeface="TheSans" pitchFamily="34" charset="-78"/>
                      </a:endParaRPr>
                    </a:p>
                  </a:txBody>
                  <a:tcPr marL="68580" marR="68580" marT="0" marB="0" anchor="ctr"/>
                </a:tc>
              </a:tr>
              <a:tr h="596638">
                <a:tc>
                  <a:txBody>
                    <a:bodyPr/>
                    <a:lstStyle/>
                    <a:p>
                      <a:pPr algn="r" rtl="1">
                        <a:lnSpc>
                          <a:spcPct val="150000"/>
                        </a:lnSpc>
                        <a:spcAft>
                          <a:spcPts val="0"/>
                        </a:spcAft>
                      </a:pPr>
                      <a:r>
                        <a:rPr lang="ar-SA" sz="1800">
                          <a:effectLst/>
                        </a:rPr>
                        <a:t>الفئة المستهدفة</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موظفي القطاعات الحكومية والخاصة بمحافظة </a:t>
                      </a:r>
                      <a:r>
                        <a:rPr lang="ar-SA" sz="1600" dirty="0" err="1">
                          <a:solidFill>
                            <a:srgbClr val="000000"/>
                          </a:solidFill>
                          <a:effectLst/>
                        </a:rPr>
                        <a:t>الغاط</a:t>
                      </a:r>
                      <a:endParaRPr lang="en-US" sz="1400" dirty="0">
                        <a:solidFill>
                          <a:srgbClr val="000000"/>
                        </a:solidFill>
                        <a:effectLst/>
                        <a:latin typeface="TheSans" pitchFamily="34" charset="-78"/>
                        <a:cs typeface="TheSans" pitchFamily="34" charset="-78"/>
                      </a:endParaRPr>
                    </a:p>
                  </a:txBody>
                  <a:tcPr marL="68580" marR="68580" marT="0" marB="0" anchor="ctr"/>
                </a:tc>
              </a:tr>
              <a:tr h="596638">
                <a:tc>
                  <a:txBody>
                    <a:bodyPr/>
                    <a:lstStyle/>
                    <a:p>
                      <a:pPr algn="r" rtl="1">
                        <a:lnSpc>
                          <a:spcPct val="150000"/>
                        </a:lnSpc>
                        <a:spcAft>
                          <a:spcPts val="0"/>
                        </a:spcAft>
                      </a:pPr>
                      <a:r>
                        <a:rPr lang="ar-SA" sz="1800">
                          <a:effectLst/>
                        </a:rPr>
                        <a:t>تاريخ تنفيذ البرنامج التدريبي</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الاثنين </a:t>
                      </a:r>
                      <a:r>
                        <a:rPr lang="ar-SA" sz="1600" dirty="0" smtClean="0">
                          <a:solidFill>
                            <a:srgbClr val="000000"/>
                          </a:solidFill>
                          <a:effectLst/>
                        </a:rPr>
                        <a:t>1434/5/27هـ</a:t>
                      </a:r>
                      <a:endParaRPr lang="en-US" sz="1400" dirty="0">
                        <a:solidFill>
                          <a:srgbClr val="000000"/>
                        </a:solidFill>
                        <a:effectLst/>
                        <a:latin typeface="TheSans" pitchFamily="34" charset="-78"/>
                        <a:cs typeface="TheSans" pitchFamily="34" charset="-78"/>
                      </a:endParaRPr>
                    </a:p>
                  </a:txBody>
                  <a:tcPr marL="68580" marR="68580" marT="0" marB="0" anchor="ctr"/>
                </a:tc>
              </a:tr>
              <a:tr h="596638">
                <a:tc>
                  <a:txBody>
                    <a:bodyPr/>
                    <a:lstStyle/>
                    <a:p>
                      <a:pPr algn="r" rtl="1">
                        <a:lnSpc>
                          <a:spcPct val="150000"/>
                        </a:lnSpc>
                        <a:spcAft>
                          <a:spcPts val="0"/>
                        </a:spcAft>
                      </a:pPr>
                      <a:r>
                        <a:rPr lang="ar-SA" sz="1800">
                          <a:effectLst/>
                        </a:rPr>
                        <a:t>مكان انعقاد البرنامج</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مركز </a:t>
                      </a:r>
                      <a:r>
                        <a:rPr lang="ar-SA" sz="1600" dirty="0" err="1">
                          <a:solidFill>
                            <a:srgbClr val="000000"/>
                          </a:solidFill>
                          <a:effectLst/>
                        </a:rPr>
                        <a:t>الرحمانية</a:t>
                      </a:r>
                      <a:r>
                        <a:rPr lang="ar-SA" sz="1600" dirty="0">
                          <a:solidFill>
                            <a:srgbClr val="000000"/>
                          </a:solidFill>
                          <a:effectLst/>
                        </a:rPr>
                        <a:t> الثقافي</a:t>
                      </a:r>
                      <a:endParaRPr lang="en-US" sz="1400" dirty="0">
                        <a:solidFill>
                          <a:srgbClr val="000000"/>
                        </a:solidFill>
                        <a:effectLst/>
                        <a:latin typeface="TheSans" pitchFamily="34" charset="-78"/>
                        <a:cs typeface="TheSans" pitchFamily="34" charset="-78"/>
                      </a:endParaRPr>
                    </a:p>
                  </a:txBody>
                  <a:tcPr marL="68580" marR="68580" marT="0" marB="0" anchor="ctr"/>
                </a:tc>
              </a:tr>
              <a:tr h="596638">
                <a:tc>
                  <a:txBody>
                    <a:bodyPr/>
                    <a:lstStyle/>
                    <a:p>
                      <a:pPr algn="r" rtl="1">
                        <a:lnSpc>
                          <a:spcPct val="150000"/>
                        </a:lnSpc>
                        <a:spcAft>
                          <a:spcPts val="0"/>
                        </a:spcAft>
                      </a:pPr>
                      <a:r>
                        <a:rPr lang="ar-SA" sz="1800">
                          <a:effectLst/>
                        </a:rPr>
                        <a:t>اسم المدرب</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أ. ياسر فضل المولى </a:t>
                      </a:r>
                      <a:r>
                        <a:rPr lang="ar-SA" sz="1600" dirty="0" err="1">
                          <a:solidFill>
                            <a:srgbClr val="000000"/>
                          </a:solidFill>
                          <a:effectLst/>
                        </a:rPr>
                        <a:t>الامين</a:t>
                      </a:r>
                      <a:endParaRPr lang="en-US" sz="1400" dirty="0">
                        <a:solidFill>
                          <a:srgbClr val="000000"/>
                        </a:solidFill>
                        <a:effectLst/>
                        <a:latin typeface="TheSans" pitchFamily="34" charset="-78"/>
                        <a:cs typeface="TheSans" pitchFamily="34" charset="-78"/>
                      </a:endParaRPr>
                    </a:p>
                  </a:txBody>
                  <a:tcPr marL="68580" marR="68580" marT="0" marB="0" anchor="ctr"/>
                </a:tc>
              </a:tr>
              <a:tr h="596638">
                <a:tc>
                  <a:txBody>
                    <a:bodyPr/>
                    <a:lstStyle/>
                    <a:p>
                      <a:pPr algn="r" rtl="1">
                        <a:lnSpc>
                          <a:spcPct val="150000"/>
                        </a:lnSpc>
                        <a:spcAft>
                          <a:spcPts val="0"/>
                        </a:spcAft>
                      </a:pPr>
                      <a:r>
                        <a:rPr lang="ar-SA" sz="1800" dirty="0">
                          <a:effectLst/>
                        </a:rPr>
                        <a:t>عدد المتدربين الذين حضروا  البرنامج</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16 متدرب</a:t>
                      </a:r>
                      <a:endParaRPr lang="en-US" sz="1400" dirty="0">
                        <a:solidFill>
                          <a:srgbClr val="000000"/>
                        </a:solidFill>
                        <a:effectLst/>
                        <a:latin typeface="TheSans" pitchFamily="34" charset="-78"/>
                        <a:cs typeface="TheSans" pitchFamily="34" charset="-78"/>
                      </a:endParaRPr>
                    </a:p>
                  </a:txBody>
                  <a:tcPr marL="68580" marR="68580" marT="0"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592126168"/>
              </p:ext>
            </p:extLst>
          </p:nvPr>
        </p:nvGraphicFramePr>
        <p:xfrm>
          <a:off x="428596" y="1894598"/>
          <a:ext cx="8280920" cy="4320484"/>
        </p:xfrm>
        <a:graphic>
          <a:graphicData uri="http://schemas.openxmlformats.org/drawingml/2006/table">
            <a:tbl>
              <a:tblPr rtl="1" firstRow="1" firstCol="1" bandRow="1">
                <a:tableStyleId>{00A15C55-8517-42AA-B614-E9B94910E393}</a:tableStyleId>
              </a:tblPr>
              <a:tblGrid>
                <a:gridCol w="3157242"/>
                <a:gridCol w="5123678"/>
              </a:tblGrid>
              <a:tr h="617212">
                <a:tc>
                  <a:txBody>
                    <a:bodyPr/>
                    <a:lstStyle/>
                    <a:p>
                      <a:pPr algn="r" rtl="1">
                        <a:lnSpc>
                          <a:spcPct val="150000"/>
                        </a:lnSpc>
                        <a:spcAft>
                          <a:spcPts val="0"/>
                        </a:spcAft>
                      </a:pPr>
                      <a:r>
                        <a:rPr lang="ar-SA" sz="1800" dirty="0">
                          <a:effectLst/>
                        </a:rPr>
                        <a:t>اسم البرنامج التدريبي</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800" dirty="0">
                          <a:effectLst/>
                        </a:rPr>
                        <a:t>تطبيقات برنامج مايكروسوفت وورد</a:t>
                      </a:r>
                      <a:endParaRPr lang="en-US" sz="1600" dirty="0">
                        <a:effectLst/>
                        <a:latin typeface="TheSans" pitchFamily="34" charset="-78"/>
                        <a:cs typeface="TheSans" pitchFamily="34" charset="-78"/>
                      </a:endParaRPr>
                    </a:p>
                  </a:txBody>
                  <a:tcPr marL="68580" marR="68580" marT="0" marB="0" anchor="ctr"/>
                </a:tc>
              </a:tr>
              <a:tr h="617212">
                <a:tc>
                  <a:txBody>
                    <a:bodyPr/>
                    <a:lstStyle/>
                    <a:p>
                      <a:pPr algn="r" rtl="1">
                        <a:lnSpc>
                          <a:spcPct val="150000"/>
                        </a:lnSpc>
                        <a:spcAft>
                          <a:spcPts val="0"/>
                        </a:spcAft>
                      </a:pPr>
                      <a:r>
                        <a:rPr lang="ar-SA" sz="1800">
                          <a:effectLst/>
                        </a:rPr>
                        <a:t>اهداف  البرنامج</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التعرف على مجالات تطبيقات برنامج الورد  </a:t>
                      </a:r>
                      <a:r>
                        <a:rPr lang="ar-SA" sz="1600" dirty="0" err="1">
                          <a:solidFill>
                            <a:srgbClr val="000000"/>
                          </a:solidFill>
                          <a:effectLst/>
                        </a:rPr>
                        <a:t>و</a:t>
                      </a:r>
                      <a:r>
                        <a:rPr lang="ar-SA" sz="1600" dirty="0">
                          <a:solidFill>
                            <a:srgbClr val="000000"/>
                          </a:solidFill>
                          <a:effectLst/>
                        </a:rPr>
                        <a:t> </a:t>
                      </a:r>
                      <a:r>
                        <a:rPr lang="ar-SA" sz="1600" dirty="0" err="1">
                          <a:solidFill>
                            <a:srgbClr val="000000"/>
                          </a:solidFill>
                          <a:effectLst/>
                        </a:rPr>
                        <a:t>اتقان</a:t>
                      </a:r>
                      <a:r>
                        <a:rPr lang="ar-SA" sz="1600" dirty="0">
                          <a:solidFill>
                            <a:srgbClr val="000000"/>
                          </a:solidFill>
                          <a:effectLst/>
                        </a:rPr>
                        <a:t> مهاراته</a:t>
                      </a:r>
                      <a:endParaRPr lang="en-US" sz="1400" dirty="0">
                        <a:solidFill>
                          <a:srgbClr val="000000"/>
                        </a:solidFill>
                        <a:effectLst/>
                        <a:latin typeface="TheSans" pitchFamily="34" charset="-78"/>
                        <a:cs typeface="TheSans" pitchFamily="34" charset="-78"/>
                      </a:endParaRPr>
                    </a:p>
                  </a:txBody>
                  <a:tcPr marL="68580" marR="68580" marT="0" marB="0" anchor="ctr"/>
                </a:tc>
              </a:tr>
              <a:tr h="617212">
                <a:tc>
                  <a:txBody>
                    <a:bodyPr/>
                    <a:lstStyle/>
                    <a:p>
                      <a:pPr algn="r" rtl="1">
                        <a:lnSpc>
                          <a:spcPct val="150000"/>
                        </a:lnSpc>
                        <a:spcAft>
                          <a:spcPts val="0"/>
                        </a:spcAft>
                      </a:pPr>
                      <a:r>
                        <a:rPr lang="ar-SA" sz="1800" dirty="0">
                          <a:effectLst/>
                        </a:rPr>
                        <a:t>الفئة المستهدفة</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موظفي القطاعات الحكومية والخاصة بمحافظة </a:t>
                      </a:r>
                      <a:r>
                        <a:rPr lang="ar-SA" sz="1600" dirty="0" err="1">
                          <a:solidFill>
                            <a:srgbClr val="000000"/>
                          </a:solidFill>
                          <a:effectLst/>
                        </a:rPr>
                        <a:t>الغاط</a:t>
                      </a:r>
                      <a:endParaRPr lang="en-US" sz="1400" dirty="0">
                        <a:solidFill>
                          <a:srgbClr val="000000"/>
                        </a:solidFill>
                        <a:effectLst/>
                        <a:latin typeface="TheSans" pitchFamily="34" charset="-78"/>
                        <a:cs typeface="TheSans" pitchFamily="34" charset="-78"/>
                      </a:endParaRPr>
                    </a:p>
                  </a:txBody>
                  <a:tcPr marL="68580" marR="68580" marT="0" marB="0" anchor="ctr"/>
                </a:tc>
              </a:tr>
              <a:tr h="617212">
                <a:tc>
                  <a:txBody>
                    <a:bodyPr/>
                    <a:lstStyle/>
                    <a:p>
                      <a:pPr algn="r" rtl="1">
                        <a:lnSpc>
                          <a:spcPct val="150000"/>
                        </a:lnSpc>
                        <a:spcAft>
                          <a:spcPts val="0"/>
                        </a:spcAft>
                      </a:pPr>
                      <a:r>
                        <a:rPr lang="ar-SA" sz="1800" dirty="0">
                          <a:effectLst/>
                        </a:rPr>
                        <a:t>تاريخ تنفيذ البرنامج التدريبي</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الاثنين </a:t>
                      </a:r>
                      <a:r>
                        <a:rPr lang="ar-SA" sz="1600" dirty="0" smtClean="0">
                          <a:solidFill>
                            <a:srgbClr val="000000"/>
                          </a:solidFill>
                          <a:effectLst/>
                        </a:rPr>
                        <a:t>1434/5/27هـ</a:t>
                      </a:r>
                      <a:endParaRPr lang="en-US" sz="1400" dirty="0">
                        <a:solidFill>
                          <a:srgbClr val="000000"/>
                        </a:solidFill>
                        <a:effectLst/>
                        <a:latin typeface="TheSans" pitchFamily="34" charset="-78"/>
                        <a:cs typeface="TheSans" pitchFamily="34" charset="-78"/>
                      </a:endParaRPr>
                    </a:p>
                  </a:txBody>
                  <a:tcPr marL="68580" marR="68580" marT="0" marB="0" anchor="ctr"/>
                </a:tc>
              </a:tr>
              <a:tr h="617212">
                <a:tc>
                  <a:txBody>
                    <a:bodyPr/>
                    <a:lstStyle/>
                    <a:p>
                      <a:pPr algn="r" rtl="1">
                        <a:lnSpc>
                          <a:spcPct val="150000"/>
                        </a:lnSpc>
                        <a:spcAft>
                          <a:spcPts val="0"/>
                        </a:spcAft>
                      </a:pPr>
                      <a:r>
                        <a:rPr lang="ar-SA" sz="1800">
                          <a:effectLst/>
                        </a:rPr>
                        <a:t>مكان انعقاد البرنامج</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كلية العلوم والدراسات </a:t>
                      </a:r>
                      <a:r>
                        <a:rPr lang="ar-SA" sz="1600" dirty="0" err="1">
                          <a:solidFill>
                            <a:srgbClr val="000000"/>
                          </a:solidFill>
                          <a:effectLst/>
                        </a:rPr>
                        <a:t>الانسانية</a:t>
                      </a:r>
                      <a:r>
                        <a:rPr lang="ar-SA" sz="1600" dirty="0">
                          <a:solidFill>
                            <a:srgbClr val="000000"/>
                          </a:solidFill>
                          <a:effectLst/>
                        </a:rPr>
                        <a:t> </a:t>
                      </a:r>
                      <a:r>
                        <a:rPr lang="ar-SA" sz="1600" dirty="0" err="1">
                          <a:solidFill>
                            <a:srgbClr val="000000"/>
                          </a:solidFill>
                          <a:effectLst/>
                        </a:rPr>
                        <a:t>بالغاط</a:t>
                      </a:r>
                      <a:endParaRPr lang="en-US" sz="1400" dirty="0">
                        <a:solidFill>
                          <a:srgbClr val="000000"/>
                        </a:solidFill>
                        <a:effectLst/>
                        <a:latin typeface="TheSans" pitchFamily="34" charset="-78"/>
                        <a:cs typeface="TheSans" pitchFamily="34" charset="-78"/>
                      </a:endParaRPr>
                    </a:p>
                  </a:txBody>
                  <a:tcPr marL="68580" marR="68580" marT="0" marB="0" anchor="ctr"/>
                </a:tc>
              </a:tr>
              <a:tr h="617212">
                <a:tc>
                  <a:txBody>
                    <a:bodyPr/>
                    <a:lstStyle/>
                    <a:p>
                      <a:pPr algn="r" rtl="1">
                        <a:lnSpc>
                          <a:spcPct val="150000"/>
                        </a:lnSpc>
                        <a:spcAft>
                          <a:spcPts val="0"/>
                        </a:spcAft>
                      </a:pPr>
                      <a:r>
                        <a:rPr lang="ar-SA" sz="1800">
                          <a:effectLst/>
                        </a:rPr>
                        <a:t>اسم المدرب</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أ. </a:t>
                      </a:r>
                      <a:r>
                        <a:rPr lang="ar-SA" sz="1600" dirty="0" err="1">
                          <a:solidFill>
                            <a:srgbClr val="000000"/>
                          </a:solidFill>
                          <a:effectLst/>
                        </a:rPr>
                        <a:t>عبدالعزيز</a:t>
                      </a:r>
                      <a:r>
                        <a:rPr lang="ar-SA" sz="1600" dirty="0">
                          <a:solidFill>
                            <a:srgbClr val="000000"/>
                          </a:solidFill>
                          <a:effectLst/>
                        </a:rPr>
                        <a:t> محمد </a:t>
                      </a:r>
                      <a:r>
                        <a:rPr lang="ar-SA" sz="1600" dirty="0" err="1">
                          <a:solidFill>
                            <a:srgbClr val="000000"/>
                          </a:solidFill>
                          <a:effectLst/>
                        </a:rPr>
                        <a:t>بابكر</a:t>
                      </a:r>
                      <a:endParaRPr lang="en-US" sz="1400" dirty="0">
                        <a:solidFill>
                          <a:srgbClr val="000000"/>
                        </a:solidFill>
                        <a:effectLst/>
                        <a:latin typeface="TheSans" pitchFamily="34" charset="-78"/>
                        <a:cs typeface="TheSans" pitchFamily="34" charset="-78"/>
                      </a:endParaRPr>
                    </a:p>
                  </a:txBody>
                  <a:tcPr marL="68580" marR="68580" marT="0" marB="0" anchor="ctr"/>
                </a:tc>
              </a:tr>
              <a:tr h="617212">
                <a:tc>
                  <a:txBody>
                    <a:bodyPr/>
                    <a:lstStyle/>
                    <a:p>
                      <a:pPr algn="r" rtl="1">
                        <a:lnSpc>
                          <a:spcPct val="150000"/>
                        </a:lnSpc>
                        <a:spcAft>
                          <a:spcPts val="0"/>
                        </a:spcAft>
                      </a:pPr>
                      <a:r>
                        <a:rPr lang="ar-SA" sz="1800" dirty="0">
                          <a:effectLst/>
                        </a:rPr>
                        <a:t>عدد المتدربين الذين حضروا  البرنامج</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13 متدرب</a:t>
                      </a:r>
                      <a:endParaRPr lang="en-US" sz="1400" dirty="0">
                        <a:solidFill>
                          <a:srgbClr val="000000"/>
                        </a:solidFill>
                        <a:effectLst/>
                        <a:latin typeface="TheSans" pitchFamily="34" charset="-78"/>
                        <a:cs typeface="TheSans" pitchFamily="34" charset="-78"/>
                      </a:endParaRPr>
                    </a:p>
                  </a:txBody>
                  <a:tcPr marL="68580" marR="68580" marT="0"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3792879449"/>
              </p:ext>
            </p:extLst>
          </p:nvPr>
        </p:nvGraphicFramePr>
        <p:xfrm>
          <a:off x="506492" y="2000240"/>
          <a:ext cx="8208912" cy="4274880"/>
        </p:xfrm>
        <a:graphic>
          <a:graphicData uri="http://schemas.openxmlformats.org/drawingml/2006/table">
            <a:tbl>
              <a:tblPr rtl="1" firstRow="1" firstCol="1" bandRow="1">
                <a:tableStyleId>{00A15C55-8517-42AA-B614-E9B94910E393}</a:tableStyleId>
              </a:tblPr>
              <a:tblGrid>
                <a:gridCol w="3218394"/>
                <a:gridCol w="4990518"/>
              </a:tblGrid>
              <a:tr h="664437">
                <a:tc>
                  <a:txBody>
                    <a:bodyPr/>
                    <a:lstStyle/>
                    <a:p>
                      <a:pPr algn="r" rtl="1">
                        <a:lnSpc>
                          <a:spcPct val="150000"/>
                        </a:lnSpc>
                        <a:spcAft>
                          <a:spcPts val="0"/>
                        </a:spcAft>
                      </a:pPr>
                      <a:r>
                        <a:rPr lang="ar-SA" sz="1800" dirty="0">
                          <a:effectLst/>
                        </a:rPr>
                        <a:t>اسم البرنامج التدريبي</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800" dirty="0">
                          <a:effectLst/>
                        </a:rPr>
                        <a:t>حقوق وواجبات الموظف ومبادئ التأديب </a:t>
                      </a:r>
                      <a:r>
                        <a:rPr lang="ar-SA" sz="1800" dirty="0" smtClean="0">
                          <a:effectLst/>
                        </a:rPr>
                        <a:t>الوظيفي</a:t>
                      </a:r>
                      <a:endParaRPr lang="en-US" sz="1600" dirty="0">
                        <a:effectLst/>
                        <a:latin typeface="TheSans" pitchFamily="34" charset="-78"/>
                        <a:cs typeface="TheSans" pitchFamily="34" charset="-78"/>
                      </a:endParaRPr>
                    </a:p>
                  </a:txBody>
                  <a:tcPr marL="68580" marR="68580" marT="0" marB="0" anchor="ctr"/>
                </a:tc>
              </a:tr>
              <a:tr h="587889">
                <a:tc>
                  <a:txBody>
                    <a:bodyPr/>
                    <a:lstStyle/>
                    <a:p>
                      <a:pPr algn="r" rtl="1">
                        <a:lnSpc>
                          <a:spcPct val="150000"/>
                        </a:lnSpc>
                        <a:spcAft>
                          <a:spcPts val="0"/>
                        </a:spcAft>
                      </a:pPr>
                      <a:r>
                        <a:rPr lang="ar-SA" sz="1800" dirty="0">
                          <a:effectLst/>
                        </a:rPr>
                        <a:t>اهداف  البرنامج</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chemeClr val="tx2"/>
                          </a:solidFill>
                          <a:effectLst/>
                        </a:rPr>
                        <a:t>تنمية مهارات المتدربين على تحديد حقوقه وواجباته ومعرفة أهم مبادئ التأديب . </a:t>
                      </a:r>
                      <a:endParaRPr lang="en-US" sz="1400" dirty="0">
                        <a:solidFill>
                          <a:schemeClr val="tx2"/>
                        </a:solidFill>
                        <a:effectLst/>
                        <a:latin typeface="TheSans" pitchFamily="34" charset="-78"/>
                        <a:cs typeface="TheSans" pitchFamily="34" charset="-78"/>
                      </a:endParaRPr>
                    </a:p>
                  </a:txBody>
                  <a:tcPr marL="68580" marR="68580" marT="0" marB="0" anchor="ctr"/>
                </a:tc>
              </a:tr>
              <a:tr h="584827">
                <a:tc>
                  <a:txBody>
                    <a:bodyPr/>
                    <a:lstStyle/>
                    <a:p>
                      <a:pPr algn="r" rtl="1">
                        <a:lnSpc>
                          <a:spcPct val="150000"/>
                        </a:lnSpc>
                        <a:spcAft>
                          <a:spcPts val="0"/>
                        </a:spcAft>
                      </a:pPr>
                      <a:r>
                        <a:rPr lang="ar-SA" sz="1800" dirty="0">
                          <a:effectLst/>
                        </a:rPr>
                        <a:t>الفئة المستهدفة</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chemeClr val="tx2"/>
                          </a:solidFill>
                          <a:effectLst/>
                        </a:rPr>
                        <a:t>موظفي القطاعات الحكومية والخاصة بمحافظة </a:t>
                      </a:r>
                      <a:r>
                        <a:rPr lang="ar-SA" sz="1600" dirty="0" err="1">
                          <a:solidFill>
                            <a:schemeClr val="tx2"/>
                          </a:solidFill>
                          <a:effectLst/>
                        </a:rPr>
                        <a:t>الغاط</a:t>
                      </a:r>
                      <a:endParaRPr lang="en-US" sz="1400" dirty="0">
                        <a:solidFill>
                          <a:schemeClr val="tx2"/>
                        </a:solidFill>
                        <a:effectLst/>
                        <a:latin typeface="TheSans" pitchFamily="34" charset="-78"/>
                        <a:cs typeface="TheSans" pitchFamily="34" charset="-78"/>
                      </a:endParaRPr>
                    </a:p>
                  </a:txBody>
                  <a:tcPr marL="68580" marR="68580" marT="0" marB="0" anchor="ctr"/>
                </a:tc>
              </a:tr>
              <a:tr h="584827">
                <a:tc>
                  <a:txBody>
                    <a:bodyPr/>
                    <a:lstStyle/>
                    <a:p>
                      <a:pPr algn="r" rtl="1">
                        <a:lnSpc>
                          <a:spcPct val="150000"/>
                        </a:lnSpc>
                        <a:spcAft>
                          <a:spcPts val="0"/>
                        </a:spcAft>
                      </a:pPr>
                      <a:r>
                        <a:rPr lang="ar-SA" sz="1800" dirty="0">
                          <a:effectLst/>
                        </a:rPr>
                        <a:t>تاريخ تنفيذ البرنامج التدريبي</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err="1">
                          <a:solidFill>
                            <a:schemeClr val="tx2"/>
                          </a:solidFill>
                          <a:effectLst/>
                        </a:rPr>
                        <a:t>الاربعاء</a:t>
                      </a:r>
                      <a:r>
                        <a:rPr lang="ar-SA" sz="1600" dirty="0">
                          <a:solidFill>
                            <a:schemeClr val="tx2"/>
                          </a:solidFill>
                          <a:effectLst/>
                        </a:rPr>
                        <a:t>  29/5/1434هـ</a:t>
                      </a:r>
                      <a:endParaRPr lang="en-US" sz="1400" dirty="0">
                        <a:solidFill>
                          <a:schemeClr val="tx2"/>
                        </a:solidFill>
                        <a:effectLst/>
                        <a:latin typeface="TheSans" pitchFamily="34" charset="-78"/>
                        <a:cs typeface="TheSans" pitchFamily="34" charset="-78"/>
                      </a:endParaRPr>
                    </a:p>
                  </a:txBody>
                  <a:tcPr marL="68580" marR="68580" marT="0" marB="0" anchor="ctr"/>
                </a:tc>
              </a:tr>
              <a:tr h="584827">
                <a:tc>
                  <a:txBody>
                    <a:bodyPr/>
                    <a:lstStyle/>
                    <a:p>
                      <a:pPr algn="r" rtl="1">
                        <a:lnSpc>
                          <a:spcPct val="150000"/>
                        </a:lnSpc>
                        <a:spcAft>
                          <a:spcPts val="0"/>
                        </a:spcAft>
                      </a:pPr>
                      <a:r>
                        <a:rPr lang="ar-SA" sz="1800" dirty="0">
                          <a:effectLst/>
                        </a:rPr>
                        <a:t>مكان انعقاد البرنامج</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chemeClr val="tx2"/>
                          </a:solidFill>
                          <a:effectLst/>
                        </a:rPr>
                        <a:t>مركز </a:t>
                      </a:r>
                      <a:r>
                        <a:rPr lang="ar-SA" sz="1600" dirty="0" err="1">
                          <a:solidFill>
                            <a:schemeClr val="tx2"/>
                          </a:solidFill>
                          <a:effectLst/>
                        </a:rPr>
                        <a:t>الرحمانية</a:t>
                      </a:r>
                      <a:r>
                        <a:rPr lang="ar-SA" sz="1600" dirty="0">
                          <a:solidFill>
                            <a:schemeClr val="tx2"/>
                          </a:solidFill>
                          <a:effectLst/>
                        </a:rPr>
                        <a:t> الثقافي</a:t>
                      </a:r>
                      <a:endParaRPr lang="en-US" sz="1400" dirty="0">
                        <a:solidFill>
                          <a:schemeClr val="tx2"/>
                        </a:solidFill>
                        <a:effectLst/>
                        <a:latin typeface="TheSans" pitchFamily="34" charset="-78"/>
                        <a:cs typeface="TheSans" pitchFamily="34" charset="-78"/>
                      </a:endParaRPr>
                    </a:p>
                  </a:txBody>
                  <a:tcPr marL="68580" marR="68580" marT="0" marB="0" anchor="ctr"/>
                </a:tc>
              </a:tr>
              <a:tr h="584827">
                <a:tc>
                  <a:txBody>
                    <a:bodyPr/>
                    <a:lstStyle/>
                    <a:p>
                      <a:pPr algn="r" rtl="1">
                        <a:lnSpc>
                          <a:spcPct val="150000"/>
                        </a:lnSpc>
                        <a:spcAft>
                          <a:spcPts val="0"/>
                        </a:spcAft>
                      </a:pPr>
                      <a:r>
                        <a:rPr lang="ar-SA" sz="1800">
                          <a:effectLst/>
                        </a:rPr>
                        <a:t>اسم المدرب</a:t>
                      </a:r>
                      <a:endParaRPr lang="en-US" sz="16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chemeClr val="tx2"/>
                          </a:solidFill>
                          <a:effectLst/>
                        </a:rPr>
                        <a:t>أ.د. أشرف جابر</a:t>
                      </a:r>
                      <a:endParaRPr lang="en-US" sz="1400" dirty="0">
                        <a:solidFill>
                          <a:schemeClr val="tx2"/>
                        </a:solidFill>
                        <a:effectLst/>
                        <a:latin typeface="TheSans" pitchFamily="34" charset="-78"/>
                        <a:cs typeface="TheSans" pitchFamily="34" charset="-78"/>
                      </a:endParaRPr>
                    </a:p>
                  </a:txBody>
                  <a:tcPr marL="68580" marR="68580" marT="0" marB="0" anchor="ctr"/>
                </a:tc>
              </a:tr>
              <a:tr h="584827">
                <a:tc>
                  <a:txBody>
                    <a:bodyPr/>
                    <a:lstStyle/>
                    <a:p>
                      <a:pPr algn="r" rtl="1">
                        <a:lnSpc>
                          <a:spcPct val="150000"/>
                        </a:lnSpc>
                        <a:spcAft>
                          <a:spcPts val="0"/>
                        </a:spcAft>
                      </a:pPr>
                      <a:r>
                        <a:rPr lang="ar-SA" sz="1800" dirty="0">
                          <a:effectLst/>
                        </a:rPr>
                        <a:t>عدد المتدربين الذين حضروا  البرنامج</a:t>
                      </a:r>
                      <a:endParaRPr lang="en-US" sz="16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chemeClr val="tx2"/>
                          </a:solidFill>
                          <a:effectLst/>
                        </a:rPr>
                        <a:t>20 متدرب</a:t>
                      </a:r>
                      <a:endParaRPr lang="en-US" sz="1400" dirty="0">
                        <a:solidFill>
                          <a:schemeClr val="tx2"/>
                        </a:solidFill>
                        <a:effectLst/>
                        <a:latin typeface="TheSans" pitchFamily="34" charset="-78"/>
                        <a:cs typeface="TheSans" pitchFamily="34" charset="-78"/>
                      </a:endParaRPr>
                    </a:p>
                  </a:txBody>
                  <a:tcPr marL="68580" marR="68580" marT="0"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2538491636"/>
              </p:ext>
            </p:extLst>
          </p:nvPr>
        </p:nvGraphicFramePr>
        <p:xfrm>
          <a:off x="460516" y="1988839"/>
          <a:ext cx="8143932" cy="4104457"/>
        </p:xfrm>
        <a:graphic>
          <a:graphicData uri="http://schemas.openxmlformats.org/drawingml/2006/table">
            <a:tbl>
              <a:tblPr rtl="1" firstRow="1" firstCol="1" bandRow="1">
                <a:tableStyleId>{21E4AEA4-8DFA-4A89-87EB-49C32662AFE0}</a:tableStyleId>
              </a:tblPr>
              <a:tblGrid>
                <a:gridCol w="3130992"/>
                <a:gridCol w="5012940"/>
              </a:tblGrid>
              <a:tr h="586351">
                <a:tc>
                  <a:txBody>
                    <a:bodyPr/>
                    <a:lstStyle/>
                    <a:p>
                      <a:pPr algn="r" rtl="1">
                        <a:lnSpc>
                          <a:spcPct val="150000"/>
                        </a:lnSpc>
                        <a:spcAft>
                          <a:spcPts val="0"/>
                        </a:spcAft>
                      </a:pPr>
                      <a:r>
                        <a:rPr lang="ar-SA" sz="1800" dirty="0">
                          <a:effectLst/>
                        </a:rPr>
                        <a:t>اسم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800" dirty="0">
                          <a:effectLst/>
                        </a:rPr>
                        <a:t>أطلق مهاراتك </a:t>
                      </a:r>
                      <a:endParaRPr lang="en-US" sz="1600" dirty="0">
                        <a:effectLst/>
                        <a:latin typeface="TheSans" pitchFamily="34" charset="-78"/>
                        <a:cs typeface="TheSans" pitchFamily="34" charset="-78"/>
                      </a:endParaRPr>
                    </a:p>
                  </a:txBody>
                  <a:tcPr marL="68580" marR="68580" marT="0" marB="0" anchor="ctr">
                    <a:solidFill>
                      <a:srgbClr val="8E0000"/>
                    </a:solidFill>
                  </a:tcPr>
                </a:tc>
              </a:tr>
              <a:tr h="586351">
                <a:tc>
                  <a:txBody>
                    <a:bodyPr/>
                    <a:lstStyle/>
                    <a:p>
                      <a:pPr algn="r" rtl="1">
                        <a:lnSpc>
                          <a:spcPct val="150000"/>
                        </a:lnSpc>
                        <a:spcAft>
                          <a:spcPts val="0"/>
                        </a:spcAft>
                      </a:pPr>
                      <a:r>
                        <a:rPr lang="ar-SA" sz="1800" dirty="0">
                          <a:effectLst/>
                        </a:rPr>
                        <a:t>اهداف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rgbClr val="000000"/>
                          </a:solidFill>
                          <a:effectLst/>
                        </a:rPr>
                        <a:t>إتقان </a:t>
                      </a:r>
                      <a:r>
                        <a:rPr lang="ar-SA" sz="1600" dirty="0" err="1">
                          <a:solidFill>
                            <a:srgbClr val="000000"/>
                          </a:solidFill>
                          <a:effectLst/>
                        </a:rPr>
                        <a:t>اساسيات</a:t>
                      </a:r>
                      <a:r>
                        <a:rPr lang="ar-SA" sz="1600" dirty="0">
                          <a:solidFill>
                            <a:srgbClr val="000000"/>
                          </a:solidFill>
                          <a:effectLst/>
                        </a:rPr>
                        <a:t> مهارات الحاسب لفئة عمرية محدده لا تتجاوز </a:t>
                      </a:r>
                      <a:r>
                        <a:rPr lang="ar-SA" sz="1600" dirty="0" err="1">
                          <a:solidFill>
                            <a:srgbClr val="000000"/>
                          </a:solidFill>
                          <a:effectLst/>
                        </a:rPr>
                        <a:t>ال</a:t>
                      </a:r>
                      <a:r>
                        <a:rPr lang="ar-SA" sz="1600" dirty="0">
                          <a:solidFill>
                            <a:srgbClr val="000000"/>
                          </a:solidFill>
                          <a:effectLst/>
                        </a:rPr>
                        <a:t>  12 عام</a:t>
                      </a:r>
                      <a:endParaRPr lang="en-US" sz="1400" dirty="0">
                        <a:solidFill>
                          <a:srgbClr val="000000"/>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rPr>
                        <a:t>الفئة المستهدفة</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rgbClr val="000000"/>
                          </a:solidFill>
                          <a:effectLst/>
                        </a:rPr>
                        <a:t>طالبات الفئة العمرية </a:t>
                      </a:r>
                      <a:r>
                        <a:rPr lang="ar-SA" sz="1600" dirty="0" err="1">
                          <a:solidFill>
                            <a:srgbClr val="000000"/>
                          </a:solidFill>
                          <a:effectLst/>
                        </a:rPr>
                        <a:t>ال</a:t>
                      </a:r>
                      <a:r>
                        <a:rPr lang="ar-SA" sz="1600" dirty="0">
                          <a:solidFill>
                            <a:srgbClr val="000000"/>
                          </a:solidFill>
                          <a:effectLst/>
                        </a:rPr>
                        <a:t> ١١ و١2 </a:t>
                      </a:r>
                      <a:r>
                        <a:rPr lang="ar-SA" sz="1600" dirty="0" smtClean="0">
                          <a:solidFill>
                            <a:srgbClr val="000000"/>
                          </a:solidFill>
                          <a:effectLst/>
                        </a:rPr>
                        <a:t>عام</a:t>
                      </a:r>
                      <a:r>
                        <a:rPr lang="en-US" sz="1600" dirty="0" smtClean="0">
                          <a:solidFill>
                            <a:srgbClr val="000000"/>
                          </a:solidFill>
                          <a:effectLst/>
                        </a:rPr>
                        <a:t>) </a:t>
                      </a:r>
                      <a:r>
                        <a:rPr lang="ar-SA" sz="1600" dirty="0">
                          <a:solidFill>
                            <a:srgbClr val="000000"/>
                          </a:solidFill>
                          <a:effectLst/>
                        </a:rPr>
                        <a:t>الصف خامس والسادس ابتدائي</a:t>
                      </a:r>
                      <a:r>
                        <a:rPr lang="en-US" sz="1600" dirty="0">
                          <a:solidFill>
                            <a:srgbClr val="000000"/>
                          </a:solidFill>
                          <a:effectLst/>
                        </a:rPr>
                        <a:t> (</a:t>
                      </a:r>
                      <a:endParaRPr lang="en-US" sz="1400" dirty="0">
                        <a:solidFill>
                          <a:srgbClr val="000000"/>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dirty="0">
                          <a:effectLst/>
                        </a:rPr>
                        <a:t>تاريخ تنفيذ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rgbClr val="000000"/>
                          </a:solidFill>
                          <a:effectLst/>
                        </a:rPr>
                        <a:t>الاثنين </a:t>
                      </a:r>
                      <a:r>
                        <a:rPr lang="ar-SA" sz="1600" dirty="0" smtClean="0">
                          <a:solidFill>
                            <a:srgbClr val="000000"/>
                          </a:solidFill>
                          <a:effectLst/>
                        </a:rPr>
                        <a:t>1434/5/27هـ</a:t>
                      </a:r>
                      <a:endParaRPr lang="en-US" sz="1400" dirty="0">
                        <a:solidFill>
                          <a:srgbClr val="000000"/>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rPr>
                        <a:t>مكان انعقاد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rgbClr val="000000"/>
                          </a:solidFill>
                          <a:effectLst/>
                        </a:rPr>
                        <a:t>المدرسة الابتدائية الثالثة</a:t>
                      </a:r>
                      <a:endParaRPr lang="en-US" sz="1400" dirty="0">
                        <a:solidFill>
                          <a:srgbClr val="000000"/>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dirty="0">
                          <a:effectLst/>
                        </a:rPr>
                        <a:t>اسم المدربة</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rgbClr val="000000"/>
                          </a:solidFill>
                          <a:effectLst/>
                        </a:rPr>
                        <a:t>أ. أنفال السهيل ومجموعة من طالبات قسم تقنية المعلومات</a:t>
                      </a:r>
                      <a:endParaRPr lang="en-US" sz="1400" dirty="0">
                        <a:solidFill>
                          <a:srgbClr val="000000"/>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rPr>
                        <a:t>عدد الطالبات الذين حضروا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rgbClr val="000000"/>
                          </a:solidFill>
                          <a:effectLst/>
                        </a:rPr>
                        <a:t>25 طالبة</a:t>
                      </a:r>
                      <a:endParaRPr lang="en-US" sz="1400" dirty="0">
                        <a:solidFill>
                          <a:srgbClr val="000000"/>
                        </a:solidFill>
                        <a:effectLst/>
                        <a:latin typeface="TheSans" pitchFamily="34" charset="-78"/>
                        <a:cs typeface="TheSans" pitchFamily="34" charset="-78"/>
                      </a:endParaRPr>
                    </a:p>
                  </a:txBody>
                  <a:tcPr marL="68580" marR="68580" marT="0" marB="0" anchor="ctr">
                    <a:solidFill>
                      <a:srgbClr val="FFE5E5"/>
                    </a:solidFill>
                  </a:tcPr>
                </a:tc>
              </a:tr>
            </a:tbl>
          </a:graphicData>
        </a:graphic>
      </p:graphicFrame>
    </p:spTree>
    <p:extLst>
      <p:ext uri="{BB962C8B-B14F-4D97-AF65-F5344CB8AC3E}">
        <p14:creationId xmlns:p14="http://schemas.microsoft.com/office/powerpoint/2010/main" val="2492723708"/>
      </p:ext>
    </p:extLst>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123748449"/>
              </p:ext>
            </p:extLst>
          </p:nvPr>
        </p:nvGraphicFramePr>
        <p:xfrm>
          <a:off x="539552" y="2060848"/>
          <a:ext cx="8143932" cy="4104457"/>
        </p:xfrm>
        <a:graphic>
          <a:graphicData uri="http://schemas.openxmlformats.org/drawingml/2006/table">
            <a:tbl>
              <a:tblPr rtl="1" firstRow="1" firstCol="1" bandRow="1">
                <a:tableStyleId>{21E4AEA4-8DFA-4A89-87EB-49C32662AFE0}</a:tableStyleId>
              </a:tblPr>
              <a:tblGrid>
                <a:gridCol w="3130992"/>
                <a:gridCol w="5012940"/>
              </a:tblGrid>
              <a:tr h="586351">
                <a:tc>
                  <a:txBody>
                    <a:bodyPr/>
                    <a:lstStyle/>
                    <a:p>
                      <a:pPr algn="r" rtl="1">
                        <a:lnSpc>
                          <a:spcPct val="150000"/>
                        </a:lnSpc>
                        <a:spcAft>
                          <a:spcPts val="0"/>
                        </a:spcAft>
                      </a:pPr>
                      <a:r>
                        <a:rPr lang="ar-SA" sz="1800" dirty="0">
                          <a:effectLst/>
                          <a:latin typeface="TheSans" pitchFamily="34" charset="-78"/>
                          <a:cs typeface="TheSans" pitchFamily="34" charset="-78"/>
                        </a:rPr>
                        <a:t>اسم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800" dirty="0">
                          <a:effectLst/>
                          <a:latin typeface="TheSans" pitchFamily="34" charset="-78"/>
                          <a:cs typeface="TheSans" pitchFamily="34" charset="-78"/>
                        </a:rPr>
                        <a:t>حققي حلمك وابدئي مشروعك</a:t>
                      </a:r>
                      <a:endParaRPr lang="en-US" sz="1600" dirty="0">
                        <a:effectLst/>
                        <a:latin typeface="TheSans" pitchFamily="34" charset="-78"/>
                        <a:cs typeface="TheSans" pitchFamily="34" charset="-78"/>
                      </a:endParaRPr>
                    </a:p>
                  </a:txBody>
                  <a:tcPr marL="68580" marR="68580" marT="0" marB="0" anchor="ctr">
                    <a:solidFill>
                      <a:srgbClr val="8E0000"/>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اهداف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نشر ثقافة الاستثمار الخاص </a:t>
                      </a:r>
                      <a:r>
                        <a:rPr lang="ar-SA" sz="1600" dirty="0" err="1">
                          <a:solidFill>
                            <a:schemeClr val="tx2"/>
                          </a:solidFill>
                          <a:effectLst/>
                          <a:latin typeface="TheSans" pitchFamily="34" charset="-78"/>
                          <a:cs typeface="TheSans" pitchFamily="34" charset="-78"/>
                        </a:rPr>
                        <a:t>و</a:t>
                      </a:r>
                      <a:r>
                        <a:rPr lang="ar-SA" sz="1600" dirty="0">
                          <a:solidFill>
                            <a:schemeClr val="tx2"/>
                          </a:solidFill>
                          <a:effectLst/>
                          <a:latin typeface="TheSans" pitchFamily="34" charset="-78"/>
                          <a:cs typeface="TheSans" pitchFamily="34" charset="-78"/>
                        </a:rPr>
                        <a:t> تنمية روح المبادرة </a:t>
                      </a:r>
                      <a:r>
                        <a:rPr lang="ar-SA" sz="1600" dirty="0" err="1">
                          <a:solidFill>
                            <a:schemeClr val="tx2"/>
                          </a:solidFill>
                          <a:effectLst/>
                          <a:latin typeface="TheSans" pitchFamily="34" charset="-78"/>
                          <a:cs typeface="TheSans" pitchFamily="34" charset="-78"/>
                        </a:rPr>
                        <a:t>و</a:t>
                      </a:r>
                      <a:r>
                        <a:rPr lang="ar-SA" sz="1600" dirty="0">
                          <a:solidFill>
                            <a:schemeClr val="tx2"/>
                          </a:solidFill>
                          <a:effectLst/>
                          <a:latin typeface="TheSans" pitchFamily="34" charset="-78"/>
                          <a:cs typeface="TheSans" pitchFamily="34" charset="-78"/>
                        </a:rPr>
                        <a:t> </a:t>
                      </a:r>
                      <a:r>
                        <a:rPr lang="ar-SA" sz="1600" dirty="0" err="1">
                          <a:solidFill>
                            <a:schemeClr val="tx2"/>
                          </a:solidFill>
                          <a:effectLst/>
                          <a:latin typeface="TheSans" pitchFamily="34" charset="-78"/>
                          <a:cs typeface="TheSans" pitchFamily="34" charset="-78"/>
                        </a:rPr>
                        <a:t>الريادة</a:t>
                      </a:r>
                      <a:r>
                        <a:rPr lang="ar-SA" sz="1600" dirty="0">
                          <a:solidFill>
                            <a:schemeClr val="tx2"/>
                          </a:solidFill>
                          <a:effectLst/>
                          <a:latin typeface="TheSans" pitchFamily="34" charset="-78"/>
                          <a:cs typeface="TheSans" pitchFamily="34" charset="-78"/>
                        </a:rPr>
                        <a:t> لدى المتدربة</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الفئة المستهدفة</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سيدات الاعمال بمحافظة الغاط</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تاريخ تنفيذ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الاربعاء الموافق </a:t>
                      </a:r>
                      <a:r>
                        <a:rPr lang="ar-SA" sz="1600" dirty="0" smtClean="0">
                          <a:solidFill>
                            <a:srgbClr val="000000"/>
                          </a:solidFill>
                          <a:effectLst/>
                        </a:rPr>
                        <a:t>1434</a:t>
                      </a:r>
                      <a:r>
                        <a:rPr lang="ar-SA" sz="1600" dirty="0" smtClean="0">
                          <a:solidFill>
                            <a:schemeClr val="tx2"/>
                          </a:solidFill>
                          <a:effectLst/>
                          <a:latin typeface="TheSans" pitchFamily="34" charset="-78"/>
                          <a:cs typeface="TheSans" pitchFamily="34" charset="-78"/>
                        </a:rPr>
                        <a:t>/5/29هـ</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مكان انعقاد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مركز </a:t>
                      </a:r>
                      <a:r>
                        <a:rPr lang="ar-SA" sz="1600" dirty="0" err="1">
                          <a:solidFill>
                            <a:schemeClr val="tx2"/>
                          </a:solidFill>
                          <a:effectLst/>
                          <a:latin typeface="TheSans" pitchFamily="34" charset="-78"/>
                          <a:cs typeface="TheSans" pitchFamily="34" charset="-78"/>
                        </a:rPr>
                        <a:t>الرحمانية</a:t>
                      </a:r>
                      <a:r>
                        <a:rPr lang="ar-SA" sz="1600" dirty="0">
                          <a:solidFill>
                            <a:schemeClr val="tx2"/>
                          </a:solidFill>
                          <a:effectLst/>
                          <a:latin typeface="TheSans" pitchFamily="34" charset="-78"/>
                          <a:cs typeface="TheSans" pitchFamily="34" charset="-78"/>
                        </a:rPr>
                        <a:t> الثقافي</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a:effectLst/>
                          <a:latin typeface="TheSans" pitchFamily="34" charset="-78"/>
                          <a:cs typeface="TheSans" pitchFamily="34" charset="-78"/>
                        </a:rPr>
                        <a:t>اسم المدربة</a:t>
                      </a:r>
                      <a:endParaRPr lang="en-US" sz="160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أ. فاطمة لطيف</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عدد المتدربات الذين حضروا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19 متدربه</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bl>
          </a:graphicData>
        </a:graphic>
      </p:graphicFrame>
    </p:spTree>
    <p:extLst>
      <p:ext uri="{BB962C8B-B14F-4D97-AF65-F5344CB8AC3E}">
        <p14:creationId xmlns:p14="http://schemas.microsoft.com/office/powerpoint/2010/main" val="2934386212"/>
      </p:ext>
    </p:extLst>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4223996042"/>
              </p:ext>
            </p:extLst>
          </p:nvPr>
        </p:nvGraphicFramePr>
        <p:xfrm>
          <a:off x="460516" y="1987686"/>
          <a:ext cx="8143932" cy="4249626"/>
        </p:xfrm>
        <a:graphic>
          <a:graphicData uri="http://schemas.openxmlformats.org/drawingml/2006/table">
            <a:tbl>
              <a:tblPr rtl="1" firstRow="1" firstCol="1" bandRow="1">
                <a:tableStyleId>{21E4AEA4-8DFA-4A89-87EB-49C32662AFE0}</a:tableStyleId>
              </a:tblPr>
              <a:tblGrid>
                <a:gridCol w="3130992"/>
                <a:gridCol w="5012940"/>
              </a:tblGrid>
              <a:tr h="586351">
                <a:tc>
                  <a:txBody>
                    <a:bodyPr/>
                    <a:lstStyle/>
                    <a:p>
                      <a:pPr algn="r" rtl="1">
                        <a:lnSpc>
                          <a:spcPct val="150000"/>
                        </a:lnSpc>
                        <a:spcAft>
                          <a:spcPts val="0"/>
                        </a:spcAft>
                      </a:pPr>
                      <a:r>
                        <a:rPr lang="ar-SA" sz="1800" dirty="0">
                          <a:effectLst/>
                          <a:latin typeface="TheSans" pitchFamily="34" charset="-78"/>
                          <a:cs typeface="TheSans" pitchFamily="34" charset="-78"/>
                        </a:rPr>
                        <a:t>اسم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800" dirty="0">
                          <a:effectLst/>
                          <a:latin typeface="TheSans" pitchFamily="34" charset="-78"/>
                          <a:cs typeface="TheSans" pitchFamily="34" charset="-78"/>
                        </a:rPr>
                        <a:t>تدريس وتقييم المفردات اللغوية</a:t>
                      </a:r>
                      <a:endParaRPr lang="en-US" sz="1600" dirty="0">
                        <a:effectLst/>
                        <a:latin typeface="TheSans" pitchFamily="34" charset="-78"/>
                        <a:cs typeface="TheSans" pitchFamily="34" charset="-78"/>
                      </a:endParaRPr>
                    </a:p>
                  </a:txBody>
                  <a:tcPr marL="68580" marR="68580" marT="0" marB="0" anchor="ctr">
                    <a:solidFill>
                      <a:srgbClr val="8E0000"/>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اهداف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a:solidFill>
                            <a:schemeClr val="tx2"/>
                          </a:solidFill>
                          <a:effectLst/>
                          <a:latin typeface="TheSans" pitchFamily="34" charset="-78"/>
                          <a:cs typeface="TheSans" pitchFamily="34" charset="-78"/>
                        </a:rPr>
                        <a:t>التعرف على طرق تدريس وتقييم المفردات اللغوية للغة الانجليزية كلغة أجنبية</a:t>
                      </a:r>
                      <a:r>
                        <a:rPr lang="en-US" sz="1600">
                          <a:solidFill>
                            <a:schemeClr val="tx2"/>
                          </a:solidFill>
                          <a:effectLst/>
                          <a:latin typeface="TheSans" pitchFamily="34" charset="-78"/>
                          <a:cs typeface="TheSans" pitchFamily="34" charset="-78"/>
                        </a:rPr>
                        <a:t>.</a:t>
                      </a:r>
                      <a:endParaRPr lang="en-US" sz="140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الفئة المستهدفة</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a:solidFill>
                            <a:schemeClr val="tx2"/>
                          </a:solidFill>
                          <a:effectLst/>
                          <a:latin typeface="TheSans" pitchFamily="34" charset="-78"/>
                          <a:cs typeface="TheSans" pitchFamily="34" charset="-78"/>
                        </a:rPr>
                        <a:t>معلمات اللغة الانجليزية بمحافظة الغاط</a:t>
                      </a:r>
                      <a:endParaRPr lang="en-US" sz="1400">
                        <a:solidFill>
                          <a:schemeClr val="tx2"/>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تاريخ تنفيذ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السبت </a:t>
                      </a:r>
                      <a:r>
                        <a:rPr lang="ar-SA" sz="1600" dirty="0" smtClean="0">
                          <a:solidFill>
                            <a:srgbClr val="000000"/>
                          </a:solidFill>
                          <a:effectLst/>
                        </a:rPr>
                        <a:t>1434</a:t>
                      </a:r>
                      <a:r>
                        <a:rPr lang="ar-SA" sz="1600" dirty="0" smtClean="0">
                          <a:solidFill>
                            <a:schemeClr val="tx2"/>
                          </a:solidFill>
                          <a:effectLst/>
                          <a:latin typeface="TheSans" pitchFamily="34" charset="-78"/>
                          <a:cs typeface="TheSans" pitchFamily="34" charset="-78"/>
                        </a:rPr>
                        <a:t>/6/3هـ</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a:effectLst/>
                          <a:latin typeface="TheSans" pitchFamily="34" charset="-78"/>
                          <a:cs typeface="TheSans" pitchFamily="34" charset="-78"/>
                        </a:rPr>
                        <a:t>مكان انعقاد البرنامج</a:t>
                      </a:r>
                      <a:endParaRPr lang="en-US" sz="160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مركز التدريب التربوي التابع لإدارة التربية والتعليم بمحافظة الغاط</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a:effectLst/>
                          <a:latin typeface="TheSans" pitchFamily="34" charset="-78"/>
                          <a:cs typeface="TheSans" pitchFamily="34" charset="-78"/>
                        </a:rPr>
                        <a:t>اسم المدربة</a:t>
                      </a:r>
                      <a:endParaRPr lang="en-US" sz="160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د. منى جابر </a:t>
                      </a:r>
                      <a:r>
                        <a:rPr lang="ar-SA" sz="1600" dirty="0" err="1">
                          <a:solidFill>
                            <a:schemeClr val="tx2"/>
                          </a:solidFill>
                          <a:effectLst/>
                          <a:latin typeface="TheSans" pitchFamily="34" charset="-78"/>
                          <a:cs typeface="TheSans" pitchFamily="34" charset="-78"/>
                        </a:rPr>
                        <a:t>عبدالحافظ</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عدد المتدربات الذين حضروا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9 متدربات</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bl>
          </a:graphicData>
        </a:graphic>
      </p:graphicFrame>
    </p:spTree>
    <p:extLst>
      <p:ext uri="{BB962C8B-B14F-4D97-AF65-F5344CB8AC3E}">
        <p14:creationId xmlns:p14="http://schemas.microsoft.com/office/powerpoint/2010/main" val="3882049010"/>
      </p:ext>
    </p:extLst>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2344746371"/>
              </p:ext>
            </p:extLst>
          </p:nvPr>
        </p:nvGraphicFramePr>
        <p:xfrm>
          <a:off x="228556" y="1772816"/>
          <a:ext cx="8143932" cy="4435435"/>
        </p:xfrm>
        <a:graphic>
          <a:graphicData uri="http://schemas.openxmlformats.org/drawingml/2006/table">
            <a:tbl>
              <a:tblPr rtl="1" firstRow="1" firstCol="1" bandRow="1">
                <a:tableStyleId>{21E4AEA4-8DFA-4A89-87EB-49C32662AFE0}</a:tableStyleId>
              </a:tblPr>
              <a:tblGrid>
                <a:gridCol w="3130992"/>
                <a:gridCol w="5012940"/>
              </a:tblGrid>
              <a:tr h="586351">
                <a:tc>
                  <a:txBody>
                    <a:bodyPr/>
                    <a:lstStyle/>
                    <a:p>
                      <a:pPr algn="r" rtl="1">
                        <a:lnSpc>
                          <a:spcPct val="150000"/>
                        </a:lnSpc>
                        <a:spcAft>
                          <a:spcPts val="0"/>
                        </a:spcAft>
                      </a:pPr>
                      <a:r>
                        <a:rPr lang="ar-SA" sz="1800" dirty="0">
                          <a:effectLst/>
                          <a:latin typeface="TheSans" pitchFamily="34" charset="-78"/>
                          <a:cs typeface="TheSans" pitchFamily="34" charset="-78"/>
                        </a:rPr>
                        <a:t>اسم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800" dirty="0">
                          <a:effectLst/>
                          <a:latin typeface="TheSans" pitchFamily="34" charset="-78"/>
                          <a:cs typeface="TheSans" pitchFamily="34" charset="-78"/>
                        </a:rPr>
                        <a:t>دورة طرق التقييم الرسمية و غير الرسمية في تدريس اللغة الانجليزية كلغة أجنبية</a:t>
                      </a:r>
                      <a:endParaRPr lang="en-US" sz="1600" dirty="0">
                        <a:effectLst/>
                        <a:latin typeface="TheSans" pitchFamily="34" charset="-78"/>
                        <a:cs typeface="TheSans" pitchFamily="34" charset="-78"/>
                      </a:endParaRPr>
                    </a:p>
                  </a:txBody>
                  <a:tcPr marL="68580" marR="68580" marT="0" marB="0" anchor="ctr">
                    <a:solidFill>
                      <a:srgbClr val="8E0000"/>
                    </a:solidFill>
                  </a:tcPr>
                </a:tc>
              </a:tr>
              <a:tr h="586351">
                <a:tc>
                  <a:txBody>
                    <a:bodyPr/>
                    <a:lstStyle/>
                    <a:p>
                      <a:pPr algn="r" rtl="1">
                        <a:lnSpc>
                          <a:spcPct val="150000"/>
                        </a:lnSpc>
                        <a:spcAft>
                          <a:spcPts val="0"/>
                        </a:spcAft>
                      </a:pPr>
                      <a:r>
                        <a:rPr lang="ar-SA" sz="1800" dirty="0" err="1">
                          <a:effectLst/>
                          <a:latin typeface="TheSans" pitchFamily="34" charset="-78"/>
                          <a:cs typeface="TheSans" pitchFamily="34" charset="-78"/>
                        </a:rPr>
                        <a:t>اهداف</a:t>
                      </a:r>
                      <a:r>
                        <a:rPr lang="ar-SA" sz="1800" dirty="0">
                          <a:effectLst/>
                          <a:latin typeface="TheSans" pitchFamily="34" charset="-78"/>
                          <a:cs typeface="TheSans" pitchFamily="34" charset="-78"/>
                        </a:rPr>
                        <a:t>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التعريف بأسس التقييم الرسمي </a:t>
                      </a:r>
                      <a:r>
                        <a:rPr lang="ar-SA" sz="1600" dirty="0" err="1">
                          <a:solidFill>
                            <a:schemeClr val="tx2"/>
                          </a:solidFill>
                          <a:effectLst/>
                          <a:latin typeface="TheSans" pitchFamily="34" charset="-78"/>
                          <a:cs typeface="TheSans" pitchFamily="34" charset="-78"/>
                        </a:rPr>
                        <a:t>و</a:t>
                      </a:r>
                      <a:r>
                        <a:rPr lang="ar-SA" sz="1600" dirty="0">
                          <a:solidFill>
                            <a:schemeClr val="tx2"/>
                          </a:solidFill>
                          <a:effectLst/>
                          <a:latin typeface="TheSans" pitchFamily="34" charset="-78"/>
                          <a:cs typeface="TheSans" pitchFamily="34" charset="-78"/>
                        </a:rPr>
                        <a:t> غير الرسمي لمهارات اللغة الانجليزية اللغوية </a:t>
                      </a:r>
                      <a:r>
                        <a:rPr lang="ar-SA" sz="1600" dirty="0" err="1">
                          <a:solidFill>
                            <a:schemeClr val="tx2"/>
                          </a:solidFill>
                          <a:effectLst/>
                          <a:latin typeface="TheSans" pitchFamily="34" charset="-78"/>
                          <a:cs typeface="TheSans" pitchFamily="34" charset="-78"/>
                        </a:rPr>
                        <a:t>و</a:t>
                      </a:r>
                      <a:r>
                        <a:rPr lang="ar-SA" sz="1600" dirty="0">
                          <a:solidFill>
                            <a:schemeClr val="tx2"/>
                          </a:solidFill>
                          <a:effectLst/>
                          <a:latin typeface="TheSans" pitchFamily="34" charset="-78"/>
                          <a:cs typeface="TheSans" pitchFamily="34" charset="-78"/>
                        </a:rPr>
                        <a:t> غير اللغوية</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الفئة المستهدفة</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معلمات اللغة الانجليزية بمحافظة </a:t>
                      </a:r>
                      <a:r>
                        <a:rPr lang="ar-SA" sz="1600" dirty="0" err="1">
                          <a:solidFill>
                            <a:schemeClr val="tx2"/>
                          </a:solidFill>
                          <a:effectLst/>
                          <a:latin typeface="TheSans" pitchFamily="34" charset="-78"/>
                          <a:cs typeface="TheSans" pitchFamily="34" charset="-78"/>
                        </a:rPr>
                        <a:t>الغاط</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تاريخ تنفيذ البرنامج التدريبي</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الثلاثاء </a:t>
                      </a:r>
                      <a:r>
                        <a:rPr lang="ar-SA" sz="1600" dirty="0" smtClean="0">
                          <a:solidFill>
                            <a:srgbClr val="000000"/>
                          </a:solidFill>
                          <a:effectLst/>
                        </a:rPr>
                        <a:t>1434</a:t>
                      </a:r>
                      <a:r>
                        <a:rPr lang="ar-SA" sz="1600" dirty="0" smtClean="0">
                          <a:solidFill>
                            <a:schemeClr val="tx2"/>
                          </a:solidFill>
                          <a:effectLst/>
                          <a:latin typeface="TheSans" pitchFamily="34" charset="-78"/>
                          <a:cs typeface="TheSans" pitchFamily="34" charset="-78"/>
                        </a:rPr>
                        <a:t>/6/20هـ</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مكان انعقاد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مركز التدريب التربوي التابع لإدارة التربية والتعليم بمحافظة </a:t>
                      </a:r>
                      <a:r>
                        <a:rPr lang="ar-SA" sz="1600" dirty="0" err="1">
                          <a:solidFill>
                            <a:schemeClr val="tx2"/>
                          </a:solidFill>
                          <a:effectLst/>
                          <a:latin typeface="TheSans" pitchFamily="34" charset="-78"/>
                          <a:cs typeface="TheSans" pitchFamily="34" charset="-78"/>
                        </a:rPr>
                        <a:t>الغاط</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اسم المدربة</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أ. حنان سيد </a:t>
                      </a:r>
                      <a:endParaRPr lang="en-US" sz="1400" dirty="0">
                        <a:solidFill>
                          <a:schemeClr val="tx2"/>
                        </a:solidFill>
                        <a:effectLst/>
                        <a:latin typeface="TheSans" pitchFamily="34" charset="-78"/>
                        <a:cs typeface="TheSans" pitchFamily="34" charset="-78"/>
                      </a:endParaRPr>
                    </a:p>
                  </a:txBody>
                  <a:tcPr marL="68580" marR="68580" marT="0" marB="0" anchor="ctr">
                    <a:solidFill>
                      <a:srgbClr val="FF9B9B"/>
                    </a:solidFill>
                  </a:tcPr>
                </a:tc>
              </a:tr>
              <a:tr h="586351">
                <a:tc>
                  <a:txBody>
                    <a:bodyPr/>
                    <a:lstStyle/>
                    <a:p>
                      <a:pPr algn="r" rtl="1">
                        <a:lnSpc>
                          <a:spcPct val="150000"/>
                        </a:lnSpc>
                        <a:spcAft>
                          <a:spcPts val="0"/>
                        </a:spcAft>
                      </a:pPr>
                      <a:r>
                        <a:rPr lang="ar-SA" sz="1800" dirty="0">
                          <a:effectLst/>
                          <a:latin typeface="TheSans" pitchFamily="34" charset="-78"/>
                          <a:cs typeface="TheSans" pitchFamily="34" charset="-78"/>
                        </a:rPr>
                        <a:t>عدد المتدربات الذين حضروا البرنامج</a:t>
                      </a:r>
                      <a:endParaRPr lang="en-US" sz="1600" dirty="0">
                        <a:effectLst/>
                        <a:latin typeface="TheSans" pitchFamily="34" charset="-78"/>
                        <a:ea typeface="Times New Roman"/>
                        <a:cs typeface="TheSans" pitchFamily="34" charset="-78"/>
                      </a:endParaRPr>
                    </a:p>
                  </a:txBody>
                  <a:tcPr marL="68580" marR="68580" marT="0" marB="0" anchor="ctr">
                    <a:solidFill>
                      <a:srgbClr val="8E0000"/>
                    </a:solidFill>
                  </a:tcPr>
                </a:tc>
                <a:tc>
                  <a:txBody>
                    <a:bodyPr/>
                    <a:lstStyle/>
                    <a:p>
                      <a:pPr algn="just" rtl="1">
                        <a:lnSpc>
                          <a:spcPct val="150000"/>
                        </a:lnSpc>
                        <a:spcAft>
                          <a:spcPts val="0"/>
                        </a:spcAft>
                      </a:pPr>
                      <a:r>
                        <a:rPr lang="ar-SA" sz="1600" dirty="0">
                          <a:solidFill>
                            <a:schemeClr val="tx2"/>
                          </a:solidFill>
                          <a:effectLst/>
                          <a:latin typeface="TheSans" pitchFamily="34" charset="-78"/>
                          <a:cs typeface="TheSans" pitchFamily="34" charset="-78"/>
                        </a:rPr>
                        <a:t>9 متدربات</a:t>
                      </a:r>
                      <a:endParaRPr lang="en-US" sz="1400" dirty="0">
                        <a:solidFill>
                          <a:schemeClr val="tx2"/>
                        </a:solidFill>
                        <a:effectLst/>
                        <a:latin typeface="TheSans" pitchFamily="34" charset="-78"/>
                        <a:cs typeface="TheSans" pitchFamily="34" charset="-78"/>
                      </a:endParaRPr>
                    </a:p>
                  </a:txBody>
                  <a:tcPr marL="68580" marR="68580" marT="0" marB="0" anchor="ctr">
                    <a:solidFill>
                      <a:srgbClr val="FFE5E5"/>
                    </a:solidFill>
                  </a:tcPr>
                </a:tc>
              </a:tr>
            </a:tbl>
          </a:graphicData>
        </a:graphic>
      </p:graphicFrame>
    </p:spTree>
    <p:extLst>
      <p:ext uri="{BB962C8B-B14F-4D97-AF65-F5344CB8AC3E}">
        <p14:creationId xmlns:p14="http://schemas.microsoft.com/office/powerpoint/2010/main" val="3543571278"/>
      </p:ext>
    </p:extLst>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الجهات المشاركة في البرامج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pSp>
        <p:nvGrpSpPr>
          <p:cNvPr id="4" name="مجموعة 3"/>
          <p:cNvGrpSpPr/>
          <p:nvPr/>
        </p:nvGrpSpPr>
        <p:grpSpPr>
          <a:xfrm>
            <a:off x="6143636" y="1857364"/>
            <a:ext cx="2571768" cy="500066"/>
            <a:chOff x="6072198" y="1571612"/>
            <a:chExt cx="2571768" cy="500066"/>
          </a:xfrm>
        </p:grpSpPr>
        <p:sp>
          <p:nvSpPr>
            <p:cNvPr id="5" name="مستطيل ذو زوايا قطرية مستديرة 4"/>
            <p:cNvSpPr/>
            <p:nvPr/>
          </p:nvSpPr>
          <p:spPr bwMode="auto">
            <a:xfrm>
              <a:off x="6072198" y="1571612"/>
              <a:ext cx="2571768"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الإمارة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7" name="مستطيل ذو زوايا قطرية مستديرة 6"/>
            <p:cNvSpPr/>
            <p:nvPr/>
          </p:nvSpPr>
          <p:spPr bwMode="auto">
            <a:xfrm>
              <a:off x="8072462" y="1571612"/>
              <a:ext cx="571504"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1</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8" name="مجموعة 7"/>
          <p:cNvGrpSpPr/>
          <p:nvPr/>
        </p:nvGrpSpPr>
        <p:grpSpPr>
          <a:xfrm>
            <a:off x="6143636" y="2500306"/>
            <a:ext cx="2571768" cy="500066"/>
            <a:chOff x="6072198" y="1571612"/>
            <a:chExt cx="2571768" cy="500066"/>
          </a:xfrm>
        </p:grpSpPr>
        <p:sp>
          <p:nvSpPr>
            <p:cNvPr id="9" name="مستطيل ذو زوايا قطرية مستديرة 8"/>
            <p:cNvSpPr/>
            <p:nvPr/>
          </p:nvSpPr>
          <p:spPr bwMode="auto">
            <a:xfrm>
              <a:off x="6072198" y="1571612"/>
              <a:ext cx="2571768"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مركز مليح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10" name="مستطيل ذو زوايا قطرية مستديرة 9"/>
            <p:cNvSpPr/>
            <p:nvPr/>
          </p:nvSpPr>
          <p:spPr bwMode="auto">
            <a:xfrm>
              <a:off x="8072462" y="1571612"/>
              <a:ext cx="571504"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2</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14" name="مجموعة 13"/>
          <p:cNvGrpSpPr/>
          <p:nvPr/>
        </p:nvGrpSpPr>
        <p:grpSpPr>
          <a:xfrm>
            <a:off x="6143636" y="3143248"/>
            <a:ext cx="2571768" cy="500066"/>
            <a:chOff x="6072198" y="1571612"/>
            <a:chExt cx="2571768" cy="500066"/>
          </a:xfrm>
        </p:grpSpPr>
        <p:sp>
          <p:nvSpPr>
            <p:cNvPr id="15" name="مستطيل ذو زوايا قطرية مستديرة 14"/>
            <p:cNvSpPr/>
            <p:nvPr/>
          </p:nvSpPr>
          <p:spPr bwMode="auto">
            <a:xfrm>
              <a:off x="6072198" y="1571612"/>
              <a:ext cx="2571768"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مركز </a:t>
              </a:r>
              <a:r>
                <a:rPr lang="ar-SA" sz="1900" dirty="0" err="1" smtClean="0">
                  <a:solidFill>
                    <a:schemeClr val="bg1"/>
                  </a:solidFill>
                  <a:effectLst>
                    <a:outerShdw blurRad="38100" dist="38100" dir="2700000" algn="tl">
                      <a:srgbClr val="000000">
                        <a:alpha val="43137"/>
                      </a:srgbClr>
                    </a:outerShdw>
                  </a:effectLst>
                  <a:latin typeface="TheSans" pitchFamily="34" charset="-78"/>
                  <a:cs typeface="TheSans" pitchFamily="34" charset="-78"/>
                </a:rPr>
                <a:t>العبدلية</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16" name="مستطيل ذو زوايا قطرية مستديرة 15"/>
            <p:cNvSpPr/>
            <p:nvPr/>
          </p:nvSpPr>
          <p:spPr bwMode="auto">
            <a:xfrm>
              <a:off x="8072462" y="1571612"/>
              <a:ext cx="571504"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3</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17" name="مجموعة 16"/>
          <p:cNvGrpSpPr/>
          <p:nvPr/>
        </p:nvGrpSpPr>
        <p:grpSpPr>
          <a:xfrm>
            <a:off x="6143636" y="3786190"/>
            <a:ext cx="2571768" cy="500066"/>
            <a:chOff x="6072198" y="1571612"/>
            <a:chExt cx="2571768" cy="500066"/>
          </a:xfrm>
        </p:grpSpPr>
        <p:sp>
          <p:nvSpPr>
            <p:cNvPr id="18" name="مستطيل ذو زوايا قطرية مستديرة 17"/>
            <p:cNvSpPr/>
            <p:nvPr/>
          </p:nvSpPr>
          <p:spPr bwMode="auto">
            <a:xfrm>
              <a:off x="6072198" y="1571612"/>
              <a:ext cx="2571768"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مركز </a:t>
              </a:r>
              <a:r>
                <a:rPr lang="ar-SA" sz="1900" dirty="0" err="1" smtClean="0">
                  <a:solidFill>
                    <a:schemeClr val="bg1"/>
                  </a:solidFill>
                  <a:effectLst>
                    <a:outerShdw blurRad="38100" dist="38100" dir="2700000" algn="tl">
                      <a:srgbClr val="000000">
                        <a:alpha val="43137"/>
                      </a:srgbClr>
                    </a:outerShdw>
                  </a:effectLst>
                  <a:latin typeface="TheSans" pitchFamily="34" charset="-78"/>
                  <a:cs typeface="TheSans" pitchFamily="34" charset="-78"/>
                </a:rPr>
                <a:t>المساعدية</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19" name="مستطيل ذو زوايا قطرية مستديرة 18"/>
            <p:cNvSpPr/>
            <p:nvPr/>
          </p:nvSpPr>
          <p:spPr bwMode="auto">
            <a:xfrm>
              <a:off x="8072462" y="1571612"/>
              <a:ext cx="571504"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4</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20" name="مجموعة 19"/>
          <p:cNvGrpSpPr/>
          <p:nvPr/>
        </p:nvGrpSpPr>
        <p:grpSpPr>
          <a:xfrm>
            <a:off x="6143636" y="4429132"/>
            <a:ext cx="2571768" cy="500066"/>
            <a:chOff x="6072198" y="1571612"/>
            <a:chExt cx="2571768" cy="500066"/>
          </a:xfrm>
        </p:grpSpPr>
        <p:sp>
          <p:nvSpPr>
            <p:cNvPr id="21" name="مستطيل ذو زوايا قطرية مستديرة 20"/>
            <p:cNvSpPr/>
            <p:nvPr/>
          </p:nvSpPr>
          <p:spPr bwMode="auto">
            <a:xfrm>
              <a:off x="6072198" y="1571612"/>
              <a:ext cx="2571768"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الشرطة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22" name="مستطيل ذو زوايا قطرية مستديرة 21"/>
            <p:cNvSpPr/>
            <p:nvPr/>
          </p:nvSpPr>
          <p:spPr bwMode="auto">
            <a:xfrm>
              <a:off x="8072462" y="1571612"/>
              <a:ext cx="571504"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5</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23" name="مجموعة 22"/>
          <p:cNvGrpSpPr/>
          <p:nvPr/>
        </p:nvGrpSpPr>
        <p:grpSpPr>
          <a:xfrm>
            <a:off x="6143636" y="5072074"/>
            <a:ext cx="2571768" cy="500066"/>
            <a:chOff x="6072198" y="1571612"/>
            <a:chExt cx="2571768" cy="500066"/>
          </a:xfrm>
        </p:grpSpPr>
        <p:sp>
          <p:nvSpPr>
            <p:cNvPr id="24" name="مستطيل ذو زوايا قطرية مستديرة 23"/>
            <p:cNvSpPr/>
            <p:nvPr/>
          </p:nvSpPr>
          <p:spPr bwMode="auto">
            <a:xfrm>
              <a:off x="6072198" y="1571612"/>
              <a:ext cx="2571768"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المرور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25" name="مستطيل ذو زوايا قطرية مستديرة 24"/>
            <p:cNvSpPr/>
            <p:nvPr/>
          </p:nvSpPr>
          <p:spPr bwMode="auto">
            <a:xfrm>
              <a:off x="8072462" y="1571612"/>
              <a:ext cx="571504"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6</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26" name="مجموعة 25"/>
          <p:cNvGrpSpPr/>
          <p:nvPr/>
        </p:nvGrpSpPr>
        <p:grpSpPr>
          <a:xfrm>
            <a:off x="6143636" y="5715016"/>
            <a:ext cx="2571768" cy="500066"/>
            <a:chOff x="6072198" y="1571612"/>
            <a:chExt cx="2571768" cy="500066"/>
          </a:xfrm>
        </p:grpSpPr>
        <p:sp>
          <p:nvSpPr>
            <p:cNvPr id="27" name="مستطيل ذو زوايا قطرية مستديرة 26"/>
            <p:cNvSpPr/>
            <p:nvPr/>
          </p:nvSpPr>
          <p:spPr bwMode="auto">
            <a:xfrm>
              <a:off x="6072198" y="1571612"/>
              <a:ext cx="2571768"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الجوازات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28" name="مستطيل ذو زوايا قطرية مستديرة 27"/>
            <p:cNvSpPr/>
            <p:nvPr/>
          </p:nvSpPr>
          <p:spPr bwMode="auto">
            <a:xfrm>
              <a:off x="8072462" y="1571612"/>
              <a:ext cx="571504"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7</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34" name="مجموعة 33"/>
          <p:cNvGrpSpPr/>
          <p:nvPr/>
        </p:nvGrpSpPr>
        <p:grpSpPr>
          <a:xfrm>
            <a:off x="357158" y="1857364"/>
            <a:ext cx="4929222" cy="500066"/>
            <a:chOff x="3714744" y="1571612"/>
            <a:chExt cx="4929222" cy="500066"/>
          </a:xfrm>
        </p:grpSpPr>
        <p:sp>
          <p:nvSpPr>
            <p:cNvPr id="35" name="مستطيل ذو زوايا قطرية مستديرة 34"/>
            <p:cNvSpPr/>
            <p:nvPr/>
          </p:nvSpPr>
          <p:spPr bwMode="auto">
            <a:xfrm>
              <a:off x="3714744" y="1571612"/>
              <a:ext cx="4929222"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rPr>
                <a:t>         هيئة الأمر بالمعروف والنهي عن المنكر.</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36" name="مستطيل ذو زوايا قطرية مستديرة 35"/>
            <p:cNvSpPr/>
            <p:nvPr/>
          </p:nvSpPr>
          <p:spPr bwMode="auto">
            <a:xfrm>
              <a:off x="8001024" y="1571612"/>
              <a:ext cx="642942"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8</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37" name="مجموعة 36"/>
          <p:cNvGrpSpPr/>
          <p:nvPr/>
        </p:nvGrpSpPr>
        <p:grpSpPr>
          <a:xfrm>
            <a:off x="357158" y="2500306"/>
            <a:ext cx="4929222" cy="500066"/>
            <a:chOff x="3714744" y="1571612"/>
            <a:chExt cx="4929222" cy="500066"/>
          </a:xfrm>
        </p:grpSpPr>
        <p:sp>
          <p:nvSpPr>
            <p:cNvPr id="38" name="مستطيل ذو زوايا قطرية مستديرة 37"/>
            <p:cNvSpPr/>
            <p:nvPr/>
          </p:nvSpPr>
          <p:spPr bwMode="auto">
            <a:xfrm>
              <a:off x="3714744" y="1571612"/>
              <a:ext cx="4929222"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شركة الكهرباء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39" name="مستطيل ذو زوايا قطرية مستديرة 38"/>
            <p:cNvSpPr/>
            <p:nvPr/>
          </p:nvSpPr>
          <p:spPr bwMode="auto">
            <a:xfrm>
              <a:off x="8001024" y="1571612"/>
              <a:ext cx="642942"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9</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40" name="مجموعة 39"/>
          <p:cNvGrpSpPr/>
          <p:nvPr/>
        </p:nvGrpSpPr>
        <p:grpSpPr>
          <a:xfrm>
            <a:off x="357158" y="3143248"/>
            <a:ext cx="4929222" cy="500066"/>
            <a:chOff x="3714744" y="1571612"/>
            <a:chExt cx="4929222" cy="500066"/>
          </a:xfrm>
        </p:grpSpPr>
        <p:sp>
          <p:nvSpPr>
            <p:cNvPr id="41" name="مستطيل ذو زوايا قطرية مستديرة 40"/>
            <p:cNvSpPr/>
            <p:nvPr/>
          </p:nvSpPr>
          <p:spPr bwMode="auto">
            <a:xfrm>
              <a:off x="3714744" y="1571612"/>
              <a:ext cx="4929222"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فرع وزارة الشؤون الإسلامية </a:t>
              </a:r>
              <a:r>
                <a:rPr lang="ar-SA" sz="1900" dirty="0" err="1" smtClean="0">
                  <a:solidFill>
                    <a:schemeClr val="bg1"/>
                  </a:solidFill>
                  <a:effectLst>
                    <a:outerShdw blurRad="38100" dist="38100" dir="2700000" algn="tl">
                      <a:srgbClr val="000000">
                        <a:alpha val="43137"/>
                      </a:srgbClr>
                    </a:outerShdw>
                  </a:effectLst>
                  <a:latin typeface="TheSans" pitchFamily="34" charset="-78"/>
                  <a:cs typeface="TheSans" pitchFamily="34" charset="-78"/>
                </a:rPr>
                <a:t>والإوقاف</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42" name="مستطيل ذو زوايا قطرية مستديرة 41"/>
            <p:cNvSpPr/>
            <p:nvPr/>
          </p:nvSpPr>
          <p:spPr bwMode="auto">
            <a:xfrm>
              <a:off x="8001024" y="1571612"/>
              <a:ext cx="642942"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10</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43" name="مجموعة 42"/>
          <p:cNvGrpSpPr/>
          <p:nvPr/>
        </p:nvGrpSpPr>
        <p:grpSpPr>
          <a:xfrm>
            <a:off x="357158" y="3786190"/>
            <a:ext cx="4929222" cy="500066"/>
            <a:chOff x="3714744" y="1571612"/>
            <a:chExt cx="4929222" cy="500066"/>
          </a:xfrm>
        </p:grpSpPr>
        <p:sp>
          <p:nvSpPr>
            <p:cNvPr id="44" name="مستطيل ذو زوايا قطرية مستديرة 43"/>
            <p:cNvSpPr/>
            <p:nvPr/>
          </p:nvSpPr>
          <p:spPr bwMode="auto">
            <a:xfrm>
              <a:off x="3714744" y="1571612"/>
              <a:ext cx="4929222"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إدارة التربية والتعليم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45" name="مستطيل ذو زوايا قطرية مستديرة 44"/>
            <p:cNvSpPr/>
            <p:nvPr/>
          </p:nvSpPr>
          <p:spPr bwMode="auto">
            <a:xfrm>
              <a:off x="8001024" y="1571612"/>
              <a:ext cx="642942"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11</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46" name="مجموعة 45"/>
          <p:cNvGrpSpPr/>
          <p:nvPr/>
        </p:nvGrpSpPr>
        <p:grpSpPr>
          <a:xfrm>
            <a:off x="357158" y="4429132"/>
            <a:ext cx="4929222" cy="500066"/>
            <a:chOff x="3714744" y="1571612"/>
            <a:chExt cx="4929222" cy="500066"/>
          </a:xfrm>
        </p:grpSpPr>
        <p:sp>
          <p:nvSpPr>
            <p:cNvPr id="47" name="مستطيل ذو زوايا قطرية مستديرة 46"/>
            <p:cNvSpPr/>
            <p:nvPr/>
          </p:nvSpPr>
          <p:spPr bwMode="auto">
            <a:xfrm>
              <a:off x="3714744" y="1571612"/>
              <a:ext cx="4929222"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الهلال الأحمر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48" name="مستطيل ذو زوايا قطرية مستديرة 47"/>
            <p:cNvSpPr/>
            <p:nvPr/>
          </p:nvSpPr>
          <p:spPr bwMode="auto">
            <a:xfrm>
              <a:off x="8001024" y="1571612"/>
              <a:ext cx="642942"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12</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grpSp>
        <p:nvGrpSpPr>
          <p:cNvPr id="49" name="مجموعة 48"/>
          <p:cNvGrpSpPr/>
          <p:nvPr/>
        </p:nvGrpSpPr>
        <p:grpSpPr>
          <a:xfrm>
            <a:off x="357158" y="5072074"/>
            <a:ext cx="4929222" cy="500066"/>
            <a:chOff x="3714744" y="1571612"/>
            <a:chExt cx="4929222" cy="500066"/>
          </a:xfrm>
        </p:grpSpPr>
        <p:sp>
          <p:nvSpPr>
            <p:cNvPr id="50" name="مستطيل ذو زوايا قطرية مستديرة 49"/>
            <p:cNvSpPr/>
            <p:nvPr/>
          </p:nvSpPr>
          <p:spPr bwMode="auto">
            <a:xfrm>
              <a:off x="3714744" y="1571612"/>
              <a:ext cx="4929222" cy="500066"/>
            </a:xfrm>
            <a:prstGeom prst="round2DiagRect">
              <a:avLst>
                <a:gd name="adj1" fmla="val 0"/>
                <a:gd name="adj2" fmla="val 50000"/>
              </a:avLst>
            </a:prstGeom>
            <a:solidFill>
              <a:schemeClr val="tx1">
                <a:lumMod val="75000"/>
              </a:schemeClr>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19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rPr>
                <a:t>        </a:t>
              </a:r>
              <a:r>
                <a:rPr lang="ar-SA" sz="1900" dirty="0" smtClean="0">
                  <a:solidFill>
                    <a:schemeClr val="bg1"/>
                  </a:solidFill>
                  <a:effectLst>
                    <a:outerShdw blurRad="38100" dist="38100" dir="2700000" algn="tl">
                      <a:srgbClr val="000000">
                        <a:alpha val="43137"/>
                      </a:srgbClr>
                    </a:outerShdw>
                  </a:effectLst>
                  <a:latin typeface="TheSans" pitchFamily="34" charset="-78"/>
                  <a:cs typeface="TheSans" pitchFamily="34" charset="-78"/>
                </a:rPr>
                <a:t>فرع وزارة الزراعة .</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51" name="مستطيل ذو زوايا قطرية مستديرة 50"/>
            <p:cNvSpPr/>
            <p:nvPr/>
          </p:nvSpPr>
          <p:spPr bwMode="auto">
            <a:xfrm>
              <a:off x="8001024" y="1571612"/>
              <a:ext cx="642942" cy="500066"/>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12</a:t>
              </a:r>
              <a:endPar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endParaRPr>
            </a:p>
          </p:txBody>
        </p:sp>
      </p:grpSp>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إحصائيات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2111873702"/>
              </p:ext>
            </p:extLst>
          </p:nvPr>
        </p:nvGraphicFramePr>
        <p:xfrm>
          <a:off x="785786" y="2442226"/>
          <a:ext cx="7572428" cy="2875280"/>
        </p:xfrm>
        <a:graphic>
          <a:graphicData uri="http://schemas.openxmlformats.org/drawingml/2006/table">
            <a:tbl>
              <a:tblPr rtl="1" firstRow="1" bandRow="1">
                <a:tableStyleId>{775DCB02-9BB8-47FD-8907-85C794F793BA}</a:tableStyleId>
              </a:tblPr>
              <a:tblGrid>
                <a:gridCol w="1436098"/>
                <a:gridCol w="2046424"/>
                <a:gridCol w="1484562"/>
                <a:gridCol w="2605344"/>
              </a:tblGrid>
              <a:tr h="370840">
                <a:tc>
                  <a:txBody>
                    <a:bodyPr/>
                    <a:lstStyle/>
                    <a:p>
                      <a:pPr algn="ctr" rtl="1">
                        <a:lnSpc>
                          <a:spcPct val="150000"/>
                        </a:lnSpc>
                      </a:pPr>
                      <a:endParaRPr lang="ar-SA" sz="1700" dirty="0">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1800" dirty="0" smtClean="0"/>
                        <a:t>عدد البرامج التدريبية</a:t>
                      </a:r>
                      <a:endParaRPr lang="ar-SA" sz="1800" dirty="0">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1800" dirty="0" smtClean="0"/>
                        <a:t>عدد المتدربين </a:t>
                      </a:r>
                      <a:endParaRPr lang="ar-SA" sz="1800" dirty="0">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1800" dirty="0" smtClean="0"/>
                        <a:t>عدد الجهات التي  استفادة من البرامج التدريبية</a:t>
                      </a:r>
                      <a:endParaRPr lang="ar-SA" sz="1800" dirty="0">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pPr algn="ctr" rtl="1">
                        <a:lnSpc>
                          <a:spcPct val="150000"/>
                        </a:lnSpc>
                      </a:pPr>
                      <a:r>
                        <a:rPr lang="ar-SA" sz="1800" b="1" dirty="0" smtClean="0">
                          <a:solidFill>
                            <a:srgbClr val="000000"/>
                          </a:solidFill>
                        </a:rPr>
                        <a:t>للرجال</a:t>
                      </a:r>
                      <a:endParaRPr lang="ar-SA" sz="1800" b="1"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400" dirty="0" smtClean="0">
                          <a:solidFill>
                            <a:srgbClr val="000000"/>
                          </a:solidFill>
                        </a:rPr>
                        <a:t>5</a:t>
                      </a:r>
                      <a:endParaRPr lang="ar-SA" sz="2400"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400" dirty="0" smtClean="0">
                          <a:solidFill>
                            <a:srgbClr val="000000"/>
                          </a:solidFill>
                        </a:rPr>
                        <a:t>74</a:t>
                      </a:r>
                      <a:endParaRPr lang="ar-SA" sz="2400"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400" dirty="0" smtClean="0">
                          <a:solidFill>
                            <a:srgbClr val="000000"/>
                          </a:solidFill>
                        </a:rPr>
                        <a:t>13 </a:t>
                      </a:r>
                      <a:endParaRPr lang="ar-SA" sz="2400"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pPr algn="ctr" rtl="1">
                        <a:lnSpc>
                          <a:spcPct val="150000"/>
                        </a:lnSpc>
                      </a:pPr>
                      <a:r>
                        <a:rPr lang="ar-SA" sz="1800" b="1" baseline="0" dirty="0" smtClean="0">
                          <a:solidFill>
                            <a:srgbClr val="000000"/>
                          </a:solidFill>
                        </a:rPr>
                        <a:t>للنساء</a:t>
                      </a:r>
                      <a:endParaRPr lang="ar-SA" sz="1800" b="1"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400" dirty="0" smtClean="0">
                          <a:solidFill>
                            <a:srgbClr val="000000"/>
                          </a:solidFill>
                        </a:rPr>
                        <a:t>4</a:t>
                      </a:r>
                      <a:endParaRPr lang="ar-SA" sz="2400"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400" dirty="0" smtClean="0">
                          <a:solidFill>
                            <a:srgbClr val="000000"/>
                          </a:solidFill>
                        </a:rPr>
                        <a:t>37</a:t>
                      </a:r>
                      <a:endParaRPr lang="ar-SA" sz="2400"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400" dirty="0" smtClean="0">
                          <a:solidFill>
                            <a:srgbClr val="000000"/>
                          </a:solidFill>
                        </a:rPr>
                        <a:t>3</a:t>
                      </a:r>
                      <a:endParaRPr lang="ar-SA" sz="2400"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370840">
                <a:tc>
                  <a:txBody>
                    <a:bodyPr/>
                    <a:lstStyle/>
                    <a:p>
                      <a:pPr algn="ctr" rtl="1">
                        <a:lnSpc>
                          <a:spcPct val="150000"/>
                        </a:lnSpc>
                      </a:pPr>
                      <a:r>
                        <a:rPr lang="ar-SA" sz="1800" b="1" dirty="0" smtClean="0">
                          <a:solidFill>
                            <a:srgbClr val="000000"/>
                          </a:solidFill>
                        </a:rPr>
                        <a:t>الاجمالي</a:t>
                      </a:r>
                      <a:endParaRPr lang="ar-SA" sz="1800" b="1"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800" b="1" dirty="0" smtClean="0">
                          <a:solidFill>
                            <a:srgbClr val="000000"/>
                          </a:solidFill>
                        </a:rPr>
                        <a:t>9</a:t>
                      </a:r>
                      <a:endParaRPr lang="ar-SA" sz="2800" b="1"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800" b="1" dirty="0" smtClean="0">
                          <a:solidFill>
                            <a:srgbClr val="000000"/>
                          </a:solidFill>
                        </a:rPr>
                        <a:t>111</a:t>
                      </a:r>
                      <a:endParaRPr lang="ar-SA" sz="2800" b="1"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rtl="1">
                        <a:lnSpc>
                          <a:spcPct val="150000"/>
                        </a:lnSpc>
                      </a:pPr>
                      <a:r>
                        <a:rPr lang="ar-SA" sz="2800" b="1" dirty="0" smtClean="0">
                          <a:solidFill>
                            <a:srgbClr val="000000"/>
                          </a:solidFill>
                        </a:rPr>
                        <a:t>16</a:t>
                      </a:r>
                      <a:endParaRPr lang="ar-SA" sz="2800" b="1" dirty="0">
                        <a:solidFill>
                          <a:srgbClr val="000000"/>
                        </a:solidFill>
                        <a:latin typeface="TheSans" pitchFamily="34" charset="-78"/>
                        <a:cs typeface="TheSans" pitchFamily="34" charset="-7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مؤشرات الجودة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pSp>
        <p:nvGrpSpPr>
          <p:cNvPr id="4" name="مجموعة 3"/>
          <p:cNvGrpSpPr/>
          <p:nvPr/>
        </p:nvGrpSpPr>
        <p:grpSpPr>
          <a:xfrm>
            <a:off x="375928" y="2428868"/>
            <a:ext cx="8358246" cy="571504"/>
            <a:chOff x="285720" y="1571612"/>
            <a:chExt cx="8358246" cy="571504"/>
          </a:xfrm>
          <a:solidFill>
            <a:srgbClr val="81772B"/>
          </a:solidFill>
        </p:grpSpPr>
        <p:sp>
          <p:nvSpPr>
            <p:cNvPr id="5" name="مستطيل ذو زوايا قطرية مستديرة 4"/>
            <p:cNvSpPr/>
            <p:nvPr/>
          </p:nvSpPr>
          <p:spPr bwMode="auto">
            <a:xfrm>
              <a:off x="285720" y="1571612"/>
              <a:ext cx="8358246" cy="571504"/>
            </a:xfrm>
            <a:prstGeom prst="round2DiagRect">
              <a:avLst>
                <a:gd name="adj1" fmla="val 0"/>
                <a:gd name="adj2" fmla="val 50000"/>
              </a:avLst>
            </a:prstGeom>
            <a:grpFill/>
            <a:ln>
              <a:solidFill>
                <a:schemeClr val="tx2"/>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dirty="0" smtClean="0">
                  <a:solidFill>
                    <a:schemeClr val="bg1"/>
                  </a:solidFill>
                  <a:latin typeface="Tahoma" pitchFamily="34" charset="0"/>
                  <a:ea typeface="GE SS Unique Bold" pitchFamily="18" charset="-78"/>
                  <a:cs typeface="Tahoma" pitchFamily="34" charset="0"/>
                </a:rPr>
                <a:t>      </a:t>
              </a:r>
              <a:r>
                <a:rPr lang="ar-SA" sz="2000" dirty="0" smtClean="0">
                  <a:solidFill>
                    <a:schemeClr val="bg1"/>
                  </a:solidFill>
                  <a:latin typeface="TheSans" pitchFamily="34" charset="-78"/>
                  <a:cs typeface="TheSans" pitchFamily="34" charset="-78"/>
                </a:rPr>
                <a:t>التواصل مع الأقسام العلمية.</a:t>
              </a:r>
              <a:endParaRPr lang="ar-SA" sz="2000" dirty="0" smtClean="0">
                <a:solidFill>
                  <a:schemeClr val="bg1"/>
                </a:solidFill>
                <a:latin typeface="Tahoma" pitchFamily="34" charset="0"/>
                <a:ea typeface="GE SS Unique Bold" pitchFamily="18" charset="-78"/>
                <a:cs typeface="Tahoma" pitchFamily="34" charset="0"/>
              </a:endParaRPr>
            </a:p>
          </p:txBody>
        </p:sp>
        <p:sp>
          <p:nvSpPr>
            <p:cNvPr id="6" name="مستطيل ذو زوايا قطرية مستديرة 5"/>
            <p:cNvSpPr/>
            <p:nvPr/>
          </p:nvSpPr>
          <p:spPr bwMode="auto">
            <a:xfrm>
              <a:off x="8072462" y="1571612"/>
              <a:ext cx="571504" cy="571504"/>
            </a:xfrm>
            <a:prstGeom prst="round2DiagRect">
              <a:avLst>
                <a:gd name="adj1" fmla="val 0"/>
                <a:gd name="adj2" fmla="val 50000"/>
              </a:avLst>
            </a:prstGeom>
            <a:solidFill>
              <a:schemeClr val="bg1"/>
            </a:solidFill>
            <a:ln w="19050">
              <a:solidFill>
                <a:schemeClr val="tx2"/>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1</a:t>
              </a:r>
            </a:p>
          </p:txBody>
        </p:sp>
      </p:grpSp>
      <p:grpSp>
        <p:nvGrpSpPr>
          <p:cNvPr id="7" name="مجموعة 6"/>
          <p:cNvGrpSpPr/>
          <p:nvPr/>
        </p:nvGrpSpPr>
        <p:grpSpPr>
          <a:xfrm>
            <a:off x="1161746" y="3143248"/>
            <a:ext cx="7572428" cy="571504"/>
            <a:chOff x="1071538" y="1571612"/>
            <a:chExt cx="7572428" cy="571504"/>
          </a:xfrm>
        </p:grpSpPr>
        <p:sp>
          <p:nvSpPr>
            <p:cNvPr id="8" name="مستطيل ذو زوايا قطرية مستديرة 7"/>
            <p:cNvSpPr/>
            <p:nvPr/>
          </p:nvSpPr>
          <p:spPr bwMode="auto">
            <a:xfrm>
              <a:off x="1071538" y="1571612"/>
              <a:ext cx="7572428" cy="571504"/>
            </a:xfrm>
            <a:prstGeom prst="round2DiagRect">
              <a:avLst>
                <a:gd name="adj1" fmla="val 0"/>
                <a:gd name="adj2" fmla="val 50000"/>
              </a:avLst>
            </a:prstGeom>
            <a:solidFill>
              <a:srgbClr val="81772B"/>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dirty="0" smtClean="0">
                  <a:solidFill>
                    <a:schemeClr val="bg1"/>
                  </a:solidFill>
                  <a:latin typeface="Tahoma" pitchFamily="34" charset="0"/>
                  <a:ea typeface="GE SS Unique Bold" pitchFamily="18" charset="-78"/>
                  <a:cs typeface="Tahoma" pitchFamily="34" charset="0"/>
                </a:rPr>
                <a:t>      </a:t>
              </a:r>
              <a:r>
                <a:rPr lang="ar-SA" sz="2000" dirty="0" smtClean="0">
                  <a:solidFill>
                    <a:schemeClr val="bg1"/>
                  </a:solidFill>
                  <a:latin typeface="TheSans" pitchFamily="34" charset="-78"/>
                  <a:cs typeface="TheSans" pitchFamily="34" charset="-78"/>
                </a:rPr>
                <a:t>الدقة في اختيار المدربين.</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9" name="مستطيل ذو زوايا قطرية مستديرة 8"/>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2"/>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2</a:t>
              </a:r>
            </a:p>
          </p:txBody>
        </p:sp>
      </p:grpSp>
      <p:grpSp>
        <p:nvGrpSpPr>
          <p:cNvPr id="10" name="مجموعة 9"/>
          <p:cNvGrpSpPr/>
          <p:nvPr/>
        </p:nvGrpSpPr>
        <p:grpSpPr>
          <a:xfrm>
            <a:off x="2590506" y="3857628"/>
            <a:ext cx="6143668" cy="571504"/>
            <a:chOff x="2500298" y="1571612"/>
            <a:chExt cx="6143668" cy="571504"/>
          </a:xfrm>
        </p:grpSpPr>
        <p:sp>
          <p:nvSpPr>
            <p:cNvPr id="11" name="مستطيل ذو زوايا قطرية مستديرة 10"/>
            <p:cNvSpPr/>
            <p:nvPr/>
          </p:nvSpPr>
          <p:spPr bwMode="auto">
            <a:xfrm>
              <a:off x="2500298" y="1571612"/>
              <a:ext cx="6143668" cy="571504"/>
            </a:xfrm>
            <a:prstGeom prst="round2DiagRect">
              <a:avLst>
                <a:gd name="adj1" fmla="val 0"/>
                <a:gd name="adj2" fmla="val 50000"/>
              </a:avLst>
            </a:prstGeom>
            <a:solidFill>
              <a:srgbClr val="81772B"/>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dirty="0" smtClean="0">
                  <a:solidFill>
                    <a:schemeClr val="bg1"/>
                  </a:solidFill>
                  <a:latin typeface="Tahoma" pitchFamily="34" charset="0"/>
                  <a:ea typeface="GE SS Unique Bold" pitchFamily="18" charset="-78"/>
                  <a:cs typeface="Tahoma" pitchFamily="34" charset="0"/>
                </a:rPr>
                <a:t>      </a:t>
              </a:r>
              <a:r>
                <a:rPr lang="ar-SA" sz="2000" dirty="0" smtClean="0">
                  <a:solidFill>
                    <a:schemeClr val="bg1"/>
                  </a:solidFill>
                  <a:latin typeface="TheSans" pitchFamily="34" charset="-78"/>
                  <a:cs typeface="TheSans" pitchFamily="34" charset="-78"/>
                </a:rPr>
                <a:t>مراجعة وتدقيق الحقائب التدريبية.</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12" name="مستطيل ذو زوايا قطرية مستديرة 11"/>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2"/>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3</a:t>
              </a:r>
            </a:p>
          </p:txBody>
        </p:sp>
      </p:grpSp>
      <p:grpSp>
        <p:nvGrpSpPr>
          <p:cNvPr id="13" name="مجموعة 12"/>
          <p:cNvGrpSpPr/>
          <p:nvPr/>
        </p:nvGrpSpPr>
        <p:grpSpPr>
          <a:xfrm>
            <a:off x="3947828" y="4572008"/>
            <a:ext cx="4786346" cy="571504"/>
            <a:chOff x="3857620" y="1571612"/>
            <a:chExt cx="4786346" cy="571504"/>
          </a:xfrm>
        </p:grpSpPr>
        <p:sp>
          <p:nvSpPr>
            <p:cNvPr id="14" name="مستطيل ذو زوايا قطرية مستديرة 13"/>
            <p:cNvSpPr/>
            <p:nvPr/>
          </p:nvSpPr>
          <p:spPr bwMode="auto">
            <a:xfrm>
              <a:off x="3857620" y="1571612"/>
              <a:ext cx="4786346" cy="571504"/>
            </a:xfrm>
            <a:prstGeom prst="round2DiagRect">
              <a:avLst>
                <a:gd name="adj1" fmla="val 0"/>
                <a:gd name="adj2" fmla="val 50000"/>
              </a:avLst>
            </a:prstGeom>
            <a:solidFill>
              <a:srgbClr val="81772B"/>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chemeClr val="bg1"/>
                  </a:solidFill>
                  <a:latin typeface="Tahoma" pitchFamily="34" charset="0"/>
                  <a:ea typeface="GE SS Unique Bold" pitchFamily="18" charset="-78"/>
                  <a:cs typeface="Tahoma" pitchFamily="34" charset="0"/>
                </a:rPr>
                <a:t>      </a:t>
              </a:r>
              <a:r>
                <a:rPr lang="ar-SA" sz="2000" dirty="0" smtClean="0">
                  <a:solidFill>
                    <a:schemeClr val="bg1"/>
                  </a:solidFill>
                  <a:latin typeface="TheSans" pitchFamily="34" charset="-78"/>
                  <a:cs typeface="TheSans" pitchFamily="34" charset="-78"/>
                </a:rPr>
                <a:t>تهيئة المكان لتنفيذ الدورات.</a:t>
              </a:r>
            </a:p>
            <a:p>
              <a:pPr marL="0" marR="0" indent="0" algn="l" defTabSz="914400"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15" name="مستطيل ذو زوايا قطرية مستديرة 14"/>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2"/>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4</a:t>
              </a:r>
            </a:p>
          </p:txBody>
        </p:sp>
      </p:grpSp>
      <p:grpSp>
        <p:nvGrpSpPr>
          <p:cNvPr id="16" name="مجموعة 15"/>
          <p:cNvGrpSpPr/>
          <p:nvPr/>
        </p:nvGrpSpPr>
        <p:grpSpPr>
          <a:xfrm>
            <a:off x="2876258" y="5286388"/>
            <a:ext cx="5857916" cy="571504"/>
            <a:chOff x="2786050" y="1571612"/>
            <a:chExt cx="5857916" cy="571504"/>
          </a:xfrm>
        </p:grpSpPr>
        <p:sp>
          <p:nvSpPr>
            <p:cNvPr id="17" name="مستطيل ذو زوايا قطرية مستديرة 16"/>
            <p:cNvSpPr/>
            <p:nvPr/>
          </p:nvSpPr>
          <p:spPr bwMode="auto">
            <a:xfrm>
              <a:off x="2786050" y="1571612"/>
              <a:ext cx="5857916" cy="571504"/>
            </a:xfrm>
            <a:prstGeom prst="round2DiagRect">
              <a:avLst>
                <a:gd name="adj1" fmla="val 0"/>
                <a:gd name="adj2" fmla="val 50000"/>
              </a:avLst>
            </a:prstGeom>
            <a:solidFill>
              <a:srgbClr val="81772B"/>
            </a:soli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chemeClr val="bg1"/>
                  </a:solidFill>
                  <a:latin typeface="Tahoma" pitchFamily="34" charset="0"/>
                  <a:ea typeface="GE SS Unique Bold" pitchFamily="18" charset="-78"/>
                  <a:cs typeface="Tahoma" pitchFamily="34" charset="0"/>
                </a:rPr>
                <a:t>      </a:t>
              </a:r>
              <a:r>
                <a:rPr lang="ar-SA" sz="2000" b="1" dirty="0">
                  <a:solidFill>
                    <a:schemeClr val="bg1"/>
                  </a:solidFill>
                  <a:latin typeface="Tahoma" pitchFamily="34" charset="0"/>
                  <a:ea typeface="GE SS Unique Bold" pitchFamily="18" charset="-78"/>
                  <a:cs typeface="Tahoma" pitchFamily="34" charset="0"/>
                </a:rPr>
                <a:t> </a:t>
              </a:r>
              <a:r>
                <a:rPr lang="ar-SA" sz="2000" dirty="0">
                  <a:solidFill>
                    <a:schemeClr val="bg1"/>
                  </a:solidFill>
                  <a:latin typeface="TheSans" pitchFamily="34" charset="-78"/>
                  <a:cs typeface="TheSans" pitchFamily="34" charset="-78"/>
                </a:rPr>
                <a:t>عمل </a:t>
              </a:r>
              <a:r>
                <a:rPr lang="ar-SA" sz="2000" dirty="0" smtClean="0">
                  <a:solidFill>
                    <a:schemeClr val="bg1"/>
                  </a:solidFill>
                  <a:latin typeface="TheSans" pitchFamily="34" charset="-78"/>
                  <a:cs typeface="TheSans" pitchFamily="34" charset="-78"/>
                </a:rPr>
                <a:t>استبانة </a:t>
              </a:r>
              <a:r>
                <a:rPr lang="ar-SA" sz="2000" dirty="0">
                  <a:solidFill>
                    <a:schemeClr val="bg1"/>
                  </a:solidFill>
                  <a:latin typeface="TheSans" pitchFamily="34" charset="-78"/>
                  <a:cs typeface="TheSans" pitchFamily="34" charset="-78"/>
                </a:rPr>
                <a:t>لمعرفة </a:t>
              </a:r>
              <a:r>
                <a:rPr lang="ar-SA" sz="2000" dirty="0" err="1">
                  <a:solidFill>
                    <a:schemeClr val="bg1"/>
                  </a:solidFill>
                  <a:latin typeface="TheSans" pitchFamily="34" charset="-78"/>
                  <a:cs typeface="TheSans" pitchFamily="34" charset="-78"/>
                </a:rPr>
                <a:t>آرى</a:t>
              </a:r>
              <a:r>
                <a:rPr lang="ar-SA" sz="2000" dirty="0">
                  <a:solidFill>
                    <a:schemeClr val="bg1"/>
                  </a:solidFill>
                  <a:latin typeface="TheSans" pitchFamily="34" charset="-78"/>
                  <a:cs typeface="TheSans" pitchFamily="34" charset="-78"/>
                </a:rPr>
                <a:t> المتدربين.</a:t>
              </a:r>
              <a:endParaRPr lang="ar-SA" sz="2000" b="1" dirty="0" smtClean="0">
                <a:solidFill>
                  <a:schemeClr val="bg1"/>
                </a:solidFill>
                <a:latin typeface="Tahoma" pitchFamily="34" charset="0"/>
                <a:ea typeface="GE SS Unique Bold" pitchFamily="18" charset="-78"/>
                <a:cs typeface="Tahoma" pitchFamily="34" charset="0"/>
              </a:endParaRPr>
            </a:p>
          </p:txBody>
        </p:sp>
        <p:sp>
          <p:nvSpPr>
            <p:cNvPr id="18" name="مستطيل ذو زوايا قطرية مستديرة 17"/>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2"/>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5</a:t>
              </a:r>
            </a:p>
          </p:txBody>
        </p:sp>
      </p:grpSp>
    </p:spTree>
    <p:extLst>
      <p:ext uri="{BB962C8B-B14F-4D97-AF65-F5344CB8AC3E}">
        <p14:creationId xmlns:p14="http://schemas.microsoft.com/office/powerpoint/2010/main" val="2324427764"/>
      </p:ext>
    </p:extLst>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1857356" y="1566810"/>
            <a:ext cx="6786610" cy="3323987"/>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rtlCol="1">
            <a:spAutoFit/>
          </a:bodyPr>
          <a:lstStyle/>
          <a:p>
            <a:pPr marL="0" indent="0" algn="justLow" rtl="1">
              <a:lnSpc>
                <a:spcPct val="150000"/>
              </a:lnSpc>
              <a:buNone/>
            </a:pPr>
            <a:r>
              <a:rPr lang="ar-SA" sz="2400" dirty="0" smtClean="0">
                <a:solidFill>
                  <a:schemeClr val="bg2">
                    <a:lumMod val="10000"/>
                  </a:schemeClr>
                </a:solidFill>
                <a:latin typeface="TheSans" pitchFamily="34" charset="-78"/>
                <a:cs typeface="TheSans" pitchFamily="34" charset="-78"/>
              </a:rPr>
              <a:t>«</a:t>
            </a:r>
            <a:r>
              <a:rPr lang="ar-SA" sz="2400" dirty="0" smtClean="0">
                <a:solidFill>
                  <a:schemeClr val="bg2">
                    <a:lumMod val="10000"/>
                  </a:schemeClr>
                </a:solidFill>
                <a:latin typeface="TheSans" pitchFamily="34" charset="-78"/>
                <a:cs typeface="TheSans" pitchFamily="34" charset="-78"/>
              </a:rPr>
              <a:t>الجامعة </a:t>
            </a:r>
            <a:r>
              <a:rPr lang="ar-SA" sz="2400" dirty="0" smtClean="0">
                <a:solidFill>
                  <a:schemeClr val="bg2">
                    <a:lumMod val="10000"/>
                  </a:schemeClr>
                </a:solidFill>
                <a:latin typeface="TheSans" pitchFamily="34" charset="-78"/>
                <a:cs typeface="TheSans" pitchFamily="34" charset="-78"/>
              </a:rPr>
              <a:t>هي مؤسسة اجتماعية تخدم المجتمع و تؤثر فيه من خلال ما تقوم به من وظائف ومهمات ،  هذه الصلة الوثيقة بين الجامعة والمجتمع تفرض على الجامعة  السعي الجاد في تحقيق الشراكة المجتمعية وتوطين المعرفة وأخذ زمام المبادرة في تطوير المجتمع والنهوض به إلى أفضل المستويات التقنية والاقتصادية والصحية والاجتماعية والثقافية» .</a:t>
            </a:r>
          </a:p>
        </p:txBody>
      </p:sp>
      <p:sp>
        <p:nvSpPr>
          <p:cNvPr id="4" name="مربع نص 3"/>
          <p:cNvSpPr txBox="1"/>
          <p:nvPr/>
        </p:nvSpPr>
        <p:spPr>
          <a:xfrm>
            <a:off x="1928794" y="4786322"/>
            <a:ext cx="2357454" cy="1131848"/>
          </a:xfrm>
          <a:prstGeom prst="rect">
            <a:avLst/>
          </a:prstGeom>
          <a:noFill/>
        </p:spPr>
        <p:txBody>
          <a:bodyPr wrap="square" rtlCol="1">
            <a:spAutoFit/>
          </a:bodyPr>
          <a:lstStyle/>
          <a:p>
            <a:pPr algn="ctr" rtl="1">
              <a:lnSpc>
                <a:spcPct val="150000"/>
              </a:lnSpc>
            </a:pPr>
            <a:r>
              <a:rPr lang="ar-SA" sz="2400" dirty="0" smtClean="0">
                <a:solidFill>
                  <a:schemeClr val="bg2">
                    <a:lumMod val="10000"/>
                  </a:schemeClr>
                </a:solidFill>
                <a:latin typeface="TheSans" pitchFamily="34" charset="-78"/>
                <a:cs typeface="TheSans" pitchFamily="34" charset="-78"/>
              </a:rPr>
              <a:t>معالي مدير الجامعة</a:t>
            </a:r>
          </a:p>
          <a:p>
            <a:pPr algn="ctr" rtl="1">
              <a:lnSpc>
                <a:spcPct val="150000"/>
              </a:lnSpc>
            </a:pPr>
            <a:r>
              <a:rPr lang="ar-SA" sz="2400" dirty="0" smtClean="0">
                <a:solidFill>
                  <a:schemeClr val="bg2">
                    <a:lumMod val="10000"/>
                  </a:schemeClr>
                </a:solidFill>
                <a:latin typeface="TheSans" pitchFamily="34" charset="-78"/>
                <a:cs typeface="TheSans" pitchFamily="34" charset="-78"/>
              </a:rPr>
              <a:t>د.خالد بن سعد المقرن</a:t>
            </a:r>
            <a:endParaRPr lang="en-US" sz="2400" dirty="0" smtClean="0">
              <a:solidFill>
                <a:schemeClr val="bg2">
                  <a:lumMod val="10000"/>
                </a:schemeClr>
              </a:solidFill>
              <a:latin typeface="TheSans" pitchFamily="34" charset="-78"/>
              <a:cs typeface="TheSans" pitchFamily="34" charset="-78"/>
            </a:endParaRPr>
          </a:p>
        </p:txBody>
      </p:sp>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688" y="1904643"/>
            <a:ext cx="1548000" cy="202993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1000"/>
                                        <p:tgtEl>
                                          <p:spTgt spid="6">
                                            <p:txEl>
                                              <p:pRg st="0" end="0"/>
                                            </p:txEl>
                                          </p:spTgt>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0" fill="hold"/>
                                        <p:tgtEl>
                                          <p:spTgt spid="4"/>
                                        </p:tgtEl>
                                        <p:attrNameLst>
                                          <p:attrName>ppt_x</p:attrName>
                                        </p:attrNameLst>
                                      </p:cBhvr>
                                      <p:tavLst>
                                        <p:tav tm="0">
                                          <p:val>
                                            <p:strVal val="#ppt_x"/>
                                          </p:val>
                                        </p:tav>
                                        <p:tav tm="100000">
                                          <p:val>
                                            <p:strVal val="#ppt_x"/>
                                          </p:val>
                                        </p:tav>
                                      </p:tavLst>
                                    </p:anim>
                                    <p:anim calcmode="lin" valueType="num">
                                      <p:cBhvr additive="base">
                                        <p:cTn id="12" dur="10" fill="hold"/>
                                        <p:tgtEl>
                                          <p:spTgt spid="4"/>
                                        </p:tgtEl>
                                        <p:attrNameLst>
                                          <p:attrName>ppt_y</p:attrName>
                                        </p:attrNameLst>
                                      </p:cBhvr>
                                      <p:tavLst>
                                        <p:tav tm="0">
                                          <p:val>
                                            <p:strVal val="1+#ppt_h/2"/>
                                          </p:val>
                                        </p:tav>
                                        <p:tav tm="100000">
                                          <p:val>
                                            <p:strVal val="#ppt_y"/>
                                          </p:val>
                                        </p:tav>
                                      </p:tavLst>
                                    </p:anim>
                                  </p:childTnLst>
                                </p:cTn>
                              </p:par>
                            </p:childTnLst>
                          </p:cTn>
                        </p:par>
                        <p:par>
                          <p:cTn id="13" fill="hold">
                            <p:stCondLst>
                              <p:cond delay="1010"/>
                            </p:stCondLst>
                            <p:childTnLst>
                              <p:par>
                                <p:cTn id="14" presetID="22" presetClass="entr" presetSubtype="4"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نتائج الاستبيان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5" name="عنصر نائب للمحتوى 3"/>
          <p:cNvGraphicFramePr>
            <a:graphicFrameLocks/>
          </p:cNvGraphicFramePr>
          <p:nvPr>
            <p:extLst>
              <p:ext uri="{D42A27DB-BD31-4B8C-83A1-F6EECF244321}">
                <p14:modId xmlns:p14="http://schemas.microsoft.com/office/powerpoint/2010/main" val="4196557734"/>
              </p:ext>
            </p:extLst>
          </p:nvPr>
        </p:nvGraphicFramePr>
        <p:xfrm>
          <a:off x="395536" y="1484784"/>
          <a:ext cx="8280920" cy="50405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571472" y="1908643"/>
            <a:ext cx="8072494" cy="2955746"/>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rtlCol="1">
            <a:spAutoFit/>
          </a:bodyPr>
          <a:lstStyle/>
          <a:p>
            <a:pPr marL="0" indent="0" algn="justLow" rtl="1">
              <a:lnSpc>
                <a:spcPct val="150000"/>
              </a:lnSpc>
              <a:buNone/>
            </a:pPr>
            <a:r>
              <a:rPr lang="ar-SA" sz="3200" dirty="0" smtClean="0">
                <a:solidFill>
                  <a:schemeClr val="bg2">
                    <a:lumMod val="10000"/>
                  </a:schemeClr>
                </a:solidFill>
                <a:latin typeface="TheSans" pitchFamily="34" charset="-78"/>
                <a:cs typeface="TheSans" pitchFamily="34" charset="-78"/>
              </a:rPr>
              <a:t>شكر معالي مدير الجامعة </a:t>
            </a:r>
            <a:r>
              <a:rPr lang="ar-SA" sz="3200" dirty="0" err="1" smtClean="0">
                <a:solidFill>
                  <a:schemeClr val="bg2">
                    <a:lumMod val="10000"/>
                  </a:schemeClr>
                </a:solidFill>
                <a:latin typeface="TheSans" pitchFamily="34" charset="-78"/>
                <a:cs typeface="TheSans" pitchFamily="34" charset="-78"/>
              </a:rPr>
              <a:t>د.خالد</a:t>
            </a:r>
            <a:r>
              <a:rPr lang="ar-SA" sz="3200" dirty="0" smtClean="0">
                <a:solidFill>
                  <a:schemeClr val="bg2">
                    <a:lumMod val="10000"/>
                  </a:schemeClr>
                </a:solidFill>
                <a:latin typeface="TheSans" pitchFamily="34" charset="-78"/>
                <a:cs typeface="TheSans" pitchFamily="34" charset="-78"/>
              </a:rPr>
              <a:t> </a:t>
            </a:r>
            <a:r>
              <a:rPr lang="ar-SA" sz="3200" dirty="0" smtClean="0">
                <a:solidFill>
                  <a:schemeClr val="bg2">
                    <a:lumMod val="10000"/>
                  </a:schemeClr>
                </a:solidFill>
                <a:latin typeface="TheSans" pitchFamily="34" charset="-78"/>
                <a:cs typeface="TheSans" pitchFamily="34" charset="-78"/>
              </a:rPr>
              <a:t>بن سعد المقران على اعتماده لهذه البرامج التدريبية والشكر موصل لكافة الادارات الحكومية والخاصة بمحافظة الغاط على حضورهم لهذه الدورات.</a:t>
            </a:r>
            <a:endParaRPr lang="en-US" sz="3200" dirty="0">
              <a:solidFill>
                <a:schemeClr val="bg2">
                  <a:lumMod val="10000"/>
                </a:schemeClr>
              </a:solidFill>
              <a:latin typeface="TheSans" pitchFamily="34" charset="-78"/>
              <a:cs typeface="TheSans" pitchFamily="34" charset="-78"/>
            </a:endParaRPr>
          </a:p>
        </p:txBody>
      </p:sp>
      <p:sp>
        <p:nvSpPr>
          <p:cNvPr id="7" name="Rectangle 2"/>
          <p:cNvSpPr txBox="1">
            <a:spLocks noChangeArrowheads="1"/>
          </p:cNvSpPr>
          <p:nvPr/>
        </p:nvSpPr>
        <p:spPr>
          <a:xfrm>
            <a:off x="571472" y="579422"/>
            <a:ext cx="7458100" cy="563562"/>
          </a:xfrm>
          <a:prstGeom prst="rect">
            <a:avLst/>
          </a:prstGeom>
        </p:spPr>
        <p:txBody>
          <a:bodyPr/>
          <a:lstStyle/>
          <a:p>
            <a:pPr lvl="0" algn="r" rtl="1">
              <a:defRPr/>
            </a:pPr>
            <a:r>
              <a:rPr lang="ar-SA" sz="3000" kern="0" dirty="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الخاتمة:</a:t>
            </a:r>
            <a:endParaRPr lang="en-US" sz="3000" kern="0" dirty="0">
              <a:solidFill>
                <a:schemeClr val="accent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endParaRPr>
          </a:p>
        </p:txBody>
      </p:sp>
    </p:spTree>
    <p:extLst>
      <p:ext uri="{BB962C8B-B14F-4D97-AF65-F5344CB8AC3E}">
        <p14:creationId xmlns:p14="http://schemas.microsoft.com/office/powerpoint/2010/main" val="3640786724"/>
      </p:ext>
    </p:extLst>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4257081" y="2060848"/>
            <a:ext cx="4857784" cy="714380"/>
          </a:xfrm>
          <a:prstGeom prst="rect">
            <a:avLst/>
          </a:prstGeom>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ar-SA" sz="4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heSans" pitchFamily="34" charset="-78"/>
                <a:cs typeface="TheSans" pitchFamily="34" charset="-78"/>
              </a:rPr>
              <a:t>الشراكة المجتمعية</a:t>
            </a:r>
            <a:endParaRPr lang="en-US" sz="40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heSans" pitchFamily="34" charset="-78"/>
              <a:cs typeface="TheSans" pitchFamily="34" charset="-78"/>
            </a:endParaRPr>
          </a:p>
        </p:txBody>
      </p:sp>
      <p:sp>
        <p:nvSpPr>
          <p:cNvPr id="6" name="Rectangle 2"/>
          <p:cNvSpPr txBox="1">
            <a:spLocks noChangeArrowheads="1"/>
          </p:cNvSpPr>
          <p:nvPr/>
        </p:nvSpPr>
        <p:spPr>
          <a:xfrm>
            <a:off x="-36512" y="3650724"/>
            <a:ext cx="2915816" cy="714380"/>
          </a:xfrm>
          <a:prstGeom prst="rect">
            <a:avLst/>
          </a:prstGeom>
          <a:effectLst/>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rtl="1"/>
            <a:r>
              <a:rPr lang="ar-SA" sz="40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heSans" pitchFamily="34" charset="-78"/>
                <a:cs typeface="TheSans" pitchFamily="34" charset="-78"/>
              </a:rPr>
              <a:t>البرامج التدريبية</a:t>
            </a:r>
            <a:endParaRPr kumimoji="0" lang="en-US" sz="4000" b="0" i="0" u="none" strike="noStrike" kern="0" cap="none" spc="50" normalizeH="0" baseline="0" noProof="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uLnTx/>
              <a:uFillTx/>
              <a:latin typeface="TheSans" pitchFamily="34" charset="-78"/>
              <a:ea typeface="+mj-ea"/>
              <a:cs typeface="TheSans" pitchFamily="34" charset="-78"/>
            </a:endParaRPr>
          </a:p>
        </p:txBody>
      </p:sp>
    </p:spTree>
    <p:extLst>
      <p:ext uri="{BB962C8B-B14F-4D97-AF65-F5344CB8AC3E}">
        <p14:creationId xmlns:p14="http://schemas.microsoft.com/office/powerpoint/2010/main" val="1059766252"/>
      </p:ext>
    </p:extLst>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slide(fromBottom)">
                                      <p:cBhvr>
                                        <p:cTn id="7" dur="500"/>
                                        <p:tgtEl>
                                          <p:spTgt spid="2050"/>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slide(fromBottom)">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p:cNvSpPr txBox="1"/>
          <p:nvPr/>
        </p:nvSpPr>
        <p:spPr>
          <a:xfrm>
            <a:off x="571472" y="1428736"/>
            <a:ext cx="8072494" cy="4455835"/>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rtlCol="1">
            <a:spAutoFit/>
          </a:bodyPr>
          <a:lstStyle/>
          <a:p>
            <a:pPr marL="0" indent="0" algn="justLow" rtl="1">
              <a:lnSpc>
                <a:spcPct val="150000"/>
              </a:lnSpc>
              <a:buNone/>
            </a:pPr>
            <a:r>
              <a:rPr lang="ar-SA" sz="2400" dirty="0" smtClean="0">
                <a:solidFill>
                  <a:schemeClr val="bg2">
                    <a:lumMod val="10000"/>
                  </a:schemeClr>
                </a:solidFill>
                <a:latin typeface="TheSans" pitchFamily="34" charset="-78"/>
                <a:cs typeface="TheSans" pitchFamily="34" charset="-78"/>
              </a:rPr>
              <a:t>جاءت أهداف التعليم العالي في المملكة العربية السعودية متكاملة وأعطت التأسيس لخدمة المجتمع وتنميته أهمية كبرى ، ومن هنا كان دور كلية العلوم والدراسات الإنسانية بالغاط في سياق دور الجامعة وفي ظل رؤيتها وخطتها الاستراتيجية والتي جعلت الشراكة المجتمعية ، والتنمية المحلية هدف استراتيجي تسعى إلى تحقيقه وفق أسلوب علمي متين ، وبرامج متميزة ، وشراكة حقيقية، ولعل من أهم أوجه تلك العلاقة التي يجب أن تقيمها الجامعات مع المجتمع تبني مجالات ومسارات محددة تجعل من الجامعة بكل مكوناته عنصر مؤثر  وفاعل في مسيرة المجتمع . </a:t>
            </a:r>
            <a:endParaRPr lang="en-US" sz="2400" dirty="0">
              <a:solidFill>
                <a:schemeClr val="bg2">
                  <a:lumMod val="10000"/>
                </a:schemeClr>
              </a:solidFill>
              <a:latin typeface="TheSans" pitchFamily="34" charset="-78"/>
              <a:cs typeface="TheSans" pitchFamily="34" charset="-78"/>
            </a:endParaRPr>
          </a:p>
        </p:txBody>
      </p:sp>
      <p:sp>
        <p:nvSpPr>
          <p:cNvPr id="7" name="Rectangle 2"/>
          <p:cNvSpPr txBox="1">
            <a:spLocks noChangeArrowheads="1"/>
          </p:cNvSpPr>
          <p:nvPr/>
        </p:nvSpPr>
        <p:spPr>
          <a:xfrm>
            <a:off x="571472" y="579422"/>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مـقـدمـة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lide(fromBottom)">
                                      <p:cBhvr>
                                        <p:cTn id="7" dur="1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البداية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sp>
        <p:nvSpPr>
          <p:cNvPr id="6" name="مربع نص 5"/>
          <p:cNvSpPr txBox="1"/>
          <p:nvPr/>
        </p:nvSpPr>
        <p:spPr>
          <a:xfrm>
            <a:off x="571472" y="1428736"/>
            <a:ext cx="8072494" cy="4092211"/>
          </a:xfrm>
          <a:prstGeom prst="rect">
            <a:avLst/>
          </a:prstGeom>
          <a:noFill/>
          <a:ln>
            <a:noFill/>
          </a:ln>
          <a:effectLst/>
        </p:spPr>
        <p:style>
          <a:lnRef idx="1">
            <a:schemeClr val="accent3"/>
          </a:lnRef>
          <a:fillRef idx="3">
            <a:schemeClr val="accent3"/>
          </a:fillRef>
          <a:effectRef idx="2">
            <a:schemeClr val="accent3"/>
          </a:effectRef>
          <a:fontRef idx="minor">
            <a:schemeClr val="lt1"/>
          </a:fontRef>
        </p:style>
        <p:txBody>
          <a:bodyPr wrap="square" rtlCol="1">
            <a:spAutoFit/>
          </a:bodyPr>
          <a:lstStyle/>
          <a:p>
            <a:pPr algn="justLow" rtl="1">
              <a:lnSpc>
                <a:spcPct val="150000"/>
              </a:lnSpc>
            </a:pPr>
            <a:r>
              <a:rPr lang="ar-SA" sz="2200" dirty="0" smtClean="0">
                <a:solidFill>
                  <a:schemeClr val="bg2">
                    <a:lumMod val="10000"/>
                  </a:schemeClr>
                </a:solidFill>
                <a:latin typeface="TheSans" pitchFamily="34" charset="-78"/>
                <a:cs typeface="TheSans" pitchFamily="34" charset="-78"/>
              </a:rPr>
              <a:t>انطلاقاً من توجيهات معالي مدير الجامعة الدكتور خالد بن سعد المقرن قامت كلية العلوم والدراسات الإنسانية </a:t>
            </a:r>
            <a:r>
              <a:rPr lang="ar-SA" sz="2200" dirty="0" err="1" smtClean="0">
                <a:solidFill>
                  <a:schemeClr val="bg2">
                    <a:lumMod val="10000"/>
                  </a:schemeClr>
                </a:solidFill>
                <a:latin typeface="TheSans" pitchFamily="34" charset="-78"/>
                <a:cs typeface="TheSans" pitchFamily="34" charset="-78"/>
              </a:rPr>
              <a:t>بالغاط</a:t>
            </a:r>
            <a:r>
              <a:rPr lang="ar-SA" sz="2200" dirty="0" smtClean="0">
                <a:solidFill>
                  <a:schemeClr val="bg2">
                    <a:lumMod val="10000"/>
                  </a:schemeClr>
                </a:solidFill>
                <a:latin typeface="TheSans" pitchFamily="34" charset="-78"/>
                <a:cs typeface="TheSans" pitchFamily="34" charset="-78"/>
              </a:rPr>
              <a:t> بتنفيذ عدد من البرامج التدريبية بخدمة المجتمع المحلي بدء العمل على هذه البرامج بداية الفصل الدراسي الثاني من العام الجامعي 1434/1433هـ حيث تم تشكيل لجنة برئاسة عميد الكلية </a:t>
            </a:r>
            <a:r>
              <a:rPr lang="ar-SA" sz="2200" dirty="0" err="1" smtClean="0">
                <a:solidFill>
                  <a:schemeClr val="bg2">
                    <a:lumMod val="10000"/>
                  </a:schemeClr>
                </a:solidFill>
                <a:latin typeface="TheSans" pitchFamily="34" charset="-78"/>
                <a:cs typeface="TheSans" pitchFamily="34" charset="-78"/>
              </a:rPr>
              <a:t>د</a:t>
            </a:r>
            <a:r>
              <a:rPr lang="ar-SA" sz="2200" dirty="0" smtClean="0">
                <a:solidFill>
                  <a:schemeClr val="bg2">
                    <a:lumMod val="10000"/>
                  </a:schemeClr>
                </a:solidFill>
                <a:latin typeface="TheSans" pitchFamily="34" charset="-78"/>
                <a:cs typeface="TheSans" pitchFamily="34" charset="-78"/>
              </a:rPr>
              <a:t>.خالد بن </a:t>
            </a:r>
            <a:r>
              <a:rPr lang="ar-SA" sz="2200" dirty="0" err="1" smtClean="0">
                <a:solidFill>
                  <a:schemeClr val="bg2">
                    <a:lumMod val="10000"/>
                  </a:schemeClr>
                </a:solidFill>
                <a:latin typeface="TheSans" pitchFamily="34" charset="-78"/>
                <a:cs typeface="TheSans" pitchFamily="34" charset="-78"/>
              </a:rPr>
              <a:t>عبدالله</a:t>
            </a:r>
            <a:r>
              <a:rPr lang="ar-SA" sz="2200" dirty="0" smtClean="0">
                <a:solidFill>
                  <a:schemeClr val="bg2">
                    <a:lumMod val="10000"/>
                  </a:schemeClr>
                </a:solidFill>
                <a:latin typeface="TheSans" pitchFamily="34" charset="-78"/>
                <a:cs typeface="TheSans" pitchFamily="34" charset="-78"/>
              </a:rPr>
              <a:t> الشافي وعضوية كلاً من :</a:t>
            </a:r>
          </a:p>
          <a:p>
            <a:pPr algn="justLow" rtl="1">
              <a:lnSpc>
                <a:spcPct val="150000"/>
              </a:lnSpc>
              <a:buFont typeface="Wingdings 3" pitchFamily="18" charset="2"/>
              <a:buChar char=""/>
            </a:pPr>
            <a:r>
              <a:rPr lang="ar-SA" sz="2200" dirty="0" err="1" smtClean="0">
                <a:solidFill>
                  <a:schemeClr val="bg2">
                    <a:lumMod val="10000"/>
                  </a:schemeClr>
                </a:solidFill>
                <a:latin typeface="TheSans" pitchFamily="34" charset="-78"/>
                <a:cs typeface="TheSans" pitchFamily="34" charset="-78"/>
              </a:rPr>
              <a:t>د.عمر</a:t>
            </a:r>
            <a:r>
              <a:rPr lang="ar-SA" sz="2200" dirty="0" smtClean="0">
                <a:solidFill>
                  <a:schemeClr val="bg2">
                    <a:lumMod val="10000"/>
                  </a:schemeClr>
                </a:solidFill>
                <a:latin typeface="TheSans" pitchFamily="34" charset="-78"/>
                <a:cs typeface="TheSans" pitchFamily="34" charset="-78"/>
              </a:rPr>
              <a:t> </a:t>
            </a:r>
            <a:r>
              <a:rPr lang="ar-SA" sz="2200" dirty="0" smtClean="0">
                <a:solidFill>
                  <a:schemeClr val="bg2">
                    <a:lumMod val="10000"/>
                  </a:schemeClr>
                </a:solidFill>
                <a:latin typeface="TheSans" pitchFamily="34" charset="-78"/>
                <a:cs typeface="TheSans" pitchFamily="34" charset="-78"/>
              </a:rPr>
              <a:t>بن محمد العمر وكيل الكلية للشؤون التعليمة.</a:t>
            </a:r>
          </a:p>
          <a:p>
            <a:pPr algn="justLow" rtl="1">
              <a:lnSpc>
                <a:spcPct val="150000"/>
              </a:lnSpc>
              <a:buFont typeface="Wingdings 3" pitchFamily="18" charset="2"/>
              <a:buChar char=""/>
            </a:pPr>
            <a:r>
              <a:rPr lang="ar-SA" sz="2200" dirty="0" smtClean="0">
                <a:solidFill>
                  <a:schemeClr val="bg2">
                    <a:lumMod val="10000"/>
                  </a:schemeClr>
                </a:solidFill>
                <a:latin typeface="TheSans" pitchFamily="34" charset="-78"/>
                <a:cs typeface="TheSans" pitchFamily="34" charset="-78"/>
              </a:rPr>
              <a:t>د.وليد بن محمد البشر وكيل الكلية للدراسات والتطوير.</a:t>
            </a:r>
          </a:p>
          <a:p>
            <a:pPr algn="justLow" rtl="1">
              <a:lnSpc>
                <a:spcPct val="150000"/>
              </a:lnSpc>
              <a:buFont typeface="Wingdings 3" pitchFamily="18" charset="2"/>
              <a:buChar char=""/>
            </a:pPr>
            <a:r>
              <a:rPr lang="ar-SA" sz="2200" dirty="0" smtClean="0">
                <a:solidFill>
                  <a:schemeClr val="bg2">
                    <a:lumMod val="10000"/>
                  </a:schemeClr>
                </a:solidFill>
                <a:latin typeface="TheSans" pitchFamily="34" charset="-78"/>
                <a:cs typeface="TheSans" pitchFamily="34" charset="-78"/>
              </a:rPr>
              <a:t>أ.</a:t>
            </a:r>
            <a:r>
              <a:rPr lang="ar-SA" sz="2200" dirty="0" err="1" smtClean="0">
                <a:solidFill>
                  <a:schemeClr val="bg2">
                    <a:lumMod val="10000"/>
                  </a:schemeClr>
                </a:solidFill>
                <a:latin typeface="TheSans" pitchFamily="34" charset="-78"/>
                <a:cs typeface="TheSans" pitchFamily="34" charset="-78"/>
              </a:rPr>
              <a:t>ثامر</a:t>
            </a:r>
            <a:r>
              <a:rPr lang="ar-SA" sz="2200" dirty="0" smtClean="0">
                <a:solidFill>
                  <a:schemeClr val="bg2">
                    <a:lumMod val="10000"/>
                  </a:schemeClr>
                </a:solidFill>
                <a:latin typeface="TheSans" pitchFamily="34" charset="-78"/>
                <a:cs typeface="TheSans" pitchFamily="34" charset="-78"/>
              </a:rPr>
              <a:t> بن سعود </a:t>
            </a:r>
            <a:r>
              <a:rPr lang="ar-SA" sz="2200" dirty="0" err="1" smtClean="0">
                <a:solidFill>
                  <a:schemeClr val="bg2">
                    <a:lumMod val="10000"/>
                  </a:schemeClr>
                </a:solidFill>
                <a:latin typeface="TheSans" pitchFamily="34" charset="-78"/>
                <a:cs typeface="TheSans" pitchFamily="34" charset="-78"/>
              </a:rPr>
              <a:t>الخالدي</a:t>
            </a:r>
            <a:r>
              <a:rPr lang="ar-SA" sz="2200" dirty="0" smtClean="0">
                <a:solidFill>
                  <a:schemeClr val="bg2">
                    <a:lumMod val="10000"/>
                  </a:schemeClr>
                </a:solidFill>
                <a:latin typeface="TheSans" pitchFamily="34" charset="-78"/>
                <a:cs typeface="TheSans" pitchFamily="34" charset="-78"/>
              </a:rPr>
              <a:t> المشرف على وحدة الجودة بالكلية.</a:t>
            </a:r>
          </a:p>
          <a:p>
            <a:pPr algn="justLow" rtl="1">
              <a:lnSpc>
                <a:spcPct val="150000"/>
              </a:lnSpc>
              <a:buFont typeface="Wingdings 3" pitchFamily="18" charset="2"/>
              <a:buChar char=""/>
            </a:pPr>
            <a:r>
              <a:rPr lang="ar-SA" sz="2200" dirty="0" smtClean="0">
                <a:solidFill>
                  <a:schemeClr val="bg2">
                    <a:lumMod val="10000"/>
                  </a:schemeClr>
                </a:solidFill>
                <a:latin typeface="TheSans" pitchFamily="34" charset="-78"/>
                <a:cs typeface="TheSans" pitchFamily="34" charset="-78"/>
              </a:rPr>
              <a:t>أ.محمد بن علي </a:t>
            </a:r>
            <a:r>
              <a:rPr lang="ar-SA" sz="2200" dirty="0" err="1" smtClean="0">
                <a:solidFill>
                  <a:schemeClr val="bg2">
                    <a:lumMod val="10000"/>
                  </a:schemeClr>
                </a:solidFill>
                <a:latin typeface="TheSans" pitchFamily="34" charset="-78"/>
                <a:cs typeface="TheSans" pitchFamily="34" charset="-78"/>
              </a:rPr>
              <a:t>المحيميد</a:t>
            </a:r>
            <a:r>
              <a:rPr lang="ar-SA" sz="2200" dirty="0" smtClean="0">
                <a:solidFill>
                  <a:schemeClr val="bg2">
                    <a:lumMod val="10000"/>
                  </a:schemeClr>
                </a:solidFill>
                <a:latin typeface="TheSans" pitchFamily="34" charset="-78"/>
                <a:cs typeface="TheSans" pitchFamily="34" charset="-78"/>
              </a:rPr>
              <a:t> المشرف على مكتب عميد الكلية.</a:t>
            </a:r>
          </a:p>
        </p:txBody>
      </p:sp>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par>
                          <p:cTn id="8" fill="hold">
                            <p:stCondLst>
                              <p:cond delay="0"/>
                            </p:stCondLst>
                            <p:childTnLst>
                              <p:par>
                                <p:cTn id="9" presetID="12" presetClass="entr" presetSubtype="4" fill="hold" nodeType="after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animEffect transition="in" filter="slide(fromBottom)">
                                      <p:cBhvr>
                                        <p:cTn id="11" dur="1000"/>
                                        <p:tgtEl>
                                          <p:spTgt spid="6">
                                            <p:txEl>
                                              <p:pRg st="0" end="0"/>
                                            </p:txEl>
                                          </p:spTgt>
                                        </p:tgtEl>
                                      </p:cBhvr>
                                    </p:animEffect>
                                  </p:childTnLst>
                                </p:cTn>
                              </p:par>
                            </p:childTnLst>
                          </p:cTn>
                        </p:par>
                        <p:par>
                          <p:cTn id="12" fill="hold">
                            <p:stCondLst>
                              <p:cond delay="1000"/>
                            </p:stCondLst>
                            <p:childTnLst>
                              <p:par>
                                <p:cTn id="13" presetID="12" presetClass="entr" presetSubtype="4" fill="hold" nodeType="afterEffect">
                                  <p:stCondLst>
                                    <p:cond delay="0"/>
                                  </p:stCondLst>
                                  <p:childTnLst>
                                    <p:set>
                                      <p:cBhvr>
                                        <p:cTn id="14" dur="1" fill="hold">
                                          <p:stCondLst>
                                            <p:cond delay="0"/>
                                          </p:stCondLst>
                                        </p:cTn>
                                        <p:tgtEl>
                                          <p:spTgt spid="6">
                                            <p:txEl>
                                              <p:pRg st="1" end="1"/>
                                            </p:txEl>
                                          </p:spTgt>
                                        </p:tgtEl>
                                        <p:attrNameLst>
                                          <p:attrName>style.visibility</p:attrName>
                                        </p:attrNameLst>
                                      </p:cBhvr>
                                      <p:to>
                                        <p:strVal val="visible"/>
                                      </p:to>
                                    </p:set>
                                    <p:animEffect transition="in" filter="slide(fromBottom)">
                                      <p:cBhvr>
                                        <p:cTn id="15" dur="1000"/>
                                        <p:tgtEl>
                                          <p:spTgt spid="6">
                                            <p:txEl>
                                              <p:pRg st="1" end="1"/>
                                            </p:txEl>
                                          </p:spTgt>
                                        </p:tgtEl>
                                      </p:cBhvr>
                                    </p:animEffect>
                                  </p:childTnLst>
                                </p:cTn>
                              </p:par>
                            </p:childTnLst>
                          </p:cTn>
                        </p:par>
                        <p:par>
                          <p:cTn id="16" fill="hold">
                            <p:stCondLst>
                              <p:cond delay="2000"/>
                            </p:stCondLst>
                            <p:childTnLst>
                              <p:par>
                                <p:cTn id="17" presetID="12" presetClass="entr" presetSubtype="4" fill="hold" nodeType="after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slide(fromBottom)">
                                      <p:cBhvr>
                                        <p:cTn id="19" dur="1000"/>
                                        <p:tgtEl>
                                          <p:spTgt spid="6">
                                            <p:txEl>
                                              <p:pRg st="2" end="2"/>
                                            </p:txEl>
                                          </p:spTgt>
                                        </p:tgtEl>
                                      </p:cBhvr>
                                    </p:animEffect>
                                  </p:childTnLst>
                                </p:cTn>
                              </p:par>
                            </p:childTnLst>
                          </p:cTn>
                        </p:par>
                        <p:par>
                          <p:cTn id="20" fill="hold">
                            <p:stCondLst>
                              <p:cond delay="3000"/>
                            </p:stCondLst>
                            <p:childTnLst>
                              <p:par>
                                <p:cTn id="21" presetID="12" presetClass="entr" presetSubtype="4" fill="hold" nodeType="after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slide(fromBottom)">
                                      <p:cBhvr>
                                        <p:cTn id="23" dur="1000"/>
                                        <p:tgtEl>
                                          <p:spTgt spid="6">
                                            <p:txEl>
                                              <p:pRg st="3" end="3"/>
                                            </p:txEl>
                                          </p:spTgt>
                                        </p:tgtEl>
                                      </p:cBhvr>
                                    </p:animEffect>
                                  </p:childTnLst>
                                </p:cTn>
                              </p:par>
                            </p:childTnLst>
                          </p:cTn>
                        </p:par>
                        <p:par>
                          <p:cTn id="24" fill="hold">
                            <p:stCondLst>
                              <p:cond delay="4000"/>
                            </p:stCondLst>
                            <p:childTnLst>
                              <p:par>
                                <p:cTn id="25" presetID="12" presetClass="entr" presetSubtype="4" fill="hold" nodeType="after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slide(fromBottom)">
                                      <p:cBhvr>
                                        <p:cTn id="27" dur="1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خطوات العمل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pSp>
        <p:nvGrpSpPr>
          <p:cNvPr id="8" name="مجموعة 7"/>
          <p:cNvGrpSpPr/>
          <p:nvPr/>
        </p:nvGrpSpPr>
        <p:grpSpPr>
          <a:xfrm>
            <a:off x="251520" y="1571612"/>
            <a:ext cx="8463884" cy="577062"/>
            <a:chOff x="180082" y="1571612"/>
            <a:chExt cx="8463884" cy="577062"/>
          </a:xfrm>
        </p:grpSpPr>
        <p:sp>
          <p:nvSpPr>
            <p:cNvPr id="5" name="مستطيل ذو زوايا قطرية مستديرة 4"/>
            <p:cNvSpPr/>
            <p:nvPr/>
          </p:nvSpPr>
          <p:spPr bwMode="auto">
            <a:xfrm>
              <a:off x="180082" y="1577170"/>
              <a:ext cx="8358246" cy="571504"/>
            </a:xfrm>
            <a:prstGeom prst="round2DiagRect">
              <a:avLst>
                <a:gd name="adj1" fmla="val 0"/>
                <a:gd name="adj2" fmla="val 50000"/>
              </a:avLst>
            </a:prstGeom>
            <a:gradFill flip="none" rotWithShape="1">
              <a:gsLst>
                <a:gs pos="0">
                  <a:srgbClr val="99CC00">
                    <a:shade val="30000"/>
                    <a:satMod val="115000"/>
                  </a:srgbClr>
                </a:gs>
                <a:gs pos="50000">
                  <a:srgbClr val="99CC00">
                    <a:shade val="67500"/>
                    <a:satMod val="115000"/>
                  </a:srgbClr>
                </a:gs>
                <a:gs pos="100000">
                  <a:srgbClr val="99CC00">
                    <a:shade val="100000"/>
                    <a:satMod val="115000"/>
                  </a:srgbClr>
                </a:gs>
              </a:gsLst>
              <a:lin ang="13500000" scaled="1"/>
              <a:tileRect/>
            </a:gra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rgbClr val="000000"/>
                  </a:solidFill>
                  <a:latin typeface="Tahoma" pitchFamily="34" charset="0"/>
                  <a:ea typeface="GE SS Unique Bold" pitchFamily="18" charset="-78"/>
                  <a:cs typeface="Tahoma" pitchFamily="34" charset="0"/>
                </a:rPr>
                <a:t>      </a:t>
              </a:r>
              <a:r>
                <a:rPr lang="ar-SA" sz="2000" dirty="0" smtClean="0">
                  <a:solidFill>
                    <a:srgbClr val="000000"/>
                  </a:solidFill>
                  <a:latin typeface="TheSans" pitchFamily="34" charset="-78"/>
                  <a:cs typeface="TheSans" pitchFamily="34" charset="-78"/>
                </a:rPr>
                <a:t>التنسيق مع لأقسام العلمية بالكلية لاختيار البرامج التدريبية المناسبة.</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7" name="مستطيل ذو زوايا قطرية مستديرة 6"/>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1</a:t>
              </a:r>
            </a:p>
          </p:txBody>
        </p:sp>
      </p:grpSp>
      <p:grpSp>
        <p:nvGrpSpPr>
          <p:cNvPr id="12" name="مجموعة 11"/>
          <p:cNvGrpSpPr/>
          <p:nvPr/>
        </p:nvGrpSpPr>
        <p:grpSpPr>
          <a:xfrm>
            <a:off x="1142976" y="2285992"/>
            <a:ext cx="7572428" cy="571504"/>
            <a:chOff x="1071538" y="1571612"/>
            <a:chExt cx="7572428" cy="571504"/>
          </a:xfrm>
        </p:grpSpPr>
        <p:sp>
          <p:nvSpPr>
            <p:cNvPr id="13" name="مستطيل ذو زوايا قطرية مستديرة 12"/>
            <p:cNvSpPr/>
            <p:nvPr/>
          </p:nvSpPr>
          <p:spPr bwMode="auto">
            <a:xfrm>
              <a:off x="1071538" y="1571612"/>
              <a:ext cx="7572428" cy="571504"/>
            </a:xfrm>
            <a:prstGeom prst="round2DiagRect">
              <a:avLst>
                <a:gd name="adj1" fmla="val 0"/>
                <a:gd name="adj2" fmla="val 50000"/>
              </a:avLst>
            </a:prstGeom>
            <a:gradFill flip="none" rotWithShape="1">
              <a:gsLst>
                <a:gs pos="0">
                  <a:srgbClr val="99CC00">
                    <a:shade val="30000"/>
                    <a:satMod val="115000"/>
                  </a:srgbClr>
                </a:gs>
                <a:gs pos="50000">
                  <a:srgbClr val="99CC00">
                    <a:shade val="67500"/>
                    <a:satMod val="115000"/>
                  </a:srgbClr>
                </a:gs>
                <a:gs pos="100000">
                  <a:srgbClr val="99CC00">
                    <a:shade val="100000"/>
                    <a:satMod val="115000"/>
                  </a:srgbClr>
                </a:gs>
              </a:gsLst>
              <a:lin ang="13500000" scaled="1"/>
              <a:tileRect/>
            </a:gra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rgbClr val="000000"/>
                  </a:solidFill>
                  <a:latin typeface="Tahoma" pitchFamily="34" charset="0"/>
                  <a:ea typeface="GE SS Unique Bold" pitchFamily="18" charset="-78"/>
                  <a:cs typeface="Tahoma" pitchFamily="34" charset="0"/>
                </a:rPr>
                <a:t>      </a:t>
              </a:r>
              <a:r>
                <a:rPr lang="ar-SA" sz="2000" dirty="0" smtClean="0">
                  <a:solidFill>
                    <a:srgbClr val="000000"/>
                  </a:solidFill>
                  <a:latin typeface="TheSans" pitchFamily="34" charset="-78"/>
                  <a:cs typeface="TheSans" pitchFamily="34" charset="-78"/>
                </a:rPr>
                <a:t>اعتماد أسماء البرامج التدريبية المراد تقديمها للمجتمع المحلي.</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14" name="مستطيل ذو زوايا قطرية مستديرة 13"/>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2</a:t>
              </a:r>
            </a:p>
          </p:txBody>
        </p:sp>
      </p:grpSp>
      <p:grpSp>
        <p:nvGrpSpPr>
          <p:cNvPr id="21" name="مجموعة 20"/>
          <p:cNvGrpSpPr/>
          <p:nvPr/>
        </p:nvGrpSpPr>
        <p:grpSpPr>
          <a:xfrm>
            <a:off x="2571736" y="3000372"/>
            <a:ext cx="6143668" cy="571504"/>
            <a:chOff x="2500298" y="1571612"/>
            <a:chExt cx="6143668" cy="571504"/>
          </a:xfrm>
        </p:grpSpPr>
        <p:sp>
          <p:nvSpPr>
            <p:cNvPr id="22" name="مستطيل ذو زوايا قطرية مستديرة 21"/>
            <p:cNvSpPr/>
            <p:nvPr/>
          </p:nvSpPr>
          <p:spPr bwMode="auto">
            <a:xfrm>
              <a:off x="2500298" y="1571612"/>
              <a:ext cx="6143668" cy="571504"/>
            </a:xfrm>
            <a:prstGeom prst="round2DiagRect">
              <a:avLst>
                <a:gd name="adj1" fmla="val 0"/>
                <a:gd name="adj2" fmla="val 50000"/>
              </a:avLst>
            </a:prstGeom>
            <a:gradFill flip="none" rotWithShape="1">
              <a:gsLst>
                <a:gs pos="0">
                  <a:srgbClr val="99CC00">
                    <a:shade val="30000"/>
                    <a:satMod val="115000"/>
                  </a:srgbClr>
                </a:gs>
                <a:gs pos="50000">
                  <a:srgbClr val="99CC00">
                    <a:shade val="67500"/>
                    <a:satMod val="115000"/>
                  </a:srgbClr>
                </a:gs>
                <a:gs pos="100000">
                  <a:srgbClr val="99CC00">
                    <a:shade val="100000"/>
                    <a:satMod val="115000"/>
                  </a:srgbClr>
                </a:gs>
              </a:gsLst>
              <a:lin ang="13500000" scaled="1"/>
              <a:tileRect/>
            </a:gra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rgbClr val="000000"/>
                  </a:solidFill>
                  <a:latin typeface="Tahoma" pitchFamily="34" charset="0"/>
                  <a:ea typeface="GE SS Unique Bold" pitchFamily="18" charset="-78"/>
                  <a:cs typeface="Tahoma" pitchFamily="34" charset="0"/>
                </a:rPr>
                <a:t>      </a:t>
              </a:r>
              <a:r>
                <a:rPr lang="ar-SA" sz="2000" dirty="0" smtClean="0">
                  <a:solidFill>
                    <a:srgbClr val="000000"/>
                  </a:solidFill>
                  <a:latin typeface="TheSans" pitchFamily="34" charset="-78"/>
                  <a:cs typeface="TheSans" pitchFamily="34" charset="-78"/>
                </a:rPr>
                <a:t>اختيار المدربين وتكليفهم بإعداد الحقائب التدريبية.</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23" name="مستطيل ذو زوايا قطرية مستديرة 22"/>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3</a:t>
              </a:r>
            </a:p>
          </p:txBody>
        </p:sp>
      </p:grpSp>
      <p:grpSp>
        <p:nvGrpSpPr>
          <p:cNvPr id="24" name="مجموعة 23"/>
          <p:cNvGrpSpPr/>
          <p:nvPr/>
        </p:nvGrpSpPr>
        <p:grpSpPr>
          <a:xfrm>
            <a:off x="3929058" y="3714752"/>
            <a:ext cx="4786346" cy="571504"/>
            <a:chOff x="3857620" y="1571612"/>
            <a:chExt cx="4786346" cy="571504"/>
          </a:xfrm>
        </p:grpSpPr>
        <p:sp>
          <p:nvSpPr>
            <p:cNvPr id="25" name="مستطيل ذو زوايا قطرية مستديرة 24"/>
            <p:cNvSpPr/>
            <p:nvPr/>
          </p:nvSpPr>
          <p:spPr bwMode="auto">
            <a:xfrm>
              <a:off x="3857620" y="1571612"/>
              <a:ext cx="4786346" cy="571504"/>
            </a:xfrm>
            <a:prstGeom prst="round2DiagRect">
              <a:avLst>
                <a:gd name="adj1" fmla="val 0"/>
                <a:gd name="adj2" fmla="val 50000"/>
              </a:avLst>
            </a:prstGeom>
            <a:gradFill flip="none" rotWithShape="1">
              <a:gsLst>
                <a:gs pos="0">
                  <a:srgbClr val="99CC00">
                    <a:shade val="30000"/>
                    <a:satMod val="115000"/>
                  </a:srgbClr>
                </a:gs>
                <a:gs pos="50000">
                  <a:srgbClr val="99CC00">
                    <a:shade val="67500"/>
                    <a:satMod val="115000"/>
                  </a:srgbClr>
                </a:gs>
                <a:gs pos="100000">
                  <a:srgbClr val="99CC00">
                    <a:shade val="100000"/>
                    <a:satMod val="115000"/>
                  </a:srgbClr>
                </a:gs>
              </a:gsLst>
              <a:lin ang="13500000" scaled="1"/>
              <a:tileRect/>
            </a:gra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rgbClr val="000000"/>
                  </a:solidFill>
                  <a:latin typeface="Tahoma" pitchFamily="34" charset="0"/>
                  <a:ea typeface="GE SS Unique Bold" pitchFamily="18" charset="-78"/>
                  <a:cs typeface="Tahoma" pitchFamily="34" charset="0"/>
                </a:rPr>
                <a:t>      </a:t>
              </a:r>
              <a:r>
                <a:rPr lang="ar-SA" sz="2000" dirty="0" smtClean="0">
                  <a:solidFill>
                    <a:srgbClr val="000000"/>
                  </a:solidFill>
                  <a:latin typeface="TheSans" pitchFamily="34" charset="-78"/>
                  <a:cs typeface="TheSans" pitchFamily="34" charset="-78"/>
                </a:rPr>
                <a:t>اختيار المكان المناسب لتنفيذ الدورات.</a:t>
              </a:r>
            </a:p>
            <a:p>
              <a:pPr marL="0" marR="0" indent="0" algn="l" defTabSz="914400"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26" name="مستطيل ذو زوايا قطرية مستديرة 25"/>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4</a:t>
              </a:r>
            </a:p>
          </p:txBody>
        </p:sp>
      </p:grpSp>
      <p:grpSp>
        <p:nvGrpSpPr>
          <p:cNvPr id="27" name="مجموعة 26"/>
          <p:cNvGrpSpPr/>
          <p:nvPr/>
        </p:nvGrpSpPr>
        <p:grpSpPr>
          <a:xfrm>
            <a:off x="2857488" y="4429132"/>
            <a:ext cx="5857916" cy="571504"/>
            <a:chOff x="2786050" y="1571612"/>
            <a:chExt cx="5857916" cy="571504"/>
          </a:xfrm>
        </p:grpSpPr>
        <p:sp>
          <p:nvSpPr>
            <p:cNvPr id="28" name="مستطيل ذو زوايا قطرية مستديرة 27"/>
            <p:cNvSpPr/>
            <p:nvPr/>
          </p:nvSpPr>
          <p:spPr bwMode="auto">
            <a:xfrm>
              <a:off x="2786050" y="1571612"/>
              <a:ext cx="5857916" cy="571504"/>
            </a:xfrm>
            <a:prstGeom prst="round2DiagRect">
              <a:avLst>
                <a:gd name="adj1" fmla="val 0"/>
                <a:gd name="adj2" fmla="val 50000"/>
              </a:avLst>
            </a:prstGeom>
            <a:gradFill flip="none" rotWithShape="1">
              <a:gsLst>
                <a:gs pos="0">
                  <a:srgbClr val="99CC00">
                    <a:shade val="30000"/>
                    <a:satMod val="115000"/>
                  </a:srgbClr>
                </a:gs>
                <a:gs pos="50000">
                  <a:srgbClr val="99CC00">
                    <a:shade val="67500"/>
                    <a:satMod val="115000"/>
                  </a:srgbClr>
                </a:gs>
                <a:gs pos="100000">
                  <a:srgbClr val="99CC00">
                    <a:shade val="100000"/>
                    <a:satMod val="115000"/>
                  </a:srgbClr>
                </a:gs>
              </a:gsLst>
              <a:lin ang="13500000" scaled="1"/>
              <a:tileRect/>
            </a:gra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rgbClr val="000000"/>
                  </a:solidFill>
                  <a:latin typeface="Tahoma" pitchFamily="34" charset="0"/>
                  <a:ea typeface="GE SS Unique Bold" pitchFamily="18" charset="-78"/>
                  <a:cs typeface="Tahoma" pitchFamily="34" charset="0"/>
                </a:rPr>
                <a:t>      </a:t>
              </a:r>
              <a:r>
                <a:rPr lang="ar-SA" sz="2000" dirty="0" smtClean="0">
                  <a:solidFill>
                    <a:srgbClr val="000000"/>
                  </a:solidFill>
                  <a:latin typeface="TheSans" pitchFamily="34" charset="-78"/>
                  <a:cs typeface="TheSans" pitchFamily="34" charset="-78"/>
                </a:rPr>
                <a:t>التواصل مع الإدارات الحكومية لترشيح المتدربين.</a:t>
              </a: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29" name="مستطيل ذو زوايا قطرية مستديرة 28"/>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5</a:t>
              </a:r>
            </a:p>
          </p:txBody>
        </p:sp>
      </p:grpSp>
      <p:grpSp>
        <p:nvGrpSpPr>
          <p:cNvPr id="30" name="مجموعة 29"/>
          <p:cNvGrpSpPr/>
          <p:nvPr/>
        </p:nvGrpSpPr>
        <p:grpSpPr>
          <a:xfrm>
            <a:off x="4786314" y="5143512"/>
            <a:ext cx="3929090" cy="571504"/>
            <a:chOff x="4714876" y="1571612"/>
            <a:chExt cx="3929090" cy="571504"/>
          </a:xfrm>
        </p:grpSpPr>
        <p:sp>
          <p:nvSpPr>
            <p:cNvPr id="31" name="مستطيل ذو زوايا قطرية مستديرة 30"/>
            <p:cNvSpPr/>
            <p:nvPr/>
          </p:nvSpPr>
          <p:spPr bwMode="auto">
            <a:xfrm>
              <a:off x="4714876" y="1571612"/>
              <a:ext cx="3929090" cy="571504"/>
            </a:xfrm>
            <a:prstGeom prst="round2DiagRect">
              <a:avLst>
                <a:gd name="adj1" fmla="val 0"/>
                <a:gd name="adj2" fmla="val 50000"/>
              </a:avLst>
            </a:prstGeom>
            <a:gradFill flip="none" rotWithShape="1">
              <a:gsLst>
                <a:gs pos="0">
                  <a:srgbClr val="99CC00">
                    <a:shade val="30000"/>
                    <a:satMod val="115000"/>
                  </a:srgbClr>
                </a:gs>
                <a:gs pos="50000">
                  <a:srgbClr val="99CC00">
                    <a:shade val="67500"/>
                    <a:satMod val="115000"/>
                  </a:srgbClr>
                </a:gs>
                <a:gs pos="100000">
                  <a:srgbClr val="99CC00">
                    <a:shade val="100000"/>
                    <a:satMod val="115000"/>
                  </a:srgbClr>
                </a:gs>
              </a:gsLst>
              <a:lin ang="13500000" scaled="1"/>
              <a:tileRect/>
            </a:gra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rgbClr val="000000"/>
                  </a:solidFill>
                  <a:latin typeface="Tahoma" pitchFamily="34" charset="0"/>
                  <a:ea typeface="GE SS Unique Bold" pitchFamily="18" charset="-78"/>
                  <a:cs typeface="Tahoma" pitchFamily="34" charset="0"/>
                </a:rPr>
                <a:t>      </a:t>
              </a:r>
              <a:r>
                <a:rPr lang="ar-SA" sz="2000" dirty="0" smtClean="0">
                  <a:solidFill>
                    <a:srgbClr val="000000"/>
                  </a:solidFill>
                  <a:latin typeface="TheSans" pitchFamily="34" charset="-78"/>
                  <a:cs typeface="TheSans" pitchFamily="34" charset="-78"/>
                </a:rPr>
                <a:t>عمل قاعدة بيانات للمتدربين. </a:t>
              </a:r>
            </a:p>
            <a:p>
              <a:pPr algn="r" rtl="1"/>
              <a:endParaRPr lang="ar-SA" sz="2000" dirty="0" smtClean="0">
                <a:solidFill>
                  <a:schemeClr val="bg1"/>
                </a:solidFill>
                <a:latin typeface="TheSans" pitchFamily="34" charset="-78"/>
                <a:cs typeface="TheSans" pitchFamily="34" charset="-78"/>
              </a:endParaRP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32" name="مستطيل ذو زوايا قطرية مستديرة 31"/>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6</a:t>
              </a:r>
            </a:p>
          </p:txBody>
        </p:sp>
      </p:grpSp>
      <p:grpSp>
        <p:nvGrpSpPr>
          <p:cNvPr id="33" name="مجموعة 32"/>
          <p:cNvGrpSpPr/>
          <p:nvPr/>
        </p:nvGrpSpPr>
        <p:grpSpPr>
          <a:xfrm>
            <a:off x="4143372" y="5857892"/>
            <a:ext cx="4572032" cy="571504"/>
            <a:chOff x="4071934" y="1571612"/>
            <a:chExt cx="4572032" cy="571504"/>
          </a:xfrm>
        </p:grpSpPr>
        <p:sp>
          <p:nvSpPr>
            <p:cNvPr id="34" name="مستطيل ذو زوايا قطرية مستديرة 33"/>
            <p:cNvSpPr/>
            <p:nvPr/>
          </p:nvSpPr>
          <p:spPr bwMode="auto">
            <a:xfrm>
              <a:off x="4071934" y="1571612"/>
              <a:ext cx="4572032" cy="571504"/>
            </a:xfrm>
            <a:prstGeom prst="round2DiagRect">
              <a:avLst>
                <a:gd name="adj1" fmla="val 0"/>
                <a:gd name="adj2" fmla="val 50000"/>
              </a:avLst>
            </a:prstGeom>
            <a:gradFill flip="none" rotWithShape="1">
              <a:gsLst>
                <a:gs pos="0">
                  <a:srgbClr val="99CC00">
                    <a:shade val="30000"/>
                    <a:satMod val="115000"/>
                  </a:srgbClr>
                </a:gs>
                <a:gs pos="50000">
                  <a:srgbClr val="99CC00">
                    <a:shade val="67500"/>
                    <a:satMod val="115000"/>
                  </a:srgbClr>
                </a:gs>
                <a:gs pos="100000">
                  <a:srgbClr val="99CC00">
                    <a:shade val="100000"/>
                    <a:satMod val="115000"/>
                  </a:srgbClr>
                </a:gs>
              </a:gsLst>
              <a:lin ang="13500000" scaled="1"/>
              <a:tileRect/>
            </a:gradFill>
            <a:ln>
              <a:solidFill>
                <a:schemeClr val="tx1">
                  <a:lumMod val="50000"/>
                </a:schemeClr>
              </a:solidFill>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91440" tIns="45720" rIns="91440" bIns="45720" numCol="1" rtlCol="1" anchor="t" anchorCtr="0" compatLnSpc="1">
              <a:prstTxWarp prst="textNoShape">
                <a:avLst/>
              </a:prstTxWarp>
            </a:bodyPr>
            <a:lstStyle/>
            <a:p>
              <a:pPr algn="r" rtl="1"/>
              <a:r>
                <a:rPr lang="ar-SA" sz="2000" b="1" dirty="0" smtClean="0">
                  <a:solidFill>
                    <a:srgbClr val="000000"/>
                  </a:solidFill>
                  <a:latin typeface="Tahoma" pitchFamily="34" charset="0"/>
                  <a:ea typeface="GE SS Unique Bold" pitchFamily="18" charset="-78"/>
                  <a:cs typeface="Tahoma" pitchFamily="34" charset="0"/>
                </a:rPr>
                <a:t>      </a:t>
              </a:r>
              <a:r>
                <a:rPr lang="ar-SA" sz="2000" dirty="0" smtClean="0">
                  <a:solidFill>
                    <a:srgbClr val="000000"/>
                  </a:solidFill>
                  <a:latin typeface="TheSans" pitchFamily="34" charset="-78"/>
                  <a:cs typeface="TheSans" pitchFamily="34" charset="-78"/>
                </a:rPr>
                <a:t>عمل استبانه لمعرفة </a:t>
              </a:r>
              <a:r>
                <a:rPr lang="ar-SA" sz="2000" dirty="0" err="1" smtClean="0">
                  <a:solidFill>
                    <a:srgbClr val="000000"/>
                  </a:solidFill>
                  <a:latin typeface="TheSans" pitchFamily="34" charset="-78"/>
                  <a:cs typeface="TheSans" pitchFamily="34" charset="-78"/>
                </a:rPr>
                <a:t>آرى</a:t>
              </a:r>
              <a:r>
                <a:rPr lang="ar-SA" sz="2000" dirty="0" smtClean="0">
                  <a:solidFill>
                    <a:srgbClr val="000000"/>
                  </a:solidFill>
                  <a:latin typeface="TheSans" pitchFamily="34" charset="-78"/>
                  <a:cs typeface="TheSans" pitchFamily="34" charset="-78"/>
                </a:rPr>
                <a:t> المتدربين.</a:t>
              </a:r>
            </a:p>
            <a:p>
              <a:pPr algn="r" rtl="1"/>
              <a:endParaRPr lang="ar-SA" sz="2000" dirty="0" smtClean="0">
                <a:solidFill>
                  <a:schemeClr val="bg2">
                    <a:lumMod val="10000"/>
                  </a:schemeClr>
                </a:solidFill>
                <a:latin typeface="TheSans" pitchFamily="34" charset="-78"/>
                <a:cs typeface="TheSans" pitchFamily="34" charset="-78"/>
              </a:endParaRPr>
            </a:p>
            <a:p>
              <a:pPr algn="r" rtl="1"/>
              <a:endParaRPr lang="ar-SA" sz="2000" dirty="0" smtClean="0">
                <a:solidFill>
                  <a:schemeClr val="bg1"/>
                </a:solidFill>
                <a:latin typeface="TheSans" pitchFamily="34" charset="-78"/>
                <a:cs typeface="TheSans" pitchFamily="34" charset="-78"/>
              </a:endParaRPr>
            </a:p>
            <a:p>
              <a:pPr marL="0" marR="0" indent="0" algn="r" defTabSz="914400" rtl="1" eaLnBrk="1" fontAlgn="base" latinLnBrk="0" hangingPunct="1">
                <a:lnSpc>
                  <a:spcPct val="100000"/>
                </a:lnSpc>
                <a:spcBef>
                  <a:spcPct val="0"/>
                </a:spcBef>
                <a:spcAft>
                  <a:spcPct val="0"/>
                </a:spcAft>
                <a:buClrTx/>
                <a:buSzTx/>
                <a:buFontTx/>
                <a:buNone/>
                <a:tabLst/>
              </a:pPr>
              <a:endParaRPr lang="ar-SA" sz="2000" b="1" dirty="0" smtClean="0">
                <a:solidFill>
                  <a:schemeClr val="bg1"/>
                </a:solidFill>
                <a:effectLst>
                  <a:outerShdw blurRad="38100" dist="38100" dir="2700000" algn="tl">
                    <a:srgbClr val="000000">
                      <a:alpha val="43137"/>
                    </a:srgbClr>
                  </a:outerShdw>
                </a:effectLst>
                <a:latin typeface="Tahoma" pitchFamily="34" charset="0"/>
                <a:ea typeface="GE SS Unique Bold" pitchFamily="18" charset="-78"/>
                <a:cs typeface="Tahoma" pitchFamily="34" charset="0"/>
              </a:endParaRPr>
            </a:p>
          </p:txBody>
        </p:sp>
        <p:sp>
          <p:nvSpPr>
            <p:cNvPr id="35" name="مستطيل ذو زوايا قطرية مستديرة 34"/>
            <p:cNvSpPr/>
            <p:nvPr/>
          </p:nvSpPr>
          <p:spPr bwMode="auto">
            <a:xfrm>
              <a:off x="8072462" y="1571612"/>
              <a:ext cx="571504" cy="571504"/>
            </a:xfrm>
            <a:prstGeom prst="round2DiagRect">
              <a:avLst>
                <a:gd name="adj1" fmla="val 0"/>
                <a:gd name="adj2" fmla="val 50000"/>
              </a:avLst>
            </a:prstGeom>
            <a:solidFill>
              <a:schemeClr val="bg1">
                <a:lumMod val="95000"/>
              </a:schemeClr>
            </a:solidFill>
            <a:ln w="19050">
              <a:solidFill>
                <a:schemeClr val="tx1">
                  <a:lumMod val="50000"/>
                </a:schemeClr>
              </a:solidFill>
              <a:headEnd type="none" w="med" len="med"/>
              <a:tailEnd type="none" w="med" len="med"/>
            </a:ln>
          </p:spPr>
          <p:style>
            <a:lnRef idx="1">
              <a:schemeClr val="accent6"/>
            </a:lnRef>
            <a:fillRef idx="3">
              <a:schemeClr val="accent6"/>
            </a:fillRef>
            <a:effectRef idx="2">
              <a:schemeClr val="accent6"/>
            </a:effectRef>
            <a:fontRef idx="minor">
              <a:schemeClr val="lt1"/>
            </a:fontRef>
          </p:style>
          <p:txBody>
            <a:bodyPr vert="horz" wrap="square" lIns="91440" tIns="45720" rIns="91440" bIns="45720" numCol="1" rtlCol="1" anchor="t" anchorCtr="0" compatLnSpc="1">
              <a:prstTxWarp prst="textNoShape">
                <a:avLst/>
              </a:prstTxWarp>
            </a:bodyPr>
            <a:lstStyle/>
            <a:p>
              <a:pPr marL="0" marR="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solidFill>
                    <a:schemeClr val="tx2"/>
                  </a:solidFill>
                  <a:effectLst>
                    <a:outerShdw blurRad="38100" dist="38100" dir="2700000" algn="tl">
                      <a:srgbClr val="000000">
                        <a:alpha val="43137"/>
                      </a:srgbClr>
                    </a:outerShdw>
                  </a:effectLst>
                  <a:latin typeface="Arial" charset="0"/>
                </a:rPr>
                <a:t>7</a:t>
              </a:r>
            </a:p>
          </p:txBody>
        </p:sp>
      </p:grpSp>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للرجال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24" name="عنصر نائب للمحتوى 3"/>
          <p:cNvGraphicFramePr>
            <a:graphicFrameLocks/>
          </p:cNvGraphicFramePr>
          <p:nvPr>
            <p:extLst>
              <p:ext uri="{D42A27DB-BD31-4B8C-83A1-F6EECF244321}">
                <p14:modId xmlns:p14="http://schemas.microsoft.com/office/powerpoint/2010/main" val="426251405"/>
              </p:ext>
            </p:extLst>
          </p:nvPr>
        </p:nvGraphicFramePr>
        <p:xfrm>
          <a:off x="598110" y="1894031"/>
          <a:ext cx="7982668" cy="4392489"/>
        </p:xfrm>
        <a:graphic>
          <a:graphicData uri="http://schemas.openxmlformats.org/drawingml/2006/table">
            <a:tbl>
              <a:tblPr rtl="1" firstRow="1" firstCol="1" bandRow="1">
                <a:tableStyleId>{00A15C55-8517-42AA-B614-E9B94910E393}</a:tableStyleId>
              </a:tblPr>
              <a:tblGrid>
                <a:gridCol w="2660802"/>
                <a:gridCol w="1565359"/>
                <a:gridCol w="2004805"/>
                <a:gridCol w="1751702"/>
              </a:tblGrid>
              <a:tr h="717771">
                <a:tc>
                  <a:txBody>
                    <a:bodyPr/>
                    <a:lstStyle/>
                    <a:p>
                      <a:pPr algn="ctr" rtl="1">
                        <a:lnSpc>
                          <a:spcPct val="115000"/>
                        </a:lnSpc>
                        <a:spcAft>
                          <a:spcPts val="0"/>
                        </a:spcAft>
                      </a:pPr>
                      <a:r>
                        <a:rPr lang="ar-SA" sz="1800" dirty="0">
                          <a:effectLst/>
                        </a:rPr>
                        <a:t>اسم الدورة</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effectLst/>
                        </a:rPr>
                        <a:t>المدرب</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effectLst/>
                        </a:rPr>
                        <a:t>الفئة المستهدفة</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effectLst/>
                        </a:rPr>
                        <a:t>مكان الدورة</a:t>
                      </a:r>
                      <a:endParaRPr lang="en-US" sz="1800" dirty="0">
                        <a:effectLst/>
                        <a:latin typeface="TheSans" pitchFamily="34" charset="-78"/>
                        <a:ea typeface="Calibri"/>
                        <a:cs typeface="TheSans" pitchFamily="34" charset="-78"/>
                      </a:endParaRPr>
                    </a:p>
                  </a:txBody>
                  <a:tcPr marL="68580" marR="68580" marT="0" marB="0" anchor="ctr"/>
                </a:tc>
              </a:tr>
              <a:tr h="717771">
                <a:tc>
                  <a:txBody>
                    <a:bodyPr/>
                    <a:lstStyle/>
                    <a:p>
                      <a:pPr algn="ctr" rtl="1">
                        <a:lnSpc>
                          <a:spcPct val="115000"/>
                        </a:lnSpc>
                        <a:spcAft>
                          <a:spcPts val="0"/>
                        </a:spcAft>
                      </a:pPr>
                      <a:r>
                        <a:rPr lang="ar-SA" sz="1800" dirty="0">
                          <a:effectLst/>
                        </a:rPr>
                        <a:t>إعداد القيادات الإدارية ومهارة التفاوض</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د. وليد </a:t>
                      </a:r>
                      <a:r>
                        <a:rPr lang="ar-SA" sz="1800" dirty="0" err="1">
                          <a:solidFill>
                            <a:srgbClr val="000000"/>
                          </a:solidFill>
                          <a:effectLst/>
                        </a:rPr>
                        <a:t>قويدر</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القيادات الادارية من الموظفين</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مركز </a:t>
                      </a:r>
                      <a:r>
                        <a:rPr lang="ar-SA" sz="1800" dirty="0" err="1">
                          <a:solidFill>
                            <a:srgbClr val="000000"/>
                          </a:solidFill>
                          <a:effectLst/>
                        </a:rPr>
                        <a:t>الرحمانية</a:t>
                      </a:r>
                      <a:r>
                        <a:rPr lang="ar-SA" sz="1800" dirty="0">
                          <a:solidFill>
                            <a:srgbClr val="000000"/>
                          </a:solidFill>
                          <a:effectLst/>
                        </a:rPr>
                        <a:t> الثقافي</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r>
              <a:tr h="746392">
                <a:tc>
                  <a:txBody>
                    <a:bodyPr/>
                    <a:lstStyle/>
                    <a:p>
                      <a:pPr algn="ctr" rtl="1">
                        <a:lnSpc>
                          <a:spcPct val="115000"/>
                        </a:lnSpc>
                        <a:spcAft>
                          <a:spcPts val="0"/>
                        </a:spcAft>
                      </a:pPr>
                      <a:r>
                        <a:rPr lang="ar-SA" sz="1800" dirty="0">
                          <a:effectLst/>
                        </a:rPr>
                        <a:t>الضمانات والحقوق في نظام الإجراءات الجزائية السعودي</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err="1">
                          <a:solidFill>
                            <a:srgbClr val="000000"/>
                          </a:solidFill>
                          <a:effectLst/>
                        </a:rPr>
                        <a:t>د.خالد</a:t>
                      </a:r>
                      <a:r>
                        <a:rPr lang="ar-SA" sz="1800" dirty="0">
                          <a:solidFill>
                            <a:srgbClr val="000000"/>
                          </a:solidFill>
                          <a:effectLst/>
                        </a:rPr>
                        <a:t> الشافي</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جهات الضبط الجنائي.</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a:solidFill>
                            <a:srgbClr val="000000"/>
                          </a:solidFill>
                          <a:effectLst/>
                        </a:rPr>
                        <a:t>مركز الرحمانية الثقافي</a:t>
                      </a:r>
                      <a:endParaRPr lang="en-US" sz="1600">
                        <a:solidFill>
                          <a:srgbClr val="000000"/>
                        </a:solidFill>
                        <a:effectLst/>
                        <a:latin typeface="TheSans" pitchFamily="34" charset="-78"/>
                        <a:ea typeface="Calibri"/>
                        <a:cs typeface="TheSans" pitchFamily="34" charset="-78"/>
                      </a:endParaRPr>
                    </a:p>
                  </a:txBody>
                  <a:tcPr marL="68580" marR="68580" marT="0" marB="0" anchor="ctr"/>
                </a:tc>
              </a:tr>
              <a:tr h="746392">
                <a:tc>
                  <a:txBody>
                    <a:bodyPr/>
                    <a:lstStyle/>
                    <a:p>
                      <a:pPr algn="ctr" rtl="1">
                        <a:lnSpc>
                          <a:spcPct val="115000"/>
                        </a:lnSpc>
                        <a:spcAft>
                          <a:spcPts val="0"/>
                        </a:spcAft>
                      </a:pPr>
                      <a:r>
                        <a:rPr lang="ar-SA" sz="1800" dirty="0">
                          <a:effectLst/>
                        </a:rPr>
                        <a:t>تطبيقات برنامج مايكروسوفت </a:t>
                      </a:r>
                      <a:r>
                        <a:rPr lang="ar-SA" sz="1800" dirty="0" smtClean="0">
                          <a:effectLst/>
                        </a:rPr>
                        <a:t>وورد</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أ. عبدالعزيز بابكر</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جميع موظفي القطاع الحكومي والخاص</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a:solidFill>
                            <a:srgbClr val="000000"/>
                          </a:solidFill>
                          <a:effectLst/>
                        </a:rPr>
                        <a:t>معمل 1 بالكلية</a:t>
                      </a:r>
                      <a:endParaRPr lang="en-US" sz="1600">
                        <a:solidFill>
                          <a:srgbClr val="000000"/>
                        </a:solidFill>
                        <a:effectLst/>
                        <a:latin typeface="TheSans" pitchFamily="34" charset="-78"/>
                        <a:ea typeface="Calibri"/>
                        <a:cs typeface="TheSans" pitchFamily="34" charset="-78"/>
                      </a:endParaRPr>
                    </a:p>
                  </a:txBody>
                  <a:tcPr marL="68580" marR="68580" marT="0" marB="0" anchor="ctr"/>
                </a:tc>
              </a:tr>
              <a:tr h="746392">
                <a:tc>
                  <a:txBody>
                    <a:bodyPr/>
                    <a:lstStyle/>
                    <a:p>
                      <a:pPr algn="ctr" rtl="1">
                        <a:lnSpc>
                          <a:spcPct val="115000"/>
                        </a:lnSpc>
                        <a:spcAft>
                          <a:spcPts val="0"/>
                        </a:spcAft>
                      </a:pPr>
                      <a:r>
                        <a:rPr lang="ar-SA" sz="1800" dirty="0">
                          <a:effectLst/>
                        </a:rPr>
                        <a:t>اجزاء الكلام باللغة الانجليزية للمبتدئين</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أ. ياسر الامين</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جميع موظفي القطاع الحكومي والخاص</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مركز الرحمانية الثقافي</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r>
              <a:tr h="717771">
                <a:tc>
                  <a:txBody>
                    <a:bodyPr/>
                    <a:lstStyle/>
                    <a:p>
                      <a:pPr algn="ctr" rtl="1">
                        <a:lnSpc>
                          <a:spcPct val="115000"/>
                        </a:lnSpc>
                        <a:spcAft>
                          <a:spcPts val="0"/>
                        </a:spcAft>
                      </a:pPr>
                      <a:r>
                        <a:rPr lang="ar-SA" sz="1800" dirty="0">
                          <a:effectLst/>
                        </a:rPr>
                        <a:t>المدخل القانوني </a:t>
                      </a:r>
                      <a:r>
                        <a:rPr lang="ar-SA" sz="1800" dirty="0" smtClean="0">
                          <a:effectLst/>
                        </a:rPr>
                        <a:t>للإدارة</a:t>
                      </a:r>
                      <a:endParaRPr lang="en-US" sz="1800" dirty="0">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a:solidFill>
                            <a:srgbClr val="000000"/>
                          </a:solidFill>
                          <a:effectLst/>
                        </a:rPr>
                        <a:t>أ.د. أشرف جابر</a:t>
                      </a:r>
                      <a:endParaRPr lang="en-US" sz="160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القيادات الادارية من الموظفين</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c>
                  <a:txBody>
                    <a:bodyPr/>
                    <a:lstStyle/>
                    <a:p>
                      <a:pPr algn="ctr" rtl="1">
                        <a:lnSpc>
                          <a:spcPct val="115000"/>
                        </a:lnSpc>
                        <a:spcAft>
                          <a:spcPts val="0"/>
                        </a:spcAft>
                      </a:pPr>
                      <a:r>
                        <a:rPr lang="ar-SA" sz="1800" dirty="0">
                          <a:solidFill>
                            <a:srgbClr val="000000"/>
                          </a:solidFill>
                          <a:effectLst/>
                        </a:rPr>
                        <a:t>مركز الرحمانية الثقافي</a:t>
                      </a:r>
                      <a:endParaRPr lang="en-US" sz="1600" dirty="0">
                        <a:solidFill>
                          <a:srgbClr val="000000"/>
                        </a:solidFill>
                        <a:effectLst/>
                        <a:latin typeface="TheSans" pitchFamily="34" charset="-78"/>
                        <a:ea typeface="Calibri"/>
                        <a:cs typeface="TheSans" pitchFamily="34" charset="-78"/>
                      </a:endParaRPr>
                    </a:p>
                  </a:txBody>
                  <a:tcPr marL="68580" marR="68580" marT="0"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للسيدات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2596755952"/>
              </p:ext>
            </p:extLst>
          </p:nvPr>
        </p:nvGraphicFramePr>
        <p:xfrm>
          <a:off x="507633" y="1895173"/>
          <a:ext cx="8207771" cy="4248471"/>
        </p:xfrm>
        <a:graphic>
          <a:graphicData uri="http://schemas.openxmlformats.org/drawingml/2006/table">
            <a:tbl>
              <a:tblPr rtl="1" firstRow="1" firstCol="1" bandRow="1">
                <a:tableStyleId>{00A15C55-8517-42AA-B614-E9B94910E393}</a:tableStyleId>
              </a:tblPr>
              <a:tblGrid>
                <a:gridCol w="2689404"/>
                <a:gridCol w="1636937"/>
                <a:gridCol w="1835905"/>
                <a:gridCol w="2045525"/>
              </a:tblGrid>
              <a:tr h="711241">
                <a:tc>
                  <a:txBody>
                    <a:bodyPr/>
                    <a:lstStyle/>
                    <a:p>
                      <a:pPr algn="ctr" rtl="1">
                        <a:lnSpc>
                          <a:spcPct val="115000"/>
                        </a:lnSpc>
                        <a:spcAft>
                          <a:spcPts val="0"/>
                        </a:spcAft>
                      </a:pPr>
                      <a:r>
                        <a:rPr lang="ar-SA" sz="1800" dirty="0">
                          <a:effectLst/>
                        </a:rPr>
                        <a:t>اسم الدورة</a:t>
                      </a:r>
                      <a:endParaRPr lang="en-US" sz="1800" b="1" dirty="0">
                        <a:effectLst/>
                        <a:latin typeface="TheSans" pitchFamily="34" charset="-78"/>
                        <a:ea typeface="Calibri"/>
                        <a:cs typeface="TheSans" pitchFamily="34" charset="-78"/>
                      </a:endParaRPr>
                    </a:p>
                  </a:txBody>
                  <a:tcPr marL="68580" marR="68580" marT="0" marB="0" anchor="ctr">
                    <a:solidFill>
                      <a:srgbClr val="8E0000"/>
                    </a:solidFill>
                  </a:tcPr>
                </a:tc>
                <a:tc>
                  <a:txBody>
                    <a:bodyPr/>
                    <a:lstStyle/>
                    <a:p>
                      <a:pPr algn="ctr" rtl="1">
                        <a:lnSpc>
                          <a:spcPct val="115000"/>
                        </a:lnSpc>
                        <a:spcAft>
                          <a:spcPts val="0"/>
                        </a:spcAft>
                      </a:pPr>
                      <a:r>
                        <a:rPr lang="ar-SA" sz="1800" dirty="0">
                          <a:effectLst/>
                        </a:rPr>
                        <a:t>المدرب</a:t>
                      </a:r>
                      <a:endParaRPr lang="en-US" sz="1800" b="1" dirty="0">
                        <a:effectLst/>
                        <a:latin typeface="TheSans" pitchFamily="34" charset="-78"/>
                        <a:ea typeface="Calibri"/>
                        <a:cs typeface="TheSans" pitchFamily="34" charset="-78"/>
                      </a:endParaRPr>
                    </a:p>
                  </a:txBody>
                  <a:tcPr marL="68580" marR="68580" marT="0" marB="0" anchor="ctr">
                    <a:solidFill>
                      <a:srgbClr val="8E0000"/>
                    </a:solidFill>
                  </a:tcPr>
                </a:tc>
                <a:tc>
                  <a:txBody>
                    <a:bodyPr/>
                    <a:lstStyle/>
                    <a:p>
                      <a:pPr algn="ctr" rtl="1">
                        <a:lnSpc>
                          <a:spcPct val="115000"/>
                        </a:lnSpc>
                        <a:spcAft>
                          <a:spcPts val="0"/>
                        </a:spcAft>
                      </a:pPr>
                      <a:r>
                        <a:rPr lang="ar-SA" sz="1800" dirty="0">
                          <a:effectLst/>
                        </a:rPr>
                        <a:t>الفئة المستهدفة</a:t>
                      </a:r>
                      <a:endParaRPr lang="en-US" sz="1800" b="1" dirty="0">
                        <a:effectLst/>
                        <a:latin typeface="TheSans" pitchFamily="34" charset="-78"/>
                        <a:ea typeface="Calibri"/>
                        <a:cs typeface="TheSans" pitchFamily="34" charset="-78"/>
                      </a:endParaRPr>
                    </a:p>
                  </a:txBody>
                  <a:tcPr marL="68580" marR="68580" marT="0" marB="0" anchor="ctr">
                    <a:solidFill>
                      <a:srgbClr val="8E0000"/>
                    </a:solidFill>
                  </a:tcPr>
                </a:tc>
                <a:tc>
                  <a:txBody>
                    <a:bodyPr/>
                    <a:lstStyle/>
                    <a:p>
                      <a:pPr algn="ctr" rtl="1">
                        <a:lnSpc>
                          <a:spcPct val="115000"/>
                        </a:lnSpc>
                        <a:spcAft>
                          <a:spcPts val="0"/>
                        </a:spcAft>
                      </a:pPr>
                      <a:r>
                        <a:rPr lang="ar-SA" sz="1800" dirty="0">
                          <a:effectLst/>
                        </a:rPr>
                        <a:t>مكان الدورة</a:t>
                      </a:r>
                      <a:endParaRPr lang="en-US" sz="1800" b="1" dirty="0">
                        <a:effectLst/>
                        <a:latin typeface="TheSans" pitchFamily="34" charset="-78"/>
                        <a:ea typeface="Calibri"/>
                        <a:cs typeface="TheSans" pitchFamily="34" charset="-78"/>
                      </a:endParaRPr>
                    </a:p>
                  </a:txBody>
                  <a:tcPr marL="68580" marR="68580" marT="0" marB="0" anchor="ctr">
                    <a:solidFill>
                      <a:srgbClr val="8E0000"/>
                    </a:solidFill>
                  </a:tcPr>
                </a:tc>
              </a:tr>
              <a:tr h="1052795">
                <a:tc>
                  <a:txBody>
                    <a:bodyPr/>
                    <a:lstStyle/>
                    <a:p>
                      <a:pPr algn="ctr" rtl="1">
                        <a:lnSpc>
                          <a:spcPct val="115000"/>
                        </a:lnSpc>
                        <a:spcAft>
                          <a:spcPts val="0"/>
                        </a:spcAft>
                      </a:pPr>
                      <a:r>
                        <a:rPr lang="ar-SA" sz="1800" dirty="0">
                          <a:effectLst/>
                        </a:rPr>
                        <a:t>طرق التقييم الرسمية و غير الرسمية في تدريس اللغة الانجليزية كلغة أجنبية.</a:t>
                      </a:r>
                      <a:endParaRPr lang="en-US" sz="1800" dirty="0">
                        <a:effectLst/>
                        <a:latin typeface="TheSans" pitchFamily="34" charset="-78"/>
                        <a:ea typeface="Calibri"/>
                        <a:cs typeface="TheSans" pitchFamily="34" charset="-78"/>
                      </a:endParaRPr>
                    </a:p>
                  </a:txBody>
                  <a:tcPr marL="68580" marR="68580" marT="0" marB="0" anchor="ctr">
                    <a:solidFill>
                      <a:srgbClr val="8E0000"/>
                    </a:solidFill>
                  </a:tcPr>
                </a:tc>
                <a:tc>
                  <a:txBody>
                    <a:bodyPr/>
                    <a:lstStyle/>
                    <a:p>
                      <a:pPr algn="ctr" rtl="1">
                        <a:lnSpc>
                          <a:spcPct val="115000"/>
                        </a:lnSpc>
                        <a:spcAft>
                          <a:spcPts val="0"/>
                        </a:spcAft>
                      </a:pPr>
                      <a:r>
                        <a:rPr lang="ar-SA" sz="1800" dirty="0" err="1">
                          <a:solidFill>
                            <a:srgbClr val="000000"/>
                          </a:solidFill>
                          <a:effectLst/>
                        </a:rPr>
                        <a:t>أ.حنان</a:t>
                      </a:r>
                      <a:r>
                        <a:rPr lang="ar-SA" sz="1800" dirty="0">
                          <a:solidFill>
                            <a:srgbClr val="000000"/>
                          </a:solidFill>
                          <a:effectLst/>
                        </a:rPr>
                        <a:t> أحمد السيد</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9B9B"/>
                    </a:solidFill>
                  </a:tcPr>
                </a:tc>
                <a:tc>
                  <a:txBody>
                    <a:bodyPr/>
                    <a:lstStyle/>
                    <a:p>
                      <a:pPr algn="ctr" rtl="1">
                        <a:lnSpc>
                          <a:spcPct val="115000"/>
                        </a:lnSpc>
                        <a:spcAft>
                          <a:spcPts val="0"/>
                        </a:spcAft>
                      </a:pPr>
                      <a:r>
                        <a:rPr lang="ar-SA" sz="1800">
                          <a:solidFill>
                            <a:srgbClr val="000000"/>
                          </a:solidFill>
                          <a:effectLst/>
                        </a:rPr>
                        <a:t>معلمات اللغة الانجليزية</a:t>
                      </a:r>
                      <a:endParaRPr lang="en-US" sz="1800">
                        <a:solidFill>
                          <a:srgbClr val="000000"/>
                        </a:solidFill>
                        <a:effectLst/>
                        <a:latin typeface="TheSans" pitchFamily="34" charset="-78"/>
                        <a:ea typeface="Calibri"/>
                        <a:cs typeface="TheSans" pitchFamily="34" charset="-78"/>
                      </a:endParaRPr>
                    </a:p>
                  </a:txBody>
                  <a:tcPr marL="68580" marR="68580" marT="0" marB="0" anchor="ctr">
                    <a:solidFill>
                      <a:srgbClr val="FF9B9B"/>
                    </a:solidFill>
                  </a:tcPr>
                </a:tc>
                <a:tc>
                  <a:txBody>
                    <a:bodyPr/>
                    <a:lstStyle/>
                    <a:p>
                      <a:pPr algn="ctr" rtl="1">
                        <a:lnSpc>
                          <a:spcPct val="115000"/>
                        </a:lnSpc>
                        <a:spcAft>
                          <a:spcPts val="0"/>
                        </a:spcAft>
                      </a:pPr>
                      <a:r>
                        <a:rPr lang="ar-SA" sz="1800" dirty="0">
                          <a:solidFill>
                            <a:srgbClr val="000000"/>
                          </a:solidFill>
                          <a:effectLst/>
                        </a:rPr>
                        <a:t>قاعة التدريب التابعة لإدارة التربية والتعليم</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9B9B"/>
                    </a:solidFill>
                  </a:tcPr>
                </a:tc>
              </a:tr>
              <a:tr h="715820">
                <a:tc>
                  <a:txBody>
                    <a:bodyPr/>
                    <a:lstStyle/>
                    <a:p>
                      <a:pPr algn="ctr" rtl="1">
                        <a:lnSpc>
                          <a:spcPct val="115000"/>
                        </a:lnSpc>
                        <a:spcAft>
                          <a:spcPts val="0"/>
                        </a:spcAft>
                      </a:pPr>
                      <a:r>
                        <a:rPr lang="ar-SA" sz="1800" dirty="0">
                          <a:effectLst/>
                        </a:rPr>
                        <a:t>أطلق مهاراتك</a:t>
                      </a:r>
                      <a:endParaRPr lang="en-US" sz="1800" dirty="0">
                        <a:effectLst/>
                        <a:latin typeface="TheSans" pitchFamily="34" charset="-78"/>
                        <a:ea typeface="Calibri"/>
                        <a:cs typeface="TheSans" pitchFamily="34" charset="-78"/>
                      </a:endParaRPr>
                    </a:p>
                  </a:txBody>
                  <a:tcPr marL="68580" marR="68580" marT="0" marB="0" anchor="ctr">
                    <a:solidFill>
                      <a:srgbClr val="8E0000"/>
                    </a:solidFill>
                  </a:tcPr>
                </a:tc>
                <a:tc>
                  <a:txBody>
                    <a:bodyPr/>
                    <a:lstStyle/>
                    <a:p>
                      <a:pPr algn="ctr" rtl="1">
                        <a:lnSpc>
                          <a:spcPct val="115000"/>
                        </a:lnSpc>
                        <a:spcAft>
                          <a:spcPts val="0"/>
                        </a:spcAft>
                      </a:pPr>
                      <a:r>
                        <a:rPr lang="ar-SA" sz="1800" dirty="0" err="1">
                          <a:solidFill>
                            <a:srgbClr val="000000"/>
                          </a:solidFill>
                          <a:effectLst/>
                        </a:rPr>
                        <a:t>أ.أنفال</a:t>
                      </a:r>
                      <a:r>
                        <a:rPr lang="ar-SA" sz="1800" dirty="0">
                          <a:solidFill>
                            <a:srgbClr val="000000"/>
                          </a:solidFill>
                          <a:effectLst/>
                        </a:rPr>
                        <a:t> السهيل</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E5E5"/>
                    </a:solidFill>
                  </a:tcPr>
                </a:tc>
                <a:tc>
                  <a:txBody>
                    <a:bodyPr/>
                    <a:lstStyle/>
                    <a:p>
                      <a:pPr algn="ctr" rtl="1">
                        <a:lnSpc>
                          <a:spcPct val="115000"/>
                        </a:lnSpc>
                        <a:spcAft>
                          <a:spcPts val="0"/>
                        </a:spcAft>
                      </a:pPr>
                      <a:r>
                        <a:rPr lang="ar-SA" sz="1800" dirty="0">
                          <a:solidFill>
                            <a:srgbClr val="000000"/>
                          </a:solidFill>
                          <a:effectLst/>
                        </a:rPr>
                        <a:t>طالبات المرحلة الابتدائية </a:t>
                      </a:r>
                      <a:r>
                        <a:rPr lang="ar-SA" sz="1800" dirty="0" err="1">
                          <a:solidFill>
                            <a:srgbClr val="000000"/>
                          </a:solidFill>
                          <a:effectLst/>
                        </a:rPr>
                        <a:t>بالغاط</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E5E5"/>
                    </a:solidFill>
                  </a:tcPr>
                </a:tc>
                <a:tc>
                  <a:txBody>
                    <a:bodyPr/>
                    <a:lstStyle/>
                    <a:p>
                      <a:pPr algn="ctr" rtl="1">
                        <a:lnSpc>
                          <a:spcPct val="115000"/>
                        </a:lnSpc>
                        <a:spcAft>
                          <a:spcPts val="0"/>
                        </a:spcAft>
                      </a:pPr>
                      <a:r>
                        <a:rPr lang="ar-SA" sz="1800" dirty="0">
                          <a:solidFill>
                            <a:srgbClr val="000000"/>
                          </a:solidFill>
                          <a:effectLst/>
                        </a:rPr>
                        <a:t>المدرسة الابتدائية</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E5E5"/>
                    </a:solidFill>
                  </a:tcPr>
                </a:tc>
              </a:tr>
              <a:tr h="1052795">
                <a:tc>
                  <a:txBody>
                    <a:bodyPr/>
                    <a:lstStyle/>
                    <a:p>
                      <a:pPr algn="ctr" rtl="1">
                        <a:lnSpc>
                          <a:spcPct val="115000"/>
                        </a:lnSpc>
                        <a:spcAft>
                          <a:spcPts val="0"/>
                        </a:spcAft>
                      </a:pPr>
                      <a:r>
                        <a:rPr lang="ar-SA" sz="1800" dirty="0">
                          <a:effectLst/>
                        </a:rPr>
                        <a:t>كيفية تدريس و تقييم المفردات اللغوية في اللغة الانجليزية كلغة </a:t>
                      </a:r>
                      <a:r>
                        <a:rPr lang="ar-SA" sz="1800" dirty="0" smtClean="0">
                          <a:effectLst/>
                        </a:rPr>
                        <a:t>أجنبية</a:t>
                      </a:r>
                      <a:endParaRPr lang="en-US" sz="1800" dirty="0">
                        <a:effectLst/>
                        <a:latin typeface="TheSans" pitchFamily="34" charset="-78"/>
                        <a:ea typeface="Calibri"/>
                        <a:cs typeface="TheSans" pitchFamily="34" charset="-78"/>
                      </a:endParaRPr>
                    </a:p>
                  </a:txBody>
                  <a:tcPr marL="68580" marR="68580" marT="0" marB="0" anchor="ctr">
                    <a:solidFill>
                      <a:srgbClr val="8E0000"/>
                    </a:solidFill>
                  </a:tcPr>
                </a:tc>
                <a:tc>
                  <a:txBody>
                    <a:bodyPr/>
                    <a:lstStyle/>
                    <a:p>
                      <a:pPr algn="ctr" rtl="1">
                        <a:lnSpc>
                          <a:spcPct val="115000"/>
                        </a:lnSpc>
                        <a:spcAft>
                          <a:spcPts val="0"/>
                        </a:spcAft>
                      </a:pPr>
                      <a:r>
                        <a:rPr lang="ar-SA" sz="1800" dirty="0" err="1">
                          <a:solidFill>
                            <a:srgbClr val="000000"/>
                          </a:solidFill>
                          <a:effectLst/>
                        </a:rPr>
                        <a:t>د.منى</a:t>
                      </a:r>
                      <a:r>
                        <a:rPr lang="ar-SA" sz="1800" dirty="0">
                          <a:solidFill>
                            <a:srgbClr val="000000"/>
                          </a:solidFill>
                          <a:effectLst/>
                        </a:rPr>
                        <a:t> جابر</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9B9B"/>
                    </a:solidFill>
                  </a:tcPr>
                </a:tc>
                <a:tc>
                  <a:txBody>
                    <a:bodyPr/>
                    <a:lstStyle/>
                    <a:p>
                      <a:pPr algn="ctr" rtl="1">
                        <a:lnSpc>
                          <a:spcPct val="115000"/>
                        </a:lnSpc>
                        <a:spcAft>
                          <a:spcPts val="0"/>
                        </a:spcAft>
                      </a:pPr>
                      <a:r>
                        <a:rPr lang="ar-SA" sz="1800" dirty="0">
                          <a:solidFill>
                            <a:srgbClr val="000000"/>
                          </a:solidFill>
                          <a:effectLst/>
                        </a:rPr>
                        <a:t>معلمات اللغة الانجليزية</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9B9B"/>
                    </a:solidFill>
                  </a:tcPr>
                </a:tc>
                <a:tc>
                  <a:txBody>
                    <a:bodyPr/>
                    <a:lstStyle/>
                    <a:p>
                      <a:pPr algn="ctr" rtl="1">
                        <a:lnSpc>
                          <a:spcPct val="115000"/>
                        </a:lnSpc>
                        <a:spcAft>
                          <a:spcPts val="0"/>
                        </a:spcAft>
                      </a:pPr>
                      <a:r>
                        <a:rPr lang="ar-SA" sz="1800" dirty="0">
                          <a:solidFill>
                            <a:srgbClr val="000000"/>
                          </a:solidFill>
                          <a:effectLst/>
                        </a:rPr>
                        <a:t>قاعة التدريب التابعة لإدارة التربية والتعليم</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9B9B"/>
                    </a:solidFill>
                  </a:tcPr>
                </a:tc>
              </a:tr>
              <a:tr h="715820">
                <a:tc>
                  <a:txBody>
                    <a:bodyPr/>
                    <a:lstStyle/>
                    <a:p>
                      <a:pPr algn="ctr" rtl="1">
                        <a:lnSpc>
                          <a:spcPct val="115000"/>
                        </a:lnSpc>
                        <a:spcAft>
                          <a:spcPts val="0"/>
                        </a:spcAft>
                      </a:pPr>
                      <a:r>
                        <a:rPr lang="ar-SA" sz="1800" dirty="0">
                          <a:effectLst/>
                        </a:rPr>
                        <a:t>حققي حلمك و ابدئي </a:t>
                      </a:r>
                      <a:r>
                        <a:rPr lang="ar-SA" sz="1800" dirty="0" smtClean="0">
                          <a:effectLst/>
                        </a:rPr>
                        <a:t>مشروعك</a:t>
                      </a:r>
                      <a:endParaRPr lang="en-US" sz="1800" dirty="0">
                        <a:effectLst/>
                        <a:latin typeface="TheSans" pitchFamily="34" charset="-78"/>
                        <a:ea typeface="Calibri"/>
                        <a:cs typeface="TheSans" pitchFamily="34" charset="-78"/>
                      </a:endParaRPr>
                    </a:p>
                  </a:txBody>
                  <a:tcPr marL="68580" marR="68580" marT="0" marB="0" anchor="ctr">
                    <a:solidFill>
                      <a:srgbClr val="8E0000"/>
                    </a:solidFill>
                  </a:tcPr>
                </a:tc>
                <a:tc>
                  <a:txBody>
                    <a:bodyPr/>
                    <a:lstStyle/>
                    <a:p>
                      <a:pPr algn="ctr" rtl="1">
                        <a:lnSpc>
                          <a:spcPct val="115000"/>
                        </a:lnSpc>
                        <a:spcAft>
                          <a:spcPts val="0"/>
                        </a:spcAft>
                      </a:pPr>
                      <a:r>
                        <a:rPr lang="ar-SA" sz="1800" dirty="0">
                          <a:solidFill>
                            <a:srgbClr val="000000"/>
                          </a:solidFill>
                          <a:effectLst/>
                        </a:rPr>
                        <a:t>أ.فاطمة لطيف</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E5E5"/>
                    </a:solidFill>
                  </a:tcPr>
                </a:tc>
                <a:tc>
                  <a:txBody>
                    <a:bodyPr/>
                    <a:lstStyle/>
                    <a:p>
                      <a:pPr algn="ctr" rtl="1">
                        <a:lnSpc>
                          <a:spcPct val="115000"/>
                        </a:lnSpc>
                        <a:spcAft>
                          <a:spcPts val="0"/>
                        </a:spcAft>
                      </a:pPr>
                      <a:r>
                        <a:rPr lang="ar-SA" sz="1800" dirty="0">
                          <a:solidFill>
                            <a:srgbClr val="000000"/>
                          </a:solidFill>
                          <a:effectLst/>
                        </a:rPr>
                        <a:t>سيدات المجتمع المحلي</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E5E5"/>
                    </a:solidFill>
                  </a:tcPr>
                </a:tc>
                <a:tc>
                  <a:txBody>
                    <a:bodyPr/>
                    <a:lstStyle/>
                    <a:p>
                      <a:pPr algn="ctr" rtl="1">
                        <a:lnSpc>
                          <a:spcPct val="115000"/>
                        </a:lnSpc>
                        <a:spcAft>
                          <a:spcPts val="0"/>
                        </a:spcAft>
                      </a:pPr>
                      <a:r>
                        <a:rPr lang="ar-SA" sz="1800" dirty="0">
                          <a:solidFill>
                            <a:srgbClr val="000000"/>
                          </a:solidFill>
                          <a:effectLst/>
                        </a:rPr>
                        <a:t>مركز الرحمانية الثقافي</a:t>
                      </a:r>
                      <a:endParaRPr lang="en-US" sz="1800" dirty="0">
                        <a:solidFill>
                          <a:srgbClr val="000000"/>
                        </a:solidFill>
                        <a:effectLst/>
                        <a:latin typeface="TheSans" pitchFamily="34" charset="-78"/>
                        <a:ea typeface="Calibri"/>
                        <a:cs typeface="TheSans" pitchFamily="34" charset="-78"/>
                      </a:endParaRPr>
                    </a:p>
                  </a:txBody>
                  <a:tcPr marL="68580" marR="68580" marT="0" marB="0" anchor="ctr">
                    <a:solidFill>
                      <a:srgbClr val="FFE5E5"/>
                    </a:solidFill>
                  </a:tcP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5" name="عنصر نائب للمحتوى 5"/>
          <p:cNvGraphicFramePr>
            <a:graphicFrameLocks/>
          </p:cNvGraphicFramePr>
          <p:nvPr>
            <p:extLst>
              <p:ext uri="{D42A27DB-BD31-4B8C-83A1-F6EECF244321}">
                <p14:modId xmlns:p14="http://schemas.microsoft.com/office/powerpoint/2010/main" val="2372501489"/>
              </p:ext>
            </p:extLst>
          </p:nvPr>
        </p:nvGraphicFramePr>
        <p:xfrm>
          <a:off x="506493" y="1822596"/>
          <a:ext cx="8208911" cy="4437047"/>
        </p:xfrm>
        <a:graphic>
          <a:graphicData uri="http://schemas.openxmlformats.org/drawingml/2006/table">
            <a:tbl>
              <a:tblPr rtl="1" firstRow="1" firstCol="1" bandRow="1">
                <a:tableStyleId>{00A15C55-8517-42AA-B614-E9B94910E393}</a:tableStyleId>
              </a:tblPr>
              <a:tblGrid>
                <a:gridCol w="3132710"/>
                <a:gridCol w="5076201"/>
              </a:tblGrid>
              <a:tr h="695014">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اسم البرنامج </a:t>
                      </a:r>
                      <a:r>
                        <a:rPr lang="ar-SA" sz="1800" b="1" kern="1200" dirty="0" smtClean="0">
                          <a:solidFill>
                            <a:schemeClr val="lt1"/>
                          </a:solidFill>
                          <a:effectLst/>
                          <a:latin typeface="+mn-lt"/>
                          <a:ea typeface="+mn-ea"/>
                          <a:cs typeface="+mn-cs"/>
                        </a:rPr>
                        <a:t>التدريبي</a:t>
                      </a:r>
                      <a:endParaRPr lang="en-US" sz="1800" b="1" kern="1200" dirty="0">
                        <a:solidFill>
                          <a:schemeClr val="lt1"/>
                        </a:solidFill>
                        <a:effectLst/>
                        <a:latin typeface="+mn-lt"/>
                        <a:ea typeface="+mn-ea"/>
                        <a:cs typeface="+mn-cs"/>
                      </a:endParaRPr>
                    </a:p>
                  </a:txBody>
                  <a:tcPr marL="68580" marR="68580" marT="0" marB="0" anchor="ctr"/>
                </a:tc>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اعداد القيادات الادارية ومهارة التفاوض</a:t>
                      </a:r>
                      <a:endParaRPr lang="en-US" sz="1800" b="1" kern="1200" dirty="0">
                        <a:solidFill>
                          <a:schemeClr val="lt1"/>
                        </a:solidFill>
                        <a:effectLst/>
                        <a:latin typeface="+mn-lt"/>
                        <a:ea typeface="+mn-ea"/>
                        <a:cs typeface="+mn-cs"/>
                      </a:endParaRPr>
                    </a:p>
                  </a:txBody>
                  <a:tcPr marL="68580" marR="68580" marT="0" marB="0" anchor="ctr"/>
                </a:tc>
              </a:tr>
              <a:tr h="845931">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اهداف  البرنامج</a:t>
                      </a:r>
                      <a:endParaRPr lang="en-US" sz="1800" b="1" kern="1200" dirty="0">
                        <a:solidFill>
                          <a:schemeClr val="lt1"/>
                        </a:solidFill>
                        <a:effectLst/>
                        <a:latin typeface="+mn-lt"/>
                        <a:ea typeface="+mn-ea"/>
                        <a:cs typeface="+mn-cs"/>
                      </a:endParaRPr>
                    </a:p>
                  </a:txBody>
                  <a:tcPr marL="68580" marR="68580" marT="0" marB="0" anchor="ctr"/>
                </a:tc>
                <a:tc>
                  <a:txBody>
                    <a:bodyPr/>
                    <a:lstStyle/>
                    <a:p>
                      <a:pPr algn="just" rtl="1">
                        <a:lnSpc>
                          <a:spcPct val="150000"/>
                        </a:lnSpc>
                        <a:spcAft>
                          <a:spcPts val="0"/>
                        </a:spcAft>
                      </a:pPr>
                      <a:r>
                        <a:rPr lang="ar-SA" sz="1600" kern="1200" dirty="0">
                          <a:solidFill>
                            <a:srgbClr val="000000"/>
                          </a:solidFill>
                          <a:effectLst/>
                          <a:latin typeface="+mn-lt"/>
                          <a:ea typeface="+mn-ea"/>
                          <a:cs typeface="+mn-cs"/>
                        </a:rPr>
                        <a:t>إكساب الموظفين المعارف </a:t>
                      </a:r>
                      <a:r>
                        <a:rPr lang="ar-SA" sz="1600" kern="1200" dirty="0" err="1">
                          <a:solidFill>
                            <a:srgbClr val="000000"/>
                          </a:solidFill>
                          <a:effectLst/>
                          <a:latin typeface="+mn-lt"/>
                          <a:ea typeface="+mn-ea"/>
                          <a:cs typeface="+mn-cs"/>
                        </a:rPr>
                        <a:t>و</a:t>
                      </a:r>
                      <a:r>
                        <a:rPr lang="ar-SA" sz="1600" kern="1200" dirty="0">
                          <a:solidFill>
                            <a:srgbClr val="000000"/>
                          </a:solidFill>
                          <a:effectLst/>
                          <a:latin typeface="+mn-lt"/>
                          <a:ea typeface="+mn-ea"/>
                          <a:cs typeface="+mn-cs"/>
                        </a:rPr>
                        <a:t> المهارات </a:t>
                      </a:r>
                      <a:r>
                        <a:rPr lang="ar-SA" sz="1600" kern="1200" dirty="0" err="1">
                          <a:solidFill>
                            <a:srgbClr val="000000"/>
                          </a:solidFill>
                          <a:effectLst/>
                          <a:latin typeface="+mn-lt"/>
                          <a:ea typeface="+mn-ea"/>
                          <a:cs typeface="+mn-cs"/>
                        </a:rPr>
                        <a:t>و</a:t>
                      </a:r>
                      <a:r>
                        <a:rPr lang="ar-SA" sz="1600" kern="1200" dirty="0">
                          <a:solidFill>
                            <a:srgbClr val="000000"/>
                          </a:solidFill>
                          <a:effectLst/>
                          <a:latin typeface="+mn-lt"/>
                          <a:ea typeface="+mn-ea"/>
                          <a:cs typeface="+mn-cs"/>
                        </a:rPr>
                        <a:t> الاتجاهات المعاصرة التي تؤهلهم لممارسة العمل القيادي بمفهومه المعاصر مما يجعل منهم قادة متميزين.</a:t>
                      </a:r>
                      <a:endParaRPr lang="en-US" sz="1600" kern="1200" dirty="0">
                        <a:solidFill>
                          <a:srgbClr val="000000"/>
                        </a:solidFill>
                        <a:effectLst/>
                        <a:latin typeface="+mn-lt"/>
                        <a:ea typeface="+mn-ea"/>
                        <a:cs typeface="+mn-cs"/>
                      </a:endParaRPr>
                    </a:p>
                  </a:txBody>
                  <a:tcPr marL="68580" marR="68580" marT="0" marB="0" anchor="ctr"/>
                </a:tc>
              </a:tr>
              <a:tr h="591754">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الفئة المستهدفة</a:t>
                      </a:r>
                      <a:endParaRPr lang="en-US" sz="1800" b="1" kern="1200" dirty="0">
                        <a:solidFill>
                          <a:schemeClr val="lt1"/>
                        </a:solidFill>
                        <a:effectLst/>
                        <a:latin typeface="+mn-lt"/>
                        <a:ea typeface="+mn-ea"/>
                        <a:cs typeface="+mn-cs"/>
                      </a:endParaRPr>
                    </a:p>
                  </a:txBody>
                  <a:tcPr marL="68580" marR="68580" marT="0" marB="0" anchor="ctr"/>
                </a:tc>
                <a:tc>
                  <a:txBody>
                    <a:bodyPr/>
                    <a:lstStyle/>
                    <a:p>
                      <a:pPr algn="just" rtl="1">
                        <a:lnSpc>
                          <a:spcPct val="150000"/>
                        </a:lnSpc>
                        <a:spcAft>
                          <a:spcPts val="0"/>
                        </a:spcAft>
                      </a:pPr>
                      <a:r>
                        <a:rPr lang="ar-SA" sz="1600" kern="1200" dirty="0">
                          <a:solidFill>
                            <a:srgbClr val="000000"/>
                          </a:solidFill>
                          <a:effectLst/>
                          <a:latin typeface="+mn-lt"/>
                          <a:ea typeface="+mn-ea"/>
                          <a:cs typeface="+mn-cs"/>
                        </a:rPr>
                        <a:t>موظفي القطاعات الحكومية والخاصة بمحافظة </a:t>
                      </a:r>
                      <a:r>
                        <a:rPr lang="ar-SA" sz="1600" kern="1200" dirty="0" err="1">
                          <a:solidFill>
                            <a:srgbClr val="000000"/>
                          </a:solidFill>
                          <a:effectLst/>
                          <a:latin typeface="+mn-lt"/>
                          <a:ea typeface="+mn-ea"/>
                          <a:cs typeface="+mn-cs"/>
                        </a:rPr>
                        <a:t>الغاط</a:t>
                      </a:r>
                      <a:endParaRPr lang="en-US" sz="1600" kern="1200" dirty="0">
                        <a:solidFill>
                          <a:srgbClr val="000000"/>
                        </a:solidFill>
                        <a:effectLst/>
                        <a:latin typeface="+mn-lt"/>
                        <a:ea typeface="+mn-ea"/>
                        <a:cs typeface="+mn-cs"/>
                      </a:endParaRPr>
                    </a:p>
                  </a:txBody>
                  <a:tcPr marL="68580" marR="68580" marT="0" marB="0" anchor="ctr"/>
                </a:tc>
              </a:tr>
              <a:tr h="556011">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تاريخ تنفيذ البرنامج التدريبي</a:t>
                      </a:r>
                      <a:endParaRPr lang="en-US" sz="1800" b="1" kern="1200" dirty="0">
                        <a:solidFill>
                          <a:schemeClr val="lt1"/>
                        </a:solidFill>
                        <a:effectLst/>
                        <a:latin typeface="+mn-lt"/>
                        <a:ea typeface="+mn-ea"/>
                        <a:cs typeface="+mn-cs"/>
                      </a:endParaRPr>
                    </a:p>
                  </a:txBody>
                  <a:tcPr marL="68580" marR="68580" marT="0" marB="0" anchor="ctr"/>
                </a:tc>
                <a:tc>
                  <a:txBody>
                    <a:bodyPr/>
                    <a:lstStyle/>
                    <a:p>
                      <a:pPr algn="just" rtl="1">
                        <a:lnSpc>
                          <a:spcPct val="150000"/>
                        </a:lnSpc>
                        <a:spcAft>
                          <a:spcPts val="0"/>
                        </a:spcAft>
                      </a:pPr>
                      <a:r>
                        <a:rPr lang="ar-SA" sz="1600" kern="1200" dirty="0">
                          <a:solidFill>
                            <a:srgbClr val="000000"/>
                          </a:solidFill>
                          <a:effectLst/>
                          <a:latin typeface="+mn-lt"/>
                          <a:ea typeface="+mn-ea"/>
                          <a:cs typeface="+mn-cs"/>
                        </a:rPr>
                        <a:t>يوم السبت </a:t>
                      </a:r>
                      <a:r>
                        <a:rPr lang="ar-SA" sz="1600" dirty="0" smtClean="0">
                          <a:solidFill>
                            <a:srgbClr val="000000"/>
                          </a:solidFill>
                          <a:effectLst/>
                        </a:rPr>
                        <a:t>1434</a:t>
                      </a:r>
                      <a:r>
                        <a:rPr lang="ar-SA" sz="1600" kern="1200" dirty="0" smtClean="0">
                          <a:solidFill>
                            <a:srgbClr val="000000"/>
                          </a:solidFill>
                          <a:effectLst/>
                          <a:latin typeface="+mn-lt"/>
                          <a:ea typeface="+mn-ea"/>
                          <a:cs typeface="+mn-cs"/>
                        </a:rPr>
                        <a:t>/5/25هـ</a:t>
                      </a:r>
                      <a:endParaRPr lang="en-US" sz="1600" kern="1200" dirty="0">
                        <a:solidFill>
                          <a:srgbClr val="000000"/>
                        </a:solidFill>
                        <a:effectLst/>
                        <a:latin typeface="+mn-lt"/>
                        <a:ea typeface="+mn-ea"/>
                        <a:cs typeface="+mn-cs"/>
                      </a:endParaRPr>
                    </a:p>
                  </a:txBody>
                  <a:tcPr marL="68580" marR="68580" marT="0" marB="0" anchor="ctr"/>
                </a:tc>
              </a:tr>
              <a:tr h="556011">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مكان انعقاد البرنامج</a:t>
                      </a:r>
                      <a:endParaRPr lang="en-US" sz="1800" b="1" kern="1200" dirty="0">
                        <a:solidFill>
                          <a:schemeClr val="lt1"/>
                        </a:solidFill>
                        <a:effectLst/>
                        <a:latin typeface="+mn-lt"/>
                        <a:ea typeface="+mn-ea"/>
                        <a:cs typeface="+mn-cs"/>
                      </a:endParaRPr>
                    </a:p>
                  </a:txBody>
                  <a:tcPr marL="68580" marR="68580" marT="0" marB="0" anchor="ctr"/>
                </a:tc>
                <a:tc>
                  <a:txBody>
                    <a:bodyPr/>
                    <a:lstStyle/>
                    <a:p>
                      <a:pPr algn="just" rtl="1">
                        <a:lnSpc>
                          <a:spcPct val="150000"/>
                        </a:lnSpc>
                        <a:spcAft>
                          <a:spcPts val="0"/>
                        </a:spcAft>
                      </a:pPr>
                      <a:r>
                        <a:rPr lang="ar-SA" sz="1600" kern="1200" dirty="0">
                          <a:solidFill>
                            <a:srgbClr val="000000"/>
                          </a:solidFill>
                          <a:effectLst/>
                          <a:latin typeface="+mn-lt"/>
                          <a:ea typeface="+mn-ea"/>
                          <a:cs typeface="+mn-cs"/>
                        </a:rPr>
                        <a:t>مركز الرحمانية الثقافي</a:t>
                      </a:r>
                      <a:endParaRPr lang="en-US" sz="1600" kern="1200" dirty="0">
                        <a:solidFill>
                          <a:srgbClr val="000000"/>
                        </a:solidFill>
                        <a:effectLst/>
                        <a:latin typeface="+mn-lt"/>
                        <a:ea typeface="+mn-ea"/>
                        <a:cs typeface="+mn-cs"/>
                      </a:endParaRPr>
                    </a:p>
                  </a:txBody>
                  <a:tcPr marL="68580" marR="68580" marT="0" marB="0" anchor="ctr"/>
                </a:tc>
              </a:tr>
              <a:tr h="591754">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اسم المدرب</a:t>
                      </a:r>
                      <a:endParaRPr lang="en-US" sz="1800" b="1" kern="1200" dirty="0">
                        <a:solidFill>
                          <a:schemeClr val="lt1"/>
                        </a:solidFill>
                        <a:effectLst/>
                        <a:latin typeface="+mn-lt"/>
                        <a:ea typeface="+mn-ea"/>
                        <a:cs typeface="+mn-cs"/>
                      </a:endParaRPr>
                    </a:p>
                  </a:txBody>
                  <a:tcPr marL="68580" marR="68580" marT="0" marB="0" anchor="ctr"/>
                </a:tc>
                <a:tc>
                  <a:txBody>
                    <a:bodyPr/>
                    <a:lstStyle/>
                    <a:p>
                      <a:pPr algn="just" rtl="1">
                        <a:lnSpc>
                          <a:spcPct val="150000"/>
                        </a:lnSpc>
                        <a:spcAft>
                          <a:spcPts val="0"/>
                        </a:spcAft>
                      </a:pPr>
                      <a:r>
                        <a:rPr lang="ar-SA" sz="1600" kern="1200" dirty="0">
                          <a:solidFill>
                            <a:srgbClr val="000000"/>
                          </a:solidFill>
                          <a:effectLst/>
                          <a:latin typeface="+mn-lt"/>
                          <a:ea typeface="+mn-ea"/>
                          <a:cs typeface="+mn-cs"/>
                        </a:rPr>
                        <a:t>د. وليد قاسم قويدر</a:t>
                      </a:r>
                      <a:endParaRPr lang="en-US" sz="1600" kern="1200" dirty="0">
                        <a:solidFill>
                          <a:srgbClr val="000000"/>
                        </a:solidFill>
                        <a:effectLst/>
                        <a:latin typeface="+mn-lt"/>
                        <a:ea typeface="+mn-ea"/>
                        <a:cs typeface="+mn-cs"/>
                      </a:endParaRPr>
                    </a:p>
                  </a:txBody>
                  <a:tcPr marL="68580" marR="68580" marT="0" marB="0" anchor="ctr"/>
                </a:tc>
              </a:tr>
              <a:tr h="600572">
                <a:tc>
                  <a:txBody>
                    <a:bodyPr/>
                    <a:lstStyle/>
                    <a:p>
                      <a:pPr marL="0" algn="r" defTabSz="914400" rtl="1" eaLnBrk="1" latinLnBrk="0" hangingPunct="1">
                        <a:lnSpc>
                          <a:spcPct val="150000"/>
                        </a:lnSpc>
                        <a:spcAft>
                          <a:spcPts val="0"/>
                        </a:spcAft>
                      </a:pPr>
                      <a:r>
                        <a:rPr lang="ar-SA" sz="1800" b="1" kern="1200" dirty="0">
                          <a:solidFill>
                            <a:schemeClr val="lt1"/>
                          </a:solidFill>
                          <a:effectLst/>
                          <a:latin typeface="+mn-lt"/>
                          <a:ea typeface="+mn-ea"/>
                          <a:cs typeface="+mn-cs"/>
                        </a:rPr>
                        <a:t>عدد المتدربين الذين حضروا  البرنامج</a:t>
                      </a:r>
                      <a:endParaRPr lang="en-US" sz="1800" b="1" kern="1200" dirty="0">
                        <a:solidFill>
                          <a:schemeClr val="lt1"/>
                        </a:solidFill>
                        <a:effectLst/>
                        <a:latin typeface="+mn-lt"/>
                        <a:ea typeface="+mn-ea"/>
                        <a:cs typeface="+mn-cs"/>
                      </a:endParaRPr>
                    </a:p>
                  </a:txBody>
                  <a:tcPr marL="68580" marR="68580" marT="0" marB="0" anchor="ctr"/>
                </a:tc>
                <a:tc>
                  <a:txBody>
                    <a:bodyPr/>
                    <a:lstStyle/>
                    <a:p>
                      <a:pPr algn="just" rtl="1">
                        <a:lnSpc>
                          <a:spcPct val="150000"/>
                        </a:lnSpc>
                        <a:spcAft>
                          <a:spcPts val="0"/>
                        </a:spcAft>
                      </a:pPr>
                      <a:r>
                        <a:rPr lang="ar-SA" sz="1600" kern="1200" dirty="0">
                          <a:solidFill>
                            <a:srgbClr val="000000"/>
                          </a:solidFill>
                          <a:effectLst/>
                          <a:latin typeface="+mn-lt"/>
                          <a:ea typeface="+mn-ea"/>
                          <a:cs typeface="+mn-cs"/>
                        </a:rPr>
                        <a:t>16 متدرب</a:t>
                      </a:r>
                      <a:endParaRPr lang="en-US" sz="1600" kern="1200" dirty="0">
                        <a:solidFill>
                          <a:srgbClr val="000000"/>
                        </a:solidFill>
                        <a:effectLst/>
                        <a:latin typeface="+mn-lt"/>
                        <a:ea typeface="+mn-ea"/>
                        <a:cs typeface="+mn-cs"/>
                      </a:endParaRPr>
                    </a:p>
                  </a:txBody>
                  <a:tcPr marL="68580" marR="68580" marT="0"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71472" y="579438"/>
            <a:ext cx="7458100" cy="563562"/>
          </a:xfrm>
          <a:prstGeom prst="rect">
            <a:avLst/>
          </a:prstGeom>
        </p:spPr>
        <p:txBody>
          <a:bodyPr/>
          <a:lstStyle/>
          <a:p>
            <a:pPr marL="0" marR="0" lvl="0" indent="0" algn="r" defTabSz="914400" rtl="1" eaLnBrk="1" fontAlgn="base" latinLnBrk="0" hangingPunct="1">
              <a:lnSpc>
                <a:spcPct val="100000"/>
              </a:lnSpc>
              <a:spcBef>
                <a:spcPct val="0"/>
              </a:spcBef>
              <a:spcAft>
                <a:spcPct val="0"/>
              </a:spcAft>
              <a:buClrTx/>
              <a:buSzTx/>
              <a:buFontTx/>
              <a:buNone/>
              <a:tabLst/>
              <a:defRPr/>
            </a:pPr>
            <a:r>
              <a:rPr lang="ar-SA" sz="3000" kern="0" dirty="0" smtClean="0">
                <a:solidFill>
                  <a:schemeClr val="bg1"/>
                </a:solidFill>
                <a:effectLst>
                  <a:outerShdw blurRad="38100" dist="38100" dir="2700000" algn="tl">
                    <a:srgbClr val="000000">
                      <a:alpha val="43137"/>
                    </a:srgbClr>
                  </a:outerShdw>
                </a:effectLst>
                <a:latin typeface="TheSans" pitchFamily="34" charset="-78"/>
                <a:ea typeface="GE SS Unique Bold" pitchFamily="18" charset="-78"/>
                <a:cs typeface="TheSans" pitchFamily="34" charset="-78"/>
                <a:sym typeface="Webdings"/>
              </a:rPr>
              <a:t>الدورات التدريبية :</a:t>
            </a:r>
            <a:endParaRPr kumimoji="0" lang="en-US" sz="3000" i="0" u="none" strike="noStrike" kern="0" cap="none" spc="0" normalizeH="0" baseline="0" noProof="0" dirty="0">
              <a:ln>
                <a:noFill/>
              </a:ln>
              <a:solidFill>
                <a:schemeClr val="accent1"/>
              </a:solidFill>
              <a:effectLst>
                <a:outerShdw blurRad="38100" dist="38100" dir="2700000" algn="tl">
                  <a:srgbClr val="000000">
                    <a:alpha val="43137"/>
                  </a:srgbClr>
                </a:outerShdw>
              </a:effectLst>
              <a:uLnTx/>
              <a:uFillTx/>
              <a:latin typeface="TheSans" pitchFamily="34" charset="-78"/>
              <a:ea typeface="GE SS Unique Bold" pitchFamily="18" charset="-78"/>
              <a:cs typeface="TheSans" pitchFamily="34" charset="-78"/>
            </a:endParaRPr>
          </a:p>
        </p:txBody>
      </p:sp>
      <p:graphicFrame>
        <p:nvGraphicFramePr>
          <p:cNvPr id="4" name="عنصر نائب للمحتوى 3"/>
          <p:cNvGraphicFramePr>
            <a:graphicFrameLocks/>
          </p:cNvGraphicFramePr>
          <p:nvPr>
            <p:extLst>
              <p:ext uri="{D42A27DB-BD31-4B8C-83A1-F6EECF244321}">
                <p14:modId xmlns:p14="http://schemas.microsoft.com/office/powerpoint/2010/main" val="435482732"/>
              </p:ext>
            </p:extLst>
          </p:nvPr>
        </p:nvGraphicFramePr>
        <p:xfrm>
          <a:off x="622081" y="1600842"/>
          <a:ext cx="7950447" cy="4771165"/>
        </p:xfrm>
        <a:graphic>
          <a:graphicData uri="http://schemas.openxmlformats.org/drawingml/2006/table">
            <a:tbl>
              <a:tblPr rtl="1" firstRow="1" firstCol="1" bandRow="1">
                <a:tableStyleId>{00A15C55-8517-42AA-B614-E9B94910E393}</a:tableStyleId>
              </a:tblPr>
              <a:tblGrid>
                <a:gridCol w="3049537"/>
                <a:gridCol w="4900910"/>
              </a:tblGrid>
              <a:tr h="710728">
                <a:tc>
                  <a:txBody>
                    <a:bodyPr/>
                    <a:lstStyle/>
                    <a:p>
                      <a:pPr algn="r" rtl="1">
                        <a:lnSpc>
                          <a:spcPct val="150000"/>
                        </a:lnSpc>
                        <a:spcAft>
                          <a:spcPts val="0"/>
                        </a:spcAft>
                      </a:pPr>
                      <a:r>
                        <a:rPr lang="ar-SA" sz="1800" dirty="0">
                          <a:effectLst/>
                        </a:rPr>
                        <a:t>اسم البرنامج التدريبي</a:t>
                      </a:r>
                      <a:endParaRPr lang="en-US" sz="18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effectLst/>
                        </a:rPr>
                        <a:t>الضمانات والحقوق في نظام الإجراءات الجزائية السعودي</a:t>
                      </a:r>
                      <a:endParaRPr lang="en-US" sz="1600" dirty="0">
                        <a:effectLst/>
                        <a:latin typeface="TheSans" pitchFamily="34" charset="-78"/>
                        <a:cs typeface="TheSans" pitchFamily="34" charset="-78"/>
                      </a:endParaRPr>
                    </a:p>
                  </a:txBody>
                  <a:tcPr marL="68580" marR="68580" marT="0" marB="0" anchor="ctr"/>
                </a:tc>
              </a:tr>
              <a:tr h="1039149">
                <a:tc>
                  <a:txBody>
                    <a:bodyPr/>
                    <a:lstStyle/>
                    <a:p>
                      <a:pPr algn="r" rtl="1">
                        <a:lnSpc>
                          <a:spcPct val="150000"/>
                        </a:lnSpc>
                        <a:spcAft>
                          <a:spcPts val="0"/>
                        </a:spcAft>
                      </a:pPr>
                      <a:r>
                        <a:rPr lang="ar-SA" sz="1800" dirty="0">
                          <a:effectLst/>
                        </a:rPr>
                        <a:t>اهداف  البرنامج</a:t>
                      </a:r>
                      <a:endParaRPr lang="en-US" sz="18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تنمية القدرات المعرفية للمتدربين بالجوانب الموضوعية في قانون الإجراءات الجنائية  .</a:t>
                      </a:r>
                      <a:endParaRPr lang="en-US" sz="1600" dirty="0">
                        <a:solidFill>
                          <a:srgbClr val="000000"/>
                        </a:solidFill>
                        <a:effectLst/>
                      </a:endParaRPr>
                    </a:p>
                    <a:p>
                      <a:pPr algn="just" rtl="1">
                        <a:lnSpc>
                          <a:spcPct val="150000"/>
                        </a:lnSpc>
                        <a:spcAft>
                          <a:spcPts val="0"/>
                        </a:spcAft>
                      </a:pPr>
                      <a:r>
                        <a:rPr lang="ar-SA" sz="1600" dirty="0">
                          <a:solidFill>
                            <a:srgbClr val="000000"/>
                          </a:solidFill>
                          <a:effectLst/>
                        </a:rPr>
                        <a:t>تنمية مهارات المتدربين على تطبيق الإجراءات الجنائية  المتعلقة بالعمل الميداني</a:t>
                      </a:r>
                      <a:endParaRPr lang="en-US" sz="1600" dirty="0">
                        <a:solidFill>
                          <a:srgbClr val="000000"/>
                        </a:solidFill>
                        <a:effectLst/>
                        <a:latin typeface="TheSans" pitchFamily="34" charset="-78"/>
                        <a:cs typeface="TheSans" pitchFamily="34" charset="-78"/>
                      </a:endParaRPr>
                    </a:p>
                  </a:txBody>
                  <a:tcPr marL="68580" marR="68580" marT="0" marB="0" anchor="ctr"/>
                </a:tc>
              </a:tr>
              <a:tr h="548044">
                <a:tc>
                  <a:txBody>
                    <a:bodyPr/>
                    <a:lstStyle/>
                    <a:p>
                      <a:pPr algn="r" rtl="1">
                        <a:lnSpc>
                          <a:spcPct val="150000"/>
                        </a:lnSpc>
                        <a:spcAft>
                          <a:spcPts val="0"/>
                        </a:spcAft>
                      </a:pPr>
                      <a:r>
                        <a:rPr lang="ar-SA" sz="1800" dirty="0">
                          <a:effectLst/>
                        </a:rPr>
                        <a:t>الفئة المستهدفة</a:t>
                      </a:r>
                      <a:endParaRPr lang="en-US" sz="18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جهات الضبط </a:t>
                      </a:r>
                      <a:r>
                        <a:rPr lang="ar-SA" sz="1600" kern="1200" dirty="0">
                          <a:solidFill>
                            <a:srgbClr val="000000"/>
                          </a:solidFill>
                          <a:effectLst/>
                          <a:latin typeface="+mn-lt"/>
                          <a:ea typeface="+mn-ea"/>
                          <a:cs typeface="+mn-cs"/>
                        </a:rPr>
                        <a:t>الجنائي</a:t>
                      </a:r>
                      <a:r>
                        <a:rPr lang="ar-SA" sz="1600" dirty="0">
                          <a:solidFill>
                            <a:srgbClr val="000000"/>
                          </a:solidFill>
                          <a:effectLst/>
                        </a:rPr>
                        <a:t> بمحافظة </a:t>
                      </a:r>
                      <a:r>
                        <a:rPr lang="ar-SA" sz="1600" dirty="0" err="1">
                          <a:solidFill>
                            <a:srgbClr val="000000"/>
                          </a:solidFill>
                          <a:effectLst/>
                        </a:rPr>
                        <a:t>الغاط</a:t>
                      </a:r>
                      <a:endParaRPr lang="en-US" sz="1600" dirty="0">
                        <a:solidFill>
                          <a:srgbClr val="000000"/>
                        </a:solidFill>
                        <a:effectLst/>
                        <a:latin typeface="TheSans" pitchFamily="34" charset="-78"/>
                        <a:cs typeface="TheSans" pitchFamily="34" charset="-78"/>
                      </a:endParaRPr>
                    </a:p>
                  </a:txBody>
                  <a:tcPr marL="68580" marR="68580" marT="0" marB="0" anchor="ctr"/>
                </a:tc>
              </a:tr>
              <a:tr h="515507">
                <a:tc>
                  <a:txBody>
                    <a:bodyPr/>
                    <a:lstStyle/>
                    <a:p>
                      <a:pPr algn="r" rtl="1">
                        <a:lnSpc>
                          <a:spcPct val="150000"/>
                        </a:lnSpc>
                        <a:spcAft>
                          <a:spcPts val="0"/>
                        </a:spcAft>
                      </a:pPr>
                      <a:r>
                        <a:rPr lang="ar-SA" sz="1800" dirty="0">
                          <a:effectLst/>
                        </a:rPr>
                        <a:t>تاريخ تنفيذ البرنامج التدريبي</a:t>
                      </a:r>
                      <a:endParaRPr lang="en-US" sz="18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الاحد </a:t>
                      </a:r>
                      <a:r>
                        <a:rPr lang="ar-SA" sz="1600" dirty="0" smtClean="0">
                          <a:solidFill>
                            <a:srgbClr val="000000"/>
                          </a:solidFill>
                          <a:effectLst/>
                        </a:rPr>
                        <a:t>1434/5/26هـ</a:t>
                      </a:r>
                      <a:endParaRPr lang="en-US" sz="1600" dirty="0">
                        <a:solidFill>
                          <a:srgbClr val="000000"/>
                        </a:solidFill>
                        <a:effectLst/>
                        <a:latin typeface="TheSans" pitchFamily="34" charset="-78"/>
                        <a:cs typeface="TheSans" pitchFamily="34" charset="-78"/>
                      </a:endParaRPr>
                    </a:p>
                  </a:txBody>
                  <a:tcPr marL="68580" marR="68580" marT="0" marB="0" anchor="ctr"/>
                </a:tc>
              </a:tr>
              <a:tr h="515507">
                <a:tc>
                  <a:txBody>
                    <a:bodyPr/>
                    <a:lstStyle/>
                    <a:p>
                      <a:pPr algn="r" rtl="1">
                        <a:lnSpc>
                          <a:spcPct val="150000"/>
                        </a:lnSpc>
                        <a:spcAft>
                          <a:spcPts val="0"/>
                        </a:spcAft>
                      </a:pPr>
                      <a:r>
                        <a:rPr lang="ar-SA" sz="1800" dirty="0">
                          <a:effectLst/>
                        </a:rPr>
                        <a:t>مكان انعقاد البرنامج</a:t>
                      </a:r>
                      <a:endParaRPr lang="en-US" sz="18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مركز الرحمانية الثقافي</a:t>
                      </a:r>
                      <a:endParaRPr lang="en-US" sz="1600" dirty="0">
                        <a:solidFill>
                          <a:srgbClr val="000000"/>
                        </a:solidFill>
                        <a:effectLst/>
                        <a:latin typeface="TheSans" pitchFamily="34" charset="-78"/>
                        <a:cs typeface="TheSans" pitchFamily="34" charset="-78"/>
                      </a:endParaRPr>
                    </a:p>
                  </a:txBody>
                  <a:tcPr marL="68580" marR="68580" marT="0" marB="0" anchor="ctr"/>
                </a:tc>
              </a:tr>
              <a:tr h="548044">
                <a:tc>
                  <a:txBody>
                    <a:bodyPr/>
                    <a:lstStyle/>
                    <a:p>
                      <a:pPr algn="r" rtl="1">
                        <a:lnSpc>
                          <a:spcPct val="150000"/>
                        </a:lnSpc>
                        <a:spcAft>
                          <a:spcPts val="0"/>
                        </a:spcAft>
                      </a:pPr>
                      <a:r>
                        <a:rPr lang="ar-SA" sz="1800">
                          <a:effectLst/>
                        </a:rPr>
                        <a:t>اسم المدرب</a:t>
                      </a:r>
                      <a:endParaRPr lang="en-US" sz="180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د. خالد بن عبدالله الشافي</a:t>
                      </a:r>
                      <a:endParaRPr lang="en-US" sz="1600" dirty="0">
                        <a:solidFill>
                          <a:srgbClr val="000000"/>
                        </a:solidFill>
                        <a:effectLst/>
                        <a:latin typeface="TheSans" pitchFamily="34" charset="-78"/>
                        <a:cs typeface="TheSans" pitchFamily="34" charset="-78"/>
                      </a:endParaRPr>
                    </a:p>
                  </a:txBody>
                  <a:tcPr marL="68580" marR="68580" marT="0" marB="0" anchor="ctr"/>
                </a:tc>
              </a:tr>
              <a:tr h="515507">
                <a:tc>
                  <a:txBody>
                    <a:bodyPr/>
                    <a:lstStyle/>
                    <a:p>
                      <a:pPr algn="r" rtl="1">
                        <a:lnSpc>
                          <a:spcPct val="150000"/>
                        </a:lnSpc>
                        <a:spcAft>
                          <a:spcPts val="0"/>
                        </a:spcAft>
                      </a:pPr>
                      <a:r>
                        <a:rPr lang="ar-SA" sz="1800" dirty="0">
                          <a:effectLst/>
                        </a:rPr>
                        <a:t>عدد المتدربين الذين حضروا  البرنامج</a:t>
                      </a:r>
                      <a:endParaRPr lang="en-US" sz="1800" dirty="0">
                        <a:effectLst/>
                        <a:latin typeface="TheSans" pitchFamily="34" charset="-78"/>
                        <a:ea typeface="Times New Roman"/>
                        <a:cs typeface="TheSans" pitchFamily="34" charset="-78"/>
                      </a:endParaRPr>
                    </a:p>
                  </a:txBody>
                  <a:tcPr marL="68580" marR="68580" marT="0" marB="0" anchor="ctr"/>
                </a:tc>
                <a:tc>
                  <a:txBody>
                    <a:bodyPr/>
                    <a:lstStyle/>
                    <a:p>
                      <a:pPr algn="just" rtl="1">
                        <a:lnSpc>
                          <a:spcPct val="150000"/>
                        </a:lnSpc>
                        <a:spcAft>
                          <a:spcPts val="0"/>
                        </a:spcAft>
                      </a:pPr>
                      <a:r>
                        <a:rPr lang="ar-SA" sz="1600" dirty="0">
                          <a:solidFill>
                            <a:srgbClr val="000000"/>
                          </a:solidFill>
                          <a:effectLst/>
                        </a:rPr>
                        <a:t>9 متدربين</a:t>
                      </a:r>
                      <a:endParaRPr lang="en-US" sz="1600" dirty="0">
                        <a:solidFill>
                          <a:srgbClr val="000000"/>
                        </a:solidFill>
                        <a:effectLst/>
                        <a:latin typeface="TheSans" pitchFamily="34" charset="-78"/>
                        <a:cs typeface="TheSans" pitchFamily="34" charset="-78"/>
                      </a:endParaRPr>
                    </a:p>
                  </a:txBody>
                  <a:tcPr marL="68580" marR="68580" marT="0" marB="0" anchor="ctr"/>
                </a:tc>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750">
        <p:cover dir="ru"/>
      </p:transition>
    </mc:Choice>
    <mc:Fallback xmlns="">
      <p:transition spd="slow">
        <p:cover dir="ru"/>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cdb2004138l">
  <a:themeElements>
    <a:clrScheme name="sample 3">
      <a:dk1>
        <a:srgbClr val="1D528D"/>
      </a:dk1>
      <a:lt1>
        <a:srgbClr val="FFFFFF"/>
      </a:lt1>
      <a:dk2>
        <a:srgbClr val="000000"/>
      </a:dk2>
      <a:lt2>
        <a:srgbClr val="DDDDDD"/>
      </a:lt2>
      <a:accent1>
        <a:srgbClr val="25B1B1"/>
      </a:accent1>
      <a:accent2>
        <a:srgbClr val="5BACE9"/>
      </a:accent2>
      <a:accent3>
        <a:srgbClr val="FFFFFF"/>
      </a:accent3>
      <a:accent4>
        <a:srgbClr val="174578"/>
      </a:accent4>
      <a:accent5>
        <a:srgbClr val="ACD5D5"/>
      </a:accent5>
      <a:accent6>
        <a:srgbClr val="529BD3"/>
      </a:accent6>
      <a:hlink>
        <a:srgbClr val="6E71F0"/>
      </a:hlink>
      <a:folHlink>
        <a:srgbClr val="969696"/>
      </a:folHlink>
    </a:clrScheme>
    <a:fontScheme name="sample">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1">
        <a:dk1>
          <a:srgbClr val="1D528D"/>
        </a:dk1>
        <a:lt1>
          <a:srgbClr val="FFFFFF"/>
        </a:lt1>
        <a:dk2>
          <a:srgbClr val="000000"/>
        </a:dk2>
        <a:lt2>
          <a:srgbClr val="C0C0C0"/>
        </a:lt2>
        <a:accent1>
          <a:srgbClr val="4EA693"/>
        </a:accent1>
        <a:accent2>
          <a:srgbClr val="ABA755"/>
        </a:accent2>
        <a:accent3>
          <a:srgbClr val="FFFFFF"/>
        </a:accent3>
        <a:accent4>
          <a:srgbClr val="174578"/>
        </a:accent4>
        <a:accent5>
          <a:srgbClr val="B2D0C8"/>
        </a:accent5>
        <a:accent6>
          <a:srgbClr val="9B974C"/>
        </a:accent6>
        <a:hlink>
          <a:srgbClr val="3981B7"/>
        </a:hlink>
        <a:folHlink>
          <a:srgbClr val="969696"/>
        </a:folHlink>
      </a:clrScheme>
      <a:clrMap bg1="lt1" tx1="dk1" bg2="lt2" tx2="dk2" accent1="accent1" accent2="accent2" accent3="accent3" accent4="accent4" accent5="accent5" accent6="accent6" hlink="hlink" folHlink="folHlink"/>
    </a:extraClrScheme>
    <a:extraClrScheme>
      <a:clrScheme name="sample 2">
        <a:dk1>
          <a:srgbClr val="124B98"/>
        </a:dk1>
        <a:lt1>
          <a:srgbClr val="FFFFFF"/>
        </a:lt1>
        <a:dk2>
          <a:srgbClr val="000000"/>
        </a:dk2>
        <a:lt2>
          <a:srgbClr val="DDDDDD"/>
        </a:lt2>
        <a:accent1>
          <a:srgbClr val="4976D1"/>
        </a:accent1>
        <a:accent2>
          <a:srgbClr val="4CB494"/>
        </a:accent2>
        <a:accent3>
          <a:srgbClr val="FFFFFF"/>
        </a:accent3>
        <a:accent4>
          <a:srgbClr val="0E3F81"/>
        </a:accent4>
        <a:accent5>
          <a:srgbClr val="B1BDE5"/>
        </a:accent5>
        <a:accent6>
          <a:srgbClr val="44A386"/>
        </a:accent6>
        <a:hlink>
          <a:srgbClr val="0099CC"/>
        </a:hlink>
        <a:folHlink>
          <a:srgbClr val="969696"/>
        </a:folHlink>
      </a:clrScheme>
      <a:clrMap bg1="lt1" tx1="dk1" bg2="lt2" tx2="dk2" accent1="accent1" accent2="accent2" accent3="accent3" accent4="accent4" accent5="accent5" accent6="accent6" hlink="hlink" folHlink="folHlink"/>
    </a:extraClrScheme>
    <a:extraClrScheme>
      <a:clrScheme name="sample 3">
        <a:dk1>
          <a:srgbClr val="1D528D"/>
        </a:dk1>
        <a:lt1>
          <a:srgbClr val="FFFFFF"/>
        </a:lt1>
        <a:dk2>
          <a:srgbClr val="000000"/>
        </a:dk2>
        <a:lt2>
          <a:srgbClr val="DDDDDD"/>
        </a:lt2>
        <a:accent1>
          <a:srgbClr val="25B1B1"/>
        </a:accent1>
        <a:accent2>
          <a:srgbClr val="5BACE9"/>
        </a:accent2>
        <a:accent3>
          <a:srgbClr val="FFFFFF"/>
        </a:accent3>
        <a:accent4>
          <a:srgbClr val="174578"/>
        </a:accent4>
        <a:accent5>
          <a:srgbClr val="ACD5D5"/>
        </a:accent5>
        <a:accent6>
          <a:srgbClr val="529BD3"/>
        </a:accent6>
        <a:hlink>
          <a:srgbClr val="6E71F0"/>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cdb2004138l</Template>
  <TotalTime>913</TotalTime>
  <Words>1258</Words>
  <Application>Microsoft Office PowerPoint</Application>
  <PresentationFormat>عرض على الشاشة (3:4)‏</PresentationFormat>
  <Paragraphs>276</Paragraphs>
  <Slides>22</Slides>
  <Notes>6</Notes>
  <HiddenSlides>0</HiddenSlides>
  <MMClips>0</MMClips>
  <ScaleCrop>false</ScaleCrop>
  <HeadingPairs>
    <vt:vector size="4" baseType="variant">
      <vt:variant>
        <vt:lpstr>نسق</vt:lpstr>
      </vt:variant>
      <vt:variant>
        <vt:i4>1</vt:i4>
      </vt:variant>
      <vt:variant>
        <vt:lpstr>عناوين الشرائح</vt:lpstr>
      </vt:variant>
      <vt:variant>
        <vt:i4>22</vt:i4>
      </vt:variant>
    </vt:vector>
  </HeadingPairs>
  <TitlesOfParts>
    <vt:vector size="23" baseType="lpstr">
      <vt:lpstr>cdb2004138l</vt:lpstr>
      <vt:lpstr>الشراكة المجتمعية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الشراكة المجتمعية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نظام التشغيل الحاسب</dc:title>
  <dc:creator>GN</dc:creator>
  <cp:lastModifiedBy>user</cp:lastModifiedBy>
  <cp:revision>118</cp:revision>
  <dcterms:created xsi:type="dcterms:W3CDTF">2010-11-03T18:01:36Z</dcterms:created>
  <dcterms:modified xsi:type="dcterms:W3CDTF">2013-06-06T20:46:52Z</dcterms:modified>
</cp:coreProperties>
</file>