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7" r:id="rId8"/>
    <p:sldId id="268" r:id="rId9"/>
    <p:sldId id="269" r:id="rId10"/>
    <p:sldId id="262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7E2486C-D18A-47B0-A250-3F73843111BB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D932625-B691-4CBC-8DC5-AF4C630A3109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486C-D18A-47B0-A250-3F73843111BB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2625-B691-4CBC-8DC5-AF4C630A31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486C-D18A-47B0-A250-3F73843111BB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2625-B691-4CBC-8DC5-AF4C630A31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486C-D18A-47B0-A250-3F73843111BB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2625-B691-4CBC-8DC5-AF4C630A31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486C-D18A-47B0-A250-3F73843111BB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2625-B691-4CBC-8DC5-AF4C630A31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486C-D18A-47B0-A250-3F73843111BB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2625-B691-4CBC-8DC5-AF4C630A310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486C-D18A-47B0-A250-3F73843111BB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2625-B691-4CBC-8DC5-AF4C630A31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486C-D18A-47B0-A250-3F73843111BB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2625-B691-4CBC-8DC5-AF4C630A31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486C-D18A-47B0-A250-3F73843111BB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2625-B691-4CBC-8DC5-AF4C630A31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486C-D18A-47B0-A250-3F73843111BB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2625-B691-4CBC-8DC5-AF4C630A3109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2486C-D18A-47B0-A250-3F73843111BB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32625-B691-4CBC-8DC5-AF4C630A31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07E2486C-D18A-47B0-A250-3F73843111BB}" type="datetimeFigureOut">
              <a:rPr lang="en-US" smtClean="0"/>
              <a:t>5/21/2012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D932625-B691-4CBC-8DC5-AF4C630A31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769274" y="1052736"/>
            <a:ext cx="3313355" cy="91007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JO" sz="49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  <a:endParaRPr lang="en-US" sz="4900" b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6522"/>
            <a:ext cx="1763688" cy="1081962"/>
          </a:xfrm>
          <a:prstGeom prst="rect">
            <a:avLst/>
          </a:prstGeom>
        </p:spPr>
      </p:pic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4716016" y="2708920"/>
            <a:ext cx="3309803" cy="2736304"/>
          </a:xfrm>
        </p:spPr>
        <p:txBody>
          <a:bodyPr>
            <a:normAutofit/>
          </a:bodyPr>
          <a:lstStyle/>
          <a:p>
            <a:pPr algn="ctr" rtl="1"/>
            <a:r>
              <a:rPr lang="ar-JO" sz="2600" b="1" dirty="0"/>
              <a:t>قسم العلوم الإدارية </a:t>
            </a:r>
            <a:r>
              <a:rPr lang="ar-JO" sz="2600" b="1" dirty="0" smtClean="0"/>
              <a:t>والإنسانية</a:t>
            </a:r>
          </a:p>
          <a:p>
            <a:pPr algn="ctr" rtl="1"/>
            <a:endParaRPr lang="ar-JO" sz="2600" b="1" dirty="0"/>
          </a:p>
          <a:p>
            <a:pPr lvl="0" algn="ctr" rtl="1">
              <a:buClr>
                <a:srgbClr val="94C600"/>
              </a:buClr>
            </a:pPr>
            <a:r>
              <a:rPr lang="ar-JO" b="1" dirty="0" smtClean="0">
                <a:solidFill>
                  <a:schemeClr val="bg2">
                    <a:lumMod val="25000"/>
                  </a:schemeClr>
                </a:solidFill>
              </a:rPr>
              <a:t>- </a:t>
            </a:r>
            <a:r>
              <a:rPr lang="ar-JO" b="1" dirty="0">
                <a:solidFill>
                  <a:schemeClr val="bg2">
                    <a:lumMod val="25000"/>
                  </a:schemeClr>
                </a:solidFill>
              </a:rPr>
              <a:t>تخصص </a:t>
            </a:r>
            <a:r>
              <a:rPr lang="ar-JO" b="1" dirty="0" smtClean="0">
                <a:solidFill>
                  <a:schemeClr val="bg2">
                    <a:lumMod val="25000"/>
                  </a:schemeClr>
                </a:solidFill>
              </a:rPr>
              <a:t>اللغة الإنجليزية -</a:t>
            </a:r>
            <a:endParaRPr lang="ar-JO" sz="26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 rtl="1"/>
            <a:endParaRPr lang="en-US" sz="2600" b="1" dirty="0"/>
          </a:p>
        </p:txBody>
      </p:sp>
    </p:spTree>
    <p:extLst>
      <p:ext uri="{BB962C8B-B14F-4D97-AF65-F5344CB8AC3E}">
        <p14:creationId xmlns:p14="http://schemas.microsoft.com/office/powerpoint/2010/main" val="82289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1027664"/>
            <a:ext cx="7024744" cy="1143000"/>
          </a:xfrm>
        </p:spPr>
        <p:txBody>
          <a:bodyPr>
            <a:normAutofit/>
          </a:bodyPr>
          <a:lstStyle/>
          <a:p>
            <a:pPr algn="r" rtl="1"/>
            <a:r>
              <a:rPr lang="ar-JO" b="1" dirty="0" smtClean="0"/>
              <a:t>أعضاء هيئة التدريس بالقسم</a:t>
            </a:r>
            <a:br>
              <a:rPr lang="ar-JO" b="1" dirty="0" smtClean="0"/>
            </a:br>
            <a:r>
              <a:rPr lang="ar-JO" sz="2800" b="1" dirty="0" smtClean="0"/>
              <a:t>(تخصص اللغة الإنجليزية)</a:t>
            </a:r>
            <a:endParaRPr lang="en-US" sz="4400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5487697"/>
              </p:ext>
            </p:extLst>
          </p:nvPr>
        </p:nvGraphicFramePr>
        <p:xfrm>
          <a:off x="1043610" y="2636912"/>
          <a:ext cx="7056783" cy="338437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335372"/>
                <a:gridCol w="2585158"/>
                <a:gridCol w="1299566"/>
                <a:gridCol w="2836687"/>
              </a:tblGrid>
              <a:tr h="3760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م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الاسم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الوظيفة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المنصب الإداري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760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u="none" dirty="0">
                          <a:effectLst/>
                        </a:rPr>
                        <a:t> </a:t>
                      </a:r>
                      <a:r>
                        <a:rPr lang="ar-SA" sz="1600" b="1" u="none" dirty="0">
                          <a:effectLst/>
                        </a:rPr>
                        <a:t>د. الصادق يحيى عبدالله</a:t>
                      </a:r>
                      <a:endParaRPr lang="en-US" sz="1400" b="1" u="none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600" b="1">
                          <a:effectLst/>
                        </a:rPr>
                        <a:t>أ. مساعد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1400" b="1">
                        <a:effectLst/>
                        <a:latin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60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u="none" dirty="0">
                          <a:effectLst/>
                        </a:rPr>
                        <a:t> </a:t>
                      </a:r>
                      <a:r>
                        <a:rPr lang="ar-SA" sz="1600" b="1" u="none" dirty="0">
                          <a:effectLst/>
                        </a:rPr>
                        <a:t>أحمد ياسين محمود</a:t>
                      </a:r>
                      <a:endParaRPr lang="en-US" sz="1400" b="1" u="none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600" b="1">
                          <a:effectLst/>
                        </a:rPr>
                        <a:t>محاضر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1400" b="1">
                        <a:effectLst/>
                        <a:latin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60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u="none" dirty="0">
                          <a:effectLst/>
                        </a:rPr>
                        <a:t> </a:t>
                      </a:r>
                      <a:r>
                        <a:rPr lang="ar-SA" sz="1600" b="1" u="none" dirty="0">
                          <a:effectLst/>
                        </a:rPr>
                        <a:t>فراس حسن قدورة</a:t>
                      </a:r>
                      <a:endParaRPr lang="en-US" sz="1400" b="1" u="none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600" b="1">
                          <a:effectLst/>
                        </a:rPr>
                        <a:t>محاضر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1400" b="1">
                        <a:effectLst/>
                        <a:latin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60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4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u="none" dirty="0">
                          <a:effectLst/>
                        </a:rPr>
                        <a:t> </a:t>
                      </a:r>
                      <a:r>
                        <a:rPr lang="ar-SA" sz="1600" b="1" u="none" dirty="0">
                          <a:effectLst/>
                        </a:rPr>
                        <a:t>عابد حياة كهوكهر</a:t>
                      </a:r>
                      <a:endParaRPr lang="en-US" sz="1400" b="1" u="none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600" b="1">
                          <a:effectLst/>
                        </a:rPr>
                        <a:t>محاضر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1400" b="1">
                        <a:effectLst/>
                        <a:latin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60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5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 </a:t>
                      </a:r>
                      <a:r>
                        <a:rPr lang="ar-SA" sz="1600" b="1">
                          <a:effectLst/>
                        </a:rPr>
                        <a:t>عزام عبدالله السحيباني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600" b="1">
                          <a:effectLst/>
                        </a:rPr>
                        <a:t>معيد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1400" b="1">
                        <a:effectLst/>
                        <a:latin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60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6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 </a:t>
                      </a:r>
                      <a:r>
                        <a:rPr lang="ar-SA" sz="1600" b="1">
                          <a:effectLst/>
                        </a:rPr>
                        <a:t>عبدالرحمن عبدالله اليحيى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600" b="1">
                          <a:effectLst/>
                        </a:rPr>
                        <a:t>محاضر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600" b="1">
                          <a:effectLst/>
                        </a:rPr>
                        <a:t>مبتعث لإكمال الدكتوراه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60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7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 </a:t>
                      </a:r>
                      <a:r>
                        <a:rPr lang="ar-SA" sz="1600" b="1">
                          <a:effectLst/>
                        </a:rPr>
                        <a:t>عبدالله عثمان ابن حسن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600" b="1">
                          <a:effectLst/>
                        </a:rPr>
                        <a:t>معيد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600" b="1">
                          <a:effectLst/>
                        </a:rPr>
                        <a:t>مبتعث لإكمال الماجستير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  <a:tr h="37604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8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>
                          <a:effectLst/>
                        </a:rPr>
                        <a:t> </a:t>
                      </a:r>
                      <a:r>
                        <a:rPr lang="ar-SA" sz="1600" b="1">
                          <a:effectLst/>
                        </a:rPr>
                        <a:t>زياد بن حمد العامر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ar-SA" sz="1600" b="1">
                          <a:effectLst/>
                        </a:rPr>
                        <a:t>محاضر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rtl="1">
                        <a:lnSpc>
                          <a:spcPct val="115000"/>
                        </a:lnSpc>
                      </a:pPr>
                      <a:endParaRPr lang="en-US" sz="1400" b="1" dirty="0">
                        <a:effectLst/>
                        <a:latin typeface="Calibri"/>
                        <a:cs typeface="Arial"/>
                      </a:endParaRP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اللغة الإنجليزية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7515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836712"/>
            <a:ext cx="7024744" cy="1143000"/>
          </a:xfrm>
        </p:spPr>
        <p:txBody>
          <a:bodyPr/>
          <a:lstStyle/>
          <a:p>
            <a:pPr algn="r" rtl="1"/>
            <a:r>
              <a:rPr lang="ar-SA" b="1" dirty="0"/>
              <a:t>أنشطة أعضاء هيئة التدريس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323652"/>
            <a:ext cx="6768868" cy="3985668"/>
          </a:xfrm>
        </p:spPr>
        <p:txBody>
          <a:bodyPr>
            <a:normAutofit fontScale="92500" lnSpcReduction="10000"/>
          </a:bodyPr>
          <a:lstStyle/>
          <a:p>
            <a:pPr marL="68580" lvl="0" indent="0" algn="just" rtl="1">
              <a:buClr>
                <a:srgbClr val="94C600"/>
              </a:buClr>
              <a:buNone/>
            </a:pPr>
            <a:r>
              <a:rPr lang="ar-SA" sz="1500" b="1" dirty="0">
                <a:solidFill>
                  <a:srgbClr val="3E3D2D"/>
                </a:solidFill>
              </a:rPr>
              <a:t>إضافة إلى الجانب الأكاديمي الروتيني المتمثل بإلقاء المحاضرات ، يقوم أعضاء هيئة التدريس في القسم بمجموعة متنوعة من الأنشطة المنهجية (ذات الطابع الأكاديمي) والأنشطة اللامنهجية (ذات الطابعين الأكاديمي والترفيهي) ، والمتمثلة</a:t>
            </a:r>
            <a:r>
              <a:rPr lang="ar-JO" sz="1500" b="1" dirty="0">
                <a:solidFill>
                  <a:srgbClr val="3E3D2D"/>
                </a:solidFill>
              </a:rPr>
              <a:t>:</a:t>
            </a:r>
          </a:p>
          <a:p>
            <a:pPr marL="68580" lvl="0" indent="0" algn="just" rtl="1">
              <a:buClr>
                <a:srgbClr val="94C600"/>
              </a:buClr>
              <a:buNone/>
            </a:pPr>
            <a:endParaRPr lang="ar-JO" sz="1500" b="1" dirty="0">
              <a:solidFill>
                <a:srgbClr val="3E3D2D"/>
              </a:solidFill>
            </a:endParaRPr>
          </a:p>
          <a:p>
            <a:pPr lvl="0" algn="just" rtl="1">
              <a:buClr>
                <a:schemeClr val="bg2">
                  <a:lumMod val="50000"/>
                </a:schemeClr>
              </a:buClr>
            </a:pPr>
            <a:r>
              <a:rPr lang="ar-SA" sz="1500" b="1" dirty="0">
                <a:solidFill>
                  <a:srgbClr val="3E3D2D"/>
                </a:solidFill>
              </a:rPr>
              <a:t> إلقاء مجموعة متنوعة من المحاضرات العامة والندوات</a:t>
            </a:r>
            <a:r>
              <a:rPr lang="ar-JO" sz="1500" b="1" dirty="0" smtClean="0">
                <a:solidFill>
                  <a:srgbClr val="3E3D2D"/>
                </a:solidFill>
              </a:rPr>
              <a:t>.</a:t>
            </a:r>
          </a:p>
          <a:p>
            <a:pPr lvl="0" algn="just" rtl="1">
              <a:buClr>
                <a:schemeClr val="bg2">
                  <a:lumMod val="50000"/>
                </a:schemeClr>
              </a:buClr>
            </a:pPr>
            <a:r>
              <a:rPr lang="ar-SA" sz="1500" b="1" dirty="0" smtClean="0">
                <a:solidFill>
                  <a:srgbClr val="3E3D2D"/>
                </a:solidFill>
              </a:rPr>
              <a:t>إعداد </a:t>
            </a:r>
            <a:r>
              <a:rPr lang="ar-SA" sz="1500" b="1" dirty="0">
                <a:solidFill>
                  <a:srgbClr val="3E3D2D"/>
                </a:solidFill>
              </a:rPr>
              <a:t>الأبحاث</a:t>
            </a:r>
            <a:r>
              <a:rPr lang="ar-JO" sz="1500" b="1" dirty="0">
                <a:solidFill>
                  <a:srgbClr val="3E3D2D"/>
                </a:solidFill>
              </a:rPr>
              <a:t> </a:t>
            </a:r>
            <a:r>
              <a:rPr lang="ar-JO" sz="1500" b="1" dirty="0" smtClean="0">
                <a:solidFill>
                  <a:srgbClr val="3E3D2D"/>
                </a:solidFill>
              </a:rPr>
              <a:t>العلمية</a:t>
            </a:r>
          </a:p>
          <a:p>
            <a:pPr lvl="0" algn="just" rtl="1">
              <a:buClr>
                <a:schemeClr val="bg2">
                  <a:lumMod val="50000"/>
                </a:schemeClr>
              </a:buClr>
            </a:pPr>
            <a:r>
              <a:rPr lang="ar-SA" sz="1500" b="1" dirty="0" smtClean="0">
                <a:solidFill>
                  <a:srgbClr val="3E3D2D"/>
                </a:solidFill>
              </a:rPr>
              <a:t>عقد </a:t>
            </a:r>
            <a:r>
              <a:rPr lang="ar-SA" sz="1500" b="1" dirty="0">
                <a:solidFill>
                  <a:srgbClr val="3E3D2D"/>
                </a:solidFill>
              </a:rPr>
              <a:t>العديد من الدورات التدريبية </a:t>
            </a:r>
            <a:r>
              <a:rPr lang="ar-SA" sz="1500" b="1" dirty="0" smtClean="0">
                <a:solidFill>
                  <a:srgbClr val="3E3D2D"/>
                </a:solidFill>
              </a:rPr>
              <a:t>المتخصصة</a:t>
            </a:r>
            <a:endParaRPr lang="ar-JO" sz="1500" b="1" dirty="0" smtClean="0">
              <a:solidFill>
                <a:srgbClr val="3E3D2D"/>
              </a:solidFill>
            </a:endParaRPr>
          </a:p>
          <a:p>
            <a:pPr lvl="0" algn="just" rtl="1">
              <a:buClr>
                <a:schemeClr val="bg2">
                  <a:lumMod val="50000"/>
                </a:schemeClr>
              </a:buClr>
            </a:pPr>
            <a:r>
              <a:rPr lang="ar-SA" sz="1500" b="1" dirty="0" smtClean="0">
                <a:solidFill>
                  <a:srgbClr val="3E3D2D"/>
                </a:solidFill>
              </a:rPr>
              <a:t>إقامة </a:t>
            </a:r>
            <a:r>
              <a:rPr lang="ar-SA" sz="1500" b="1" dirty="0">
                <a:solidFill>
                  <a:srgbClr val="3E3D2D"/>
                </a:solidFill>
              </a:rPr>
              <a:t>مجموعة من ورش العمل</a:t>
            </a:r>
            <a:r>
              <a:rPr lang="ar-JO" sz="1500" b="1" dirty="0" smtClean="0">
                <a:solidFill>
                  <a:srgbClr val="3E3D2D"/>
                </a:solidFill>
              </a:rPr>
              <a:t>.</a:t>
            </a:r>
          </a:p>
          <a:p>
            <a:pPr lvl="0" algn="just" rtl="1">
              <a:buClr>
                <a:schemeClr val="bg2">
                  <a:lumMod val="50000"/>
                </a:schemeClr>
              </a:buClr>
            </a:pPr>
            <a:r>
              <a:rPr lang="ar-SA" sz="1500" b="1" dirty="0" smtClean="0">
                <a:solidFill>
                  <a:srgbClr val="3E3D2D"/>
                </a:solidFill>
              </a:rPr>
              <a:t>المشاركة </a:t>
            </a:r>
            <a:r>
              <a:rPr lang="ar-SA" sz="1500" b="1" dirty="0">
                <a:solidFill>
                  <a:srgbClr val="3E3D2D"/>
                </a:solidFill>
              </a:rPr>
              <a:t>في الأنشطة الاصفية على إختلافها وتنوعها</a:t>
            </a:r>
            <a:r>
              <a:rPr lang="ar-JO" sz="1500" b="1" dirty="0" smtClean="0">
                <a:solidFill>
                  <a:srgbClr val="3E3D2D"/>
                </a:solidFill>
              </a:rPr>
              <a:t>.</a:t>
            </a:r>
          </a:p>
          <a:p>
            <a:pPr lvl="0" algn="just" rtl="1">
              <a:buClr>
                <a:schemeClr val="bg2">
                  <a:lumMod val="50000"/>
                </a:schemeClr>
              </a:buClr>
            </a:pPr>
            <a:r>
              <a:rPr lang="ar-JO" sz="1500" b="1" dirty="0" smtClean="0">
                <a:solidFill>
                  <a:srgbClr val="3E3D2D"/>
                </a:solidFill>
              </a:rPr>
              <a:t>ح</a:t>
            </a:r>
            <a:r>
              <a:rPr lang="ar-SA" sz="1500" b="1" dirty="0">
                <a:solidFill>
                  <a:srgbClr val="3E3D2D"/>
                </a:solidFill>
              </a:rPr>
              <a:t>ضورالمؤتمرات العلمية</a:t>
            </a:r>
            <a:r>
              <a:rPr lang="ar-JO" sz="1500" b="1" dirty="0" smtClean="0">
                <a:solidFill>
                  <a:srgbClr val="3E3D2D"/>
                </a:solidFill>
              </a:rPr>
              <a:t>.</a:t>
            </a:r>
          </a:p>
          <a:p>
            <a:pPr lvl="0" algn="just" rtl="1">
              <a:buClr>
                <a:schemeClr val="bg2">
                  <a:lumMod val="50000"/>
                </a:schemeClr>
              </a:buClr>
            </a:pPr>
            <a:r>
              <a:rPr lang="ar-SA" sz="1500" b="1" dirty="0" smtClean="0">
                <a:solidFill>
                  <a:srgbClr val="3E3D2D"/>
                </a:solidFill>
              </a:rPr>
              <a:t>الإشراف </a:t>
            </a:r>
            <a:r>
              <a:rPr lang="ar-SA" sz="1500" b="1" dirty="0">
                <a:solidFill>
                  <a:srgbClr val="3E3D2D"/>
                </a:solidFill>
              </a:rPr>
              <a:t>العلمي – من قبل البعض منهم – على مجموعة من الرسائل المتنوعة لدرجتي الماجستير والدكتوراه</a:t>
            </a:r>
            <a:r>
              <a:rPr lang="ar-JO" sz="1500" b="1" dirty="0" smtClean="0">
                <a:solidFill>
                  <a:srgbClr val="3E3D2D"/>
                </a:solidFill>
              </a:rPr>
              <a:t>.</a:t>
            </a:r>
          </a:p>
          <a:p>
            <a:pPr lvl="0" algn="just" rtl="1">
              <a:buClr>
                <a:schemeClr val="bg2">
                  <a:lumMod val="50000"/>
                </a:schemeClr>
              </a:buClr>
            </a:pPr>
            <a:r>
              <a:rPr lang="ar-SA" sz="1500" b="1" dirty="0" smtClean="0">
                <a:solidFill>
                  <a:srgbClr val="3E3D2D"/>
                </a:solidFill>
              </a:rPr>
              <a:t>إنتسابهم </a:t>
            </a:r>
            <a:r>
              <a:rPr lang="ar-SA" sz="1500" b="1" dirty="0">
                <a:solidFill>
                  <a:srgbClr val="3E3D2D"/>
                </a:solidFill>
              </a:rPr>
              <a:t>إلى مجموعة من الجمعيات العلمية</a:t>
            </a:r>
            <a:r>
              <a:rPr lang="ar-JO" sz="1500" b="1" dirty="0">
                <a:solidFill>
                  <a:srgbClr val="3E3D2D"/>
                </a:solidFill>
              </a:rPr>
              <a:t>.</a:t>
            </a:r>
          </a:p>
          <a:p>
            <a:pPr marL="68580" lvl="0" indent="0" algn="just" rtl="1">
              <a:buClr>
                <a:srgbClr val="94C600"/>
              </a:buClr>
              <a:buNone/>
            </a:pPr>
            <a:endParaRPr lang="ar-JO" sz="1500" b="1" dirty="0">
              <a:solidFill>
                <a:srgbClr val="3E3D2D"/>
              </a:solidFill>
            </a:endParaRPr>
          </a:p>
          <a:p>
            <a:pPr marL="68580" lvl="0" indent="0" algn="just" rtl="1">
              <a:buClr>
                <a:srgbClr val="94C600"/>
              </a:buClr>
              <a:buNone/>
            </a:pPr>
            <a:r>
              <a:rPr lang="ar-SA" sz="1500" b="1" dirty="0">
                <a:solidFill>
                  <a:srgbClr val="3E3D2D"/>
                </a:solidFill>
              </a:rPr>
              <a:t>إضافة إلى حصول العديد منهم على مجموعة من شهادات التقدير والجوائز نتيجة لتميزهم في العديد من المجالات المذكورة أعلاه.</a:t>
            </a:r>
            <a:endParaRPr lang="en-US" sz="1500" dirty="0">
              <a:solidFill>
                <a:srgbClr val="3E3D2D"/>
              </a:solidFill>
            </a:endParaRPr>
          </a:p>
          <a:p>
            <a:pPr algn="r" rt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اللغة الإنجليزية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468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692696"/>
            <a:ext cx="7024744" cy="1143000"/>
          </a:xfrm>
        </p:spPr>
        <p:txBody>
          <a:bodyPr/>
          <a:lstStyle/>
          <a:p>
            <a:pPr algn="r" rtl="1"/>
            <a:r>
              <a:rPr lang="ar-JO" b="1" dirty="0" smtClean="0"/>
              <a:t>رؤية ورسالة القسم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15000"/>
              </a:lnSpc>
              <a:spcAft>
                <a:spcPts val="1000"/>
              </a:spcAft>
            </a:pPr>
            <a:r>
              <a:rPr lang="ar-SA" sz="3300" b="1" dirty="0">
                <a:latin typeface="Calibri"/>
                <a:ea typeface="Times New Roman"/>
                <a:cs typeface="AL-Mateen"/>
              </a:rPr>
              <a:t>رؤية القسم</a:t>
            </a:r>
            <a:r>
              <a:rPr lang="ar-SA" sz="2000" b="1" dirty="0">
                <a:latin typeface="Calibri"/>
                <a:ea typeface="Times New Roman"/>
                <a:cs typeface="Times New Roman"/>
              </a:rPr>
              <a:t/>
            </a:r>
            <a:br>
              <a:rPr lang="ar-SA" sz="2000" b="1" dirty="0">
                <a:latin typeface="Calibri"/>
                <a:ea typeface="Times New Roman"/>
                <a:cs typeface="Times New Roman"/>
              </a:rPr>
            </a:br>
            <a:r>
              <a:rPr lang="ar-SA" sz="2200" b="1" dirty="0">
                <a:latin typeface="Calibri"/>
                <a:ea typeface="Times New Roman"/>
                <a:cs typeface="Times New Roman"/>
              </a:rPr>
              <a:t>تحقيق الريادة والتميز بين الأقسام المماثلة والمنافسة العلمية والعالمية في التعليم والبحث العلمي وخدمة المجتمع</a:t>
            </a:r>
            <a:endParaRPr lang="en-US" sz="2200" dirty="0">
              <a:latin typeface="Calibri"/>
              <a:ea typeface="Calibri"/>
              <a:cs typeface="Arial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</a:pPr>
            <a:r>
              <a:rPr lang="ar-SA" sz="3300" b="1" dirty="0">
                <a:latin typeface="Calibri"/>
                <a:ea typeface="Times New Roman"/>
                <a:cs typeface="AL-Mateen"/>
              </a:rPr>
              <a:t>رسالة القسم</a:t>
            </a:r>
            <a:r>
              <a:rPr lang="ar-SA" sz="3600" b="1" dirty="0">
                <a:latin typeface="Calibri"/>
                <a:ea typeface="Times New Roman"/>
                <a:cs typeface="AL-Mateen"/>
              </a:rPr>
              <a:t/>
            </a:r>
            <a:br>
              <a:rPr lang="ar-SA" sz="3600" b="1" dirty="0">
                <a:latin typeface="Calibri"/>
                <a:ea typeface="Times New Roman"/>
                <a:cs typeface="AL-Mateen"/>
              </a:rPr>
            </a:br>
            <a:r>
              <a:rPr lang="ar-SA" sz="2200" b="1" dirty="0">
                <a:latin typeface="Calibri"/>
                <a:ea typeface="Times New Roman"/>
                <a:cs typeface="Times New Roman"/>
              </a:rPr>
              <a:t>خريج طالب مزود بالمهارات الإدارية وقادر على المنافسة في سوق العمل.</a:t>
            </a:r>
            <a:endParaRPr lang="en-US" sz="2200" dirty="0">
              <a:latin typeface="Calibri"/>
              <a:ea typeface="Calibri"/>
              <a:cs typeface="Arial"/>
            </a:endParaRPr>
          </a:p>
          <a:p>
            <a:pPr algn="r" rtl="1"/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اللغة الإنجليزية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653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664" y="836712"/>
            <a:ext cx="7024744" cy="1143000"/>
          </a:xfrm>
        </p:spPr>
        <p:txBody>
          <a:bodyPr/>
          <a:lstStyle/>
          <a:p>
            <a:pPr algn="r"/>
            <a:r>
              <a:rPr lang="ar-JO" b="1" dirty="0" smtClean="0"/>
              <a:t>أهداف القسم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rtl="1"/>
            <a:r>
              <a:rPr lang="ar-SA" sz="2000" b="1" dirty="0" smtClean="0"/>
              <a:t>إتاحة </a:t>
            </a:r>
            <a:r>
              <a:rPr lang="ar-SA" sz="2000" b="1" dirty="0"/>
              <a:t>الفرصة أمام أكبر عدد من الطلاب للدراسة في التخصصات التي يحتاجها سوق </a:t>
            </a:r>
            <a:r>
              <a:rPr lang="ar-SA" sz="2000" b="1" dirty="0" smtClean="0"/>
              <a:t>العمل.</a:t>
            </a:r>
            <a:endParaRPr lang="ar-JO" sz="2000" b="1" dirty="0" smtClean="0"/>
          </a:p>
          <a:p>
            <a:pPr algn="just" rtl="1"/>
            <a:endParaRPr lang="ar-JO" sz="2000" b="1" dirty="0"/>
          </a:p>
          <a:p>
            <a:pPr algn="just" rtl="1"/>
            <a:r>
              <a:rPr lang="ar-SA" sz="2000" b="1" dirty="0" smtClean="0"/>
              <a:t>إعداد </a:t>
            </a:r>
            <a:r>
              <a:rPr lang="ar-SA" sz="2000" b="1" dirty="0"/>
              <a:t>كوادر مؤهلة لمواكبة متطلبات البيئة </a:t>
            </a:r>
            <a:r>
              <a:rPr lang="ar-SA" sz="2000" b="1" dirty="0" smtClean="0"/>
              <a:t>السعودية.</a:t>
            </a:r>
            <a:endParaRPr lang="ar-JO" sz="2000" b="1" dirty="0" smtClean="0"/>
          </a:p>
          <a:p>
            <a:pPr algn="just" rtl="1"/>
            <a:endParaRPr lang="ar-JO" sz="2000" b="1" dirty="0"/>
          </a:p>
          <a:p>
            <a:pPr algn="just" rtl="1"/>
            <a:r>
              <a:rPr lang="ar-SA" sz="2000" b="1" dirty="0" smtClean="0"/>
              <a:t>تطوير </a:t>
            </a:r>
            <a:r>
              <a:rPr lang="ar-SA" sz="2000" b="1" dirty="0"/>
              <a:t>البرنامج التعليمي في القسم، بما يتماش مع التطورات الحديثة في وسائل </a:t>
            </a:r>
            <a:r>
              <a:rPr lang="ar-SA" sz="2000" b="1" dirty="0" smtClean="0"/>
              <a:t>التقنية</a:t>
            </a:r>
            <a:r>
              <a:rPr lang="ar-JO" sz="2000" b="1" dirty="0" smtClean="0"/>
              <a:t>.</a:t>
            </a:r>
          </a:p>
          <a:p>
            <a:pPr algn="just" rtl="1"/>
            <a:endParaRPr lang="ar-JO" sz="2000" b="1" dirty="0"/>
          </a:p>
          <a:p>
            <a:pPr algn="just" rtl="1"/>
            <a:r>
              <a:rPr lang="ar-SA" sz="2000" b="1" dirty="0" smtClean="0"/>
              <a:t>رفع </a:t>
            </a:r>
            <a:r>
              <a:rPr lang="ar-SA" sz="2000" b="1" dirty="0"/>
              <a:t>مستوى الأداء التدريسي بما يتماش مع متطلبات القسم في المستقبل عن طريق إستقطاب الكفاءات العلمية المتميزة.</a:t>
            </a:r>
            <a:endParaRPr lang="en-US" sz="2000" dirty="0"/>
          </a:p>
          <a:p>
            <a:pPr algn="just" rtl="1"/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اللغة الإنجليزية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46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664" y="764704"/>
            <a:ext cx="7024744" cy="1143000"/>
          </a:xfrm>
        </p:spPr>
        <p:txBody>
          <a:bodyPr/>
          <a:lstStyle/>
          <a:p>
            <a:pPr algn="r" rtl="1"/>
            <a:r>
              <a:rPr lang="ar-JO" b="1" dirty="0"/>
              <a:t>مجلس القسم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866989"/>
              </p:ext>
            </p:extLst>
          </p:nvPr>
        </p:nvGraphicFramePr>
        <p:xfrm>
          <a:off x="1054730" y="2420889"/>
          <a:ext cx="6912769" cy="2664294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06630"/>
                <a:gridCol w="3461173"/>
                <a:gridCol w="2944966"/>
              </a:tblGrid>
              <a:tr h="4440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م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الاسم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الوظيفة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40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د. خالد بن محمد العمر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رئيس القسم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40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د.إبراهيم بن عبد الله الزعيبر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عضواً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40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د. محمود رجب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عضواً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40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4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د. الصادق يحيى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عضواً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44404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5</a:t>
                      </a:r>
                      <a:endParaRPr lang="en-US" sz="12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د. هيثم شعبان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عضواً</a:t>
                      </a:r>
                      <a:endParaRPr lang="en-US" sz="12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اللغة الإنجليزية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53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989856"/>
            <a:ext cx="7024744" cy="1143000"/>
          </a:xfrm>
        </p:spPr>
        <p:txBody>
          <a:bodyPr/>
          <a:lstStyle/>
          <a:p>
            <a:pPr algn="r" rtl="1"/>
            <a:r>
              <a:rPr lang="ar-JO" b="1" dirty="0" smtClean="0"/>
              <a:t>تخصصات القسم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1"/>
            <a:endParaRPr lang="ar-JO" b="1" dirty="0"/>
          </a:p>
          <a:p>
            <a:pPr algn="r" rtl="1"/>
            <a:r>
              <a:rPr lang="ar-SA" b="1" u="sng" dirty="0" smtClean="0"/>
              <a:t>ال</a:t>
            </a:r>
            <a:r>
              <a:rPr lang="ar-JO" b="1" u="sng" dirty="0" smtClean="0"/>
              <a:t>محاسبة</a:t>
            </a:r>
            <a:r>
              <a:rPr lang="ar-JO" b="1" dirty="0" smtClean="0"/>
              <a:t> </a:t>
            </a:r>
            <a:r>
              <a:rPr lang="ar-JO" sz="1800" b="1" dirty="0"/>
              <a:t>(البرنامج </a:t>
            </a:r>
            <a:r>
              <a:rPr lang="ar-JO" sz="1800" b="1" dirty="0" smtClean="0"/>
              <a:t>الإنتقالي)</a:t>
            </a:r>
            <a:endParaRPr lang="ar-JO" b="1" dirty="0"/>
          </a:p>
          <a:p>
            <a:pPr rtl="1"/>
            <a:endParaRPr lang="ar-JO" b="1" dirty="0"/>
          </a:p>
          <a:p>
            <a:pPr algn="r" rtl="1"/>
            <a:r>
              <a:rPr lang="ar-SA" b="1" u="sng" dirty="0" smtClean="0"/>
              <a:t>ال</a:t>
            </a:r>
            <a:r>
              <a:rPr lang="ar-JO" b="1" u="sng" dirty="0" smtClean="0"/>
              <a:t>لغة الإنجليزية</a:t>
            </a:r>
            <a:r>
              <a:rPr lang="ar-JO" b="1" dirty="0" smtClean="0"/>
              <a:t> </a:t>
            </a:r>
            <a:r>
              <a:rPr lang="ar-JO" sz="1800" b="1" dirty="0" smtClean="0"/>
              <a:t>(البرنامج الإنتقالي)</a:t>
            </a:r>
            <a:endParaRPr lang="en-US" dirty="0"/>
          </a:p>
          <a:p>
            <a:pPr algn="r" rtl="1"/>
            <a:endParaRPr lang="en-US" dirty="0"/>
          </a:p>
          <a:p>
            <a:pPr algn="r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اللغة الإنجليزية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049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692696"/>
            <a:ext cx="7024744" cy="1143000"/>
          </a:xfrm>
        </p:spPr>
        <p:txBody>
          <a:bodyPr>
            <a:normAutofit/>
          </a:bodyPr>
          <a:lstStyle/>
          <a:p>
            <a:pPr algn="r" rtl="1"/>
            <a:r>
              <a:rPr lang="ar-JO" b="1" dirty="0"/>
              <a:t>تخصص </a:t>
            </a:r>
            <a:r>
              <a:rPr lang="ar-JO" b="1" dirty="0" smtClean="0"/>
              <a:t>اللغة الإنجليزية</a:t>
            </a:r>
            <a:br>
              <a:rPr lang="ar-JO" b="1" dirty="0" smtClean="0"/>
            </a:br>
            <a:r>
              <a:rPr lang="ar-JO" sz="2400" b="1" u="sng" dirty="0" smtClean="0"/>
              <a:t>(</a:t>
            </a:r>
            <a:r>
              <a:rPr lang="ar-JO" sz="2400" b="1" u="sng" dirty="0"/>
              <a:t>خطة الدراسة للبرنامج الإنتقالي)</a:t>
            </a:r>
            <a:endParaRPr lang="en-US" sz="2400" b="1" u="sng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3608" y="2161402"/>
            <a:ext cx="71287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(مقررات </a:t>
            </a:r>
            <a:r>
              <a:rPr kumimoji="0" lang="ar-J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اللغة الإنجليزية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المستوى الأول - البرنامج الإنتقالي )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اللغة الإنجليزية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340161"/>
              </p:ext>
            </p:extLst>
          </p:nvPr>
        </p:nvGraphicFramePr>
        <p:xfrm>
          <a:off x="1043609" y="2780928"/>
          <a:ext cx="7056784" cy="3096342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50145"/>
                <a:gridCol w="4227635"/>
                <a:gridCol w="1179004"/>
              </a:tblGrid>
              <a:tr h="34403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المقرر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اسم المقرر الدراسي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وحــــدة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4403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مهارات لغوية أساسية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4403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101 عرب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مهارات لغوية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4403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101 سلم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مدخل إلي الثقافة الإسلامية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4403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112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الاستماع والتحدث1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4403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118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ترجمة إنجليزي-عربي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4403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120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بناء المفردات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44038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113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استيعاب المقروء (1)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44038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المجمــــــــــــــــــــــــــــــــــــــــوع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18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369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692696"/>
            <a:ext cx="7024744" cy="1143000"/>
          </a:xfrm>
        </p:spPr>
        <p:txBody>
          <a:bodyPr>
            <a:normAutofit/>
          </a:bodyPr>
          <a:lstStyle/>
          <a:p>
            <a:pPr algn="r" rtl="1"/>
            <a:r>
              <a:rPr lang="ar-JO" b="1" dirty="0"/>
              <a:t>تخصص </a:t>
            </a:r>
            <a:r>
              <a:rPr lang="ar-JO" b="1" dirty="0" smtClean="0"/>
              <a:t>اللغة الإنجليزية</a:t>
            </a:r>
            <a:br>
              <a:rPr lang="ar-JO" b="1" dirty="0" smtClean="0"/>
            </a:br>
            <a:r>
              <a:rPr lang="ar-JO" sz="2400" b="1" u="sng" dirty="0" smtClean="0"/>
              <a:t>(</a:t>
            </a:r>
            <a:r>
              <a:rPr lang="ar-JO" sz="2400" b="1" u="sng" dirty="0"/>
              <a:t>خطة الدراسة للبرنامج الإنتقالي)</a:t>
            </a:r>
            <a:endParaRPr lang="en-US" sz="2400" b="1" u="sng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3608" y="2161402"/>
            <a:ext cx="71287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(مقررات </a:t>
            </a:r>
            <a:r>
              <a:rPr kumimoji="0" lang="ar-J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اللغة الإنجليزية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المستوى </a:t>
            </a:r>
            <a:r>
              <a:rPr kumimoji="0" lang="ar-J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الثاني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- البرنامج الإنتقالي )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اللغة الإنجليزية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7426659"/>
              </p:ext>
            </p:extLst>
          </p:nvPr>
        </p:nvGraphicFramePr>
        <p:xfrm>
          <a:off x="1043609" y="2708920"/>
          <a:ext cx="7128792" cy="3219791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66984"/>
                <a:gridCol w="4270774"/>
                <a:gridCol w="1191034"/>
              </a:tblGrid>
              <a:tr h="36932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المقرر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اسم المقرر الدراسي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وحــــدة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6932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114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إنشاء 1 (كتابة الفقرة)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32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116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قواعد اللغة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32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115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استيعاب المقروء (2)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32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122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استماع وتحدث 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32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181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مقدمة في الفنون الأدبية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32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102 سلم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الإسلام وبناء المجتمع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634502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المجمــــــــــــــــــــــــــــــــــــــــوع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16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612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692696"/>
            <a:ext cx="7024744" cy="1143000"/>
          </a:xfrm>
        </p:spPr>
        <p:txBody>
          <a:bodyPr>
            <a:normAutofit/>
          </a:bodyPr>
          <a:lstStyle/>
          <a:p>
            <a:pPr algn="r" rtl="1"/>
            <a:r>
              <a:rPr lang="ar-JO" b="1" dirty="0"/>
              <a:t>تخصص </a:t>
            </a:r>
            <a:r>
              <a:rPr lang="ar-JO" b="1" dirty="0" smtClean="0"/>
              <a:t>اللغة الإنجليزية</a:t>
            </a:r>
            <a:br>
              <a:rPr lang="ar-JO" b="1" dirty="0" smtClean="0"/>
            </a:br>
            <a:r>
              <a:rPr lang="ar-JO" sz="2400" b="1" u="sng" dirty="0" smtClean="0"/>
              <a:t>(</a:t>
            </a:r>
            <a:r>
              <a:rPr lang="ar-JO" sz="2400" b="1" u="sng" dirty="0"/>
              <a:t>خطة الدراسة للبرنامج الإنتقالي)</a:t>
            </a:r>
            <a:endParaRPr lang="en-US" sz="2400" b="1" u="sng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3608" y="2161402"/>
            <a:ext cx="71287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(مقررات </a:t>
            </a:r>
            <a:r>
              <a:rPr kumimoji="0" lang="ar-J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اللغة الإنجليزية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المستوى </a:t>
            </a:r>
            <a:r>
              <a:rPr kumimoji="0" lang="ar-J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الثالث</a:t>
            </a:r>
            <a:r>
              <a:rPr kumimoji="0" lang="ar-JO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- البرنامج الإنتقالي )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اللغة الإنجليزية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481800"/>
              </p:ext>
            </p:extLst>
          </p:nvPr>
        </p:nvGraphicFramePr>
        <p:xfrm>
          <a:off x="1043609" y="2708920"/>
          <a:ext cx="7128792" cy="332145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66984"/>
                <a:gridCol w="4270774"/>
                <a:gridCol w="1191034"/>
              </a:tblGrid>
              <a:tr h="369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المقرر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اسم المقرر الدراسي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وحــــدة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69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212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ترجمة 1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213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إنشاء 2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241 نجل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تذوق المسرحية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251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نشأة فن الرواية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320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علم اللغويات 1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103 سلم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النظام الاقتصادي في الإسلام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103 عرب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التحرير العربي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050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المجمــــــــــــــــــــــــــــــــــــــــوع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16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612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672" y="692696"/>
            <a:ext cx="7024744" cy="1143000"/>
          </a:xfrm>
        </p:spPr>
        <p:txBody>
          <a:bodyPr>
            <a:normAutofit/>
          </a:bodyPr>
          <a:lstStyle/>
          <a:p>
            <a:pPr algn="r" rtl="1"/>
            <a:r>
              <a:rPr lang="ar-JO" b="1" dirty="0"/>
              <a:t>تخصص </a:t>
            </a:r>
            <a:r>
              <a:rPr lang="ar-JO" b="1" dirty="0" smtClean="0"/>
              <a:t>اللغة الإنجليزية</a:t>
            </a:r>
            <a:br>
              <a:rPr lang="ar-JO" b="1" dirty="0" smtClean="0"/>
            </a:br>
            <a:r>
              <a:rPr lang="ar-JO" sz="2400" b="1" u="sng" dirty="0" smtClean="0"/>
              <a:t>(</a:t>
            </a:r>
            <a:r>
              <a:rPr lang="ar-JO" sz="2400" b="1" u="sng" dirty="0"/>
              <a:t>خطة الدراسة للبرنامج الإنتقالي)</a:t>
            </a:r>
            <a:endParaRPr lang="en-US" sz="2400" b="1" u="sng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043608" y="2161402"/>
            <a:ext cx="71287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(مقررات </a:t>
            </a:r>
            <a:r>
              <a:rPr kumimoji="0" lang="ar-J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اللغة الإنجليزية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/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 المستوى </a:t>
            </a:r>
            <a:r>
              <a:rPr kumimoji="0" lang="ar-JO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الرابع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Arial" pitchFamily="34" charset="0"/>
              </a:rPr>
              <a:t>- البرنامج الإنتقالي )</a:t>
            </a:r>
            <a:endParaRPr kumimoji="0" 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16016" y="0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كلية المجتمع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قسم العلوم الإدارية والإنسانية</a:t>
            </a:r>
          </a:p>
          <a:p>
            <a:pPr algn="ctr"/>
            <a:r>
              <a:rPr lang="ar-JO" sz="1200" b="1" dirty="0" smtClean="0">
                <a:solidFill>
                  <a:schemeClr val="bg2">
                    <a:lumMod val="25000"/>
                  </a:schemeClr>
                </a:solidFill>
              </a:rPr>
              <a:t>- تخصص اللغة الإنجليزية -</a:t>
            </a:r>
            <a:endParaRPr lang="en-US" sz="12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ar-JO" dirty="0" smtClean="0"/>
          </a:p>
          <a:p>
            <a:pPr algn="r" rt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701923"/>
              </p:ext>
            </p:extLst>
          </p:nvPr>
        </p:nvGraphicFramePr>
        <p:xfrm>
          <a:off x="1043609" y="2708920"/>
          <a:ext cx="7056784" cy="332145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650145"/>
                <a:gridCol w="4227635"/>
                <a:gridCol w="1179004"/>
              </a:tblGrid>
              <a:tr h="369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المقرر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اسم المقرر الدراسي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وحــــدة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369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312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كتابة المقال 1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231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تذوق الشعر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323 نجل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علم اللغويات 2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328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علم الصوتيات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371 نجل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مقدمة في الأدب الأمريكي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104 عرب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دراسات أدبية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3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05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104 سلم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أسس النظام السياسي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2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  <a:tr h="369050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</a:rPr>
                        <a:t>المجمــــــــــــــــــــــــــــــــــــــــوع</a:t>
                      </a:r>
                      <a:endParaRPr lang="en-US" sz="1400" b="1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</a:rPr>
                        <a:t>16</a:t>
                      </a:r>
                      <a:endParaRPr lang="en-US" sz="1400" b="1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6122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19</TotalTime>
  <Words>671</Words>
  <Application>Microsoft Office PowerPoint</Application>
  <PresentationFormat>On-screen Show (4:3)</PresentationFormat>
  <Paragraphs>222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Austin</vt:lpstr>
      <vt:lpstr>PowerPoint Presentation</vt:lpstr>
      <vt:lpstr>رؤية ورسالة القسم</vt:lpstr>
      <vt:lpstr>أهداف القسم</vt:lpstr>
      <vt:lpstr>مجلس القسم</vt:lpstr>
      <vt:lpstr>تخصصات القسم</vt:lpstr>
      <vt:lpstr>تخصص اللغة الإنجليزية (خطة الدراسة للبرنامج الإنتقالي)</vt:lpstr>
      <vt:lpstr>تخصص اللغة الإنجليزية (خطة الدراسة للبرنامج الإنتقالي)</vt:lpstr>
      <vt:lpstr>تخصص اللغة الإنجليزية (خطة الدراسة للبرنامج الإنتقالي)</vt:lpstr>
      <vt:lpstr>تخصص اللغة الإنجليزية (خطة الدراسة للبرنامج الإنتقالي)</vt:lpstr>
      <vt:lpstr>أعضاء هيئة التدريس بالقسم (تخصص اللغة الإنجليزية)</vt:lpstr>
      <vt:lpstr>أنشطة أعضاء هيئة التدريس </vt:lpstr>
    </vt:vector>
  </TitlesOfParts>
  <Company>Turbo 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Mohammad Aabed</dc:creator>
  <cp:lastModifiedBy>Mohammad Aabed</cp:lastModifiedBy>
  <cp:revision>2</cp:revision>
  <dcterms:created xsi:type="dcterms:W3CDTF">2012-05-21T12:21:57Z</dcterms:created>
  <dcterms:modified xsi:type="dcterms:W3CDTF">2012-05-21T12:41:15Z</dcterms:modified>
</cp:coreProperties>
</file>