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83" r:id="rId9"/>
    <p:sldId id="265" r:id="rId10"/>
    <p:sldId id="284" r:id="rId11"/>
    <p:sldId id="285" r:id="rId12"/>
    <p:sldId id="286" r:id="rId13"/>
    <p:sldId id="287" r:id="rId14"/>
    <p:sldId id="288" r:id="rId15"/>
    <p:sldId id="289" r:id="rId16"/>
    <p:sldId id="266" r:id="rId17"/>
    <p:sldId id="267" r:id="rId18"/>
    <p:sldId id="268" r:id="rId19"/>
    <p:sldId id="290" r:id="rId20"/>
    <p:sldId id="291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92" r:id="rId29"/>
    <p:sldId id="278" r:id="rId30"/>
    <p:sldId id="279" r:id="rId31"/>
    <p:sldId id="280" r:id="rId32"/>
    <p:sldId id="281" r:id="rId33"/>
    <p:sldId id="29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CC00"/>
    <a:srgbClr val="339966"/>
    <a:srgbClr val="00CC66"/>
    <a:srgbClr val="CCFF99"/>
    <a:srgbClr val="EEB9B0"/>
    <a:srgbClr val="B5F3AB"/>
    <a:srgbClr val="92DE6C"/>
    <a:srgbClr val="0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8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1.xml"/><Relationship Id="rId3" Type="http://schemas.openxmlformats.org/officeDocument/2006/relationships/slide" Target="slides/slide8.xml"/><Relationship Id="rId7" Type="http://schemas.openxmlformats.org/officeDocument/2006/relationships/slide" Target="slides/slide30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29.xml"/><Relationship Id="rId5" Type="http://schemas.openxmlformats.org/officeDocument/2006/relationships/slide" Target="slides/slide27.xml"/><Relationship Id="rId4" Type="http://schemas.openxmlformats.org/officeDocument/2006/relationships/slide" Target="slides/slide18.xml"/><Relationship Id="rId9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86946F-044B-43AE-B67C-1C8CA30237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FA149-C10C-40EE-AC07-B8F93B19773D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38263" y="914400"/>
            <a:ext cx="4181475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AC1A8D-4EAA-4711-907A-9834FDFDF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E8499-5844-44ED-BE6B-69F558924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8162B-DEBE-4808-8042-396B22506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752600" y="1524000"/>
            <a:ext cx="7010400" cy="4572000"/>
          </a:xfrm>
        </p:spPr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6413" y="6400800"/>
            <a:ext cx="208438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49FE3C33-4DF0-4259-88C0-6026140F4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C24E0-D726-4F75-9D4B-F3C368F4D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0F60-8E32-4B2D-A947-5F35DD829A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A076C-63C4-4148-8A90-5C20D4DEC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09404-3054-4EB4-AE00-81A2D8262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46D9B-A852-49F7-9F85-501F3D779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F205-EDDB-47A0-8A2F-60926D0E0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4B41D-34D5-4CD7-918C-3703D6B1A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1357-2344-43C9-9FC1-F1494EE40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ED46B7-E3C5-44B8-A6B5-F89D053E8A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Fundamentals &amp; Principles of Effective Teaching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Dr. Salah Soltan</a:t>
            </a:r>
          </a:p>
          <a:p>
            <a:r>
              <a:rPr lang="en-US" sz="2400"/>
              <a:t>Director of ISGC Fatwa &amp; Islamic Education Center</a:t>
            </a:r>
          </a:p>
          <a:p>
            <a:r>
              <a:rPr lang="en-US" sz="2400"/>
              <a:t>President of American Center for Islamic Research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المدرسة				</a:t>
            </a:r>
            <a:r>
              <a:rPr lang="en-US">
                <a:cs typeface="Arial" pitchFamily="34" charset="0"/>
              </a:rPr>
              <a:t>School    </a:t>
            </a:r>
          </a:p>
        </p:txBody>
      </p:sp>
      <p:sp>
        <p:nvSpPr>
          <p:cNvPr id="55315" name="Rectangle 1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Public</a:t>
            </a:r>
          </a:p>
          <a:p>
            <a:r>
              <a:rPr lang="en-US"/>
              <a:t>Private</a:t>
            </a:r>
          </a:p>
          <a:p>
            <a:r>
              <a:rPr lang="en-US"/>
              <a:t>Islamic</a:t>
            </a:r>
          </a:p>
          <a:p>
            <a:r>
              <a:rPr lang="en-US"/>
              <a:t>Home based</a:t>
            </a:r>
          </a:p>
        </p:txBody>
      </p:sp>
      <p:sp>
        <p:nvSpPr>
          <p:cNvPr id="55316" name="Rectangle 2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ar-SA"/>
              <a:t>عامة</a:t>
            </a:r>
          </a:p>
          <a:p>
            <a:pPr algn="r" rtl="1"/>
            <a:r>
              <a:rPr lang="ar-SA"/>
              <a:t>خاصة</a:t>
            </a:r>
          </a:p>
          <a:p>
            <a:pPr algn="r" rtl="1"/>
            <a:r>
              <a:rPr lang="ar-SA"/>
              <a:t>اسلامية</a:t>
            </a:r>
          </a:p>
          <a:p>
            <a:pPr algn="r" rtl="1"/>
            <a:r>
              <a:rPr lang="ar-SA"/>
              <a:t>منزلية</a:t>
            </a:r>
            <a:endParaRPr lang="en-US"/>
          </a:p>
        </p:txBody>
      </p:sp>
      <p:grpSp>
        <p:nvGrpSpPr>
          <p:cNvPr id="55317" name="Group 21"/>
          <p:cNvGrpSpPr>
            <a:grpSpLocks/>
          </p:cNvGrpSpPr>
          <p:nvPr/>
        </p:nvGrpSpPr>
        <p:grpSpPr bwMode="auto">
          <a:xfrm>
            <a:off x="5410200" y="3865563"/>
            <a:ext cx="3570288" cy="2819400"/>
            <a:chOff x="4032" y="2928"/>
            <a:chExt cx="1625" cy="1283"/>
          </a:xfrm>
        </p:grpSpPr>
        <p:sp>
          <p:nvSpPr>
            <p:cNvPr id="55300" name="Oval 4"/>
            <p:cNvSpPr>
              <a:spLocks noChangeAspect="1" noChangeArrowheads="1"/>
            </p:cNvSpPr>
            <p:nvPr/>
          </p:nvSpPr>
          <p:spPr bwMode="auto">
            <a:xfrm>
              <a:off x="4682" y="3424"/>
              <a:ext cx="325" cy="325"/>
            </a:xfrm>
            <a:prstGeom prst="ellipse">
              <a:avLst/>
            </a:prstGeom>
            <a:solidFill>
              <a:srgbClr val="B5F3AB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الطالب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Student</a:t>
              </a:r>
            </a:p>
          </p:txBody>
        </p:sp>
        <p:sp>
          <p:nvSpPr>
            <p:cNvPr id="55301" name="Oval 5"/>
            <p:cNvSpPr>
              <a:spLocks noChangeAspect="1" noChangeArrowheads="1"/>
            </p:cNvSpPr>
            <p:nvPr/>
          </p:nvSpPr>
          <p:spPr bwMode="auto">
            <a:xfrm>
              <a:off x="5058" y="3082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الأباء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Parents</a:t>
              </a:r>
            </a:p>
          </p:txBody>
        </p:sp>
        <p:sp>
          <p:nvSpPr>
            <p:cNvPr id="55302" name="Oval 6"/>
            <p:cNvSpPr>
              <a:spLocks noChangeAspect="1" noChangeArrowheads="1"/>
            </p:cNvSpPr>
            <p:nvPr/>
          </p:nvSpPr>
          <p:spPr bwMode="auto">
            <a:xfrm>
              <a:off x="4100" y="3527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الدعاية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000">
                  <a:latin typeface="Times New Roman" pitchFamily="18" charset="0"/>
                </a:rPr>
                <a:t>Commercials</a:t>
              </a:r>
            </a:p>
          </p:txBody>
        </p:sp>
        <p:sp>
          <p:nvSpPr>
            <p:cNvPr id="55303" name="Oval 7"/>
            <p:cNvSpPr>
              <a:spLocks noChangeAspect="1" noChangeArrowheads="1"/>
            </p:cNvSpPr>
            <p:nvPr/>
          </p:nvSpPr>
          <p:spPr bwMode="auto">
            <a:xfrm>
              <a:off x="4477" y="3886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القوانين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Laws</a:t>
              </a:r>
            </a:p>
          </p:txBody>
        </p:sp>
        <p:sp>
          <p:nvSpPr>
            <p:cNvPr id="55304" name="Oval 8"/>
            <p:cNvSpPr>
              <a:spLocks noChangeAspect="1" noChangeArrowheads="1"/>
            </p:cNvSpPr>
            <p:nvPr/>
          </p:nvSpPr>
          <p:spPr bwMode="auto">
            <a:xfrm>
              <a:off x="5092" y="3800"/>
              <a:ext cx="326" cy="326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المدرسة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School</a:t>
              </a:r>
            </a:p>
          </p:txBody>
        </p:sp>
        <p:sp>
          <p:nvSpPr>
            <p:cNvPr id="55305" name="Oval 9"/>
            <p:cNvSpPr>
              <a:spLocks noChangeAspect="1" noChangeArrowheads="1"/>
            </p:cNvSpPr>
            <p:nvPr/>
          </p:nvSpPr>
          <p:spPr bwMode="auto">
            <a:xfrm>
              <a:off x="4032" y="3116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الإعلام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Media</a:t>
              </a:r>
            </a:p>
          </p:txBody>
        </p:sp>
        <p:sp>
          <p:nvSpPr>
            <p:cNvPr id="55306" name="Oval 10"/>
            <p:cNvSpPr>
              <a:spLocks noChangeAspect="1" noChangeArrowheads="1"/>
            </p:cNvSpPr>
            <p:nvPr/>
          </p:nvSpPr>
          <p:spPr bwMode="auto">
            <a:xfrm>
              <a:off x="4477" y="2928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الأصدقاء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55307" name="Oval 11"/>
            <p:cNvSpPr>
              <a:spLocks noChangeAspect="1" noChangeArrowheads="1"/>
            </p:cNvSpPr>
            <p:nvPr/>
          </p:nvSpPr>
          <p:spPr bwMode="auto">
            <a:xfrm>
              <a:off x="5332" y="3407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الألعاب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Games</a:t>
              </a:r>
            </a:p>
          </p:txBody>
        </p:sp>
        <p:sp>
          <p:nvSpPr>
            <p:cNvPr id="55308" name="Line 12"/>
            <p:cNvSpPr>
              <a:spLocks noChangeAspect="1" noChangeShapeType="1"/>
            </p:cNvSpPr>
            <p:nvPr/>
          </p:nvSpPr>
          <p:spPr bwMode="auto">
            <a:xfrm>
              <a:off x="4727" y="3269"/>
              <a:ext cx="57" cy="13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5309" name="Line 13"/>
            <p:cNvSpPr>
              <a:spLocks noChangeAspect="1" noChangeShapeType="1"/>
            </p:cNvSpPr>
            <p:nvPr/>
          </p:nvSpPr>
          <p:spPr bwMode="auto">
            <a:xfrm flipV="1">
              <a:off x="4444" y="3628"/>
              <a:ext cx="208" cy="3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5310" name="Line 14"/>
            <p:cNvSpPr>
              <a:spLocks noChangeAspect="1" noChangeShapeType="1"/>
            </p:cNvSpPr>
            <p:nvPr/>
          </p:nvSpPr>
          <p:spPr bwMode="auto">
            <a:xfrm>
              <a:off x="4388" y="3364"/>
              <a:ext cx="282" cy="15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5311" name="Line 15"/>
            <p:cNvSpPr>
              <a:spLocks noChangeAspect="1" noChangeShapeType="1"/>
            </p:cNvSpPr>
            <p:nvPr/>
          </p:nvSpPr>
          <p:spPr bwMode="auto">
            <a:xfrm flipH="1" flipV="1">
              <a:off x="4991" y="3722"/>
              <a:ext cx="132" cy="11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5312" name="Line 16"/>
            <p:cNvSpPr>
              <a:spLocks noChangeAspect="1" noChangeShapeType="1"/>
            </p:cNvSpPr>
            <p:nvPr/>
          </p:nvSpPr>
          <p:spPr bwMode="auto">
            <a:xfrm flipV="1">
              <a:off x="4708" y="3760"/>
              <a:ext cx="69" cy="12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5313" name="Line 17"/>
            <p:cNvSpPr>
              <a:spLocks noChangeAspect="1" noChangeShapeType="1"/>
            </p:cNvSpPr>
            <p:nvPr/>
          </p:nvSpPr>
          <p:spPr bwMode="auto">
            <a:xfrm flipH="1">
              <a:off x="4991" y="3383"/>
              <a:ext cx="94" cy="9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5314" name="Line 18"/>
            <p:cNvSpPr>
              <a:spLocks noChangeAspect="1" noChangeShapeType="1"/>
            </p:cNvSpPr>
            <p:nvPr/>
          </p:nvSpPr>
          <p:spPr bwMode="auto">
            <a:xfrm flipH="1">
              <a:off x="5048" y="3578"/>
              <a:ext cx="245" cy="1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القوانين				</a:t>
            </a:r>
            <a:r>
              <a:rPr lang="en-US">
                <a:cs typeface="Arial" pitchFamily="34" charset="0"/>
              </a:rPr>
              <a:t>The Laws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Children rights</a:t>
            </a:r>
          </a:p>
          <a:p>
            <a:r>
              <a:rPr lang="en-US"/>
              <a:t>Area of freedom</a:t>
            </a:r>
          </a:p>
          <a:p>
            <a:r>
              <a:rPr lang="en-US"/>
              <a:t>Beating as punishment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ar-SA"/>
              <a:t>حقوق الأولاد</a:t>
            </a:r>
          </a:p>
          <a:p>
            <a:pPr algn="r" rtl="1"/>
            <a:r>
              <a:rPr lang="ar-SA"/>
              <a:t>مساحة الحريات</a:t>
            </a:r>
          </a:p>
          <a:p>
            <a:pPr algn="r" rtl="1"/>
            <a:r>
              <a:rPr lang="ar-SA"/>
              <a:t>الضرب</a:t>
            </a:r>
            <a:endParaRPr lang="en-US"/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5410200" y="3865563"/>
            <a:ext cx="3570288" cy="2819400"/>
            <a:chOff x="4032" y="2928"/>
            <a:chExt cx="1625" cy="1283"/>
          </a:xfrm>
        </p:grpSpPr>
        <p:sp>
          <p:nvSpPr>
            <p:cNvPr id="57350" name="Oval 6"/>
            <p:cNvSpPr>
              <a:spLocks noChangeAspect="1" noChangeArrowheads="1"/>
            </p:cNvSpPr>
            <p:nvPr/>
          </p:nvSpPr>
          <p:spPr bwMode="auto">
            <a:xfrm>
              <a:off x="4682" y="3424"/>
              <a:ext cx="325" cy="325"/>
            </a:xfrm>
            <a:prstGeom prst="ellipse">
              <a:avLst/>
            </a:prstGeom>
            <a:solidFill>
              <a:srgbClr val="B5F3AB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الطالب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Student</a:t>
              </a:r>
            </a:p>
          </p:txBody>
        </p:sp>
        <p:sp>
          <p:nvSpPr>
            <p:cNvPr id="57351" name="Oval 7"/>
            <p:cNvSpPr>
              <a:spLocks noChangeAspect="1" noChangeArrowheads="1"/>
            </p:cNvSpPr>
            <p:nvPr/>
          </p:nvSpPr>
          <p:spPr bwMode="auto">
            <a:xfrm>
              <a:off x="5058" y="3082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الأباء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Parents</a:t>
              </a:r>
            </a:p>
          </p:txBody>
        </p:sp>
        <p:sp>
          <p:nvSpPr>
            <p:cNvPr id="57352" name="Oval 8"/>
            <p:cNvSpPr>
              <a:spLocks noChangeAspect="1" noChangeArrowheads="1"/>
            </p:cNvSpPr>
            <p:nvPr/>
          </p:nvSpPr>
          <p:spPr bwMode="auto">
            <a:xfrm>
              <a:off x="4100" y="3527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الدعاية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000">
                  <a:latin typeface="Times New Roman" pitchFamily="18" charset="0"/>
                </a:rPr>
                <a:t>Commercials</a:t>
              </a:r>
            </a:p>
          </p:txBody>
        </p:sp>
        <p:sp>
          <p:nvSpPr>
            <p:cNvPr id="57353" name="Oval 9"/>
            <p:cNvSpPr>
              <a:spLocks noChangeAspect="1" noChangeArrowheads="1"/>
            </p:cNvSpPr>
            <p:nvPr/>
          </p:nvSpPr>
          <p:spPr bwMode="auto">
            <a:xfrm>
              <a:off x="4477" y="3886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القوانين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Laws</a:t>
              </a:r>
            </a:p>
          </p:txBody>
        </p:sp>
        <p:sp>
          <p:nvSpPr>
            <p:cNvPr id="57354" name="Oval 10"/>
            <p:cNvSpPr>
              <a:spLocks noChangeAspect="1" noChangeArrowheads="1"/>
            </p:cNvSpPr>
            <p:nvPr/>
          </p:nvSpPr>
          <p:spPr bwMode="auto">
            <a:xfrm>
              <a:off x="5092" y="3800"/>
              <a:ext cx="326" cy="326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المدرسة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School</a:t>
              </a:r>
            </a:p>
          </p:txBody>
        </p:sp>
        <p:sp>
          <p:nvSpPr>
            <p:cNvPr id="57355" name="Oval 11"/>
            <p:cNvSpPr>
              <a:spLocks noChangeAspect="1" noChangeArrowheads="1"/>
            </p:cNvSpPr>
            <p:nvPr/>
          </p:nvSpPr>
          <p:spPr bwMode="auto">
            <a:xfrm>
              <a:off x="4032" y="3116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الإعلام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Media</a:t>
              </a:r>
            </a:p>
          </p:txBody>
        </p:sp>
        <p:sp>
          <p:nvSpPr>
            <p:cNvPr id="57356" name="Oval 12"/>
            <p:cNvSpPr>
              <a:spLocks noChangeAspect="1" noChangeArrowheads="1"/>
            </p:cNvSpPr>
            <p:nvPr/>
          </p:nvSpPr>
          <p:spPr bwMode="auto">
            <a:xfrm>
              <a:off x="4477" y="2928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الأصدقاء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57357" name="Oval 13"/>
            <p:cNvSpPr>
              <a:spLocks noChangeAspect="1" noChangeArrowheads="1"/>
            </p:cNvSpPr>
            <p:nvPr/>
          </p:nvSpPr>
          <p:spPr bwMode="auto">
            <a:xfrm>
              <a:off x="5332" y="3407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الألعاب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Games</a:t>
              </a:r>
            </a:p>
          </p:txBody>
        </p:sp>
        <p:sp>
          <p:nvSpPr>
            <p:cNvPr id="57358" name="Line 14"/>
            <p:cNvSpPr>
              <a:spLocks noChangeAspect="1" noChangeShapeType="1"/>
            </p:cNvSpPr>
            <p:nvPr/>
          </p:nvSpPr>
          <p:spPr bwMode="auto">
            <a:xfrm>
              <a:off x="4727" y="3269"/>
              <a:ext cx="57" cy="13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7359" name="Line 15"/>
            <p:cNvSpPr>
              <a:spLocks noChangeAspect="1" noChangeShapeType="1"/>
            </p:cNvSpPr>
            <p:nvPr/>
          </p:nvSpPr>
          <p:spPr bwMode="auto">
            <a:xfrm flipV="1">
              <a:off x="4444" y="3628"/>
              <a:ext cx="208" cy="3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7360" name="Line 16"/>
            <p:cNvSpPr>
              <a:spLocks noChangeAspect="1" noChangeShapeType="1"/>
            </p:cNvSpPr>
            <p:nvPr/>
          </p:nvSpPr>
          <p:spPr bwMode="auto">
            <a:xfrm>
              <a:off x="4388" y="3364"/>
              <a:ext cx="282" cy="15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7361" name="Line 17"/>
            <p:cNvSpPr>
              <a:spLocks noChangeAspect="1" noChangeShapeType="1"/>
            </p:cNvSpPr>
            <p:nvPr/>
          </p:nvSpPr>
          <p:spPr bwMode="auto">
            <a:xfrm flipH="1" flipV="1">
              <a:off x="4991" y="3722"/>
              <a:ext cx="132" cy="11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7362" name="Line 18"/>
            <p:cNvSpPr>
              <a:spLocks noChangeAspect="1" noChangeShapeType="1"/>
            </p:cNvSpPr>
            <p:nvPr/>
          </p:nvSpPr>
          <p:spPr bwMode="auto">
            <a:xfrm flipV="1">
              <a:off x="4708" y="3760"/>
              <a:ext cx="69" cy="12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7363" name="Line 19"/>
            <p:cNvSpPr>
              <a:spLocks noChangeAspect="1" noChangeShapeType="1"/>
            </p:cNvSpPr>
            <p:nvPr/>
          </p:nvSpPr>
          <p:spPr bwMode="auto">
            <a:xfrm flipH="1">
              <a:off x="4991" y="3383"/>
              <a:ext cx="94" cy="9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7364" name="Line 20"/>
            <p:cNvSpPr>
              <a:spLocks noChangeAspect="1" noChangeShapeType="1"/>
            </p:cNvSpPr>
            <p:nvPr/>
          </p:nvSpPr>
          <p:spPr bwMode="auto">
            <a:xfrm flipH="1">
              <a:off x="5048" y="3578"/>
              <a:ext cx="245" cy="1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الأصدقاء				</a:t>
            </a:r>
            <a:r>
              <a:rPr lang="en-US">
                <a:cs typeface="Arial" pitchFamily="34" charset="0"/>
              </a:rPr>
              <a:t>Friends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All good</a:t>
            </a:r>
          </a:p>
          <a:p>
            <a:r>
              <a:rPr lang="en-US"/>
              <a:t>All bad</a:t>
            </a:r>
          </a:p>
          <a:p>
            <a:r>
              <a:rPr lang="en-US"/>
              <a:t>All in between</a:t>
            </a:r>
          </a:p>
          <a:p>
            <a:r>
              <a:rPr lang="en-US"/>
              <a:t>Mixture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ar-SA"/>
              <a:t>كلهم صالحين</a:t>
            </a:r>
          </a:p>
          <a:p>
            <a:pPr algn="r" rtl="1"/>
            <a:r>
              <a:rPr lang="ar-SA"/>
              <a:t>كلهم بين بين</a:t>
            </a:r>
          </a:p>
          <a:p>
            <a:pPr algn="r" rtl="1"/>
            <a:r>
              <a:rPr lang="ar-SA"/>
              <a:t>كلهم طالحين</a:t>
            </a:r>
          </a:p>
          <a:p>
            <a:pPr algn="r" rtl="1"/>
            <a:r>
              <a:rPr lang="ar-SA"/>
              <a:t>مختلط</a:t>
            </a:r>
            <a:endParaRPr lang="en-US"/>
          </a:p>
        </p:txBody>
      </p:sp>
      <p:grpSp>
        <p:nvGrpSpPr>
          <p:cNvPr id="58373" name="Group 5"/>
          <p:cNvGrpSpPr>
            <a:grpSpLocks/>
          </p:cNvGrpSpPr>
          <p:nvPr/>
        </p:nvGrpSpPr>
        <p:grpSpPr bwMode="auto">
          <a:xfrm>
            <a:off x="5410200" y="3865563"/>
            <a:ext cx="3570288" cy="2819400"/>
            <a:chOff x="4032" y="2928"/>
            <a:chExt cx="1625" cy="1283"/>
          </a:xfrm>
        </p:grpSpPr>
        <p:sp>
          <p:nvSpPr>
            <p:cNvPr id="58374" name="Oval 6"/>
            <p:cNvSpPr>
              <a:spLocks noChangeAspect="1" noChangeArrowheads="1"/>
            </p:cNvSpPr>
            <p:nvPr/>
          </p:nvSpPr>
          <p:spPr bwMode="auto">
            <a:xfrm>
              <a:off x="4682" y="3424"/>
              <a:ext cx="325" cy="325"/>
            </a:xfrm>
            <a:prstGeom prst="ellipse">
              <a:avLst/>
            </a:prstGeom>
            <a:solidFill>
              <a:srgbClr val="B5F3AB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الطالب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Student</a:t>
              </a:r>
            </a:p>
          </p:txBody>
        </p:sp>
        <p:sp>
          <p:nvSpPr>
            <p:cNvPr id="58375" name="Oval 7"/>
            <p:cNvSpPr>
              <a:spLocks noChangeAspect="1" noChangeArrowheads="1"/>
            </p:cNvSpPr>
            <p:nvPr/>
          </p:nvSpPr>
          <p:spPr bwMode="auto">
            <a:xfrm>
              <a:off x="5058" y="3082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الأباء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Parents</a:t>
              </a:r>
            </a:p>
          </p:txBody>
        </p:sp>
        <p:sp>
          <p:nvSpPr>
            <p:cNvPr id="58376" name="Oval 8"/>
            <p:cNvSpPr>
              <a:spLocks noChangeAspect="1" noChangeArrowheads="1"/>
            </p:cNvSpPr>
            <p:nvPr/>
          </p:nvSpPr>
          <p:spPr bwMode="auto">
            <a:xfrm>
              <a:off x="4100" y="3527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الدعاية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000">
                  <a:latin typeface="Times New Roman" pitchFamily="18" charset="0"/>
                </a:rPr>
                <a:t>Commercials</a:t>
              </a:r>
            </a:p>
          </p:txBody>
        </p:sp>
        <p:sp>
          <p:nvSpPr>
            <p:cNvPr id="58377" name="Oval 9"/>
            <p:cNvSpPr>
              <a:spLocks noChangeAspect="1" noChangeArrowheads="1"/>
            </p:cNvSpPr>
            <p:nvPr/>
          </p:nvSpPr>
          <p:spPr bwMode="auto">
            <a:xfrm>
              <a:off x="4477" y="3886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القوانين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Laws</a:t>
              </a:r>
            </a:p>
          </p:txBody>
        </p:sp>
        <p:sp>
          <p:nvSpPr>
            <p:cNvPr id="58378" name="Oval 10"/>
            <p:cNvSpPr>
              <a:spLocks noChangeAspect="1" noChangeArrowheads="1"/>
            </p:cNvSpPr>
            <p:nvPr/>
          </p:nvSpPr>
          <p:spPr bwMode="auto">
            <a:xfrm>
              <a:off x="5092" y="3800"/>
              <a:ext cx="326" cy="326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المدرسة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School</a:t>
              </a:r>
            </a:p>
          </p:txBody>
        </p:sp>
        <p:sp>
          <p:nvSpPr>
            <p:cNvPr id="58379" name="Oval 11"/>
            <p:cNvSpPr>
              <a:spLocks noChangeAspect="1" noChangeArrowheads="1"/>
            </p:cNvSpPr>
            <p:nvPr/>
          </p:nvSpPr>
          <p:spPr bwMode="auto">
            <a:xfrm>
              <a:off x="4032" y="3116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الإعلام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Media</a:t>
              </a:r>
            </a:p>
          </p:txBody>
        </p:sp>
        <p:sp>
          <p:nvSpPr>
            <p:cNvPr id="58380" name="Oval 12"/>
            <p:cNvSpPr>
              <a:spLocks noChangeAspect="1" noChangeArrowheads="1"/>
            </p:cNvSpPr>
            <p:nvPr/>
          </p:nvSpPr>
          <p:spPr bwMode="auto">
            <a:xfrm>
              <a:off x="4477" y="2928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الأصدقاء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58381" name="Oval 13"/>
            <p:cNvSpPr>
              <a:spLocks noChangeAspect="1" noChangeArrowheads="1"/>
            </p:cNvSpPr>
            <p:nvPr/>
          </p:nvSpPr>
          <p:spPr bwMode="auto">
            <a:xfrm>
              <a:off x="5332" y="3407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الألعاب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Games</a:t>
              </a:r>
            </a:p>
          </p:txBody>
        </p:sp>
        <p:sp>
          <p:nvSpPr>
            <p:cNvPr id="58382" name="Line 14"/>
            <p:cNvSpPr>
              <a:spLocks noChangeAspect="1" noChangeShapeType="1"/>
            </p:cNvSpPr>
            <p:nvPr/>
          </p:nvSpPr>
          <p:spPr bwMode="auto">
            <a:xfrm>
              <a:off x="4727" y="3269"/>
              <a:ext cx="57" cy="13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8383" name="Line 15"/>
            <p:cNvSpPr>
              <a:spLocks noChangeAspect="1" noChangeShapeType="1"/>
            </p:cNvSpPr>
            <p:nvPr/>
          </p:nvSpPr>
          <p:spPr bwMode="auto">
            <a:xfrm flipV="1">
              <a:off x="4444" y="3628"/>
              <a:ext cx="208" cy="3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8384" name="Line 16"/>
            <p:cNvSpPr>
              <a:spLocks noChangeAspect="1" noChangeShapeType="1"/>
            </p:cNvSpPr>
            <p:nvPr/>
          </p:nvSpPr>
          <p:spPr bwMode="auto">
            <a:xfrm>
              <a:off x="4388" y="3364"/>
              <a:ext cx="282" cy="15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8385" name="Line 17"/>
            <p:cNvSpPr>
              <a:spLocks noChangeAspect="1" noChangeShapeType="1"/>
            </p:cNvSpPr>
            <p:nvPr/>
          </p:nvSpPr>
          <p:spPr bwMode="auto">
            <a:xfrm flipH="1" flipV="1">
              <a:off x="4991" y="3722"/>
              <a:ext cx="132" cy="11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8386" name="Line 18"/>
            <p:cNvSpPr>
              <a:spLocks noChangeAspect="1" noChangeShapeType="1"/>
            </p:cNvSpPr>
            <p:nvPr/>
          </p:nvSpPr>
          <p:spPr bwMode="auto">
            <a:xfrm flipV="1">
              <a:off x="4708" y="3760"/>
              <a:ext cx="69" cy="12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8387" name="Line 19"/>
            <p:cNvSpPr>
              <a:spLocks noChangeAspect="1" noChangeShapeType="1"/>
            </p:cNvSpPr>
            <p:nvPr/>
          </p:nvSpPr>
          <p:spPr bwMode="auto">
            <a:xfrm flipH="1">
              <a:off x="4991" y="3383"/>
              <a:ext cx="94" cy="9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8388" name="Line 20"/>
            <p:cNvSpPr>
              <a:spLocks noChangeAspect="1" noChangeShapeType="1"/>
            </p:cNvSpPr>
            <p:nvPr/>
          </p:nvSpPr>
          <p:spPr bwMode="auto">
            <a:xfrm flipH="1">
              <a:off x="5048" y="3578"/>
              <a:ext cx="245" cy="1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الدعاية			</a:t>
            </a:r>
            <a:r>
              <a:rPr lang="en-US">
                <a:cs typeface="Arial" pitchFamily="34" charset="0"/>
              </a:rPr>
              <a:t>Commercials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Enjoyment</a:t>
            </a:r>
          </a:p>
          <a:p>
            <a:r>
              <a:rPr lang="en-US"/>
              <a:t>Plentifulness</a:t>
            </a:r>
          </a:p>
          <a:p>
            <a:r>
              <a:rPr lang="en-US"/>
              <a:t>Consumption</a:t>
            </a:r>
          </a:p>
          <a:p>
            <a:pPr lvl="1"/>
            <a:r>
              <a:rPr lang="en-US"/>
              <a:t>Money</a:t>
            </a:r>
          </a:p>
          <a:p>
            <a:pPr lvl="1"/>
            <a:r>
              <a:rPr lang="en-US"/>
              <a:t>Effort</a:t>
            </a:r>
          </a:p>
          <a:p>
            <a:pPr lvl="1"/>
            <a:r>
              <a:rPr lang="en-US"/>
              <a:t>Time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ar-SA"/>
              <a:t>الاستمتاع</a:t>
            </a:r>
          </a:p>
          <a:p>
            <a:pPr algn="r" rtl="1"/>
            <a:r>
              <a:rPr lang="ar-SA"/>
              <a:t>الإشباع</a:t>
            </a:r>
          </a:p>
          <a:p>
            <a:pPr algn="r" rtl="1"/>
            <a:r>
              <a:rPr lang="ar-SA"/>
              <a:t>الاستهلاك</a:t>
            </a:r>
          </a:p>
          <a:p>
            <a:pPr lvl="1" algn="r" rtl="1"/>
            <a:r>
              <a:rPr lang="ar-SA"/>
              <a:t>للمال</a:t>
            </a:r>
          </a:p>
          <a:p>
            <a:pPr lvl="1" algn="r" rtl="1"/>
            <a:r>
              <a:rPr lang="ar-SA"/>
              <a:t>للجهد</a:t>
            </a:r>
          </a:p>
          <a:p>
            <a:pPr lvl="1" algn="r" rtl="1"/>
            <a:r>
              <a:rPr lang="ar-SA"/>
              <a:t>للوقت</a:t>
            </a:r>
            <a:endParaRPr lang="en-US"/>
          </a:p>
        </p:txBody>
      </p:sp>
      <p:grpSp>
        <p:nvGrpSpPr>
          <p:cNvPr id="59397" name="Group 5"/>
          <p:cNvGrpSpPr>
            <a:grpSpLocks/>
          </p:cNvGrpSpPr>
          <p:nvPr/>
        </p:nvGrpSpPr>
        <p:grpSpPr bwMode="auto">
          <a:xfrm>
            <a:off x="4191000" y="3733800"/>
            <a:ext cx="3570288" cy="2819400"/>
            <a:chOff x="4032" y="2928"/>
            <a:chExt cx="1625" cy="1283"/>
          </a:xfrm>
        </p:grpSpPr>
        <p:sp>
          <p:nvSpPr>
            <p:cNvPr id="59398" name="Oval 6"/>
            <p:cNvSpPr>
              <a:spLocks noChangeAspect="1" noChangeArrowheads="1"/>
            </p:cNvSpPr>
            <p:nvPr/>
          </p:nvSpPr>
          <p:spPr bwMode="auto">
            <a:xfrm>
              <a:off x="4682" y="3424"/>
              <a:ext cx="325" cy="325"/>
            </a:xfrm>
            <a:prstGeom prst="ellipse">
              <a:avLst/>
            </a:prstGeom>
            <a:solidFill>
              <a:srgbClr val="B5F3AB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الطالب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Student</a:t>
              </a:r>
            </a:p>
          </p:txBody>
        </p:sp>
        <p:sp>
          <p:nvSpPr>
            <p:cNvPr id="59399" name="Oval 7"/>
            <p:cNvSpPr>
              <a:spLocks noChangeAspect="1" noChangeArrowheads="1"/>
            </p:cNvSpPr>
            <p:nvPr/>
          </p:nvSpPr>
          <p:spPr bwMode="auto">
            <a:xfrm>
              <a:off x="5058" y="3082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الأباء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Parents</a:t>
              </a:r>
            </a:p>
          </p:txBody>
        </p:sp>
        <p:sp>
          <p:nvSpPr>
            <p:cNvPr id="59400" name="Oval 8"/>
            <p:cNvSpPr>
              <a:spLocks noChangeAspect="1" noChangeArrowheads="1"/>
            </p:cNvSpPr>
            <p:nvPr/>
          </p:nvSpPr>
          <p:spPr bwMode="auto">
            <a:xfrm>
              <a:off x="4100" y="3527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الدعاية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000">
                  <a:latin typeface="Times New Roman" pitchFamily="18" charset="0"/>
                </a:rPr>
                <a:t>Commercials</a:t>
              </a:r>
            </a:p>
          </p:txBody>
        </p:sp>
        <p:sp>
          <p:nvSpPr>
            <p:cNvPr id="59401" name="Oval 9"/>
            <p:cNvSpPr>
              <a:spLocks noChangeAspect="1" noChangeArrowheads="1"/>
            </p:cNvSpPr>
            <p:nvPr/>
          </p:nvSpPr>
          <p:spPr bwMode="auto">
            <a:xfrm>
              <a:off x="4477" y="3886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القوانين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Laws</a:t>
              </a:r>
            </a:p>
          </p:txBody>
        </p:sp>
        <p:sp>
          <p:nvSpPr>
            <p:cNvPr id="59402" name="Oval 10"/>
            <p:cNvSpPr>
              <a:spLocks noChangeAspect="1" noChangeArrowheads="1"/>
            </p:cNvSpPr>
            <p:nvPr/>
          </p:nvSpPr>
          <p:spPr bwMode="auto">
            <a:xfrm>
              <a:off x="5092" y="3800"/>
              <a:ext cx="326" cy="326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المدرسة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School</a:t>
              </a:r>
            </a:p>
          </p:txBody>
        </p:sp>
        <p:sp>
          <p:nvSpPr>
            <p:cNvPr id="59403" name="Oval 11"/>
            <p:cNvSpPr>
              <a:spLocks noChangeAspect="1" noChangeArrowheads="1"/>
            </p:cNvSpPr>
            <p:nvPr/>
          </p:nvSpPr>
          <p:spPr bwMode="auto">
            <a:xfrm>
              <a:off x="4032" y="3116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الإعلام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Media</a:t>
              </a:r>
            </a:p>
          </p:txBody>
        </p:sp>
        <p:sp>
          <p:nvSpPr>
            <p:cNvPr id="59404" name="Oval 12"/>
            <p:cNvSpPr>
              <a:spLocks noChangeAspect="1" noChangeArrowheads="1"/>
            </p:cNvSpPr>
            <p:nvPr/>
          </p:nvSpPr>
          <p:spPr bwMode="auto">
            <a:xfrm>
              <a:off x="4477" y="2928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الأصدقاء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59405" name="Oval 13"/>
            <p:cNvSpPr>
              <a:spLocks noChangeAspect="1" noChangeArrowheads="1"/>
            </p:cNvSpPr>
            <p:nvPr/>
          </p:nvSpPr>
          <p:spPr bwMode="auto">
            <a:xfrm>
              <a:off x="5332" y="3407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الألعاب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Games</a:t>
              </a:r>
            </a:p>
          </p:txBody>
        </p:sp>
        <p:sp>
          <p:nvSpPr>
            <p:cNvPr id="59406" name="Line 14"/>
            <p:cNvSpPr>
              <a:spLocks noChangeAspect="1" noChangeShapeType="1"/>
            </p:cNvSpPr>
            <p:nvPr/>
          </p:nvSpPr>
          <p:spPr bwMode="auto">
            <a:xfrm>
              <a:off x="4727" y="3269"/>
              <a:ext cx="57" cy="13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9407" name="Line 15"/>
            <p:cNvSpPr>
              <a:spLocks noChangeAspect="1" noChangeShapeType="1"/>
            </p:cNvSpPr>
            <p:nvPr/>
          </p:nvSpPr>
          <p:spPr bwMode="auto">
            <a:xfrm flipV="1">
              <a:off x="4444" y="3628"/>
              <a:ext cx="208" cy="3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9408" name="Line 16"/>
            <p:cNvSpPr>
              <a:spLocks noChangeAspect="1" noChangeShapeType="1"/>
            </p:cNvSpPr>
            <p:nvPr/>
          </p:nvSpPr>
          <p:spPr bwMode="auto">
            <a:xfrm>
              <a:off x="4388" y="3364"/>
              <a:ext cx="282" cy="15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9409" name="Line 17"/>
            <p:cNvSpPr>
              <a:spLocks noChangeAspect="1" noChangeShapeType="1"/>
            </p:cNvSpPr>
            <p:nvPr/>
          </p:nvSpPr>
          <p:spPr bwMode="auto">
            <a:xfrm flipH="1" flipV="1">
              <a:off x="4991" y="3722"/>
              <a:ext cx="132" cy="11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9410" name="Line 18"/>
            <p:cNvSpPr>
              <a:spLocks noChangeAspect="1" noChangeShapeType="1"/>
            </p:cNvSpPr>
            <p:nvPr/>
          </p:nvSpPr>
          <p:spPr bwMode="auto">
            <a:xfrm flipV="1">
              <a:off x="4708" y="3760"/>
              <a:ext cx="69" cy="12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9411" name="Line 19"/>
            <p:cNvSpPr>
              <a:spLocks noChangeAspect="1" noChangeShapeType="1"/>
            </p:cNvSpPr>
            <p:nvPr/>
          </p:nvSpPr>
          <p:spPr bwMode="auto">
            <a:xfrm flipH="1">
              <a:off x="4991" y="3383"/>
              <a:ext cx="94" cy="9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59412" name="Line 20"/>
            <p:cNvSpPr>
              <a:spLocks noChangeAspect="1" noChangeShapeType="1"/>
            </p:cNvSpPr>
            <p:nvPr/>
          </p:nvSpPr>
          <p:spPr bwMode="auto">
            <a:xfrm flipH="1">
              <a:off x="5048" y="3578"/>
              <a:ext cx="245" cy="1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الأباء		</a:t>
            </a:r>
            <a:r>
              <a:rPr lang="en-US">
                <a:cs typeface="Arial" pitchFamily="34" charset="0"/>
              </a:rPr>
              <a:t>  		</a:t>
            </a:r>
            <a:r>
              <a:rPr lang="ar-SA">
                <a:cs typeface="Arial" pitchFamily="34" charset="0"/>
              </a:rPr>
              <a:t>	</a:t>
            </a:r>
            <a:r>
              <a:rPr lang="en-US">
                <a:cs typeface="Arial" pitchFamily="34" charset="0"/>
              </a:rPr>
              <a:t>Parents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Religious?</a:t>
            </a:r>
          </a:p>
          <a:p>
            <a:r>
              <a:rPr lang="en-US"/>
              <a:t>In good terms together?</a:t>
            </a:r>
          </a:p>
          <a:p>
            <a:r>
              <a:rPr lang="en-US"/>
              <a:t>Educated?</a:t>
            </a:r>
          </a:p>
          <a:p>
            <a:r>
              <a:rPr lang="en-US"/>
              <a:t>Financial status?</a:t>
            </a:r>
          </a:p>
          <a:p>
            <a:r>
              <a:rPr lang="en-US"/>
              <a:t>Cultural background?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ar-SA"/>
              <a:t>ملتزمون أو مفرطون</a:t>
            </a:r>
          </a:p>
          <a:p>
            <a:pPr algn="r" rtl="1"/>
            <a:r>
              <a:rPr lang="ar-SA"/>
              <a:t>متوافقون أو متشاكسون</a:t>
            </a:r>
          </a:p>
          <a:p>
            <a:pPr algn="r" rtl="1"/>
            <a:r>
              <a:rPr lang="ar-SA"/>
              <a:t>متعلمون أو غير متعلمين</a:t>
            </a:r>
          </a:p>
          <a:p>
            <a:pPr algn="r" rtl="1"/>
            <a:r>
              <a:rPr lang="ar-SA"/>
              <a:t>المستوى المادي</a:t>
            </a:r>
          </a:p>
          <a:p>
            <a:pPr algn="r" rtl="1"/>
            <a:r>
              <a:rPr lang="ar-SA"/>
              <a:t>الأصل العرقي</a:t>
            </a:r>
          </a:p>
        </p:txBody>
      </p:sp>
      <p:grpSp>
        <p:nvGrpSpPr>
          <p:cNvPr id="60421" name="Group 5"/>
          <p:cNvGrpSpPr>
            <a:grpSpLocks/>
          </p:cNvGrpSpPr>
          <p:nvPr/>
        </p:nvGrpSpPr>
        <p:grpSpPr bwMode="auto">
          <a:xfrm>
            <a:off x="4191000" y="3733800"/>
            <a:ext cx="3570288" cy="2819400"/>
            <a:chOff x="4032" y="2928"/>
            <a:chExt cx="1625" cy="1283"/>
          </a:xfrm>
        </p:grpSpPr>
        <p:sp>
          <p:nvSpPr>
            <p:cNvPr id="60422" name="Oval 6"/>
            <p:cNvSpPr>
              <a:spLocks noChangeAspect="1" noChangeArrowheads="1"/>
            </p:cNvSpPr>
            <p:nvPr/>
          </p:nvSpPr>
          <p:spPr bwMode="auto">
            <a:xfrm>
              <a:off x="4682" y="3424"/>
              <a:ext cx="325" cy="325"/>
            </a:xfrm>
            <a:prstGeom prst="ellipse">
              <a:avLst/>
            </a:prstGeom>
            <a:solidFill>
              <a:srgbClr val="B5F3AB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الطالب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Student</a:t>
              </a:r>
            </a:p>
          </p:txBody>
        </p:sp>
        <p:sp>
          <p:nvSpPr>
            <p:cNvPr id="60423" name="Oval 7"/>
            <p:cNvSpPr>
              <a:spLocks noChangeAspect="1" noChangeArrowheads="1"/>
            </p:cNvSpPr>
            <p:nvPr/>
          </p:nvSpPr>
          <p:spPr bwMode="auto">
            <a:xfrm>
              <a:off x="5058" y="3082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الأباء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Parents</a:t>
              </a:r>
            </a:p>
          </p:txBody>
        </p:sp>
        <p:sp>
          <p:nvSpPr>
            <p:cNvPr id="60424" name="Oval 8"/>
            <p:cNvSpPr>
              <a:spLocks noChangeAspect="1" noChangeArrowheads="1"/>
            </p:cNvSpPr>
            <p:nvPr/>
          </p:nvSpPr>
          <p:spPr bwMode="auto">
            <a:xfrm>
              <a:off x="4100" y="3527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الدعاية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000">
                  <a:latin typeface="Times New Roman" pitchFamily="18" charset="0"/>
                </a:rPr>
                <a:t>Commercials</a:t>
              </a:r>
            </a:p>
          </p:txBody>
        </p:sp>
        <p:sp>
          <p:nvSpPr>
            <p:cNvPr id="60425" name="Oval 9"/>
            <p:cNvSpPr>
              <a:spLocks noChangeAspect="1" noChangeArrowheads="1"/>
            </p:cNvSpPr>
            <p:nvPr/>
          </p:nvSpPr>
          <p:spPr bwMode="auto">
            <a:xfrm>
              <a:off x="4477" y="3886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القوانين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Laws</a:t>
              </a:r>
            </a:p>
          </p:txBody>
        </p:sp>
        <p:sp>
          <p:nvSpPr>
            <p:cNvPr id="60426" name="Oval 10"/>
            <p:cNvSpPr>
              <a:spLocks noChangeAspect="1" noChangeArrowheads="1"/>
            </p:cNvSpPr>
            <p:nvPr/>
          </p:nvSpPr>
          <p:spPr bwMode="auto">
            <a:xfrm>
              <a:off x="5092" y="3800"/>
              <a:ext cx="326" cy="326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المدرسة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School</a:t>
              </a:r>
            </a:p>
          </p:txBody>
        </p:sp>
        <p:sp>
          <p:nvSpPr>
            <p:cNvPr id="60427" name="Oval 11"/>
            <p:cNvSpPr>
              <a:spLocks noChangeAspect="1" noChangeArrowheads="1"/>
            </p:cNvSpPr>
            <p:nvPr/>
          </p:nvSpPr>
          <p:spPr bwMode="auto">
            <a:xfrm>
              <a:off x="4032" y="3116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الإعلام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Media</a:t>
              </a:r>
            </a:p>
          </p:txBody>
        </p:sp>
        <p:sp>
          <p:nvSpPr>
            <p:cNvPr id="60428" name="Oval 12"/>
            <p:cNvSpPr>
              <a:spLocks noChangeAspect="1" noChangeArrowheads="1"/>
            </p:cNvSpPr>
            <p:nvPr/>
          </p:nvSpPr>
          <p:spPr bwMode="auto">
            <a:xfrm>
              <a:off x="4477" y="2928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الأصدقاء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60429" name="Oval 13"/>
            <p:cNvSpPr>
              <a:spLocks noChangeAspect="1" noChangeArrowheads="1"/>
            </p:cNvSpPr>
            <p:nvPr/>
          </p:nvSpPr>
          <p:spPr bwMode="auto">
            <a:xfrm>
              <a:off x="5332" y="3407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الألعاب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Games</a:t>
              </a:r>
            </a:p>
          </p:txBody>
        </p:sp>
        <p:sp>
          <p:nvSpPr>
            <p:cNvPr id="60430" name="Line 14"/>
            <p:cNvSpPr>
              <a:spLocks noChangeAspect="1" noChangeShapeType="1"/>
            </p:cNvSpPr>
            <p:nvPr/>
          </p:nvSpPr>
          <p:spPr bwMode="auto">
            <a:xfrm>
              <a:off x="4727" y="3269"/>
              <a:ext cx="57" cy="13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0431" name="Line 15"/>
            <p:cNvSpPr>
              <a:spLocks noChangeAspect="1" noChangeShapeType="1"/>
            </p:cNvSpPr>
            <p:nvPr/>
          </p:nvSpPr>
          <p:spPr bwMode="auto">
            <a:xfrm flipV="1">
              <a:off x="4444" y="3628"/>
              <a:ext cx="208" cy="3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0432" name="Line 16"/>
            <p:cNvSpPr>
              <a:spLocks noChangeAspect="1" noChangeShapeType="1"/>
            </p:cNvSpPr>
            <p:nvPr/>
          </p:nvSpPr>
          <p:spPr bwMode="auto">
            <a:xfrm>
              <a:off x="4388" y="3364"/>
              <a:ext cx="282" cy="15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0433" name="Line 17"/>
            <p:cNvSpPr>
              <a:spLocks noChangeAspect="1" noChangeShapeType="1"/>
            </p:cNvSpPr>
            <p:nvPr/>
          </p:nvSpPr>
          <p:spPr bwMode="auto">
            <a:xfrm flipH="1" flipV="1">
              <a:off x="4991" y="3722"/>
              <a:ext cx="132" cy="11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0434" name="Line 18"/>
            <p:cNvSpPr>
              <a:spLocks noChangeAspect="1" noChangeShapeType="1"/>
            </p:cNvSpPr>
            <p:nvPr/>
          </p:nvSpPr>
          <p:spPr bwMode="auto">
            <a:xfrm flipV="1">
              <a:off x="4708" y="3760"/>
              <a:ext cx="69" cy="12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0435" name="Line 19"/>
            <p:cNvSpPr>
              <a:spLocks noChangeAspect="1" noChangeShapeType="1"/>
            </p:cNvSpPr>
            <p:nvPr/>
          </p:nvSpPr>
          <p:spPr bwMode="auto">
            <a:xfrm flipH="1">
              <a:off x="4991" y="3383"/>
              <a:ext cx="94" cy="9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0436" name="Line 20"/>
            <p:cNvSpPr>
              <a:spLocks noChangeAspect="1" noChangeShapeType="1"/>
            </p:cNvSpPr>
            <p:nvPr/>
          </p:nvSpPr>
          <p:spPr bwMode="auto">
            <a:xfrm flipH="1">
              <a:off x="5048" y="3578"/>
              <a:ext cx="245" cy="1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الإعلام	</a:t>
            </a:r>
            <a:r>
              <a:rPr lang="en-US">
                <a:cs typeface="Arial" pitchFamily="34" charset="0"/>
              </a:rPr>
              <a:t>  		</a:t>
            </a:r>
            <a:r>
              <a:rPr lang="ar-SA">
                <a:cs typeface="Arial" pitchFamily="34" charset="0"/>
              </a:rPr>
              <a:t>	</a:t>
            </a:r>
            <a:r>
              <a:rPr lang="en-US">
                <a:cs typeface="Arial" pitchFamily="34" charset="0"/>
              </a:rPr>
              <a:t>Media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Identifies the values</a:t>
            </a:r>
          </a:p>
          <a:p>
            <a:r>
              <a:rPr lang="en-US"/>
              <a:t>Identifies methods of problem solving</a:t>
            </a:r>
          </a:p>
          <a:p>
            <a:r>
              <a:rPr lang="en-US"/>
              <a:t>Changes the norms</a:t>
            </a:r>
          </a:p>
          <a:p>
            <a:r>
              <a:rPr lang="en-US"/>
              <a:t>Guides or misguides and tempts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ar-SA"/>
              <a:t>تحديد القيم</a:t>
            </a:r>
          </a:p>
          <a:p>
            <a:pPr algn="r" rtl="1"/>
            <a:r>
              <a:rPr lang="ar-SA"/>
              <a:t>تحديد طرق حل المشكلات</a:t>
            </a:r>
          </a:p>
          <a:p>
            <a:pPr algn="r" rtl="1"/>
            <a:r>
              <a:rPr lang="ar-SA"/>
              <a:t>تغيير الأعراف</a:t>
            </a:r>
          </a:p>
          <a:p>
            <a:pPr algn="r" rtl="1"/>
            <a:r>
              <a:rPr lang="ar-SA"/>
              <a:t>الإرشاد أو الإغواء والإغراء</a:t>
            </a:r>
          </a:p>
        </p:txBody>
      </p:sp>
      <p:grpSp>
        <p:nvGrpSpPr>
          <p:cNvPr id="61445" name="Group 5"/>
          <p:cNvGrpSpPr>
            <a:grpSpLocks/>
          </p:cNvGrpSpPr>
          <p:nvPr/>
        </p:nvGrpSpPr>
        <p:grpSpPr bwMode="auto">
          <a:xfrm>
            <a:off x="4191000" y="3733800"/>
            <a:ext cx="3570288" cy="2819400"/>
            <a:chOff x="4032" y="2928"/>
            <a:chExt cx="1625" cy="1283"/>
          </a:xfrm>
        </p:grpSpPr>
        <p:sp>
          <p:nvSpPr>
            <p:cNvPr id="61446" name="Oval 6"/>
            <p:cNvSpPr>
              <a:spLocks noChangeAspect="1" noChangeArrowheads="1"/>
            </p:cNvSpPr>
            <p:nvPr/>
          </p:nvSpPr>
          <p:spPr bwMode="auto">
            <a:xfrm>
              <a:off x="4682" y="3424"/>
              <a:ext cx="325" cy="325"/>
            </a:xfrm>
            <a:prstGeom prst="ellipse">
              <a:avLst/>
            </a:prstGeom>
            <a:solidFill>
              <a:srgbClr val="B5F3AB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الطالب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Student</a:t>
              </a:r>
            </a:p>
          </p:txBody>
        </p:sp>
        <p:sp>
          <p:nvSpPr>
            <p:cNvPr id="61447" name="Oval 7"/>
            <p:cNvSpPr>
              <a:spLocks noChangeAspect="1" noChangeArrowheads="1"/>
            </p:cNvSpPr>
            <p:nvPr/>
          </p:nvSpPr>
          <p:spPr bwMode="auto">
            <a:xfrm>
              <a:off x="5058" y="3082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الأباء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Parents</a:t>
              </a:r>
            </a:p>
          </p:txBody>
        </p:sp>
        <p:sp>
          <p:nvSpPr>
            <p:cNvPr id="61448" name="Oval 8"/>
            <p:cNvSpPr>
              <a:spLocks noChangeAspect="1" noChangeArrowheads="1"/>
            </p:cNvSpPr>
            <p:nvPr/>
          </p:nvSpPr>
          <p:spPr bwMode="auto">
            <a:xfrm>
              <a:off x="4100" y="3527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الدعاية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000">
                  <a:latin typeface="Times New Roman" pitchFamily="18" charset="0"/>
                </a:rPr>
                <a:t>Commercials</a:t>
              </a:r>
            </a:p>
          </p:txBody>
        </p:sp>
        <p:sp>
          <p:nvSpPr>
            <p:cNvPr id="61449" name="Oval 9"/>
            <p:cNvSpPr>
              <a:spLocks noChangeAspect="1" noChangeArrowheads="1"/>
            </p:cNvSpPr>
            <p:nvPr/>
          </p:nvSpPr>
          <p:spPr bwMode="auto">
            <a:xfrm>
              <a:off x="4477" y="3886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القوانين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Laws</a:t>
              </a:r>
            </a:p>
          </p:txBody>
        </p:sp>
        <p:sp>
          <p:nvSpPr>
            <p:cNvPr id="61450" name="Oval 10"/>
            <p:cNvSpPr>
              <a:spLocks noChangeAspect="1" noChangeArrowheads="1"/>
            </p:cNvSpPr>
            <p:nvPr/>
          </p:nvSpPr>
          <p:spPr bwMode="auto">
            <a:xfrm>
              <a:off x="5092" y="3800"/>
              <a:ext cx="326" cy="326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المدرسة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School</a:t>
              </a:r>
            </a:p>
          </p:txBody>
        </p:sp>
        <p:sp>
          <p:nvSpPr>
            <p:cNvPr id="61451" name="Oval 11"/>
            <p:cNvSpPr>
              <a:spLocks noChangeAspect="1" noChangeArrowheads="1"/>
            </p:cNvSpPr>
            <p:nvPr/>
          </p:nvSpPr>
          <p:spPr bwMode="auto">
            <a:xfrm>
              <a:off x="4032" y="3116"/>
              <a:ext cx="325" cy="325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الإعلام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Media</a:t>
              </a:r>
            </a:p>
          </p:txBody>
        </p:sp>
        <p:sp>
          <p:nvSpPr>
            <p:cNvPr id="61452" name="Oval 12"/>
            <p:cNvSpPr>
              <a:spLocks noChangeAspect="1" noChangeArrowheads="1"/>
            </p:cNvSpPr>
            <p:nvPr/>
          </p:nvSpPr>
          <p:spPr bwMode="auto">
            <a:xfrm>
              <a:off x="4477" y="2928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الأصدقاء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61453" name="Oval 13"/>
            <p:cNvSpPr>
              <a:spLocks noChangeAspect="1" noChangeArrowheads="1"/>
            </p:cNvSpPr>
            <p:nvPr/>
          </p:nvSpPr>
          <p:spPr bwMode="auto">
            <a:xfrm>
              <a:off x="5332" y="3407"/>
              <a:ext cx="325" cy="32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1200">
                  <a:latin typeface="Times New Roman" pitchFamily="18" charset="0"/>
                </a:rPr>
                <a:t>الألعاب</a:t>
              </a:r>
              <a:endParaRPr lang="en-US" sz="1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1200">
                  <a:latin typeface="Times New Roman" pitchFamily="18" charset="0"/>
                </a:rPr>
                <a:t>Games</a:t>
              </a:r>
            </a:p>
          </p:txBody>
        </p:sp>
        <p:sp>
          <p:nvSpPr>
            <p:cNvPr id="61454" name="Line 14"/>
            <p:cNvSpPr>
              <a:spLocks noChangeAspect="1" noChangeShapeType="1"/>
            </p:cNvSpPr>
            <p:nvPr/>
          </p:nvSpPr>
          <p:spPr bwMode="auto">
            <a:xfrm>
              <a:off x="4727" y="3269"/>
              <a:ext cx="57" cy="13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1455" name="Line 15"/>
            <p:cNvSpPr>
              <a:spLocks noChangeAspect="1" noChangeShapeType="1"/>
            </p:cNvSpPr>
            <p:nvPr/>
          </p:nvSpPr>
          <p:spPr bwMode="auto">
            <a:xfrm flipV="1">
              <a:off x="4444" y="3628"/>
              <a:ext cx="208" cy="3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1456" name="Line 16"/>
            <p:cNvSpPr>
              <a:spLocks noChangeAspect="1" noChangeShapeType="1"/>
            </p:cNvSpPr>
            <p:nvPr/>
          </p:nvSpPr>
          <p:spPr bwMode="auto">
            <a:xfrm>
              <a:off x="4388" y="3364"/>
              <a:ext cx="282" cy="15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1457" name="Line 17"/>
            <p:cNvSpPr>
              <a:spLocks noChangeAspect="1" noChangeShapeType="1"/>
            </p:cNvSpPr>
            <p:nvPr/>
          </p:nvSpPr>
          <p:spPr bwMode="auto">
            <a:xfrm flipH="1" flipV="1">
              <a:off x="4991" y="3722"/>
              <a:ext cx="132" cy="113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1458" name="Line 18"/>
            <p:cNvSpPr>
              <a:spLocks noChangeAspect="1" noChangeShapeType="1"/>
            </p:cNvSpPr>
            <p:nvPr/>
          </p:nvSpPr>
          <p:spPr bwMode="auto">
            <a:xfrm flipV="1">
              <a:off x="4708" y="3760"/>
              <a:ext cx="69" cy="12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1459" name="Line 19"/>
            <p:cNvSpPr>
              <a:spLocks noChangeAspect="1" noChangeShapeType="1"/>
            </p:cNvSpPr>
            <p:nvPr/>
          </p:nvSpPr>
          <p:spPr bwMode="auto">
            <a:xfrm flipH="1">
              <a:off x="4991" y="3383"/>
              <a:ext cx="94" cy="9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61460" name="Line 20"/>
            <p:cNvSpPr>
              <a:spLocks noChangeAspect="1" noChangeShapeType="1"/>
            </p:cNvSpPr>
            <p:nvPr/>
          </p:nvSpPr>
          <p:spPr bwMode="auto">
            <a:xfrm flipH="1">
              <a:off x="5048" y="3578"/>
              <a:ext cx="245" cy="1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>
                <a:cs typeface="Arial" pitchFamily="34" charset="0"/>
              </a:rPr>
              <a:t>طرق التدريس الفعال</a:t>
            </a:r>
            <a:br>
              <a:rPr lang="ar-SA">
                <a:cs typeface="Arial" pitchFamily="34" charset="0"/>
              </a:rPr>
            </a:br>
            <a:r>
              <a:rPr lang="en-US" sz="3200">
                <a:cs typeface="Arial" pitchFamily="34" charset="0"/>
              </a:rPr>
              <a:t>Effective Teaching Techniques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57800" y="2133600"/>
            <a:ext cx="3429000" cy="4572000"/>
          </a:xfrm>
        </p:spPr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الاستعداد </a:t>
            </a:r>
            <a:r>
              <a:rPr lang="ar-SA"/>
              <a:t>قبل التدريس</a:t>
            </a:r>
          </a:p>
          <a:p>
            <a:pPr algn="r" rtl="1"/>
            <a:r>
              <a:rPr lang="ar-SA">
                <a:cs typeface="Arial" pitchFamily="34" charset="0"/>
              </a:rPr>
              <a:t>التفاعل أثناء</a:t>
            </a:r>
            <a:r>
              <a:rPr lang="ar-SA"/>
              <a:t> التدريس</a:t>
            </a:r>
          </a:p>
          <a:p>
            <a:pPr algn="r" rtl="1"/>
            <a:r>
              <a:rPr lang="ar-SA">
                <a:cs typeface="Arial" pitchFamily="34" charset="0"/>
              </a:rPr>
              <a:t>التفعيل بعد</a:t>
            </a:r>
            <a:r>
              <a:rPr lang="ar-SA"/>
              <a:t> التدريس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2133600"/>
            <a:ext cx="3429000" cy="4572000"/>
          </a:xfrm>
        </p:spPr>
        <p:txBody>
          <a:bodyPr/>
          <a:lstStyle/>
          <a:p>
            <a:r>
              <a:rPr lang="en-US"/>
              <a:t>Preparation before teaching</a:t>
            </a:r>
          </a:p>
          <a:p>
            <a:r>
              <a:rPr lang="en-US"/>
              <a:t>Involvement during teaching</a:t>
            </a:r>
          </a:p>
          <a:p>
            <a:r>
              <a:rPr lang="en-US"/>
              <a:t>Motivation after teaching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 rtl="1">
              <a:buFontTx/>
              <a:buAutoNum type="arabicParenBoth"/>
            </a:pPr>
            <a:r>
              <a:rPr lang="ar-SA">
                <a:cs typeface="Arial" pitchFamily="34" charset="0"/>
              </a:rPr>
              <a:t>الاستعداد </a:t>
            </a:r>
            <a:r>
              <a:rPr lang="ar-SA"/>
              <a:t>قبل التدريس</a:t>
            </a:r>
            <a:r>
              <a:rPr lang="en-US"/>
              <a:t/>
            </a:r>
            <a:br>
              <a:rPr lang="en-US"/>
            </a:br>
            <a:r>
              <a:rPr lang="en-US" sz="3200"/>
              <a:t>Preparation Before Teaching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81600" y="1676400"/>
            <a:ext cx="3429000" cy="4572000"/>
          </a:xfrm>
        </p:spPr>
        <p:txBody>
          <a:bodyPr/>
          <a:lstStyle/>
          <a:p>
            <a:pPr algn="r" rtl="1"/>
            <a:r>
              <a:rPr lang="ar-SA" sz="2400"/>
              <a:t>تهيئة النفس</a:t>
            </a:r>
          </a:p>
          <a:p>
            <a:pPr lvl="1" algn="r" rtl="1"/>
            <a:r>
              <a:rPr lang="ar-SA" sz="2000"/>
              <a:t>الوضوء</a:t>
            </a:r>
          </a:p>
          <a:p>
            <a:pPr lvl="1" algn="r" rtl="1"/>
            <a:r>
              <a:rPr lang="ar-SA" sz="2000"/>
              <a:t>حسن المظهر</a:t>
            </a:r>
          </a:p>
          <a:p>
            <a:pPr lvl="1" algn="r" rtl="1"/>
            <a:r>
              <a:rPr lang="ar-SA" sz="2000"/>
              <a:t>النية</a:t>
            </a:r>
          </a:p>
          <a:p>
            <a:pPr algn="r" rtl="1"/>
            <a:r>
              <a:rPr lang="ar-SA" sz="2400"/>
              <a:t>تحضير الدرس</a:t>
            </a:r>
          </a:p>
          <a:p>
            <a:pPr lvl="1" algn="r" rtl="1"/>
            <a:r>
              <a:rPr lang="ar-SA" sz="2000"/>
              <a:t>الأهداف التربوية</a:t>
            </a:r>
          </a:p>
          <a:p>
            <a:pPr lvl="2" algn="r" rtl="1"/>
            <a:r>
              <a:rPr lang="ar-SA" sz="1800"/>
              <a:t>معرفية</a:t>
            </a:r>
          </a:p>
          <a:p>
            <a:pPr lvl="2" algn="r" rtl="1"/>
            <a:r>
              <a:rPr lang="ar-SA" sz="1800"/>
              <a:t>وجدانية</a:t>
            </a:r>
          </a:p>
          <a:p>
            <a:pPr lvl="2" algn="r" rtl="1"/>
            <a:r>
              <a:rPr lang="ar-SA" sz="1800"/>
              <a:t>سلوكية</a:t>
            </a:r>
          </a:p>
          <a:p>
            <a:pPr lvl="1" algn="r" rtl="1"/>
            <a:r>
              <a:rPr lang="ar-SA" sz="2000"/>
              <a:t>الجدول الزمني</a:t>
            </a:r>
          </a:p>
          <a:p>
            <a:pPr lvl="1" algn="r" rtl="1"/>
            <a:r>
              <a:rPr lang="ar-SA" sz="2000"/>
              <a:t>العناصر الأساسية</a:t>
            </a:r>
          </a:p>
          <a:p>
            <a:pPr lvl="1" algn="r" rtl="1"/>
            <a:r>
              <a:rPr lang="ar-SA" sz="2000"/>
              <a:t>الوسائل المساعدة</a:t>
            </a:r>
            <a:endParaRPr lang="en-US" sz="200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600200"/>
            <a:ext cx="3429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Preparing oneself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Wudu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Looking good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Intention</a:t>
            </a:r>
          </a:p>
          <a:p>
            <a:pPr>
              <a:lnSpc>
                <a:spcPct val="90000"/>
              </a:lnSpc>
            </a:pPr>
            <a:r>
              <a:rPr lang="en-US" sz="2400"/>
              <a:t>Preparing the lesson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Educational goals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Intellectual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Emotional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Behavioral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Timetable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Fundamental elements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Teaching aids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524000"/>
            <a:ext cx="34290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SA" sz="2400"/>
              <a:t>حسن المدخل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النشاط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البدء بالطلاب وليس بالسبورة أو المكتب</a:t>
            </a:r>
            <a:endParaRPr lang="en-US" sz="2000"/>
          </a:p>
          <a:p>
            <a:pPr lvl="1" algn="r" rtl="1">
              <a:lnSpc>
                <a:spcPct val="90000"/>
              </a:lnSpc>
            </a:pPr>
            <a:r>
              <a:rPr lang="ar-SA" sz="2000"/>
              <a:t>التحية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الابتسامة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إثارة الأسئلة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تجنب الرتابة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الصوت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ترتيب المشاركات والاجابات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الحركة في الفصل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الوسائل المساعدة</a:t>
            </a:r>
            <a:endParaRPr lang="en-US" sz="2400"/>
          </a:p>
          <a:p>
            <a:pPr lvl="1" algn="r" rtl="1">
              <a:lnSpc>
                <a:spcPct val="90000"/>
              </a:lnSpc>
            </a:pPr>
            <a:r>
              <a:rPr lang="ar-SA" sz="2000"/>
              <a:t>السبورة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الكمبيوتر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اللوحات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1752600" y="1524000"/>
            <a:ext cx="411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Good beginning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Activeness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Greetings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Smiling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Starting with the student not the board or the desk</a:t>
            </a:r>
          </a:p>
          <a:p>
            <a:pPr>
              <a:lnSpc>
                <a:spcPct val="90000"/>
              </a:lnSpc>
            </a:pPr>
            <a:r>
              <a:rPr lang="en-US" sz="2400"/>
              <a:t>Energize the questions</a:t>
            </a:r>
          </a:p>
          <a:p>
            <a:pPr>
              <a:lnSpc>
                <a:spcPct val="90000"/>
              </a:lnSpc>
            </a:pPr>
            <a:r>
              <a:rPr lang="en-US" sz="2400"/>
              <a:t>Avoid Monotony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Voice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Order of participation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Movement in the classroom</a:t>
            </a:r>
          </a:p>
          <a:p>
            <a:pPr>
              <a:lnSpc>
                <a:spcPct val="90000"/>
              </a:lnSpc>
            </a:pPr>
            <a:r>
              <a:rPr lang="en-US" sz="2400"/>
              <a:t>Teaching aids</a:t>
            </a:r>
            <a:endParaRPr lang="ar-SA" sz="2400"/>
          </a:p>
          <a:p>
            <a:pPr lvl="1">
              <a:lnSpc>
                <a:spcPct val="90000"/>
              </a:lnSpc>
            </a:pPr>
            <a:r>
              <a:rPr lang="en-US" sz="2000"/>
              <a:t>Board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Computer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Panels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(2) التفاعل </a:t>
            </a:r>
            <a:r>
              <a:rPr lang="ar-SA" sz="3600" b="1">
                <a:solidFill>
                  <a:schemeClr val="tx2"/>
                </a:solidFill>
              </a:rPr>
              <a:t>أثناء التدريس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Involvement During Teaching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524000"/>
            <a:ext cx="34290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SA" sz="2400"/>
              <a:t>الإمتاع للقلب والإقناع للعقل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المسابقات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ربط الدرس بالواقع اليومي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مراعاة الفروق الفردية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استنهاض المتعثرين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تشجيع المتفوقين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تفعيل المتوسطين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مراعاة الظروف الخاصة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الأيتام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غياب الأسرة الكاملة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الحالات المرضية (الطارئة والمستمرة)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600200"/>
            <a:ext cx="396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Enriching the heart and convincing the mind</a:t>
            </a:r>
          </a:p>
          <a:p>
            <a:pPr>
              <a:lnSpc>
                <a:spcPct val="90000"/>
              </a:lnSpc>
            </a:pPr>
            <a:r>
              <a:rPr lang="en-US" sz="2000"/>
              <a:t>Competitions</a:t>
            </a:r>
          </a:p>
          <a:p>
            <a:pPr>
              <a:lnSpc>
                <a:spcPct val="90000"/>
              </a:lnSpc>
            </a:pPr>
            <a:r>
              <a:rPr lang="en-US" sz="2000"/>
              <a:t>Connect the lesson with the daily reality</a:t>
            </a:r>
          </a:p>
          <a:p>
            <a:pPr>
              <a:lnSpc>
                <a:spcPct val="90000"/>
              </a:lnSpc>
            </a:pPr>
            <a:r>
              <a:rPr lang="en-US" sz="2000"/>
              <a:t>Consider the personal differences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Help the lagging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Encourage the distinguished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Involve the average</a:t>
            </a:r>
          </a:p>
          <a:p>
            <a:pPr>
              <a:lnSpc>
                <a:spcPct val="90000"/>
              </a:lnSpc>
            </a:pPr>
            <a:r>
              <a:rPr lang="en-US" sz="2000"/>
              <a:t>Consider the personal circumstances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Orphans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Absence of a complete family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Diseases (temporary or permanent)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(2) التفاعل </a:t>
            </a:r>
            <a:r>
              <a:rPr lang="ar-SA" sz="3600" b="1">
                <a:solidFill>
                  <a:schemeClr val="tx2"/>
                </a:solidFill>
              </a:rPr>
              <a:t>أثناء التدريس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Involvement During Teaching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Outline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 lIns="0" tIns="0" rIns="0" bIns="0"/>
          <a:lstStyle/>
          <a:p>
            <a:pPr marL="717550" indent="-609600" defTabSz="457200">
              <a:buFontTx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The Teacher's Credentials</a:t>
            </a:r>
          </a:p>
          <a:p>
            <a:pPr marL="717550" indent="-609600" defTabSz="457200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Teaching Techniques</a:t>
            </a:r>
          </a:p>
          <a:p>
            <a:pPr marL="717550" indent="-609600" defTabSz="457200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Methodology and </a:t>
            </a:r>
            <a:r>
              <a:rPr lang="en-GB"/>
              <a:t>Practical Examples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algn="r" rtl="1">
              <a:buFontTx/>
              <a:buAutoNum type="arabicPeriod"/>
            </a:pPr>
            <a:r>
              <a:rPr lang="ar-SA" sz="3200" b="1"/>
              <a:t>مقومات المعلم</a:t>
            </a:r>
          </a:p>
          <a:p>
            <a:pPr marL="533400" indent="-533400" algn="r" rtl="1">
              <a:buFontTx/>
              <a:buAutoNum type="arabicPeriod"/>
            </a:pPr>
            <a:r>
              <a:rPr lang="ar-SA" sz="3200" b="1"/>
              <a:t>طرق التدريس</a:t>
            </a:r>
          </a:p>
          <a:p>
            <a:pPr marL="533400" indent="-533400" algn="r" rtl="1">
              <a:buFontTx/>
              <a:buAutoNum type="arabicPeriod"/>
            </a:pPr>
            <a:r>
              <a:rPr lang="ar-SA" sz="3200" b="1"/>
              <a:t>نماذج عملية</a:t>
            </a:r>
            <a:endParaRPr lang="en-US" sz="3200" b="1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524000"/>
            <a:ext cx="34290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SA"/>
              <a:t>العلاقات الاجتماعية</a:t>
            </a:r>
          </a:p>
          <a:p>
            <a:pPr algn="r" rtl="1">
              <a:lnSpc>
                <a:spcPct val="90000"/>
              </a:lnSpc>
            </a:pPr>
            <a:r>
              <a:rPr lang="ar-SA"/>
              <a:t>الأنشطة اللا صفية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الألعاب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المسابقات</a:t>
            </a:r>
          </a:p>
          <a:p>
            <a:pPr lvl="2" algn="r" rtl="1">
              <a:lnSpc>
                <a:spcPct val="90000"/>
              </a:lnSpc>
            </a:pPr>
            <a:r>
              <a:rPr lang="ar-SA"/>
              <a:t>رياضية</a:t>
            </a:r>
          </a:p>
          <a:p>
            <a:pPr lvl="2" algn="r" rtl="1">
              <a:lnSpc>
                <a:spcPct val="90000"/>
              </a:lnSpc>
            </a:pPr>
            <a:r>
              <a:rPr lang="ar-SA"/>
              <a:t>فنية</a:t>
            </a:r>
          </a:p>
          <a:p>
            <a:pPr lvl="2" algn="r" rtl="1">
              <a:lnSpc>
                <a:spcPct val="90000"/>
              </a:lnSpc>
            </a:pPr>
            <a:r>
              <a:rPr lang="ar-SA"/>
              <a:t>ثقافية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الرحلات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المخيمات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الحفلات</a:t>
            </a:r>
          </a:p>
          <a:p>
            <a:pPr algn="r" rtl="1">
              <a:lnSpc>
                <a:spcPct val="90000"/>
              </a:lnSpc>
            </a:pPr>
            <a:r>
              <a:rPr lang="ar-SA"/>
              <a:t>التقويم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600200"/>
            <a:ext cx="3962400" cy="4572000"/>
          </a:xfrm>
        </p:spPr>
        <p:txBody>
          <a:bodyPr/>
          <a:lstStyle/>
          <a:p>
            <a:r>
              <a:rPr lang="en-US" sz="2400"/>
              <a:t>Social relations</a:t>
            </a:r>
          </a:p>
          <a:p>
            <a:r>
              <a:rPr lang="en-US" sz="2400"/>
              <a:t>Extra curricular activities</a:t>
            </a:r>
          </a:p>
          <a:p>
            <a:pPr lvl="1"/>
            <a:r>
              <a:rPr lang="en-US" sz="2000"/>
              <a:t>Games</a:t>
            </a:r>
          </a:p>
          <a:p>
            <a:pPr lvl="1"/>
            <a:r>
              <a:rPr lang="en-US" sz="2000"/>
              <a:t>Competitions</a:t>
            </a:r>
          </a:p>
          <a:p>
            <a:pPr lvl="2"/>
            <a:r>
              <a:rPr lang="en-US" sz="1800"/>
              <a:t>Sports</a:t>
            </a:r>
          </a:p>
          <a:p>
            <a:pPr lvl="2"/>
            <a:r>
              <a:rPr lang="en-US" sz="1800"/>
              <a:t>Arts</a:t>
            </a:r>
          </a:p>
          <a:p>
            <a:pPr lvl="2"/>
            <a:r>
              <a:rPr lang="en-US" sz="1800"/>
              <a:t>Knowledge</a:t>
            </a:r>
          </a:p>
          <a:p>
            <a:pPr lvl="1"/>
            <a:r>
              <a:rPr lang="en-US" sz="2000"/>
              <a:t>Trips</a:t>
            </a:r>
          </a:p>
          <a:p>
            <a:pPr lvl="1"/>
            <a:r>
              <a:rPr lang="en-US" sz="2000"/>
              <a:t>Camps</a:t>
            </a:r>
          </a:p>
          <a:p>
            <a:pPr lvl="1"/>
            <a:r>
              <a:rPr lang="en-US" sz="2000"/>
              <a:t>Festivals</a:t>
            </a:r>
          </a:p>
          <a:p>
            <a:r>
              <a:rPr lang="en-US" sz="2400"/>
              <a:t>Evaluation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(3) التفعيل بعد</a:t>
            </a:r>
            <a:r>
              <a:rPr lang="ar-SA" sz="3600" b="1">
                <a:solidFill>
                  <a:schemeClr val="tx2"/>
                </a:solidFill>
              </a:rPr>
              <a:t> التدريس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Motivation After Teaching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758113" y="2200275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>
                <a:latin typeface="Times New Roman" pitchFamily="18" charset="0"/>
                <a:cs typeface="Times New Roman (Arabic)" charset="0"/>
              </a:rPr>
              <a:t>(1)</a:t>
            </a:r>
            <a:endParaRPr lang="en-US" sz="2400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629400" y="3810000"/>
            <a:ext cx="2286000" cy="2546350"/>
          </a:xfrm>
          <a:prstGeom prst="rect">
            <a:avLst/>
          </a:prstGeom>
          <a:solidFill>
            <a:srgbClr val="B5F3AB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indent="4763" algn="r" rtl="1"/>
            <a:r>
              <a:rPr lang="ar-SA" sz="1600">
                <a:latin typeface="Times New Roman" pitchFamily="18" charset="0"/>
                <a:cs typeface="Arabic Transparent" pitchFamily="2" charset="0"/>
              </a:rPr>
              <a:t>من الأستاذ</a:t>
            </a:r>
            <a:endParaRPr lang="en-US" sz="1600">
              <a:latin typeface="Times New Roman" pitchFamily="18" charset="0"/>
              <a:cs typeface="Arabic Transparent" pitchFamily="2" charset="0"/>
            </a:endParaRPr>
          </a:p>
          <a:p>
            <a:pPr indent="4763"/>
            <a:r>
              <a:rPr lang="en-US" sz="1600">
                <a:latin typeface="Times New Roman" pitchFamily="18" charset="0"/>
              </a:rPr>
              <a:t>Teacher</a:t>
            </a:r>
            <a:endParaRPr lang="ar-SA" sz="1600">
              <a:latin typeface="Times New Roman" pitchFamily="18" charset="0"/>
            </a:endParaRPr>
          </a:p>
          <a:p>
            <a:pPr indent="4763" algn="r"/>
            <a:r>
              <a:rPr lang="ar-SA" sz="1600">
                <a:latin typeface="Times New Roman" pitchFamily="18" charset="0"/>
                <a:cs typeface="Arabic Transparent" pitchFamily="2" charset="0"/>
              </a:rPr>
              <a:t>من طالب متميز</a:t>
            </a:r>
            <a:endParaRPr lang="en-US" sz="1600">
              <a:latin typeface="Times New Roman" pitchFamily="18" charset="0"/>
              <a:cs typeface="Arabic Transparent" pitchFamily="2" charset="0"/>
            </a:endParaRPr>
          </a:p>
          <a:p>
            <a:pPr indent="4763"/>
            <a:r>
              <a:rPr lang="en-US" sz="1600">
                <a:latin typeface="Times New Roman" pitchFamily="18" charset="0"/>
              </a:rPr>
              <a:t>Distinguished student</a:t>
            </a:r>
          </a:p>
          <a:p>
            <a:pPr indent="4763" algn="r"/>
            <a:r>
              <a:rPr lang="ar-SA" sz="1600">
                <a:latin typeface="Times New Roman" pitchFamily="18" charset="0"/>
                <a:cs typeface="Arabic Transparent" pitchFamily="2" charset="0"/>
              </a:rPr>
              <a:t>من المجموع</a:t>
            </a:r>
            <a:endParaRPr lang="en-US" sz="1600">
              <a:latin typeface="Times New Roman" pitchFamily="18" charset="0"/>
              <a:cs typeface="Arabic Transparent" pitchFamily="2" charset="0"/>
            </a:endParaRPr>
          </a:p>
          <a:p>
            <a:pPr indent="4763"/>
            <a:r>
              <a:rPr lang="en-US" sz="1600">
                <a:latin typeface="Times New Roman" pitchFamily="18" charset="0"/>
              </a:rPr>
              <a:t>Everyone</a:t>
            </a:r>
          </a:p>
          <a:p>
            <a:pPr indent="4763" algn="r"/>
            <a:r>
              <a:rPr lang="ar-SA" sz="1600">
                <a:latin typeface="Times New Roman" pitchFamily="18" charset="0"/>
                <a:cs typeface="Arabic Transparent" pitchFamily="2" charset="0"/>
              </a:rPr>
              <a:t>من الآلات (مسجل تليفزيون - فيديو – شريط ممغنط)</a:t>
            </a:r>
            <a:endParaRPr lang="en-US" sz="1600">
              <a:latin typeface="Times New Roman" pitchFamily="18" charset="0"/>
              <a:cs typeface="Arabic Transparent" pitchFamily="2" charset="0"/>
            </a:endParaRPr>
          </a:p>
          <a:p>
            <a:pPr indent="4763"/>
            <a:r>
              <a:rPr lang="en-US" sz="1600">
                <a:latin typeface="Times New Roman" pitchFamily="18" charset="0"/>
                <a:cs typeface="Times New Roman (Arabic)" charset="0"/>
              </a:rPr>
              <a:t>Instruments (CD, VCR, Tape, TV)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467600" y="2833688"/>
            <a:ext cx="1295400" cy="7667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500">
                <a:latin typeface="Times New Roman" pitchFamily="18" charset="0"/>
                <a:cs typeface="Times New Roman (Arabic)" charset="0"/>
              </a:rPr>
              <a:t>الاستماع</a:t>
            </a:r>
            <a:endParaRPr lang="en-US" sz="2500">
              <a:latin typeface="Times New Roman" pitchFamily="18" charset="0"/>
              <a:cs typeface="Times New Roman (Arabic)" charset="0"/>
            </a:endParaRPr>
          </a:p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sz="1600">
                <a:latin typeface="Times New Roman" pitchFamily="18" charset="0"/>
                <a:cs typeface="Times New Roman (Arabic)" charset="0"/>
              </a:rPr>
              <a:t>Listening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029200" y="2833688"/>
            <a:ext cx="1600200" cy="7667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500">
                <a:latin typeface="Times New Roman" pitchFamily="18" charset="0"/>
                <a:cs typeface="Times New Roman (Arabic)" charset="0"/>
              </a:rPr>
              <a:t>النطق</a:t>
            </a:r>
            <a:endParaRPr lang="en-US" sz="2500">
              <a:latin typeface="Times New Roman" pitchFamily="18" charset="0"/>
              <a:cs typeface="Times New Roman (Arabic)" charset="0"/>
            </a:endParaRPr>
          </a:p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sz="1600">
                <a:latin typeface="Times New Roman" pitchFamily="18" charset="0"/>
                <a:cs typeface="Times New Roman (Arabic)" charset="0"/>
              </a:rPr>
              <a:t>Pronunciation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14375" y="2819400"/>
            <a:ext cx="12954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500">
                <a:latin typeface="Times New Roman" pitchFamily="18" charset="0"/>
                <a:cs typeface="Times New Roman (Arabic)" charset="0"/>
              </a:rPr>
              <a:t>الكتابة</a:t>
            </a:r>
            <a:endParaRPr lang="en-US" sz="2500">
              <a:latin typeface="Times New Roman" pitchFamily="18" charset="0"/>
              <a:cs typeface="Times New Roman (Arabic)" charset="0"/>
            </a:endParaRPr>
          </a:p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sz="1600">
                <a:latin typeface="Times New Roman" pitchFamily="18" charset="0"/>
                <a:cs typeface="Times New Roman (Arabic)" charset="0"/>
              </a:rPr>
              <a:t>Writing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371600" y="18288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8062913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838825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1371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895600" y="2833688"/>
            <a:ext cx="1295400" cy="7667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500">
                <a:latin typeface="Times New Roman" pitchFamily="18" charset="0"/>
                <a:cs typeface="Times New Roman (Arabic)" charset="0"/>
              </a:rPr>
              <a:t>القراءة</a:t>
            </a:r>
            <a:endParaRPr lang="en-US" sz="2500">
              <a:latin typeface="Times New Roman" pitchFamily="18" charset="0"/>
              <a:cs typeface="Times New Roman (Arabic)" charset="0"/>
            </a:endParaRPr>
          </a:p>
          <a:p>
            <a:pPr marL="457200" indent="-457200" algn="ctr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en-US" sz="1600">
                <a:latin typeface="Times New Roman" pitchFamily="18" charset="0"/>
                <a:cs typeface="Times New Roman (Arabic)" charset="0"/>
              </a:rPr>
              <a:t>Reading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552825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486400" y="22098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>
                <a:latin typeface="Times New Roman" pitchFamily="18" charset="0"/>
                <a:cs typeface="Times New Roman (Arabic)" charset="0"/>
              </a:rPr>
              <a:t>(2)</a:t>
            </a:r>
            <a:endParaRPr lang="en-US" sz="2400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200400" y="2219325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>
                <a:latin typeface="Times New Roman" pitchFamily="18" charset="0"/>
                <a:cs typeface="Times New Roman (Arabic)" charset="0"/>
              </a:rPr>
              <a:t>(3)</a:t>
            </a:r>
            <a:endParaRPr lang="en-US" sz="2400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066800" y="2219325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>
                <a:latin typeface="Times New Roman" pitchFamily="18" charset="0"/>
                <a:cs typeface="Times New Roman (Arabic)" charset="0"/>
              </a:rPr>
              <a:t>(4)</a:t>
            </a:r>
            <a:endParaRPr lang="en-US" sz="2400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66294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4114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1981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876800" y="3810000"/>
            <a:ext cx="1600200" cy="1930400"/>
          </a:xfrm>
          <a:prstGeom prst="rect">
            <a:avLst/>
          </a:prstGeom>
          <a:solidFill>
            <a:srgbClr val="B5F3AB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r" rtl="1"/>
            <a:r>
              <a:rPr lang="ar-SA" sz="2000">
                <a:latin typeface="Times New Roman" pitchFamily="18" charset="0"/>
                <a:cs typeface="Arabic Transparent" pitchFamily="2" charset="0"/>
              </a:rPr>
              <a:t>نطق جماعي</a:t>
            </a:r>
            <a:endParaRPr lang="en-US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/>
            <a:r>
              <a:rPr lang="en-US" sz="2000">
                <a:latin typeface="Times New Roman" pitchFamily="18" charset="0"/>
                <a:cs typeface="Arabic Transparent" pitchFamily="2" charset="0"/>
              </a:rPr>
              <a:t>Collectively</a:t>
            </a:r>
            <a:endParaRPr lang="ar-SA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 algn="r" rtl="1"/>
            <a:r>
              <a:rPr lang="ar-SA" sz="2000">
                <a:latin typeface="Times New Roman" pitchFamily="18" charset="0"/>
                <a:cs typeface="Arabic Transparent" pitchFamily="2" charset="0"/>
              </a:rPr>
              <a:t>مجموعات</a:t>
            </a:r>
            <a:endParaRPr lang="en-US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/>
            <a:r>
              <a:rPr lang="en-US" sz="2000">
                <a:latin typeface="Times New Roman" pitchFamily="18" charset="0"/>
                <a:cs typeface="Arabic Transparent" pitchFamily="2" charset="0"/>
              </a:rPr>
              <a:t>In groups</a:t>
            </a:r>
            <a:endParaRPr lang="ar-SA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 algn="r" rtl="1"/>
            <a:r>
              <a:rPr lang="ar-SA" sz="2000">
                <a:latin typeface="Times New Roman" pitchFamily="18" charset="0"/>
                <a:cs typeface="Arabic Transparent" pitchFamily="2" charset="0"/>
              </a:rPr>
              <a:t>فردي</a:t>
            </a:r>
            <a:endParaRPr lang="en-US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/>
            <a:r>
              <a:rPr lang="en-US" sz="2000">
                <a:latin typeface="Times New Roman" pitchFamily="18" charset="0"/>
                <a:cs typeface="Times New Roman (Arabic)" charset="0"/>
              </a:rPr>
              <a:t>Individually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514600" y="3810000"/>
            <a:ext cx="1676400" cy="1320800"/>
          </a:xfrm>
          <a:prstGeom prst="rect">
            <a:avLst/>
          </a:prstGeom>
          <a:solidFill>
            <a:srgbClr val="B5F3AB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r" rtl="1"/>
            <a:r>
              <a:rPr lang="ar-SA" sz="2000">
                <a:latin typeface="Times New Roman" pitchFamily="18" charset="0"/>
                <a:cs typeface="Arabic Transparent" pitchFamily="2" charset="0"/>
              </a:rPr>
              <a:t>فردية</a:t>
            </a:r>
            <a:endParaRPr lang="en-US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 rtl="1"/>
            <a:r>
              <a:rPr lang="en-US" sz="2000">
                <a:latin typeface="Times New Roman" pitchFamily="18" charset="0"/>
                <a:cs typeface="Arabic Transparent" pitchFamily="2" charset="0"/>
              </a:rPr>
              <a:t>Individually</a:t>
            </a:r>
            <a:endParaRPr lang="ar-SA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 algn="r" rtl="1"/>
            <a:r>
              <a:rPr lang="ar-SA" sz="2000">
                <a:latin typeface="Times New Roman" pitchFamily="18" charset="0"/>
                <a:cs typeface="Arabic Transparent" pitchFamily="2" charset="0"/>
              </a:rPr>
              <a:t>جماعية</a:t>
            </a:r>
            <a:endParaRPr lang="en-US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 rtl="1"/>
            <a:r>
              <a:rPr lang="en-US" sz="2000">
                <a:latin typeface="Times New Roman" pitchFamily="18" charset="0"/>
                <a:cs typeface="Times New Roman (Arabic)" charset="0"/>
              </a:rPr>
              <a:t>Collectively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1000" y="3810000"/>
            <a:ext cx="1524000" cy="711200"/>
          </a:xfrm>
          <a:prstGeom prst="rect">
            <a:avLst/>
          </a:prstGeom>
          <a:solidFill>
            <a:srgbClr val="B5F3AB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r" rtl="1"/>
            <a:r>
              <a:rPr lang="ar-SA" sz="2000">
                <a:latin typeface="Times New Roman" pitchFamily="18" charset="0"/>
                <a:cs typeface="Arabic Transparent" pitchFamily="2" charset="0"/>
              </a:rPr>
              <a:t>فردية</a:t>
            </a:r>
            <a:endParaRPr lang="en-US" sz="2000">
              <a:latin typeface="Times New Roman" pitchFamily="18" charset="0"/>
              <a:cs typeface="Arabic Transparent" pitchFamily="2" charset="0"/>
            </a:endParaRPr>
          </a:p>
          <a:p>
            <a:pPr marL="457200" indent="-457200" rtl="1"/>
            <a:r>
              <a:rPr lang="en-US" sz="2000">
                <a:latin typeface="Times New Roman" pitchFamily="18" charset="0"/>
                <a:cs typeface="Times New Roman (Arabic)" charset="0"/>
              </a:rPr>
              <a:t>Individually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8153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5791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3505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1371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مهارات تعليم اللغات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Methodology of Teaching Language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81200" y="1752600"/>
            <a:ext cx="6248400" cy="1016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/>
            <a:r>
              <a:rPr lang="ar-SA" sz="3000" b="1">
                <a:latin typeface="Times New Roman" pitchFamily="18" charset="0"/>
                <a:cs typeface="Times New Roman (Arabic)" charset="0"/>
              </a:rPr>
              <a:t>1- 	صحة الأصوات (خاصة التفخيم والترقيق)</a:t>
            </a:r>
            <a:endParaRPr lang="en-US" sz="3000" b="1">
              <a:latin typeface="Times New Roman" pitchFamily="18" charset="0"/>
              <a:cs typeface="Times New Roman (Arabic)" charset="0"/>
            </a:endParaRPr>
          </a:p>
          <a:p>
            <a:r>
              <a:rPr lang="en-US" sz="3000" b="1">
                <a:latin typeface="Times New Roman" pitchFamily="18" charset="0"/>
                <a:cs typeface="Times New Roman (Arabic)" charset="0"/>
              </a:rPr>
              <a:t>Correctness of Pronunciation</a:t>
            </a:r>
            <a:endParaRPr lang="ar-SA" sz="3000" b="1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81200" y="2997200"/>
            <a:ext cx="6248400" cy="1016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/>
            <a:r>
              <a:rPr lang="ar-SA" sz="3000" b="1">
                <a:latin typeface="Times New Roman" pitchFamily="18" charset="0"/>
                <a:cs typeface="Times New Roman (Arabic)" charset="0"/>
              </a:rPr>
              <a:t>2-	صحة النبر والتنغيم</a:t>
            </a:r>
            <a:endParaRPr lang="en-US" sz="3000" b="1">
              <a:latin typeface="Times New Roman" pitchFamily="18" charset="0"/>
              <a:cs typeface="Times New Roman (Arabic)" charset="0"/>
            </a:endParaRPr>
          </a:p>
          <a:p>
            <a:r>
              <a:rPr lang="en-US" sz="3000" b="1">
                <a:latin typeface="Times New Roman" pitchFamily="18" charset="0"/>
                <a:cs typeface="Times New Roman (Arabic)" charset="0"/>
              </a:rPr>
              <a:t>Correctness of emphasis &amp; melody</a:t>
            </a:r>
            <a:endParaRPr lang="ar-SA" sz="3000" b="1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981200" y="4241800"/>
            <a:ext cx="6248400" cy="1016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/>
            <a:r>
              <a:rPr lang="ar-SA" sz="3000" b="1">
                <a:latin typeface="Times New Roman" pitchFamily="18" charset="0"/>
                <a:cs typeface="Times New Roman (Arabic)" charset="0"/>
              </a:rPr>
              <a:t>3- 	الوصل والوقف</a:t>
            </a:r>
            <a:endParaRPr lang="en-US" sz="3000" b="1">
              <a:latin typeface="Times New Roman" pitchFamily="18" charset="0"/>
              <a:cs typeface="Times New Roman (Arabic)" charset="0"/>
            </a:endParaRPr>
          </a:p>
          <a:p>
            <a:r>
              <a:rPr lang="en-US" sz="3000" b="1">
                <a:latin typeface="Times New Roman" pitchFamily="18" charset="0"/>
                <a:cs typeface="Times New Roman (Arabic)" charset="0"/>
              </a:rPr>
              <a:t>Connecting and stopping</a:t>
            </a:r>
            <a:endParaRPr lang="ar-SA" sz="3000" b="1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981200" y="5486400"/>
            <a:ext cx="6248400" cy="1016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/>
            <a:r>
              <a:rPr lang="ar-SA" sz="3000" b="1">
                <a:latin typeface="Times New Roman" pitchFamily="18" charset="0"/>
                <a:cs typeface="Times New Roman (Arabic)" charset="0"/>
              </a:rPr>
              <a:t>4-	تشكيل أواخر الكلم</a:t>
            </a:r>
            <a:endParaRPr lang="en-US" sz="3000" b="1">
              <a:latin typeface="Times New Roman" pitchFamily="18" charset="0"/>
              <a:cs typeface="Times New Roman (Arabic)" charset="0"/>
            </a:endParaRPr>
          </a:p>
          <a:p>
            <a:r>
              <a:rPr lang="en-US" sz="3000" b="1">
                <a:latin typeface="Times New Roman" pitchFamily="18" charset="0"/>
                <a:cs typeface="Times New Roman (Arabic)" charset="0"/>
              </a:rPr>
              <a:t>End of words (Arabic related)</a:t>
            </a:r>
            <a:endParaRPr lang="ar-SA" sz="3000" b="1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الاستماع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Listening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800600" y="2133600"/>
            <a:ext cx="3962400" cy="78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4500" b="1" u="sng">
                <a:latin typeface="Times New Roman" pitchFamily="18" charset="0"/>
                <a:cs typeface="Times New Roman (Arabic)" charset="0"/>
              </a:rPr>
              <a:t>لا يكون العير مهراًَ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3962400" cy="78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4500" b="1" u="sng">
                <a:latin typeface="Times New Roman" pitchFamily="18" charset="0"/>
                <a:cs typeface="Times New Roman (Arabic)" charset="0"/>
              </a:rPr>
              <a:t>لا يكون المهر مهر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800600" y="3556000"/>
            <a:ext cx="3962400" cy="78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4500" b="1">
                <a:latin typeface="Times New Roman" pitchFamily="18" charset="0"/>
                <a:cs typeface="Times New Roman (Arabic)" charset="0"/>
              </a:rPr>
              <a:t>لا يكون العير مهراً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1000" y="3556000"/>
            <a:ext cx="3962400" cy="78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4500" b="1">
                <a:latin typeface="Times New Roman" pitchFamily="18" charset="0"/>
                <a:cs typeface="Times New Roman (Arabic)" charset="0"/>
              </a:rPr>
              <a:t>لا يكون، المهر مهر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876800" y="5791200"/>
            <a:ext cx="2971800" cy="3667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Arabic Example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0" y="685800"/>
            <a:ext cx="4648200" cy="1295400"/>
          </a:xfrm>
          <a:prstGeom prst="rect">
            <a:avLst/>
          </a:prstGeom>
          <a:solidFill>
            <a:srgbClr val="CCFF99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99"/>
            </a:extrusionClr>
          </a:sp3d>
        </p:spPr>
        <p:txBody>
          <a:bodyPr lIns="91430" tIns="45715" rIns="91430" bIns="45715" anchor="ctr">
            <a:flatTx/>
          </a:bodyPr>
          <a:lstStyle/>
          <a:p>
            <a:pPr algn="ctr" rtl="1"/>
            <a:r>
              <a:rPr lang="ar-SA" sz="7000">
                <a:latin typeface="Times New Roman" pitchFamily="18" charset="0"/>
                <a:cs typeface="Times New Roman (Arabic)" charset="0"/>
              </a:rPr>
              <a:t>الوصل والوقف</a:t>
            </a:r>
            <a:endParaRPr lang="en-US" sz="7000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924800" cy="55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3000" b="1">
                <a:latin typeface="Times New Roman" pitchFamily="18" charset="0"/>
                <a:cs typeface="Arabic Transparent" pitchFamily="2" charset="0"/>
              </a:rPr>
              <a:t>1-إن الله لا يستحي أن يضرب مثلا ما بعوضة فما فوقها.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2000" y="3427413"/>
            <a:ext cx="7924800" cy="55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3000" b="1">
                <a:latin typeface="Times New Roman" pitchFamily="18" charset="0"/>
                <a:cs typeface="Arabic Transparent" pitchFamily="2" charset="0"/>
              </a:rPr>
              <a:t>2-وقالوا اتخذ الله ولدا.</a:t>
            </a:r>
            <a:endParaRPr lang="en-US" sz="3000" b="1">
              <a:latin typeface="Times New Roman" pitchFamily="18" charset="0"/>
              <a:cs typeface="Arabic Transparent" pitchFamily="2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62000" y="4470400"/>
            <a:ext cx="7924800" cy="55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3000" b="1">
                <a:latin typeface="Times New Roman" pitchFamily="18" charset="0"/>
                <a:cs typeface="Arabic Transparent" pitchFamily="2" charset="0"/>
              </a:rPr>
              <a:t>3-إنما يستجيب الذين يسمعون، والموتي يبعثهم الله.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876800" y="5791200"/>
            <a:ext cx="2971800" cy="3667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Arabic Example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800600" y="2133600"/>
            <a:ext cx="396240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ويمنع الشخص مــن الميراث</a:t>
            </a:r>
          </a:p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 رق وقـتل واخـتـلاف ديـــــن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396240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واحــــــــدة مـــــن عــلـل ثلاث</a:t>
            </a:r>
          </a:p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فافهم فليس الــشـــــــك كاليقين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800600" y="3886200"/>
            <a:ext cx="396240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وتسقط البعدي بذات القربــى </a:t>
            </a:r>
          </a:p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ثم بنات الابن يســـقطن متــى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81000" y="3886200"/>
            <a:ext cx="396240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في المذهب الأولى فقل لي حسبي </a:t>
            </a:r>
          </a:p>
          <a:p>
            <a:pPr algn="r" rtl="1">
              <a:spcBef>
                <a:spcPct val="50000"/>
              </a:spcBef>
            </a:pPr>
            <a:r>
              <a:rPr lang="ar-SA" sz="2700" b="1">
                <a:latin typeface="Times New Roman" pitchFamily="18" charset="0"/>
              </a:rPr>
              <a:t> حــــاز البنات الثـــلثــين يــا فتى 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133600" y="685800"/>
            <a:ext cx="5410200" cy="1295400"/>
          </a:xfrm>
          <a:prstGeom prst="rect">
            <a:avLst/>
          </a:prstGeom>
          <a:solidFill>
            <a:srgbClr val="CCFF99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99"/>
            </a:extrusionClr>
          </a:sp3d>
        </p:spPr>
        <p:txBody>
          <a:bodyPr lIns="91430" tIns="45715" rIns="91430" bIns="45715" anchor="ctr">
            <a:flatTx/>
          </a:bodyPr>
          <a:lstStyle/>
          <a:p>
            <a:pPr algn="ctr" rtl="1"/>
            <a:r>
              <a:rPr lang="ar-SA" sz="5000">
                <a:latin typeface="Times New Roman" pitchFamily="18" charset="0"/>
              </a:rPr>
              <a:t>شعر موزون دون تذوق </a:t>
            </a:r>
            <a:endParaRPr lang="en-US" sz="5000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876800" y="5791200"/>
            <a:ext cx="2971800" cy="3667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Arabic Example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09600" y="381000"/>
            <a:ext cx="7543800" cy="1295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lIns="91430" tIns="45715" rIns="91430" bIns="45715" anchor="ctr">
            <a:flatTx/>
          </a:bodyPr>
          <a:lstStyle/>
          <a:p>
            <a:pPr algn="ctr" rtl="1"/>
            <a:r>
              <a:rPr lang="ar-SA" sz="5000" b="1">
                <a:solidFill>
                  <a:schemeClr val="tx2"/>
                </a:solidFill>
                <a:latin typeface="Times New Roman" pitchFamily="18" charset="0"/>
              </a:rPr>
              <a:t>الشاعر عمر بهاء الأميري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1981200"/>
            <a:ext cx="3810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3000">
                <a:latin typeface="Times New Roman" pitchFamily="18" charset="0"/>
              </a:rPr>
              <a:t> أين التشــاكس </a:t>
            </a:r>
            <a:r>
              <a:rPr lang="ar-SA" sz="2800">
                <a:latin typeface="Times New Roman" pitchFamily="18" charset="0"/>
              </a:rPr>
              <a:t>شابه الـلـعـب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 ووعيدهم (بابا) إذا غضــــبوا 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 ونحيبهم (بابا) إذا اقــــــتـربوا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660900" y="1981200"/>
            <a:ext cx="3810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أين الضجيج العذب والشــــغب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فنـــــشيدهم (بابا) إذا لعـــــــبوا 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وهتافهم (بابا) إذا ابتـــعــــــدوا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81000" y="4191000"/>
            <a:ext cx="3810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 واليوم ويح اليوم قــــد ذهبــــوا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 يبكى ولو لم أبك فالــــعــــــجب</a:t>
            </a:r>
          </a:p>
          <a:p>
            <a:pPr marL="457200" indent="-457200" algn="just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 إني – وبي عزم الـرجال- أب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660900" y="4191000"/>
            <a:ext cx="3810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بالأمـــس كــانوا مـــلء منزلنا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قد يعجب العذال من رجـــــــل </a:t>
            </a:r>
          </a:p>
          <a:p>
            <a:pPr marL="457200" indent="-457200" algn="r" rtl="1"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ar-SA" sz="2800">
                <a:latin typeface="Times New Roman" pitchFamily="18" charset="0"/>
              </a:rPr>
              <a:t>هــيهات ما كل البــكــا وهـــــن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562600" y="6248400"/>
            <a:ext cx="2971800" cy="3667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Arabic Example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524000"/>
            <a:ext cx="3429000" cy="4572000"/>
          </a:xfrm>
        </p:spPr>
        <p:txBody>
          <a:bodyPr/>
          <a:lstStyle/>
          <a:p>
            <a:pPr algn="r" rtl="1"/>
            <a:r>
              <a:rPr lang="ar-SA"/>
              <a:t>تاريخ إنساني وعالمي وليس وطني فقط</a:t>
            </a:r>
          </a:p>
          <a:p>
            <a:pPr algn="r" rtl="1"/>
            <a:r>
              <a:rPr lang="ar-SA"/>
              <a:t>تقييم التاريخ وفقاً للحق والباطل وليس للقوة أو الغنى أو اللون</a:t>
            </a:r>
          </a:p>
          <a:p>
            <a:pPr algn="r" rtl="1"/>
            <a:r>
              <a:rPr lang="ar-SA"/>
              <a:t>تاريخ تعميري حضاري وليس تدميري 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1524000"/>
            <a:ext cx="3886200" cy="4572000"/>
          </a:xfrm>
        </p:spPr>
        <p:txBody>
          <a:bodyPr/>
          <a:lstStyle/>
          <a:p>
            <a:r>
              <a:rPr lang="en-US" sz="2400"/>
              <a:t>Human and universal history. Not only national</a:t>
            </a:r>
          </a:p>
          <a:p>
            <a:r>
              <a:rPr lang="en-US" sz="2400"/>
              <a:t>Evaluate history according to the truth and falsehood. Not to the strength, the wealth or the color</a:t>
            </a:r>
          </a:p>
          <a:p>
            <a:r>
              <a:rPr lang="en-US" sz="2400"/>
              <a:t>Civilized and developmental history. Not destructive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524000" y="3810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منهجية تدريس التاريخ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Methodology of Teaching History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524000"/>
            <a:ext cx="3429000" cy="4572000"/>
          </a:xfrm>
        </p:spPr>
        <p:txBody>
          <a:bodyPr/>
          <a:lstStyle/>
          <a:p>
            <a:pPr algn="r" rtl="1"/>
            <a:r>
              <a:rPr lang="ar-SA"/>
              <a:t>الثورة الأمريكية والفرنسية والبلشفية والتغيير الإسلامي</a:t>
            </a:r>
          </a:p>
          <a:p>
            <a:pPr lvl="1" algn="r" rtl="1"/>
            <a:r>
              <a:rPr lang="ar-SA"/>
              <a:t>القيادة</a:t>
            </a:r>
          </a:p>
          <a:p>
            <a:pPr lvl="1" algn="r" rtl="1"/>
            <a:r>
              <a:rPr lang="ar-SA"/>
              <a:t>الدستور</a:t>
            </a:r>
          </a:p>
          <a:p>
            <a:pPr lvl="1" algn="r" rtl="1"/>
            <a:r>
              <a:rPr lang="ar-SA"/>
              <a:t>الحرية </a:t>
            </a:r>
          </a:p>
          <a:p>
            <a:pPr lvl="1" algn="r" rtl="1"/>
            <a:r>
              <a:rPr lang="ar-SA"/>
              <a:t>المساواة</a:t>
            </a:r>
          </a:p>
          <a:p>
            <a:pPr lvl="1" algn="r" rtl="1"/>
            <a:r>
              <a:rPr lang="ar-SA"/>
              <a:t>المرأة</a:t>
            </a:r>
            <a:endParaRPr lang="en-US"/>
          </a:p>
          <a:p>
            <a:pPr lvl="1" algn="r" rtl="1"/>
            <a:r>
              <a:rPr lang="ar-SA"/>
              <a:t>المال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1524000"/>
            <a:ext cx="3886200" cy="4572000"/>
          </a:xfrm>
        </p:spPr>
        <p:txBody>
          <a:bodyPr/>
          <a:lstStyle/>
          <a:p>
            <a:r>
              <a:rPr lang="en-US" sz="2400"/>
              <a:t>American, Russian, and French revolution vs. Islamic Social change</a:t>
            </a:r>
          </a:p>
          <a:p>
            <a:pPr lvl="1"/>
            <a:r>
              <a:rPr lang="en-US" sz="2000"/>
              <a:t>Leadership</a:t>
            </a:r>
          </a:p>
          <a:p>
            <a:pPr lvl="1"/>
            <a:r>
              <a:rPr lang="en-US" sz="2000"/>
              <a:t>Constitution</a:t>
            </a:r>
          </a:p>
          <a:p>
            <a:pPr lvl="1"/>
            <a:r>
              <a:rPr lang="en-US" sz="2000"/>
              <a:t>Liberty</a:t>
            </a:r>
          </a:p>
          <a:p>
            <a:pPr lvl="1"/>
            <a:r>
              <a:rPr lang="en-US" sz="2000"/>
              <a:t>Equality</a:t>
            </a:r>
          </a:p>
          <a:p>
            <a:pPr lvl="1"/>
            <a:r>
              <a:rPr lang="en-US" sz="2000"/>
              <a:t>Women</a:t>
            </a:r>
          </a:p>
          <a:p>
            <a:pPr lvl="1"/>
            <a:r>
              <a:rPr lang="en-US" sz="2000"/>
              <a:t>Wealth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24000" y="3810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635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مثال لتدريس التاريخ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History Example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447800"/>
            <a:ext cx="3429000" cy="4572000"/>
          </a:xfrm>
        </p:spPr>
        <p:txBody>
          <a:bodyPr/>
          <a:lstStyle/>
          <a:p>
            <a:pPr algn="r" rtl="1"/>
            <a:r>
              <a:rPr lang="ar-SA"/>
              <a:t>ربط الخلق بالخالق</a:t>
            </a:r>
          </a:p>
          <a:p>
            <a:pPr algn="r" rtl="1"/>
            <a:r>
              <a:rPr lang="ar-SA"/>
              <a:t>ربط الابداع بالمبدع</a:t>
            </a:r>
          </a:p>
          <a:p>
            <a:pPr algn="r" rtl="1"/>
            <a:r>
              <a:rPr lang="ar-SA"/>
              <a:t>الكون كله مسبح فعلاقتنا هي الصداقة</a:t>
            </a:r>
          </a:p>
          <a:p>
            <a:pPr algn="r" rtl="1"/>
            <a:r>
              <a:rPr lang="ar-SA"/>
              <a:t>الكون كله مسخر لنا لنتفرغ لعبادة الله وعمارة الأرض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447800"/>
            <a:ext cx="3429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Connect the creation with the creator</a:t>
            </a:r>
          </a:p>
          <a:p>
            <a:pPr>
              <a:lnSpc>
                <a:spcPct val="90000"/>
              </a:lnSpc>
            </a:pPr>
            <a:r>
              <a:rPr lang="en-US" sz="2400"/>
              <a:t>Connect the beauty with the maker of the beauty</a:t>
            </a:r>
          </a:p>
          <a:p>
            <a:pPr>
              <a:lnSpc>
                <a:spcPct val="90000"/>
              </a:lnSpc>
            </a:pPr>
            <a:r>
              <a:rPr lang="en-US" sz="2400"/>
              <a:t>The universe is also remembering Allah so our relation is based on friendship</a:t>
            </a:r>
          </a:p>
          <a:p>
            <a:pPr>
              <a:lnSpc>
                <a:spcPct val="90000"/>
              </a:lnSpc>
            </a:pPr>
            <a:r>
              <a:rPr lang="en-US" sz="2400"/>
              <a:t>The universe is prepared for us so that we focus on worshiping Allah and developing the earth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371600" y="3048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685800" indent="-68580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منهجية تدريس العلوم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Methodology of Teaching Science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96200" y="3429000"/>
            <a:ext cx="1143000" cy="841375"/>
          </a:xfrm>
          <a:prstGeom prst="rect">
            <a:avLst/>
          </a:prstGeom>
          <a:solidFill>
            <a:srgbClr val="33CC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algn="ctr" rtl="1"/>
            <a:r>
              <a:rPr lang="ar-SA" sz="2600" b="1">
                <a:latin typeface="Times New Roman" pitchFamily="18" charset="0"/>
                <a:cs typeface="Times New Roman (Arabic)" charset="0"/>
              </a:rPr>
              <a:t>الأهداف</a:t>
            </a:r>
          </a:p>
          <a:p>
            <a:pPr algn="ctr" rtl="1"/>
            <a:r>
              <a:rPr lang="en-US" sz="2600" b="1">
                <a:latin typeface="Times New Roman" pitchFamily="18" charset="0"/>
                <a:cs typeface="Times New Roman (Arabic)" charset="0"/>
              </a:rPr>
              <a:t>Goals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6781800" y="2319338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4462463" y="2314575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410200" y="1828800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معرفية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Intellectual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7696200" y="2286000"/>
            <a:ext cx="0" cy="3352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124200" y="1828800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فكرة قوية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Strong idea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776288" y="1814513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للعقل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For the mind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2133600" y="2286000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767513" y="3843338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448175" y="3838575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395913" y="3352800"/>
            <a:ext cx="1385887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indent="3175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وجدانية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3175" algn="ctr" rtl="1">
              <a:buClr>
                <a:schemeClr val="tx2"/>
              </a:buClr>
              <a:buSzPct val="115000"/>
            </a:pPr>
            <a:r>
              <a:rPr lang="en-US" sz="2000" b="1">
                <a:latin typeface="Times New Roman" pitchFamily="18" charset="0"/>
                <a:cs typeface="Times New Roman (Arabic)" charset="0"/>
              </a:rPr>
              <a:t>Emotional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109913" y="3352800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indent="3175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فطرة نقية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3175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Pure nature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62000" y="3338513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indent="3175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للقلب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3175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For the heart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2119313" y="3810000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014913" y="5257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algn="r" rtl="1">
              <a:spcBef>
                <a:spcPct val="50000"/>
              </a:spcBef>
            </a:pPr>
            <a:endParaRPr lang="ar-SA" sz="2400">
              <a:latin typeface="Times New Roman" pitchFamily="18" charset="0"/>
              <a:cs typeface="Times New Roman (Arabic)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767513" y="5595938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4448175" y="5591175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395913" y="5105400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indent="3175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سلوكية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3175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Behavioral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3109913" y="5105400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indent="3175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حركة فتية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3175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Youthful movement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762000" y="5091113"/>
            <a:ext cx="12954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indent="3175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للجوارح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3175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For the body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2119313" y="5562600"/>
            <a:ext cx="9144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562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Goals of Education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19050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/>
            <a:r>
              <a:rPr lang="ar-SA" sz="4000" b="1">
                <a:solidFill>
                  <a:schemeClr val="tx2"/>
                </a:solidFill>
              </a:rPr>
              <a:t>أهداف التدريس</a:t>
            </a:r>
            <a:endParaRPr lang="en-US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447800"/>
            <a:ext cx="3429000" cy="4572000"/>
          </a:xfrm>
        </p:spPr>
        <p:txBody>
          <a:bodyPr/>
          <a:lstStyle/>
          <a:p>
            <a:pPr algn="r" rtl="1"/>
            <a:r>
              <a:rPr lang="ar-SA"/>
              <a:t>تدريس كيمياء الماء</a:t>
            </a:r>
          </a:p>
          <a:p>
            <a:pPr>
              <a:buFontTx/>
              <a:buNone/>
            </a:pPr>
            <a:r>
              <a:rPr lang="en-US" sz="2400"/>
              <a:t>2 H</a:t>
            </a:r>
            <a:r>
              <a:rPr lang="en-US" sz="2400" baseline="-25000"/>
              <a:t>2 </a:t>
            </a:r>
            <a:r>
              <a:rPr lang="en-US" sz="2400"/>
              <a:t>+ O</a:t>
            </a:r>
            <a:r>
              <a:rPr lang="en-US" sz="2400" baseline="-25000"/>
              <a:t>2      </a:t>
            </a:r>
            <a:r>
              <a:rPr lang="en-US" sz="2400"/>
              <a:t>  2 H</a:t>
            </a:r>
            <a:r>
              <a:rPr lang="en-US" sz="2400" baseline="-25000"/>
              <a:t>2</a:t>
            </a:r>
            <a:r>
              <a:rPr lang="en-US" sz="2400"/>
              <a:t>O</a:t>
            </a:r>
          </a:p>
          <a:p>
            <a:pPr algn="r" rtl="1"/>
            <a:r>
              <a:rPr lang="ar-SA"/>
              <a:t>الماء أساس الحياة</a:t>
            </a:r>
          </a:p>
          <a:p>
            <a:pPr lvl="1" algn="r" rtl="1"/>
            <a:r>
              <a:rPr lang="ar-SA"/>
              <a:t>وجعلنا من الماء كل شئ حي</a:t>
            </a:r>
          </a:p>
          <a:p>
            <a:pPr lvl="1" algn="r" rtl="1"/>
            <a:r>
              <a:rPr lang="ar-SA"/>
              <a:t>الإغراق</a:t>
            </a:r>
          </a:p>
          <a:p>
            <a:pPr lvl="1" algn="r" rtl="1"/>
            <a:r>
              <a:rPr lang="ar-SA"/>
              <a:t>الجدب</a:t>
            </a:r>
          </a:p>
          <a:p>
            <a:pPr algn="r" rtl="1"/>
            <a:r>
              <a:rPr lang="ar-SA"/>
              <a:t>في يوم القيامة</a:t>
            </a:r>
          </a:p>
          <a:p>
            <a:pPr lvl="1" algn="r" rtl="1"/>
            <a:r>
              <a:rPr lang="ar-SA"/>
              <a:t>وإذا البحار فجرت</a:t>
            </a:r>
          </a:p>
          <a:p>
            <a:pPr lvl="1" algn="r" rtl="1"/>
            <a:r>
              <a:rPr lang="ar-SA"/>
              <a:t>وإذا البحار سجرت</a:t>
            </a:r>
          </a:p>
          <a:p>
            <a:pPr lvl="1" algn="r" rtl="1"/>
            <a:endParaRPr lang="ar-SA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447800"/>
            <a:ext cx="3733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Chemistry of Water</a:t>
            </a:r>
          </a:p>
          <a:p>
            <a:pPr>
              <a:lnSpc>
                <a:spcPct val="90000"/>
              </a:lnSpc>
            </a:pPr>
            <a:r>
              <a:rPr lang="en-US" sz="2400"/>
              <a:t>Water is the basis of life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And we have made from water every living creature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Flood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Drought</a:t>
            </a:r>
          </a:p>
          <a:p>
            <a:pPr>
              <a:lnSpc>
                <a:spcPct val="90000"/>
              </a:lnSpc>
            </a:pPr>
            <a:r>
              <a:rPr lang="en-US" sz="2400"/>
              <a:t>On the Day of Judgment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And when the seas are set on fire,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And when the seas are made to flow forth 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447800" y="3048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635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مثال لتدريس العلوم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Science Example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781800" y="2209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ar-SA"/>
          </a:p>
          <a:p>
            <a:pPr lvl="1"/>
            <a:endParaRPr lang="ar-SA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752600" y="1752600"/>
            <a:ext cx="3429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Rububiya </a:t>
            </a:r>
            <a:r>
              <a:rPr lang="en-US" sz="2000"/>
              <a:t>[unity of Lordship]</a:t>
            </a:r>
            <a:r>
              <a:rPr lang="en-US"/>
              <a:t> before Uluhiya </a:t>
            </a:r>
            <a:r>
              <a:rPr lang="en-US" sz="2000"/>
              <a:t>[one worthy of being worshipped]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Mercy before punishment</a:t>
            </a:r>
          </a:p>
          <a:p>
            <a:pPr>
              <a:lnSpc>
                <a:spcPct val="90000"/>
              </a:lnSpc>
            </a:pPr>
            <a:r>
              <a:rPr lang="en-US"/>
              <a:t>Dawah before disavowment</a:t>
            </a:r>
          </a:p>
          <a:p>
            <a:pPr>
              <a:lnSpc>
                <a:spcPct val="90000"/>
              </a:lnSpc>
            </a:pPr>
            <a:r>
              <a:rPr lang="en-US"/>
              <a:t>Humanity before citizenship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334000" y="1752600"/>
            <a:ext cx="3457575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92113" indent="-293688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900">
                <a:latin typeface="Times New Roman" pitchFamily="18" charset="0"/>
              </a:rPr>
              <a:t>الربوبية قبل الألوهية</a:t>
            </a:r>
          </a:p>
          <a:p>
            <a:pPr marL="392113" indent="-293688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900">
                <a:latin typeface="Times New Roman" pitchFamily="18" charset="0"/>
              </a:rPr>
              <a:t>الرحمة قبل القانون</a:t>
            </a:r>
          </a:p>
          <a:p>
            <a:pPr marL="392113" indent="-293688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900">
                <a:latin typeface="Times New Roman" pitchFamily="18" charset="0"/>
              </a:rPr>
              <a:t>الدعوة قبل البراءة</a:t>
            </a:r>
          </a:p>
          <a:p>
            <a:pPr marL="392113" indent="-293688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900">
                <a:latin typeface="Times New Roman" pitchFamily="18" charset="0"/>
              </a:rPr>
              <a:t>الإنسانية قبل المواطنة</a:t>
            </a:r>
          </a:p>
          <a:p>
            <a:pPr marL="392113" indent="-293688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endParaRPr lang="ar-SA" sz="2500">
              <a:latin typeface="Times New Roman" pitchFamily="18" charset="0"/>
            </a:endParaRPr>
          </a:p>
          <a:p>
            <a:pPr marL="782638" lvl="1" indent="-260350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–"/>
            </a:pPr>
            <a:endParaRPr lang="ar-SA" sz="2500">
              <a:latin typeface="Times New Roman" pitchFamily="18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371600" y="3048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6350" algn="ctr" rtl="1"/>
            <a:r>
              <a:rPr lang="ar-SA" sz="3600" b="1">
                <a:solidFill>
                  <a:schemeClr val="tx2"/>
                </a:solidFill>
                <a:cs typeface="Arial" pitchFamily="34" charset="0"/>
              </a:rPr>
              <a:t>منهجية تدريس التربية الإسلامية</a:t>
            </a:r>
            <a:r>
              <a:rPr lang="en-US" sz="3600" b="1">
                <a:solidFill>
                  <a:schemeClr val="tx2"/>
                </a:solidFill>
              </a:rPr>
              <a:t/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Methodology of Teaching Islamic Education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ar-SA"/>
          </a:p>
          <a:p>
            <a:pPr lvl="1"/>
            <a:endParaRPr lang="ar-SA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447800"/>
            <a:ext cx="3429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Spending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Sustenance (health, life, mind, money, </a:t>
            </a:r>
            <a:r>
              <a:rPr lang="en-US" sz="2000">
                <a:latin typeface="Times New Roman"/>
              </a:rPr>
              <a:t>…</a:t>
            </a:r>
            <a:r>
              <a:rPr lang="en-US" sz="20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Pity on the poor and needy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Humane in distributing the charity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Purposes of spending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Individual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Family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Society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Ummah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World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Punishment of those who do not pay the zakah or spend charity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257800" y="1447800"/>
            <a:ext cx="3686175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92113" indent="-293688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الإنفاق</a:t>
            </a:r>
          </a:p>
          <a:p>
            <a:pPr marL="782638" lvl="1" indent="-260350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الرزق (الصحة، العمر، العقل، المال، ...)</a:t>
            </a:r>
          </a:p>
          <a:p>
            <a:pPr marL="782638" lvl="1" indent="-260350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الإشفاق على الفقير والمحتاج</a:t>
            </a:r>
          </a:p>
          <a:p>
            <a:pPr marL="782638" lvl="1" indent="-260350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الإنسانية في توزيع الصدقات</a:t>
            </a:r>
          </a:p>
          <a:p>
            <a:pPr marL="782638" lvl="1" indent="-260350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المقاصد التربوية للإنفاق</a:t>
            </a:r>
          </a:p>
          <a:p>
            <a:pPr marL="1174750" lvl="2" indent="-195263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الفرد</a:t>
            </a:r>
          </a:p>
          <a:p>
            <a:pPr marL="1174750" lvl="2" indent="-195263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الأسرة</a:t>
            </a:r>
          </a:p>
          <a:p>
            <a:pPr marL="1174750" lvl="2" indent="-195263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المجتمع</a:t>
            </a:r>
          </a:p>
          <a:p>
            <a:pPr marL="1174750" lvl="2" indent="-195263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الأمة</a:t>
            </a:r>
          </a:p>
          <a:p>
            <a:pPr marL="1174750" lvl="2" indent="-195263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العالم</a:t>
            </a:r>
          </a:p>
          <a:p>
            <a:pPr marL="782638" lvl="1" indent="-260350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●"/>
            </a:pPr>
            <a:r>
              <a:rPr lang="ar-SA" sz="2500">
                <a:latin typeface="Times New Roman" pitchFamily="18" charset="0"/>
              </a:rPr>
              <a:t>عقوبة تارك الزكاة أو الإنفاق</a:t>
            </a:r>
            <a:endParaRPr lang="ar-SA" sz="2100">
              <a:latin typeface="Times New Roman" pitchFamily="18" charset="0"/>
            </a:endParaRPr>
          </a:p>
          <a:p>
            <a:pPr marL="782638" lvl="1" indent="-260350" algn="r" defTabSz="414338" rtl="1" hangingPunct="0">
              <a:lnSpc>
                <a:spcPct val="95000"/>
              </a:lnSpc>
              <a:buClr>
                <a:srgbClr val="E6E6E6"/>
              </a:buClr>
              <a:buFont typeface="StarSymbol" charset="0"/>
              <a:buChar char="–"/>
            </a:pPr>
            <a:endParaRPr lang="ar-SA" sz="2100">
              <a:latin typeface="Times New Roman" pitchFamily="18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>
            <p:ph type="title"/>
          </p:nvPr>
        </p:nvSpPr>
        <p:spPr>
          <a:xfrm>
            <a:off x="1828800" y="228600"/>
            <a:ext cx="7010400" cy="838200"/>
          </a:xfrm>
          <a:noFill/>
          <a:ln/>
        </p:spPr>
        <p:txBody>
          <a:bodyPr/>
          <a:lstStyle/>
          <a:p>
            <a:pPr indent="6350" algn="ctr" rtl="1"/>
            <a:r>
              <a:rPr lang="ar-SA">
                <a:cs typeface="Arial" pitchFamily="34" charset="0"/>
              </a:rPr>
              <a:t>مثال لتدريس التربية الإسلامية</a:t>
            </a:r>
            <a:r>
              <a:rPr lang="en-US"/>
              <a:t/>
            </a:r>
            <a:br>
              <a:rPr lang="en-US"/>
            </a:br>
            <a:r>
              <a:rPr lang="en-US" sz="3200"/>
              <a:t>Islamic Education Example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جزاكم الله خيراً</a:t>
            </a:r>
            <a:r>
              <a:rPr lang="en-US"/>
              <a:t/>
            </a:r>
            <a:br>
              <a:rPr lang="en-US"/>
            </a:br>
            <a:r>
              <a:rPr lang="ar-SA"/>
              <a:t>		</a:t>
            </a:r>
            <a:r>
              <a:rPr lang="en-US"/>
              <a:t>May Allah reward you</a:t>
            </a:r>
          </a:p>
        </p:txBody>
      </p:sp>
      <p:pic>
        <p:nvPicPr>
          <p:cNvPr id="73731" name="Picture 3" descr="C:\Documents and Settings\Owner\Application Data\Microsoft\Media Catalog\Downloaded Clips\cl29\j010460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16125"/>
            <a:ext cx="6781800" cy="3492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Pillars of the Educational Process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905000" y="609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/>
            <a:r>
              <a:rPr lang="ar-SA" sz="3600" b="1">
                <a:solidFill>
                  <a:schemeClr val="tx2"/>
                </a:solidFill>
              </a:rPr>
              <a:t>أركان العملية التعليمية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6126163" y="26670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المبنى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Building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543800" y="41910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الطلاب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Students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708525" y="41910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المقرر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Curriculum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457200" y="26670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الأباء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Parents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873250" y="41910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indent="4763" algn="ctr" rtl="1">
              <a:buClr>
                <a:schemeClr val="tx2"/>
              </a:buClr>
              <a:buSzPct val="115000"/>
            </a:pPr>
            <a:r>
              <a:rPr lang="ar-SA" sz="2000" b="1">
                <a:latin typeface="Times New Roman" pitchFamily="18" charset="0"/>
                <a:cs typeface="Times New Roman (Arabic)" charset="0"/>
              </a:rPr>
              <a:t>الادارة التعليمية</a:t>
            </a:r>
            <a:endParaRPr lang="en-US" sz="2000" b="1">
              <a:latin typeface="Times New Roman" pitchFamily="18" charset="0"/>
              <a:cs typeface="Times New Roman (Arabic)" charset="0"/>
            </a:endParaRPr>
          </a:p>
          <a:p>
            <a:pPr indent="4763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Administration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290888" y="26670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ar-SA" sz="2500" b="1">
                <a:latin typeface="Times New Roman" pitchFamily="18" charset="0"/>
                <a:cs typeface="Times New Roman (Arabic)" charset="0"/>
              </a:rPr>
              <a:t>المعلم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marL="457200" indent="-457200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Teacher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324600" y="3810000"/>
            <a:ext cx="2057400" cy="2298700"/>
          </a:xfrm>
          <a:prstGeom prst="rect">
            <a:avLst/>
          </a:prstGeom>
          <a:solidFill>
            <a:srgbClr val="B5F3AB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marL="457200" indent="-457200" algn="r" rtl="1">
              <a:buFontTx/>
              <a:buChar char="•"/>
            </a:pPr>
            <a:r>
              <a:rPr lang="ar-SA" b="1">
                <a:latin typeface="Times New Roman" pitchFamily="18" charset="0"/>
                <a:cs typeface="Arabic Transparent" pitchFamily="2" charset="0"/>
              </a:rPr>
              <a:t>الجانب الروحي </a:t>
            </a:r>
            <a:r>
              <a:rPr lang="ar-SA" b="1">
                <a:latin typeface="Times New Roman" pitchFamily="18" charset="0"/>
              </a:rPr>
              <a:t> </a:t>
            </a:r>
            <a:endParaRPr lang="en-US" b="1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en-US" b="1">
                <a:latin typeface="Times New Roman" pitchFamily="18" charset="0"/>
              </a:rPr>
              <a:t>Spiritual</a:t>
            </a:r>
            <a:endParaRPr lang="ar-SA" b="1">
              <a:latin typeface="Times New Roman" pitchFamily="18" charset="0"/>
            </a:endParaRPr>
          </a:p>
          <a:p>
            <a:pPr marL="457200" indent="-457200" algn="r" rtl="1">
              <a:buFontTx/>
              <a:buChar char="•"/>
            </a:pPr>
            <a:r>
              <a:rPr lang="ar-SA" b="1">
                <a:latin typeface="Times New Roman" pitchFamily="18" charset="0"/>
                <a:cs typeface="Arabic Transparent" pitchFamily="2" charset="0"/>
              </a:rPr>
              <a:t>الجانب الخلقي</a:t>
            </a:r>
            <a:endParaRPr lang="en-US" b="1">
              <a:latin typeface="Times New Roman" pitchFamily="18" charset="0"/>
              <a:cs typeface="Arabic Transparent" pitchFamily="2" charset="0"/>
            </a:endParaRPr>
          </a:p>
          <a:p>
            <a:pPr marL="457200" indent="-457200">
              <a:buFontTx/>
              <a:buChar char="•"/>
            </a:pPr>
            <a:r>
              <a:rPr lang="en-US" b="1">
                <a:latin typeface="Times New Roman" pitchFamily="18" charset="0"/>
              </a:rPr>
              <a:t>Manners</a:t>
            </a:r>
            <a:endParaRPr lang="ar-SA" b="1">
              <a:latin typeface="Times New Roman" pitchFamily="18" charset="0"/>
            </a:endParaRPr>
          </a:p>
          <a:p>
            <a:pPr marL="457200" indent="-457200" algn="r" rtl="1">
              <a:buFontTx/>
              <a:buChar char="•"/>
            </a:pPr>
            <a:r>
              <a:rPr lang="ar-SA" b="1">
                <a:latin typeface="Times New Roman" pitchFamily="18" charset="0"/>
                <a:cs typeface="Arabic Transparent" pitchFamily="2" charset="0"/>
              </a:rPr>
              <a:t>الجانب العقلي</a:t>
            </a:r>
            <a:endParaRPr lang="en-US" b="1">
              <a:latin typeface="Times New Roman" pitchFamily="18" charset="0"/>
              <a:cs typeface="Arabic Transparent" pitchFamily="2" charset="0"/>
            </a:endParaRPr>
          </a:p>
          <a:p>
            <a:pPr marL="457200" indent="-457200">
              <a:buFontTx/>
              <a:buChar char="•"/>
            </a:pPr>
            <a:r>
              <a:rPr lang="en-US" b="1">
                <a:latin typeface="Times New Roman" pitchFamily="18" charset="0"/>
              </a:rPr>
              <a:t>Intellectual</a:t>
            </a:r>
            <a:endParaRPr lang="ar-SA" b="1">
              <a:latin typeface="Times New Roman" pitchFamily="18" charset="0"/>
            </a:endParaRPr>
          </a:p>
          <a:p>
            <a:pPr marL="457200" indent="-457200" algn="r" rtl="1">
              <a:buFontTx/>
              <a:buChar char="•"/>
            </a:pPr>
            <a:r>
              <a:rPr lang="ar-SA" b="1">
                <a:latin typeface="Times New Roman" pitchFamily="18" charset="0"/>
                <a:cs typeface="Arabic Transparent" pitchFamily="2" charset="0"/>
              </a:rPr>
              <a:t>الجانب البدني</a:t>
            </a:r>
            <a:endParaRPr lang="en-US" b="1">
              <a:latin typeface="Times New Roman" pitchFamily="18" charset="0"/>
              <a:cs typeface="Arabic Transparent" pitchFamily="2" charset="0"/>
            </a:endParaRPr>
          </a:p>
          <a:p>
            <a:pPr marL="457200" indent="-457200">
              <a:buFontTx/>
              <a:buChar char="•"/>
            </a:pPr>
            <a:r>
              <a:rPr lang="en-US" b="1">
                <a:latin typeface="Times New Roman" pitchFamily="18" charset="0"/>
                <a:cs typeface="Arabic Transparent" pitchFamily="2" charset="0"/>
              </a:rPr>
              <a:t>Physical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581400" y="2209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2390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35814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828800" y="3810000"/>
            <a:ext cx="3657600" cy="2024063"/>
          </a:xfrm>
          <a:prstGeom prst="rect">
            <a:avLst/>
          </a:prstGeom>
          <a:solidFill>
            <a:srgbClr val="B5F3AB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indent="4763" algn="r" rtl="1"/>
            <a:r>
              <a:rPr lang="en-US" b="1">
                <a:latin typeface="Times New Roman" pitchFamily="18" charset="0"/>
                <a:cs typeface="Arabic Transparent" pitchFamily="2" charset="0"/>
              </a:rPr>
              <a:t> </a:t>
            </a:r>
            <a:r>
              <a:rPr lang="ar-SA" b="1">
                <a:latin typeface="Times New Roman" pitchFamily="18" charset="0"/>
                <a:cs typeface="Arabic Transparent" pitchFamily="2" charset="0"/>
              </a:rPr>
              <a:t>*علم بموضوع التخصص</a:t>
            </a:r>
            <a:endParaRPr lang="en-US" b="1">
              <a:latin typeface="Times New Roman" pitchFamily="18" charset="0"/>
              <a:cs typeface="Arabic Transparent" pitchFamily="2" charset="0"/>
            </a:endParaRPr>
          </a:p>
          <a:p>
            <a:pPr indent="4763"/>
            <a:r>
              <a:rPr lang="en-US" b="1">
                <a:latin typeface="Times New Roman" pitchFamily="18" charset="0"/>
              </a:rPr>
              <a:t>Knowledge of the subject matter</a:t>
            </a:r>
          </a:p>
          <a:p>
            <a:pPr indent="4763" algn="r" rtl="1"/>
            <a:r>
              <a:rPr lang="ar-SA" b="1">
                <a:latin typeface="Times New Roman" pitchFamily="18" charset="0"/>
                <a:cs typeface="Arabic Transparent" pitchFamily="2" charset="0"/>
              </a:rPr>
              <a:t>*علم بنفسية الطلاب وبنائهم الاجتماعي</a:t>
            </a:r>
            <a:endParaRPr lang="en-US" b="1">
              <a:latin typeface="Times New Roman" pitchFamily="18" charset="0"/>
              <a:cs typeface="Arabic Transparent" pitchFamily="2" charset="0"/>
            </a:endParaRPr>
          </a:p>
          <a:p>
            <a:pPr indent="4763"/>
            <a:r>
              <a:rPr lang="en-US" b="1">
                <a:latin typeface="Times New Roman" pitchFamily="18" charset="0"/>
              </a:rPr>
              <a:t>Knowledge of psychology of students &amp; their social construct</a:t>
            </a:r>
          </a:p>
          <a:p>
            <a:pPr indent="4763" algn="r" rtl="1"/>
            <a:r>
              <a:rPr lang="ar-SA" b="1">
                <a:latin typeface="Times New Roman" pitchFamily="18" charset="0"/>
                <a:cs typeface="Arabic Transparent" pitchFamily="2" charset="0"/>
              </a:rPr>
              <a:t>*علم بطرق توصيل المعلومة للطلاب  </a:t>
            </a:r>
            <a:endParaRPr lang="en-US" b="1">
              <a:latin typeface="Times New Roman" pitchFamily="18" charset="0"/>
              <a:cs typeface="Arabic Transparent" pitchFamily="2" charset="0"/>
            </a:endParaRPr>
          </a:p>
          <a:p>
            <a:pPr indent="4763"/>
            <a:r>
              <a:rPr lang="en-US" b="1">
                <a:latin typeface="Times New Roman" pitchFamily="18" charset="0"/>
              </a:rPr>
              <a:t>Knowledge of methods of teaching</a:t>
            </a:r>
            <a:endParaRPr lang="ar-SA" b="1">
              <a:latin typeface="Times New Roman" pitchFamily="18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752600" y="1524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>
                <a:solidFill>
                  <a:schemeClr val="tx2"/>
                </a:solidFill>
              </a:rPr>
              <a:t>Teacher Credentials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905000" y="8382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/>
            <a:r>
              <a:rPr lang="ar-SA" sz="3600" b="1">
                <a:solidFill>
                  <a:schemeClr val="tx2"/>
                </a:solidFill>
              </a:rPr>
              <a:t>مقومات المعلم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6553200" y="25908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indent="4763" algn="ctr" rtl="1">
              <a:buClr>
                <a:schemeClr val="tx2"/>
              </a:buClr>
              <a:buSzPct val="115000"/>
            </a:pPr>
            <a:r>
              <a:rPr lang="ar-SA" sz="2500">
                <a:latin typeface="Times New Roman" pitchFamily="18" charset="0"/>
                <a:cs typeface="Times New Roman (Arabic)" charset="0"/>
              </a:rPr>
              <a:t>مقومات أساسية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4763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Fundamental credentials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743200" y="25908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15" rIns="0" bIns="45715"/>
          <a:lstStyle/>
          <a:p>
            <a:pPr indent="4763" algn="ctr" rtl="1">
              <a:buClr>
                <a:schemeClr val="tx2"/>
              </a:buClr>
              <a:buSzPct val="115000"/>
            </a:pPr>
            <a:r>
              <a:rPr lang="ar-SA" sz="2500">
                <a:latin typeface="Times New Roman" pitchFamily="18" charset="0"/>
                <a:cs typeface="Times New Roman (Arabic)" charset="0"/>
              </a:rPr>
              <a:t>مقومات وظيفية</a:t>
            </a:r>
            <a:endParaRPr lang="en-US" sz="2500" b="1">
              <a:latin typeface="Times New Roman" pitchFamily="18" charset="0"/>
              <a:cs typeface="Times New Roman (Arabic)" charset="0"/>
            </a:endParaRPr>
          </a:p>
          <a:p>
            <a:pPr indent="4763" algn="ctr" rtl="1">
              <a:buClr>
                <a:schemeClr val="tx2"/>
              </a:buClr>
              <a:buSzPct val="115000"/>
            </a:pPr>
            <a:r>
              <a:rPr lang="en-US" b="1">
                <a:latin typeface="Times New Roman" pitchFamily="18" charset="0"/>
                <a:cs typeface="Times New Roman (Arabic)" charset="0"/>
              </a:rPr>
              <a:t>Job-related credentials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010400" cy="838200"/>
          </a:xfrm>
        </p:spPr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العلم بموضوع التخصص</a:t>
            </a:r>
            <a:endParaRPr lang="en-US">
              <a:cs typeface="Arial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57800" y="1371600"/>
            <a:ext cx="3429000" cy="4572000"/>
          </a:xfrm>
          <a:solidFill>
            <a:schemeClr val="accent1"/>
          </a:solidFill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SA" sz="2400"/>
              <a:t>العلم بأصول مادة التدريس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ما أحسنُ السماء؟ نجومها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ما أحسنَ السماء!</a:t>
            </a:r>
          </a:p>
          <a:p>
            <a:pPr lvl="1" algn="r" rtl="1">
              <a:lnSpc>
                <a:spcPct val="90000"/>
              </a:lnSpc>
            </a:pPr>
            <a:r>
              <a:rPr lang="ar-SA"/>
              <a:t>التجويد بالنسبة للقرآن الكريم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التوسع كأنما يغرف من بحر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منهومان لا يشبعان، طالب علم وطالب مال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متابعة أحدث الدراسات في مادة التدريس</a:t>
            </a:r>
          </a:p>
          <a:p>
            <a:pPr lvl="1" algn="r" rtl="1">
              <a:lnSpc>
                <a:spcPct val="90000"/>
              </a:lnSpc>
            </a:pPr>
            <a:r>
              <a:rPr lang="ar-SA" sz="2000"/>
              <a:t>الإعجاز العلمي</a:t>
            </a:r>
          </a:p>
          <a:p>
            <a:pPr algn="r" rtl="1">
              <a:lnSpc>
                <a:spcPct val="90000"/>
              </a:lnSpc>
            </a:pPr>
            <a:r>
              <a:rPr lang="ar-SA" sz="2400"/>
              <a:t>العلم بتكنولوجيا التعليم</a:t>
            </a:r>
            <a:endParaRPr lang="en-US" sz="240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1371600"/>
            <a:ext cx="3429000" cy="4572000"/>
          </a:xfrm>
          <a:solidFill>
            <a:srgbClr val="B5F3AB">
              <a:alpha val="50000"/>
            </a:srgb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Knowing the fundamentals of the subject matter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Example Grammer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Example Tajweed</a:t>
            </a:r>
          </a:p>
          <a:p>
            <a:pPr>
              <a:lnSpc>
                <a:spcPct val="90000"/>
              </a:lnSpc>
            </a:pPr>
            <a:r>
              <a:rPr lang="en-US" sz="2400"/>
              <a:t>Extending beyond the basics</a:t>
            </a:r>
          </a:p>
          <a:p>
            <a:pPr>
              <a:lnSpc>
                <a:spcPct val="90000"/>
              </a:lnSpc>
            </a:pPr>
            <a:r>
              <a:rPr lang="en-US" sz="2400"/>
              <a:t>Following up with the latest studies in the subject matter</a:t>
            </a:r>
          </a:p>
          <a:p>
            <a:pPr>
              <a:lnSpc>
                <a:spcPct val="90000"/>
              </a:lnSpc>
            </a:pPr>
            <a:r>
              <a:rPr lang="en-US" sz="2400"/>
              <a:t>Knowing the technology of teaching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1524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>
                <a:solidFill>
                  <a:schemeClr val="tx2"/>
                </a:solidFill>
              </a:rPr>
              <a:t>Knowledge of the Subject Matter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7010400" cy="838200"/>
          </a:xfrm>
        </p:spPr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العلم بنفسية الطلاب</a:t>
            </a:r>
            <a:endParaRPr lang="en-US">
              <a:cs typeface="Arial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10200" y="1524000"/>
            <a:ext cx="3429000" cy="4572000"/>
          </a:xfrm>
        </p:spPr>
        <p:txBody>
          <a:bodyPr/>
          <a:lstStyle/>
          <a:p>
            <a:pPr marL="431800" indent="-323850" algn="r" defTabSz="457200" rtl="1"/>
            <a:r>
              <a:rPr lang="ar-SA"/>
              <a:t>المبتكر أو المقلد</a:t>
            </a:r>
          </a:p>
          <a:p>
            <a:pPr marL="431800" indent="-323850" algn="r" defTabSz="457200" rtl="1"/>
            <a:r>
              <a:rPr lang="ar-SA"/>
              <a:t>المتحدي أو المتراخي</a:t>
            </a:r>
          </a:p>
          <a:p>
            <a:pPr marL="431800" indent="-323850" algn="r" defTabSz="457200" rtl="1"/>
            <a:r>
              <a:rPr lang="ar-SA"/>
              <a:t>الواقعي أو  الخيالي</a:t>
            </a:r>
          </a:p>
          <a:p>
            <a:pPr marL="431800" indent="-323850" algn="r" defTabSz="457200" rtl="1"/>
            <a:r>
              <a:rPr lang="ar-SA"/>
              <a:t>الكريم أو البخيل</a:t>
            </a:r>
          </a:p>
          <a:p>
            <a:pPr marL="431800" indent="-323850" algn="r" defTabSz="457200" rtl="1"/>
            <a:r>
              <a:rPr lang="ar-SA"/>
              <a:t>المتحدث أو الصامت</a:t>
            </a:r>
          </a:p>
          <a:p>
            <a:pPr marL="431800" indent="-323850" algn="r" defTabSz="457200" rtl="1"/>
            <a:r>
              <a:rPr lang="ar-SA"/>
              <a:t>الجاد أو  المهرج</a:t>
            </a:r>
          </a:p>
          <a:p>
            <a:pPr marL="431800" indent="-323850" algn="r" defTabSz="457200" rtl="1"/>
            <a:r>
              <a:rPr lang="ar-SA"/>
              <a:t>القائد أوالتابع</a:t>
            </a:r>
            <a:endParaRPr lang="ar-SA" sz="1800" b="1">
              <a:latin typeface="Verdana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1524000"/>
            <a:ext cx="426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creative vs. the imitator</a:t>
            </a:r>
          </a:p>
          <a:p>
            <a:pPr>
              <a:lnSpc>
                <a:spcPct val="90000"/>
              </a:lnSpc>
            </a:pPr>
            <a:r>
              <a:rPr lang="en-US" sz="2400"/>
              <a:t>The challenger vs. the loser</a:t>
            </a:r>
          </a:p>
          <a:p>
            <a:pPr>
              <a:lnSpc>
                <a:spcPct val="90000"/>
              </a:lnSpc>
            </a:pPr>
            <a:r>
              <a:rPr lang="en-US" sz="2400"/>
              <a:t>The realistic vs. the dreamer</a:t>
            </a:r>
          </a:p>
          <a:p>
            <a:pPr>
              <a:lnSpc>
                <a:spcPct val="90000"/>
              </a:lnSpc>
            </a:pPr>
            <a:r>
              <a:rPr lang="en-US" sz="2400"/>
              <a:t>The generous vs. the miserly</a:t>
            </a:r>
          </a:p>
          <a:p>
            <a:pPr>
              <a:lnSpc>
                <a:spcPct val="90000"/>
              </a:lnSpc>
            </a:pPr>
            <a:r>
              <a:rPr lang="en-US" sz="2400"/>
              <a:t>The talkative vs. the silent</a:t>
            </a:r>
          </a:p>
          <a:p>
            <a:pPr>
              <a:lnSpc>
                <a:spcPct val="90000"/>
              </a:lnSpc>
            </a:pPr>
            <a:r>
              <a:rPr lang="en-US" sz="2400"/>
              <a:t>The serious vs. the humorous </a:t>
            </a:r>
          </a:p>
          <a:p>
            <a:pPr>
              <a:lnSpc>
                <a:spcPct val="90000"/>
              </a:lnSpc>
            </a:pPr>
            <a:r>
              <a:rPr lang="en-US" sz="2400"/>
              <a:t>The leader vs. the follower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24000" y="1524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>
                <a:solidFill>
                  <a:schemeClr val="tx2"/>
                </a:solidFill>
              </a:rPr>
              <a:t>Knowledge of the psychology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7010400" cy="838200"/>
          </a:xfrm>
        </p:spPr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العلم بنفسية الطلاب</a:t>
            </a:r>
            <a:endParaRPr lang="en-US">
              <a:cs typeface="Arial" pitchFamily="34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0" y="1371600"/>
            <a:ext cx="3810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brave vs. the coward</a:t>
            </a:r>
          </a:p>
          <a:p>
            <a:pPr>
              <a:lnSpc>
                <a:spcPct val="90000"/>
              </a:lnSpc>
            </a:pPr>
            <a:r>
              <a:rPr lang="en-US" sz="2400"/>
              <a:t>The calm vs. the angry</a:t>
            </a:r>
          </a:p>
          <a:p>
            <a:pPr>
              <a:lnSpc>
                <a:spcPct val="90000"/>
              </a:lnSpc>
            </a:pPr>
            <a:r>
              <a:rPr lang="en-US" sz="2400"/>
              <a:t>The excited vs. the cool</a:t>
            </a:r>
          </a:p>
          <a:p>
            <a:pPr>
              <a:lnSpc>
                <a:spcPct val="90000"/>
              </a:lnSpc>
            </a:pPr>
            <a:r>
              <a:rPr lang="en-US" sz="2400"/>
              <a:t>The social vs. the lonely</a:t>
            </a:r>
          </a:p>
          <a:p>
            <a:pPr>
              <a:lnSpc>
                <a:spcPct val="90000"/>
              </a:lnSpc>
            </a:pPr>
            <a:r>
              <a:rPr lang="en-US" sz="2400"/>
              <a:t>The smiley vs. the frowner</a:t>
            </a:r>
          </a:p>
          <a:p>
            <a:pPr>
              <a:lnSpc>
                <a:spcPct val="90000"/>
              </a:lnSpc>
            </a:pPr>
            <a:r>
              <a:rPr lang="en-US" sz="2400"/>
              <a:t>The active vs. the idle</a:t>
            </a:r>
          </a:p>
          <a:p>
            <a:pPr>
              <a:lnSpc>
                <a:spcPct val="90000"/>
              </a:lnSpc>
            </a:pPr>
            <a:r>
              <a:rPr lang="en-US" sz="2400"/>
              <a:t>The quick to memorize and slow to understand and vice versa</a:t>
            </a:r>
          </a:p>
          <a:p>
            <a:pPr>
              <a:lnSpc>
                <a:spcPct val="90000"/>
              </a:lnSpc>
            </a:pPr>
            <a:r>
              <a:rPr lang="en-US" sz="2400"/>
              <a:t>The intellectual vs. the emotional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24000" y="1524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>
                <a:solidFill>
                  <a:schemeClr val="tx2"/>
                </a:solidFill>
              </a:rPr>
              <a:t>Knowledge of the psychology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257800" y="1524000"/>
            <a:ext cx="327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SA" sz="2600">
                <a:latin typeface="Verdana" pitchFamily="34" charset="0"/>
                <a:cs typeface="Times New Roman (Arabic)" charset="0"/>
              </a:rPr>
              <a:t>الشجاع والجبان</a:t>
            </a:r>
          </a:p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SA" sz="2600">
                <a:latin typeface="Verdana" pitchFamily="34" charset="0"/>
                <a:cs typeface="Times New Roman (Arabic)" charset="0"/>
              </a:rPr>
              <a:t>الحليم والغضوب</a:t>
            </a:r>
          </a:p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SA" sz="2600">
                <a:latin typeface="Verdana" pitchFamily="34" charset="0"/>
                <a:cs typeface="Times New Roman (Arabic)" charset="0"/>
              </a:rPr>
              <a:t>الحماسي و البارد</a:t>
            </a:r>
          </a:p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EG" sz="2600">
                <a:latin typeface="Verdana" pitchFamily="34" charset="0"/>
                <a:cs typeface="Times New Roman (Arabic)" charset="0"/>
              </a:rPr>
              <a:t> </a:t>
            </a:r>
            <a:r>
              <a:rPr lang="ar-SA" sz="2600">
                <a:latin typeface="Verdana" pitchFamily="34" charset="0"/>
                <a:cs typeface="Times New Roman (Arabic)" charset="0"/>
              </a:rPr>
              <a:t>هناك الإجتماعى والمنعزل</a:t>
            </a:r>
          </a:p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SA" sz="2600">
                <a:latin typeface="Verdana" pitchFamily="34" charset="0"/>
                <a:cs typeface="Times New Roman (Arabic)" charset="0"/>
              </a:rPr>
              <a:t> هناك البشوش والعبوس</a:t>
            </a:r>
          </a:p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EG" sz="2600">
                <a:latin typeface="Verdana" pitchFamily="34" charset="0"/>
                <a:cs typeface="Times New Roman (Arabic)" charset="0"/>
              </a:rPr>
              <a:t> </a:t>
            </a:r>
            <a:r>
              <a:rPr lang="ar-SA" sz="2600">
                <a:latin typeface="Verdana" pitchFamily="34" charset="0"/>
                <a:cs typeface="Times New Roman (Arabic)" charset="0"/>
              </a:rPr>
              <a:t>هناك الحركى والقاعد</a:t>
            </a:r>
          </a:p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SA" sz="2600">
                <a:latin typeface="Verdana" pitchFamily="34" charset="0"/>
                <a:cs typeface="Times New Roman (Arabic)" charset="0"/>
              </a:rPr>
              <a:t>سريع الحفظ قليل الفهم وسريع الفهم قليل الحفظ</a:t>
            </a:r>
          </a:p>
          <a:p>
            <a:pPr marL="431800" indent="-323850" algn="r" defTabSz="457200" rtl="1">
              <a:spcBef>
                <a:spcPct val="20000"/>
              </a:spcBef>
              <a:buFontTx/>
              <a:buChar char="•"/>
            </a:pPr>
            <a:r>
              <a:rPr lang="ar-EG" sz="2600">
                <a:latin typeface="Verdana" pitchFamily="34" charset="0"/>
                <a:cs typeface="Times New Roman (Arabic)" charset="0"/>
              </a:rPr>
              <a:t> </a:t>
            </a:r>
            <a:r>
              <a:rPr lang="ar-SA" sz="2600">
                <a:latin typeface="Verdana" pitchFamily="34" charset="0"/>
                <a:cs typeface="Times New Roman (Arabic)" charset="0"/>
              </a:rPr>
              <a:t>هناك العقلانى والعاطفي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cs typeface="Arial" pitchFamily="34" charset="0"/>
              </a:rPr>
              <a:t>الجانب الاجتماعي</a:t>
            </a:r>
            <a:endParaRPr lang="en-US">
              <a:cs typeface="Arial" pitchFamily="34" charset="0"/>
            </a:endParaRPr>
          </a:p>
        </p:txBody>
      </p: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1382713" y="830263"/>
            <a:ext cx="6565900" cy="5183187"/>
            <a:chOff x="871" y="523"/>
            <a:chExt cx="4136" cy="3265"/>
          </a:xfrm>
        </p:grpSpPr>
        <p:sp>
          <p:nvSpPr>
            <p:cNvPr id="30723" name="Oval 3"/>
            <p:cNvSpPr>
              <a:spLocks noChangeArrowheads="1"/>
            </p:cNvSpPr>
            <p:nvPr/>
          </p:nvSpPr>
          <p:spPr bwMode="auto">
            <a:xfrm>
              <a:off x="2525" y="1785"/>
              <a:ext cx="828" cy="828"/>
            </a:xfrm>
            <a:prstGeom prst="ellipse">
              <a:avLst/>
            </a:prstGeom>
            <a:solidFill>
              <a:srgbClr val="B5F3AB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الطالب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2200">
                  <a:latin typeface="Times New Roman" pitchFamily="18" charset="0"/>
                </a:rPr>
                <a:t>Student</a:t>
              </a:r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3483" y="914"/>
              <a:ext cx="827" cy="82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الأباء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2200">
                  <a:latin typeface="Times New Roman" pitchFamily="18" charset="0"/>
                </a:rPr>
                <a:t>Parents</a:t>
              </a:r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045" y="2047"/>
              <a:ext cx="827" cy="827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الدعاية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>
                  <a:latin typeface="Times New Roman" pitchFamily="18" charset="0"/>
                </a:rPr>
                <a:t>Commercials</a:t>
              </a: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2003" y="2961"/>
              <a:ext cx="827" cy="8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القوانين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2200">
                  <a:latin typeface="Times New Roman" pitchFamily="18" charset="0"/>
                </a:rPr>
                <a:t>Laws</a:t>
              </a:r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3570" y="2743"/>
              <a:ext cx="828" cy="82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المدرسة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2200">
                  <a:latin typeface="Times New Roman" pitchFamily="18" charset="0"/>
                </a:rPr>
                <a:t>School</a:t>
              </a:r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871" y="1002"/>
              <a:ext cx="827" cy="827"/>
            </a:xfrm>
            <a:prstGeom prst="ellipse">
              <a:avLst/>
            </a:prstGeom>
            <a:solidFill>
              <a:srgbClr val="EEB9B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الإعلام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2200">
                  <a:latin typeface="Times New Roman" pitchFamily="18" charset="0"/>
                </a:rPr>
                <a:t>Media</a:t>
              </a:r>
            </a:p>
          </p:txBody>
        </p:sp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2003" y="523"/>
              <a:ext cx="827" cy="8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الأصدقاء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22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4180" y="1742"/>
              <a:ext cx="827" cy="8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945" tIns="41473" rIns="82945" bIns="41473" anchor="ctr"/>
            <a:lstStyle/>
            <a:p>
              <a:pPr algn="ctr" defTabSz="828675" eaLnBrk="0" hangingPunct="0"/>
              <a:r>
                <a:rPr lang="ar-SA" sz="2200">
                  <a:latin typeface="Times New Roman" pitchFamily="18" charset="0"/>
                </a:rPr>
                <a:t>الألعاب</a:t>
              </a:r>
              <a:endParaRPr lang="en-US" sz="2200">
                <a:latin typeface="Times New Roman" pitchFamily="18" charset="0"/>
              </a:endParaRPr>
            </a:p>
            <a:p>
              <a:pPr algn="ctr" defTabSz="828675" eaLnBrk="0" hangingPunct="0"/>
              <a:r>
                <a:rPr lang="en-US" sz="2200">
                  <a:latin typeface="Times New Roman" pitchFamily="18" charset="0"/>
                </a:rPr>
                <a:t>Games</a:t>
              </a:r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2640" y="1392"/>
              <a:ext cx="144" cy="336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V="1">
              <a:off x="1920" y="2304"/>
              <a:ext cx="528" cy="96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1776" y="1632"/>
              <a:ext cx="720" cy="384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 flipH="1" flipV="1">
              <a:off x="3312" y="2544"/>
              <a:ext cx="336" cy="288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 flipV="1">
              <a:off x="2592" y="2640"/>
              <a:ext cx="175" cy="305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H="1">
              <a:off x="3312" y="1680"/>
              <a:ext cx="240" cy="240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 flipH="1">
              <a:off x="3456" y="2177"/>
              <a:ext cx="624" cy="31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ar-SA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1423</Words>
  <Application>Microsoft Office PowerPoint</Application>
  <PresentationFormat>On-screen Show (4:3)</PresentationFormat>
  <Paragraphs>555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Times New Roman</vt:lpstr>
      <vt:lpstr>StarSymbol</vt:lpstr>
      <vt:lpstr>Times New Roman (Arabic)</vt:lpstr>
      <vt:lpstr>Arabic Transparent</vt:lpstr>
      <vt:lpstr>Verdana</vt:lpstr>
      <vt:lpstr>Default Design</vt:lpstr>
      <vt:lpstr>Fundamentals &amp; Principles of Effective Teaching</vt:lpstr>
      <vt:lpstr>Outline</vt:lpstr>
      <vt:lpstr>Goals of Education</vt:lpstr>
      <vt:lpstr>Pillars of the Educational Process</vt:lpstr>
      <vt:lpstr>Slide 5</vt:lpstr>
      <vt:lpstr>العلم بموضوع التخصص</vt:lpstr>
      <vt:lpstr>العلم بنفسية الطلاب</vt:lpstr>
      <vt:lpstr>العلم بنفسية الطلاب</vt:lpstr>
      <vt:lpstr>الجانب الاجتماعي</vt:lpstr>
      <vt:lpstr>المدرسة    School    </vt:lpstr>
      <vt:lpstr>القوانين    The Laws </vt:lpstr>
      <vt:lpstr>الأصدقاء    Friends </vt:lpstr>
      <vt:lpstr>الدعاية   Commercials </vt:lpstr>
      <vt:lpstr>الأباء       Parents </vt:lpstr>
      <vt:lpstr>الإعلام      Media </vt:lpstr>
      <vt:lpstr>طرق التدريس الفعال Effective Teaching Techniques</vt:lpstr>
      <vt:lpstr>الاستعداد قبل التدريس Preparation Before Teaching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مثال لتدريس التربية الإسلامية Islamic Education Example</vt:lpstr>
      <vt:lpstr>جزاكم الله خيراً   May Allah reward you</vt:lpstr>
    </vt:vector>
  </TitlesOfParts>
  <Company>Corbis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&amp; Principles of Effective Teaching</dc:title>
  <dc:creator>Dr. Yosry</dc:creator>
  <cp:lastModifiedBy>TOSHIBA</cp:lastModifiedBy>
  <cp:revision>5</cp:revision>
  <cp:lastPrinted>1601-01-01T00:00:00Z</cp:lastPrinted>
  <dcterms:created xsi:type="dcterms:W3CDTF">1601-01-01T00:00:00Z</dcterms:created>
  <dcterms:modified xsi:type="dcterms:W3CDTF">2012-05-28T21:36:34Z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TC010875731033</vt:lpwstr>
  </property>
</Properties>
</file>