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trictFirstAndLastChars="0" saveSubsetFonts="1">
  <p:sldMasterIdLst>
    <p:sldMasterId id="2147483648" r:id="rId1"/>
  </p:sldMasterIdLst>
  <p:notesMasterIdLst>
    <p:notesMasterId r:id="rId30"/>
  </p:notesMasterIdLst>
  <p:handoutMasterIdLst>
    <p:handoutMasterId r:id="rId31"/>
  </p:handoutMasterIdLst>
  <p:sldIdLst>
    <p:sldId id="301" r:id="rId2"/>
    <p:sldId id="300" r:id="rId3"/>
    <p:sldId id="261" r:id="rId4"/>
    <p:sldId id="262" r:id="rId5"/>
    <p:sldId id="263" r:id="rId6"/>
    <p:sldId id="264" r:id="rId7"/>
    <p:sldId id="267" r:id="rId8"/>
    <p:sldId id="268" r:id="rId9"/>
    <p:sldId id="299" r:id="rId10"/>
    <p:sldId id="269" r:id="rId11"/>
    <p:sldId id="270" r:id="rId12"/>
    <p:sldId id="271" r:id="rId13"/>
    <p:sldId id="272" r:id="rId14"/>
    <p:sldId id="285" r:id="rId15"/>
    <p:sldId id="296" r:id="rId16"/>
    <p:sldId id="289" r:id="rId17"/>
    <p:sldId id="287" r:id="rId18"/>
    <p:sldId id="288" r:id="rId19"/>
    <p:sldId id="290" r:id="rId20"/>
    <p:sldId id="293" r:id="rId21"/>
    <p:sldId id="273" r:id="rId22"/>
    <p:sldId id="274" r:id="rId23"/>
    <p:sldId id="275" r:id="rId24"/>
    <p:sldId id="276" r:id="rId25"/>
    <p:sldId id="297" r:id="rId26"/>
    <p:sldId id="277" r:id="rId27"/>
    <p:sldId id="294" r:id="rId28"/>
    <p:sldId id="279" r:id="rId2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r" defTabSz="914400" rtl="1" eaLnBrk="1" latinLnBrk="0" hangingPunct="1">
      <a:defRPr sz="2400" kern="1200">
        <a:solidFill>
          <a:schemeClr val="tx1"/>
        </a:solidFill>
        <a:latin typeface="Times New Roman" pitchFamily="18" charset="0"/>
        <a:ea typeface="+mn-ea"/>
        <a:cs typeface="Times New Roman" pitchFamily="18" charset="0"/>
      </a:defRPr>
    </a:lvl6pPr>
    <a:lvl7pPr marL="2743200" algn="r" defTabSz="914400" rtl="1" eaLnBrk="1" latinLnBrk="0" hangingPunct="1">
      <a:defRPr sz="2400" kern="1200">
        <a:solidFill>
          <a:schemeClr val="tx1"/>
        </a:solidFill>
        <a:latin typeface="Times New Roman" pitchFamily="18" charset="0"/>
        <a:ea typeface="+mn-ea"/>
        <a:cs typeface="Times New Roman" pitchFamily="18" charset="0"/>
      </a:defRPr>
    </a:lvl7pPr>
    <a:lvl8pPr marL="3200400" algn="r" defTabSz="914400" rtl="1" eaLnBrk="1" latinLnBrk="0" hangingPunct="1">
      <a:defRPr sz="2400" kern="1200">
        <a:solidFill>
          <a:schemeClr val="tx1"/>
        </a:solidFill>
        <a:latin typeface="Times New Roman" pitchFamily="18" charset="0"/>
        <a:ea typeface="+mn-ea"/>
        <a:cs typeface="Times New Roman" pitchFamily="18" charset="0"/>
      </a:defRPr>
    </a:lvl8pPr>
    <a:lvl9pPr marL="3657600" algn="r" defTabSz="914400" rtl="1" eaLnBrk="1" latinLnBrk="0" hangingPunct="1">
      <a:defRPr sz="2400"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996633"/>
    <a:srgbClr val="FF99FF"/>
    <a:srgbClr val="66FFFF"/>
    <a:srgbClr val="99FFCC"/>
    <a:srgbClr val="339966"/>
    <a:srgbClr val="FF0000"/>
    <a:srgbClr val="00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67213"/>
    <p:restoredTop sz="90929"/>
  </p:normalViewPr>
  <p:slideViewPr>
    <p:cSldViewPr>
      <p:cViewPr varScale="1">
        <p:scale>
          <a:sx n="50" d="100"/>
          <a:sy n="50" d="100"/>
        </p:scale>
        <p:origin x="-1685"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96"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a:defRPr sz="1200">
                <a:cs typeface="Times New Roman (Arabic)" charset="0"/>
              </a:defRPr>
            </a:lvl1pPr>
          </a:lstStyle>
          <a:p>
            <a:endParaRPr lang="en-US" altLang="en-US"/>
          </a:p>
        </p:txBody>
      </p:sp>
      <p:sp>
        <p:nvSpPr>
          <p:cNvPr id="3075" name="Rectangle 3"/>
          <p:cNvSpPr>
            <a:spLocks noGrp="1" noChangeArrowheads="1"/>
          </p:cNvSpPr>
          <p:nvPr>
            <p:ph type="dt" sz="quarter" idx="1"/>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a:defRPr sz="1200">
                <a:cs typeface="Times New Roman (Arabic)" charset="0"/>
              </a:defRPr>
            </a:lvl1pPr>
          </a:lstStyle>
          <a:p>
            <a:endParaRPr lang="en-US" altLang="en-US"/>
          </a:p>
        </p:txBody>
      </p:sp>
      <p:sp>
        <p:nvSpPr>
          <p:cNvPr id="3076" name="Rectangle 4"/>
          <p:cNvSpPr>
            <a:spLocks noGrp="1" noChangeArrowheads="1"/>
          </p:cNvSpPr>
          <p:nvPr>
            <p:ph type="ftr" sz="quarter" idx="2"/>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a:defRPr sz="1200">
                <a:cs typeface="Times New Roman (Arabic)" charset="0"/>
              </a:defRPr>
            </a:lvl1pPr>
          </a:lstStyle>
          <a:p>
            <a:endParaRPr lang="en-US" altLang="en-US"/>
          </a:p>
        </p:txBody>
      </p:sp>
      <p:sp>
        <p:nvSpPr>
          <p:cNvPr id="3077" name="Rectangle 5"/>
          <p:cNvSpPr>
            <a:spLocks noGrp="1" noChangeArrowheads="1"/>
          </p:cNvSpPr>
          <p:nvPr>
            <p:ph type="sldNum" sz="quarter" idx="3"/>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1">
              <a:defRPr sz="1200">
                <a:cs typeface="Times New Roman (Arabic)" charset="0"/>
              </a:defRPr>
            </a:lvl1pPr>
          </a:lstStyle>
          <a:p>
            <a:fld id="{88AC19E4-B388-4837-8D98-3FBAC7A78740}" type="slidenum">
              <a:rPr lang="ar-SA"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a:defRPr sz="1200">
                <a:cs typeface="Times New Roman (Arabic)" charset="0"/>
              </a:defRPr>
            </a:lvl1pPr>
          </a:lstStyle>
          <a:p>
            <a:endParaRPr lang="en-US" altLang="en-US"/>
          </a:p>
        </p:txBody>
      </p:sp>
      <p:sp>
        <p:nvSpPr>
          <p:cNvPr id="2051" name="Rectangle 3"/>
          <p:cNvSpPr>
            <a:spLocks noGrp="1" noChangeArrowheads="1"/>
          </p:cNvSpPr>
          <p:nvPr>
            <p:ph type="dt" idx="1"/>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a:defRPr sz="1200">
                <a:cs typeface="Times New Roman (Arabic)" charset="0"/>
              </a:defRPr>
            </a:lvl1pPr>
          </a:lstStyle>
          <a:p>
            <a:endParaRPr lang="en-US" altLang="en-US"/>
          </a:p>
        </p:txBody>
      </p:sp>
      <p:sp>
        <p:nvSpPr>
          <p:cNvPr id="205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altLang="en-US" smtClean="0"/>
              <a:t>انقر لتحرير أنماط النص الرئيسي</a:t>
            </a:r>
          </a:p>
          <a:p>
            <a:pPr lvl="1"/>
            <a:r>
              <a:rPr lang="ar-SA" altLang="en-US" smtClean="0"/>
              <a:t>المستوى الثاني</a:t>
            </a:r>
          </a:p>
          <a:p>
            <a:pPr lvl="2"/>
            <a:r>
              <a:rPr lang="ar-SA" altLang="en-US" smtClean="0"/>
              <a:t>المستوى الثالث</a:t>
            </a:r>
          </a:p>
          <a:p>
            <a:pPr lvl="3"/>
            <a:r>
              <a:rPr lang="ar-SA" altLang="en-US" smtClean="0"/>
              <a:t>المستوى الرابع</a:t>
            </a:r>
          </a:p>
          <a:p>
            <a:pPr lvl="4"/>
            <a:r>
              <a:rPr lang="ar-SA" altLang="en-US" smtClean="0"/>
              <a:t>المستوى الخامس</a:t>
            </a:r>
          </a:p>
        </p:txBody>
      </p:sp>
      <p:sp>
        <p:nvSpPr>
          <p:cNvPr id="2054" name="Rectangle 6"/>
          <p:cNvSpPr>
            <a:spLocks noGrp="1" noChangeArrowheads="1"/>
          </p:cNvSpPr>
          <p:nvPr>
            <p:ph type="ftr" sz="quarter" idx="4"/>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a:defRPr sz="1200">
                <a:cs typeface="Times New Roman (Arabic)" charset="0"/>
              </a:defRPr>
            </a:lvl1pPr>
          </a:lstStyle>
          <a:p>
            <a:endParaRPr lang="en-US" altLang="en-US"/>
          </a:p>
        </p:txBody>
      </p:sp>
      <p:sp>
        <p:nvSpPr>
          <p:cNvPr id="2055" name="Rectangle 7"/>
          <p:cNvSpPr>
            <a:spLocks noGrp="1" noChangeArrowheads="1"/>
          </p:cNvSpPr>
          <p:nvPr>
            <p:ph type="sldNum" sz="quarter" idx="5"/>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1">
              <a:defRPr sz="1200">
                <a:cs typeface="Times New Roman (Arabic)" charset="0"/>
              </a:defRPr>
            </a:lvl1pPr>
          </a:lstStyle>
          <a:p>
            <a:fld id="{B5D489AB-133A-4105-9999-41F33FF68064}" type="slidenum">
              <a:rPr lang="ar-SA" altLang="en-US"/>
              <a:pPr/>
              <a:t>‹#›</a:t>
            </a:fld>
            <a:endParaRPr lang="en-US" alt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Times New Roman" pitchFamily="18" charset="0"/>
        <a:ea typeface="+mn-ea"/>
        <a:cs typeface="Times New Roman (Arabic)" charset="0"/>
      </a:defRPr>
    </a:lvl1pPr>
    <a:lvl2pPr marL="457200" algn="r" rtl="1" eaLnBrk="0" fontAlgn="base" hangingPunct="0">
      <a:spcBef>
        <a:spcPct val="30000"/>
      </a:spcBef>
      <a:spcAft>
        <a:spcPct val="0"/>
      </a:spcAft>
      <a:defRPr sz="1200" kern="1200">
        <a:solidFill>
          <a:schemeClr val="tx1"/>
        </a:solidFill>
        <a:latin typeface="Times New Roman" pitchFamily="18" charset="0"/>
        <a:ea typeface="+mn-ea"/>
        <a:cs typeface="Times New Roman (Arabic)" charset="0"/>
      </a:defRPr>
    </a:lvl2pPr>
    <a:lvl3pPr marL="914400" algn="r" rtl="1" eaLnBrk="0" fontAlgn="base" hangingPunct="0">
      <a:spcBef>
        <a:spcPct val="30000"/>
      </a:spcBef>
      <a:spcAft>
        <a:spcPct val="0"/>
      </a:spcAft>
      <a:defRPr sz="1200" kern="1200">
        <a:solidFill>
          <a:schemeClr val="tx1"/>
        </a:solidFill>
        <a:latin typeface="Times New Roman" pitchFamily="18" charset="0"/>
        <a:ea typeface="+mn-ea"/>
        <a:cs typeface="Times New Roman (Arabic)" charset="0"/>
      </a:defRPr>
    </a:lvl3pPr>
    <a:lvl4pPr marL="1371600" algn="r" rtl="1" eaLnBrk="0" fontAlgn="base" hangingPunct="0">
      <a:spcBef>
        <a:spcPct val="30000"/>
      </a:spcBef>
      <a:spcAft>
        <a:spcPct val="0"/>
      </a:spcAft>
      <a:defRPr sz="1200" kern="1200">
        <a:solidFill>
          <a:schemeClr val="tx1"/>
        </a:solidFill>
        <a:latin typeface="Times New Roman" pitchFamily="18" charset="0"/>
        <a:ea typeface="+mn-ea"/>
        <a:cs typeface="Times New Roman (Arabic)" charset="0"/>
      </a:defRPr>
    </a:lvl4pPr>
    <a:lvl5pPr marL="1828800" algn="r" rtl="1" eaLnBrk="0" fontAlgn="base" hangingPunct="0">
      <a:spcBef>
        <a:spcPct val="30000"/>
      </a:spcBef>
      <a:spcAft>
        <a:spcPct val="0"/>
      </a:spcAft>
      <a:defRPr sz="1200" kern="1200">
        <a:solidFill>
          <a:schemeClr val="tx1"/>
        </a:solidFill>
        <a:latin typeface="Times New Roman" pitchFamily="18" charset="0"/>
        <a:ea typeface="+mn-ea"/>
        <a:cs typeface="Times New Roman (Arabic)"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45D9F4B-190E-4B82-A0B2-34EE6A891E10}" type="slidenum">
              <a:rPr lang="ar-SA"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5F421E8-B9AD-4635-8CC4-7238424AC195}" type="slidenum">
              <a:rPr lang="ar-SA"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CBF0205-0CB8-4C5D-92D7-7D950E1EE68C}" type="slidenum">
              <a:rPr lang="ar-SA"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5E81FD2-0326-4109-83B3-020F00E91B24}" type="slidenum">
              <a:rPr lang="ar-SA"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A6C719C-45E6-46A4-B137-778DECB3E8D9}" type="slidenum">
              <a:rPr lang="ar-SA"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D85490E4-20AC-4F5D-A233-B542C8AF3D78}" type="slidenum">
              <a:rPr lang="ar-SA"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1608481E-728B-4B29-9C83-7A42DAA16645}" type="slidenum">
              <a:rPr lang="ar-SA"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141E1175-0F15-4A49-94FB-A5EFC0A204F4}" type="slidenum">
              <a:rPr lang="ar-SA"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9458DD18-484C-4366-8D66-429065E57CD3}" type="slidenum">
              <a:rPr lang="ar-SA"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AF7B737C-0907-48C7-9A87-3684ADE09667}" type="slidenum">
              <a:rPr lang="ar-SA"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B67C7E4-F17B-4CB8-A738-74AB09C46FF2}" type="slidenum">
              <a:rPr lang="ar-SA"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ar-SA" altLang="en-US" smtClean="0"/>
              <a:t>انقر لتحرير النمط الرئيسي للعنوان</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altLang="en-US" smtClean="0"/>
              <a:t>انقر لتحرير الأنماط الرئيسية للنص</a:t>
            </a:r>
          </a:p>
          <a:p>
            <a:pPr lvl="1"/>
            <a:r>
              <a:rPr lang="ar-SA" altLang="en-US" smtClean="0"/>
              <a:t>المستوى الثاني</a:t>
            </a:r>
          </a:p>
          <a:p>
            <a:pPr lvl="2"/>
            <a:r>
              <a:rPr lang="ar-SA" altLang="en-US" smtClean="0"/>
              <a:t>المستوى الثالث</a:t>
            </a:r>
          </a:p>
          <a:p>
            <a:pPr lvl="3"/>
            <a:r>
              <a:rPr lang="ar-SA" altLang="en-US" smtClean="0"/>
              <a:t>المستوى الرابع</a:t>
            </a:r>
          </a:p>
          <a:p>
            <a:pPr lvl="4"/>
            <a:r>
              <a:rPr lang="ar-SA" altLang="en-US" smtClean="0"/>
              <a:t>المستوى الخامس</a:t>
            </a:r>
          </a:p>
        </p:txBody>
      </p:sp>
      <p:sp>
        <p:nvSpPr>
          <p:cNvPr id="1028" name="Rectangle 4"/>
          <p:cNvSpPr>
            <a:spLocks noGrp="1" noChangeArrowheads="1"/>
          </p:cNvSpPr>
          <p:nvPr>
            <p:ph type="dt" sz="half" idx="2"/>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a:defRPr sz="1400">
                <a:cs typeface="+mn-cs"/>
              </a:defRPr>
            </a:lvl1pPr>
          </a:lstStyle>
          <a:p>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1">
              <a:defRPr sz="1400">
                <a:cs typeface="+mn-cs"/>
              </a:defRPr>
            </a:lvl1pPr>
          </a:lstStyle>
          <a:p>
            <a:endParaRPr lang="en-US" altLang="en-US"/>
          </a:p>
        </p:txBody>
      </p:sp>
      <p:sp>
        <p:nvSpPr>
          <p:cNvPr id="1030" name="Rectangle 6"/>
          <p:cNvSpPr>
            <a:spLocks noGrp="1" noChangeArrowheads="1"/>
          </p:cNvSpPr>
          <p:nvPr>
            <p:ph type="sldNum" sz="quarter" idx="4"/>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a:defRPr sz="1400">
                <a:cs typeface="+mn-cs"/>
              </a:defRPr>
            </a:lvl1pPr>
          </a:lstStyle>
          <a:p>
            <a:fld id="{CD420C37-7087-4D82-B976-48C47055D6D9}" type="slidenum">
              <a:rPr lang="ar-SA"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Times New Roman" pitchFamily="18" charset="0"/>
          <a:cs typeface="Times New Roman (Arabic)" charset="0"/>
        </a:defRPr>
      </a:lvl2pPr>
      <a:lvl3pPr algn="ctr" rtl="1" eaLnBrk="0" fontAlgn="base" hangingPunct="0">
        <a:spcBef>
          <a:spcPct val="0"/>
        </a:spcBef>
        <a:spcAft>
          <a:spcPct val="0"/>
        </a:spcAft>
        <a:defRPr sz="4400">
          <a:solidFill>
            <a:schemeClr val="tx2"/>
          </a:solidFill>
          <a:latin typeface="Times New Roman" pitchFamily="18" charset="0"/>
          <a:cs typeface="Times New Roman (Arabic)" charset="0"/>
        </a:defRPr>
      </a:lvl3pPr>
      <a:lvl4pPr algn="ctr" rtl="1" eaLnBrk="0" fontAlgn="base" hangingPunct="0">
        <a:spcBef>
          <a:spcPct val="0"/>
        </a:spcBef>
        <a:spcAft>
          <a:spcPct val="0"/>
        </a:spcAft>
        <a:defRPr sz="4400">
          <a:solidFill>
            <a:schemeClr val="tx2"/>
          </a:solidFill>
          <a:latin typeface="Times New Roman" pitchFamily="18" charset="0"/>
          <a:cs typeface="Times New Roman (Arabic)" charset="0"/>
        </a:defRPr>
      </a:lvl4pPr>
      <a:lvl5pPr algn="ctr" rtl="1" eaLnBrk="0" fontAlgn="base" hangingPunct="0">
        <a:spcBef>
          <a:spcPct val="0"/>
        </a:spcBef>
        <a:spcAft>
          <a:spcPct val="0"/>
        </a:spcAft>
        <a:defRPr sz="4400">
          <a:solidFill>
            <a:schemeClr val="tx2"/>
          </a:solidFill>
          <a:latin typeface="Times New Roman" pitchFamily="18" charset="0"/>
          <a:cs typeface="Times New Roman (Arabic)" charset="0"/>
        </a:defRPr>
      </a:lvl5pPr>
      <a:lvl6pPr marL="457200" algn="ctr" rtl="1" eaLnBrk="0" fontAlgn="base" hangingPunct="0">
        <a:spcBef>
          <a:spcPct val="0"/>
        </a:spcBef>
        <a:spcAft>
          <a:spcPct val="0"/>
        </a:spcAft>
        <a:defRPr sz="4400">
          <a:solidFill>
            <a:schemeClr val="tx2"/>
          </a:solidFill>
          <a:latin typeface="Times New Roman" pitchFamily="18" charset="0"/>
          <a:cs typeface="Times New Roman (Arabic)" charset="0"/>
        </a:defRPr>
      </a:lvl6pPr>
      <a:lvl7pPr marL="914400" algn="ctr" rtl="1" eaLnBrk="0" fontAlgn="base" hangingPunct="0">
        <a:spcBef>
          <a:spcPct val="0"/>
        </a:spcBef>
        <a:spcAft>
          <a:spcPct val="0"/>
        </a:spcAft>
        <a:defRPr sz="4400">
          <a:solidFill>
            <a:schemeClr val="tx2"/>
          </a:solidFill>
          <a:latin typeface="Times New Roman" pitchFamily="18" charset="0"/>
          <a:cs typeface="Times New Roman (Arabic)" charset="0"/>
        </a:defRPr>
      </a:lvl7pPr>
      <a:lvl8pPr marL="1371600" algn="ctr" rtl="1" eaLnBrk="0" fontAlgn="base" hangingPunct="0">
        <a:spcBef>
          <a:spcPct val="0"/>
        </a:spcBef>
        <a:spcAft>
          <a:spcPct val="0"/>
        </a:spcAft>
        <a:defRPr sz="4400">
          <a:solidFill>
            <a:schemeClr val="tx2"/>
          </a:solidFill>
          <a:latin typeface="Times New Roman" pitchFamily="18" charset="0"/>
          <a:cs typeface="Times New Roman (Arabic)" charset="0"/>
        </a:defRPr>
      </a:lvl8pPr>
      <a:lvl9pPr marL="1828800" algn="ctr" rtl="1" eaLnBrk="0" fontAlgn="base" hangingPunct="0">
        <a:spcBef>
          <a:spcPct val="0"/>
        </a:spcBef>
        <a:spcAft>
          <a:spcPct val="0"/>
        </a:spcAft>
        <a:defRPr sz="4400">
          <a:solidFill>
            <a:schemeClr val="tx2"/>
          </a:solidFill>
          <a:latin typeface="Times New Roman" pitchFamily="18" charset="0"/>
          <a:cs typeface="Times New Roman (Arabic)"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eaLnBrk="0" fontAlgn="base" hangingPunct="0">
        <a:spcBef>
          <a:spcPct val="20000"/>
        </a:spcBef>
        <a:spcAft>
          <a:spcPct val="0"/>
        </a:spcAft>
        <a:buChar char="»"/>
        <a:defRPr sz="2000">
          <a:solidFill>
            <a:schemeClr val="tx1"/>
          </a:solidFill>
          <a:latin typeface="+mn-lt"/>
          <a:cs typeface="+mn-cs"/>
        </a:defRPr>
      </a:lvl6pPr>
      <a:lvl7pPr marL="2971800" indent="-228600" algn="r" rtl="1" eaLnBrk="0" fontAlgn="base" hangingPunct="0">
        <a:spcBef>
          <a:spcPct val="20000"/>
        </a:spcBef>
        <a:spcAft>
          <a:spcPct val="0"/>
        </a:spcAft>
        <a:buChar char="»"/>
        <a:defRPr sz="2000">
          <a:solidFill>
            <a:schemeClr val="tx1"/>
          </a:solidFill>
          <a:latin typeface="+mn-lt"/>
          <a:cs typeface="+mn-cs"/>
        </a:defRPr>
      </a:lvl7pPr>
      <a:lvl8pPr marL="3429000" indent="-228600" algn="r" rtl="1" eaLnBrk="0" fontAlgn="base" hangingPunct="0">
        <a:spcBef>
          <a:spcPct val="20000"/>
        </a:spcBef>
        <a:spcAft>
          <a:spcPct val="0"/>
        </a:spcAft>
        <a:buChar char="»"/>
        <a:defRPr sz="2000">
          <a:solidFill>
            <a:schemeClr val="tx1"/>
          </a:solidFill>
          <a:latin typeface="+mn-lt"/>
          <a:cs typeface="+mn-cs"/>
        </a:defRPr>
      </a:lvl8pPr>
      <a:lvl9pPr marL="3886200" indent="-228600" algn="r" rtl="1" eaLnBrk="0" fontAlgn="base" hangingPunct="0">
        <a:spcBef>
          <a:spcPct val="20000"/>
        </a:spcBef>
        <a:spcAft>
          <a:spcPct val="0"/>
        </a:spcAft>
        <a:buChar char="»"/>
        <a:defRPr sz="2000">
          <a:solidFill>
            <a:schemeClr val="tx1"/>
          </a:solidFill>
          <a:latin typeface="+mn-lt"/>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9.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slideLayout" Target="../slideLayouts/slideLayout7.xml"/><Relationship Id="rId4" Type="http://schemas.openxmlformats.org/officeDocument/2006/relationships/image" Target="../media/image34.gif"/></Relationships>
</file>

<file path=ppt/slides/_rels/slide13.x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3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9.emf"/><Relationship Id="rId2" Type="http://schemas.openxmlformats.org/officeDocument/2006/relationships/image" Target="../media/image38.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26.wmf"/><Relationship Id="rId1" Type="http://schemas.openxmlformats.org/officeDocument/2006/relationships/slideLayout" Target="../slideLayouts/slideLayout7.xml"/><Relationship Id="rId4" Type="http://schemas.openxmlformats.org/officeDocument/2006/relationships/image" Target="../media/image41.wmf"/></Relationships>
</file>

<file path=ppt/slides/_rels/slide17.x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0.wmf"/><Relationship Id="rId1" Type="http://schemas.openxmlformats.org/officeDocument/2006/relationships/slideLayout" Target="../slideLayouts/slideLayout7.xml"/><Relationship Id="rId6" Type="http://schemas.openxmlformats.org/officeDocument/2006/relationships/image" Target="../media/image44.gif"/><Relationship Id="rId5" Type="http://schemas.openxmlformats.org/officeDocument/2006/relationships/image" Target="../media/image43.wmf"/><Relationship Id="rId4" Type="http://schemas.openxmlformats.org/officeDocument/2006/relationships/image" Target="../media/image26.wmf"/></Relationships>
</file>

<file path=ppt/slides/_rels/slide18.x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26.wmf"/><Relationship Id="rId1" Type="http://schemas.openxmlformats.org/officeDocument/2006/relationships/slideLayout" Target="../slideLayouts/slideLayout7.xml"/><Relationship Id="rId5" Type="http://schemas.openxmlformats.org/officeDocument/2006/relationships/image" Target="../media/image47.wmf"/><Relationship Id="rId4" Type="http://schemas.openxmlformats.org/officeDocument/2006/relationships/image" Target="../media/image46.wmf"/></Relationships>
</file>

<file path=ppt/slides/_rels/slide19.x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image" Target="../media/image49.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53.emf"/><Relationship Id="rId2" Type="http://schemas.openxmlformats.org/officeDocument/2006/relationships/image" Target="../media/image52.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55.wmf"/><Relationship Id="rId2" Type="http://schemas.openxmlformats.org/officeDocument/2006/relationships/image" Target="../media/image54.wmf"/><Relationship Id="rId1" Type="http://schemas.openxmlformats.org/officeDocument/2006/relationships/slideLayout" Target="../slideLayouts/slideLayout7.xml"/><Relationship Id="rId4" Type="http://schemas.openxmlformats.org/officeDocument/2006/relationships/image" Target="../media/image56.gif"/></Relationships>
</file>

<file path=ppt/slides/_rels/slide27.xml.rels><?xml version="1.0" encoding="UTF-8" standalone="yes"?>
<Relationships xmlns="http://schemas.openxmlformats.org/package/2006/relationships"><Relationship Id="rId3" Type="http://schemas.openxmlformats.org/officeDocument/2006/relationships/image" Target="../media/image58.wmf"/><Relationship Id="rId2" Type="http://schemas.openxmlformats.org/officeDocument/2006/relationships/image" Target="../media/image57.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59.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ideo" Target="file:///D:\projects\school\Reserach\Dr%20jamila\jam%20fin\HANDSHAK.AVI" TargetMode="External"/><Relationship Id="rId5" Type="http://schemas.openxmlformats.org/officeDocument/2006/relationships/image" Target="../media/image6.pn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7.xml"/><Relationship Id="rId5" Type="http://schemas.openxmlformats.org/officeDocument/2006/relationships/image" Target="../media/image10.gif"/><Relationship Id="rId4" Type="http://schemas.openxmlformats.org/officeDocument/2006/relationships/image" Target="../media/image9.gif"/></Relationships>
</file>

<file path=ppt/slides/_rels/slide5.xml.rels><?xml version="1.0" encoding="UTF-8" standalone="yes"?>
<Relationships xmlns="http://schemas.openxmlformats.org/package/2006/relationships"><Relationship Id="rId3" Type="http://schemas.openxmlformats.org/officeDocument/2006/relationships/image" Target="../media/image12.gif"/><Relationship Id="rId7" Type="http://schemas.openxmlformats.org/officeDocument/2006/relationships/image" Target="../media/image16.gif"/><Relationship Id="rId2" Type="http://schemas.openxmlformats.org/officeDocument/2006/relationships/image" Target="../media/image11.wmf"/><Relationship Id="rId1" Type="http://schemas.openxmlformats.org/officeDocument/2006/relationships/slideLayout" Target="../slideLayouts/slideLayout7.xml"/><Relationship Id="rId6" Type="http://schemas.openxmlformats.org/officeDocument/2006/relationships/image" Target="../media/image15.gif"/><Relationship Id="rId5" Type="http://schemas.openxmlformats.org/officeDocument/2006/relationships/image" Target="../media/image14.gif"/><Relationship Id="rId4" Type="http://schemas.openxmlformats.org/officeDocument/2006/relationships/image" Target="../media/image13.gif"/></Relationships>
</file>

<file path=ppt/slides/_rels/slide6.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image" Target="../media/image17.wmf"/><Relationship Id="rId1" Type="http://schemas.openxmlformats.org/officeDocument/2006/relationships/slideLayout" Target="../slideLayouts/slideLayout7.xml"/><Relationship Id="rId4" Type="http://schemas.openxmlformats.org/officeDocument/2006/relationships/image" Target="../media/image19.gif"/></Relationships>
</file>

<file path=ppt/slides/_rels/slide7.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slideLayout" Target="../slideLayouts/slideLayout7.xml"/><Relationship Id="rId5" Type="http://schemas.openxmlformats.org/officeDocument/2006/relationships/image" Target="../media/image23.gif"/><Relationship Id="rId4" Type="http://schemas.openxmlformats.org/officeDocument/2006/relationships/image" Target="../media/image22.jpe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6.wmf"/><Relationship Id="rId4" Type="http://schemas.openxmlformats.org/officeDocument/2006/relationships/image" Target="../media/image25.wmf"/></Relationships>
</file>

<file path=ppt/slides/_rels/slide9.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2"/>
          <p:cNvPicPr>
            <a:picLocks noChangeAspect="1" noChangeArrowheads="1"/>
          </p:cNvPicPr>
          <p:nvPr/>
        </p:nvPicPr>
        <p:blipFill>
          <a:blip r:embed="rId2" cstate="print"/>
          <a:srcRect/>
          <a:stretch>
            <a:fillRect/>
          </a:stretch>
        </p:blipFill>
        <p:spPr bwMode="auto">
          <a:xfrm>
            <a:off x="5562600" y="2743200"/>
            <a:ext cx="3124200" cy="2908300"/>
          </a:xfrm>
          <a:prstGeom prst="rect">
            <a:avLst/>
          </a:prstGeom>
          <a:gradFill rotWithShape="0">
            <a:gsLst>
              <a:gs pos="0">
                <a:srgbClr val="FFFFCC"/>
              </a:gs>
              <a:gs pos="100000">
                <a:schemeClr val="bg1"/>
              </a:gs>
            </a:gsLst>
            <a:lin ang="5400000" scaled="1"/>
          </a:gradFill>
        </p:spPr>
      </p:pic>
      <p:sp>
        <p:nvSpPr>
          <p:cNvPr id="57347" name="Text Box 3"/>
          <p:cNvSpPr txBox="1">
            <a:spLocks noChangeArrowheads="1"/>
          </p:cNvSpPr>
          <p:nvPr/>
        </p:nvSpPr>
        <p:spPr bwMode="auto">
          <a:xfrm>
            <a:off x="304800" y="533400"/>
            <a:ext cx="4648200" cy="3017838"/>
          </a:xfrm>
          <a:prstGeom prst="rect">
            <a:avLst/>
          </a:prstGeom>
          <a:gradFill rotWithShape="0">
            <a:gsLst>
              <a:gs pos="0">
                <a:schemeClr val="hlink"/>
              </a:gs>
              <a:gs pos="100000">
                <a:srgbClr val="FFFFFF"/>
              </a:gs>
            </a:gsLst>
            <a:lin ang="5400000" scaled="1"/>
          </a:gradFill>
          <a:ln w="9525">
            <a:noFill/>
            <a:miter lim="800000"/>
            <a:headEnd/>
            <a:tailEnd/>
          </a:ln>
          <a:effectLst/>
        </p:spPr>
        <p:txBody>
          <a:bodyPr>
            <a:spAutoFit/>
          </a:bodyPr>
          <a:lstStyle/>
          <a:p>
            <a:pPr algn="ctr" rtl="1"/>
            <a:endParaRPr lang="en-US" altLang="en-US" sz="3200" b="1" dirty="0">
              <a:latin typeface="Traditional Arabic" pitchFamily="18" charset="-78"/>
              <a:cs typeface="Monotype Koufi" pitchFamily="2" charset="-78"/>
            </a:endParaRPr>
          </a:p>
          <a:p>
            <a:pPr algn="ctr" rtl="1"/>
            <a:r>
              <a:rPr lang="ar-SA" altLang="en-US" sz="4000" b="1" dirty="0">
                <a:solidFill>
                  <a:schemeClr val="accent2"/>
                </a:solidFill>
                <a:latin typeface="Traditional Arabic" pitchFamily="18" charset="-78"/>
                <a:cs typeface="Monotype Koufi" pitchFamily="2" charset="-78"/>
              </a:rPr>
              <a:t>الطرق العـــقلية</a:t>
            </a:r>
          </a:p>
          <a:p>
            <a:pPr algn="ctr" rtl="1"/>
            <a:r>
              <a:rPr lang="ar-SA" altLang="en-US" sz="4000" b="1" dirty="0">
                <a:solidFill>
                  <a:schemeClr val="accent2"/>
                </a:solidFill>
                <a:latin typeface="Traditional Arabic" pitchFamily="18" charset="-78"/>
                <a:cs typeface="Monotype Koufi" pitchFamily="2" charset="-78"/>
              </a:rPr>
              <a:t>في تنمية</a:t>
            </a:r>
          </a:p>
          <a:p>
            <a:pPr algn="ctr" rtl="1"/>
            <a:r>
              <a:rPr lang="ar-SA" altLang="en-US" sz="4000" b="1" dirty="0">
                <a:solidFill>
                  <a:schemeClr val="accent2"/>
                </a:solidFill>
                <a:latin typeface="Traditional Arabic" pitchFamily="18" charset="-78"/>
                <a:cs typeface="Monotype Koufi" pitchFamily="2" charset="-78"/>
              </a:rPr>
              <a:t>القدرة  الاستيعــابية</a:t>
            </a:r>
          </a:p>
          <a:p>
            <a:pPr algn="ctr" rtl="1"/>
            <a:r>
              <a:rPr lang="ar-SA" altLang="en-US" sz="4000" dirty="0">
                <a:solidFill>
                  <a:schemeClr val="accent2"/>
                </a:solidFill>
                <a:latin typeface="Traditional Arabic" pitchFamily="18" charset="-78"/>
                <a:cs typeface="Monotype Koufi" pitchFamily="2" charset="-78"/>
              </a:rPr>
              <a:t>واستراتيجيات التعلم</a:t>
            </a:r>
            <a:endParaRPr lang="ar-SA" altLang="en-US" dirty="0">
              <a:latin typeface="Traditional Arabic" pitchFamily="18" charset="-78"/>
              <a:cs typeface="Monotype Koufi" pitchFamily="2" charset="-78"/>
            </a:endParaRPr>
          </a:p>
        </p:txBody>
      </p:sp>
      <p:sp>
        <p:nvSpPr>
          <p:cNvPr id="57348" name="Text Box 4"/>
          <p:cNvSpPr txBox="1">
            <a:spLocks noChangeArrowheads="1"/>
          </p:cNvSpPr>
          <p:nvPr/>
        </p:nvSpPr>
        <p:spPr bwMode="auto">
          <a:xfrm>
            <a:off x="381000" y="4876800"/>
            <a:ext cx="4495800" cy="1066800"/>
          </a:xfrm>
          <a:prstGeom prst="rect">
            <a:avLst/>
          </a:prstGeom>
          <a:gradFill rotWithShape="0">
            <a:gsLst>
              <a:gs pos="0">
                <a:schemeClr val="bg1"/>
              </a:gs>
              <a:gs pos="100000">
                <a:schemeClr val="hlink"/>
              </a:gs>
            </a:gsLst>
            <a:lin ang="5400000" scaled="1"/>
          </a:gradFill>
          <a:ln w="9525">
            <a:noFill/>
            <a:miter lim="800000"/>
            <a:headEnd/>
            <a:tailEnd/>
          </a:ln>
          <a:effectLst/>
        </p:spPr>
        <p:txBody>
          <a:bodyPr>
            <a:spAutoFit/>
          </a:bodyPr>
          <a:lstStyle/>
          <a:p>
            <a:pPr algn="r" rtl="1"/>
            <a:r>
              <a:rPr lang="ar-SA" altLang="en-US" sz="3200" b="1">
                <a:latin typeface="Traditional Arabic" pitchFamily="18" charset="-78"/>
                <a:cs typeface="Traditional Arabic" pitchFamily="18" charset="-78"/>
              </a:rPr>
              <a:t> </a:t>
            </a:r>
            <a:r>
              <a:rPr lang="ar-SA" altLang="en-US" sz="3200" b="1">
                <a:solidFill>
                  <a:srgbClr val="0033CC"/>
                </a:solidFill>
                <a:latin typeface="Traditional Arabic" pitchFamily="18" charset="-78"/>
                <a:cs typeface="Traditional Arabic" pitchFamily="18" charset="-78"/>
              </a:rPr>
              <a:t>عرض وتقديم</a:t>
            </a:r>
          </a:p>
          <a:p>
            <a:pPr algn="r" rtl="1"/>
            <a:r>
              <a:rPr lang="ar-SA" altLang="en-US" sz="3200" b="1">
                <a:solidFill>
                  <a:srgbClr val="0033CC"/>
                </a:solidFill>
                <a:latin typeface="Traditional Arabic" pitchFamily="18" charset="-78"/>
                <a:cs typeface="Traditional Arabic" pitchFamily="18" charset="-78"/>
              </a:rPr>
              <a:t> الدكتورة  جميلة سليمان</a:t>
            </a:r>
            <a:endParaRPr lang="ar-SA" altLang="en-US" sz="3200" b="1">
              <a:latin typeface="Traditional Arabic" pitchFamily="18" charset="-78"/>
              <a:cs typeface="Traditional Arabic" pitchFamily="18" charset="-78"/>
            </a:endParaRPr>
          </a:p>
        </p:txBody>
      </p:sp>
      <p:sp>
        <p:nvSpPr>
          <p:cNvPr id="57349" name="AutoShape 5"/>
          <p:cNvSpPr>
            <a:spLocks noChangeArrowheads="1"/>
          </p:cNvSpPr>
          <p:nvPr/>
        </p:nvSpPr>
        <p:spPr bwMode="auto">
          <a:xfrm>
            <a:off x="5638800" y="762000"/>
            <a:ext cx="3048000" cy="1600200"/>
          </a:xfrm>
          <a:prstGeom prst="wave">
            <a:avLst>
              <a:gd name="adj1" fmla="val 13005"/>
              <a:gd name="adj2" fmla="val 0"/>
            </a:avLst>
          </a:prstGeom>
          <a:gradFill rotWithShape="0">
            <a:gsLst>
              <a:gs pos="0">
                <a:srgbClr val="FFFFCC"/>
              </a:gs>
              <a:gs pos="100000">
                <a:schemeClr val="bg1"/>
              </a:gs>
            </a:gsLst>
            <a:lin ang="2700000" scaled="1"/>
          </a:gradFill>
          <a:ln w="9525">
            <a:solidFill>
              <a:schemeClr val="tx1"/>
            </a:solidFill>
            <a:round/>
            <a:headEnd/>
            <a:tailEnd/>
          </a:ln>
          <a:effectLst/>
        </p:spPr>
        <p:txBody>
          <a:bodyPr wrap="none" anchor="ctr"/>
          <a:lstStyle/>
          <a:p>
            <a:pPr algn="ctr" rtl="1"/>
            <a:r>
              <a:rPr lang="ar-SA" altLang="en-US" sz="4400">
                <a:cs typeface="Times New Roman (Arabic)" charset="0"/>
              </a:rPr>
              <a:t>أهـــــــلا بكم</a:t>
            </a:r>
            <a:r>
              <a:rPr lang="ar-SA" altLang="en-US">
                <a:cs typeface="Times New Roman (Arabic)" charset="0"/>
              </a:rPr>
              <a:t> </a:t>
            </a:r>
          </a:p>
        </p:txBody>
      </p:sp>
    </p:spTree>
  </p:cSld>
  <p:clrMapOvr>
    <a:masterClrMapping/>
  </p:clrMapOvr>
  <p:transition>
    <p:blinds/>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ext Box 3"/>
          <p:cNvSpPr txBox="1">
            <a:spLocks noChangeArrowheads="1"/>
          </p:cNvSpPr>
          <p:nvPr/>
        </p:nvSpPr>
        <p:spPr bwMode="auto">
          <a:xfrm>
            <a:off x="1143000" y="381000"/>
            <a:ext cx="4800600" cy="579438"/>
          </a:xfrm>
          <a:prstGeom prst="rect">
            <a:avLst/>
          </a:prstGeom>
          <a:noFill/>
          <a:ln w="9525">
            <a:noFill/>
            <a:miter lim="800000"/>
            <a:headEnd/>
            <a:tailEnd/>
          </a:ln>
          <a:effectLst/>
        </p:spPr>
        <p:txBody>
          <a:bodyPr>
            <a:spAutoFit/>
          </a:bodyPr>
          <a:lstStyle/>
          <a:p>
            <a:pPr algn="r" rtl="1">
              <a:spcBef>
                <a:spcPct val="50000"/>
              </a:spcBef>
            </a:pPr>
            <a:r>
              <a:rPr lang="ar-SA" altLang="en-US" sz="3200" b="1">
                <a:solidFill>
                  <a:srgbClr val="800000"/>
                </a:solidFill>
                <a:latin typeface="Traditional Arabic" pitchFamily="18" charset="-78"/>
                <a:cs typeface="Simplified Arabic" pitchFamily="18" charset="-78"/>
              </a:rPr>
              <a:t>صفات الشخص الحركي والتجريبي</a:t>
            </a:r>
            <a:endParaRPr lang="ar-SA" altLang="en-US" b="1">
              <a:solidFill>
                <a:srgbClr val="800000"/>
              </a:solidFill>
              <a:latin typeface="Traditional Arabic" pitchFamily="18" charset="-78"/>
              <a:cs typeface="Simplified Arabic" pitchFamily="18" charset="-78"/>
            </a:endParaRPr>
          </a:p>
        </p:txBody>
      </p:sp>
      <p:sp>
        <p:nvSpPr>
          <p:cNvPr id="22532" name="Text Box 4"/>
          <p:cNvSpPr txBox="1">
            <a:spLocks noChangeArrowheads="1"/>
          </p:cNvSpPr>
          <p:nvPr/>
        </p:nvSpPr>
        <p:spPr bwMode="auto">
          <a:xfrm>
            <a:off x="304800" y="1219200"/>
            <a:ext cx="6629400" cy="4838700"/>
          </a:xfrm>
          <a:prstGeom prst="rect">
            <a:avLst/>
          </a:prstGeom>
          <a:solidFill>
            <a:srgbClr val="FFFFCC"/>
          </a:solidFill>
          <a:ln w="9525">
            <a:noFill/>
            <a:miter lim="800000"/>
            <a:headEnd/>
            <a:tailEnd/>
          </a:ln>
          <a:effectLst/>
        </p:spPr>
        <p:txBody>
          <a:bodyPr>
            <a:spAutoFit/>
          </a:bodyPr>
          <a:lstStyle/>
          <a:p>
            <a:pPr algn="r" rtl="1"/>
            <a:r>
              <a:rPr lang="en-US" altLang="en-US">
                <a:latin typeface="Traditional Arabic" pitchFamily="18" charset="-78"/>
                <a:cs typeface="Simplified Arabic" pitchFamily="18" charset="-78"/>
              </a:rPr>
              <a:t>-</a:t>
            </a:r>
            <a:r>
              <a:rPr lang="ar-SA" altLang="en-US">
                <a:latin typeface="Traditional Arabic" pitchFamily="18" charset="-78"/>
                <a:cs typeface="Simplified Arabic" pitchFamily="18" charset="-78"/>
              </a:rPr>
              <a:t>لا يستطيع الجلوس مدة أطول من 5 إلى 10 دقائق دون حركة</a:t>
            </a:r>
          </a:p>
          <a:p>
            <a:pPr algn="r" rtl="1"/>
            <a:r>
              <a:rPr lang="en-US" altLang="en-US">
                <a:cs typeface="Times New Roman (Arabic)" charset="0"/>
              </a:rPr>
              <a:t>-</a:t>
            </a:r>
            <a:r>
              <a:rPr lang="ar-SA" altLang="en-US">
                <a:cs typeface="Times New Roman (Arabic)" charset="0"/>
              </a:rPr>
              <a:t>.</a:t>
            </a:r>
            <a:r>
              <a:rPr lang="ar-SA" altLang="en-US">
                <a:latin typeface="Traditional Arabic" pitchFamily="18" charset="-78"/>
                <a:cs typeface="Simplified Arabic" pitchFamily="18" charset="-78"/>
              </a:rPr>
              <a:t>يحب ثني الورق وكسر الأشياء وفك الأشياء وتركيبها.</a:t>
            </a:r>
          </a:p>
          <a:p>
            <a:pPr algn="r" rtl="1"/>
            <a:r>
              <a:rPr lang="en-US" altLang="en-US">
                <a:cs typeface="Times New Roman (Arabic)" charset="0"/>
              </a:rPr>
              <a:t>-</a:t>
            </a:r>
            <a:r>
              <a:rPr lang="ar-SA" altLang="en-US">
                <a:cs typeface="Times New Roman (Arabic)" charset="0"/>
              </a:rPr>
              <a:t>.</a:t>
            </a:r>
            <a:r>
              <a:rPr lang="ar-SA" altLang="en-US">
                <a:latin typeface="Traditional Arabic" pitchFamily="18" charset="-78"/>
                <a:cs typeface="Simplified Arabic" pitchFamily="18" charset="-78"/>
              </a:rPr>
              <a:t>يهز أقدامه أو يتزحلق</a:t>
            </a:r>
            <a:r>
              <a:rPr lang="ar-SA" altLang="en-US">
                <a:latin typeface="Traditional Arabic" pitchFamily="18" charset="-78"/>
                <a:cs typeface="Times New Roman (Arabic)" charset="0"/>
              </a:rPr>
              <a:t>.       </a:t>
            </a:r>
            <a:r>
              <a:rPr lang="ar-SA" altLang="en-US">
                <a:cs typeface="Times New Roman (Arabic)" charset="0"/>
              </a:rPr>
              <a:t>.</a:t>
            </a:r>
            <a:r>
              <a:rPr lang="ar-SA" altLang="en-US">
                <a:latin typeface="Traditional Arabic" pitchFamily="18" charset="-78"/>
                <a:cs typeface="Simplified Arabic" pitchFamily="18" charset="-78"/>
              </a:rPr>
              <a:t>يعبث بأدواته أو يعبث بأي شيء.</a:t>
            </a:r>
          </a:p>
          <a:p>
            <a:pPr algn="r" rtl="1"/>
            <a:r>
              <a:rPr lang="en-US" altLang="en-US">
                <a:cs typeface="Times New Roman (Arabic)" charset="0"/>
              </a:rPr>
              <a:t>-</a:t>
            </a:r>
            <a:r>
              <a:rPr lang="ar-SA" altLang="en-US">
                <a:cs typeface="Times New Roman (Arabic)" charset="0"/>
              </a:rPr>
              <a:t>.</a:t>
            </a:r>
            <a:r>
              <a:rPr lang="ar-SA" altLang="en-US">
                <a:latin typeface="Traditional Arabic" pitchFamily="18" charset="-78"/>
                <a:cs typeface="Simplified Arabic" pitchFamily="18" charset="-78"/>
              </a:rPr>
              <a:t>يحب أن يلمس أي شيء</a:t>
            </a:r>
            <a:r>
              <a:rPr lang="ar-SA" altLang="en-US">
                <a:latin typeface="Traditional Arabic" pitchFamily="18" charset="-78"/>
                <a:cs typeface="Times New Roman (Arabic)" charset="0"/>
              </a:rPr>
              <a:t>.     </a:t>
            </a:r>
            <a:r>
              <a:rPr lang="ar-SA" altLang="en-US">
                <a:cs typeface="Times New Roman (Arabic)" charset="0"/>
              </a:rPr>
              <a:t>.</a:t>
            </a:r>
            <a:r>
              <a:rPr lang="ar-SA" altLang="en-US">
                <a:latin typeface="Traditional Arabic" pitchFamily="18" charset="-78"/>
                <a:cs typeface="Simplified Arabic" pitchFamily="18" charset="-78"/>
              </a:rPr>
              <a:t>يحب أن يجمع الأشياء.</a:t>
            </a:r>
          </a:p>
          <a:p>
            <a:pPr algn="r" rtl="1"/>
            <a:r>
              <a:rPr lang="en-US" altLang="en-US">
                <a:cs typeface="Times New Roman (Arabic)" charset="0"/>
              </a:rPr>
              <a:t>-</a:t>
            </a:r>
            <a:r>
              <a:rPr lang="ar-SA" altLang="en-US">
                <a:cs typeface="Times New Roman (Arabic)" charset="0"/>
              </a:rPr>
              <a:t>.</a:t>
            </a:r>
            <a:r>
              <a:rPr lang="ar-SA" altLang="en-US">
                <a:latin typeface="Traditional Arabic" pitchFamily="18" charset="-78"/>
                <a:cs typeface="Simplified Arabic" pitchFamily="18" charset="-78"/>
              </a:rPr>
              <a:t>يحب أن يستحم ويأخذ وقتاً أطول  يتكلم بسرعة ويستعمل حركات يده ييقاطع الآخرين أثناء الكلام. </a:t>
            </a:r>
          </a:p>
          <a:p>
            <a:pPr algn="r" rtl="1"/>
            <a:r>
              <a:rPr lang="ar-SA" altLang="en-US">
                <a:cs typeface="Simplified Arabic" pitchFamily="18" charset="-78"/>
              </a:rPr>
              <a:t>-يحتاج التجريبيون إلى فترات راحة أكثر، يتعلم بتمرير إصبعه على الكلمات وعلى صنعها بمعجون أو أية مادة أو حتى على رمل، يجب أن يتعلم من صنع يديه أو حركات جسمه، في حالة الحفظ كجداول الضرب يحب القفز أثناء الحفظ،  يحب الطالب التجريبي أن يجلس بالقرب من المدرس،  يمكن استغلال طاقتهم في عمل وسائل تعليمية.</a:t>
            </a:r>
            <a:endParaRPr lang="ar-SA" altLang="en-US">
              <a:latin typeface="Traditional Arabic" pitchFamily="18" charset="-78"/>
              <a:cs typeface="Simplified Arabic" pitchFamily="18" charset="-78"/>
            </a:endParaRPr>
          </a:p>
          <a:p>
            <a:pPr algn="r" rtl="1"/>
            <a:endParaRPr lang="en-US" altLang="en-US">
              <a:latin typeface="Traditional Arabic" pitchFamily="18" charset="-78"/>
              <a:cs typeface="Simplified Arabic" pitchFamily="18" charset="-78"/>
            </a:endParaRPr>
          </a:p>
        </p:txBody>
      </p:sp>
      <p:pic>
        <p:nvPicPr>
          <p:cNvPr id="22534" name="Picture 6" descr="C:\Program Files\Microsoft Office\Clipart\WebArt\BD19561_.GIF"/>
          <p:cNvPicPr>
            <a:picLocks noChangeAspect="1" noChangeArrowheads="1" noCrop="1"/>
          </p:cNvPicPr>
          <p:nvPr/>
        </p:nvPicPr>
        <p:blipFill>
          <a:blip r:embed="rId2" cstate="print"/>
          <a:srcRect/>
          <a:stretch>
            <a:fillRect/>
          </a:stretch>
        </p:blipFill>
        <p:spPr bwMode="auto">
          <a:xfrm>
            <a:off x="7162800" y="1295400"/>
            <a:ext cx="1600200" cy="3146425"/>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3"/>
          <p:cNvSpPr txBox="1">
            <a:spLocks noChangeArrowheads="1"/>
          </p:cNvSpPr>
          <p:nvPr/>
        </p:nvSpPr>
        <p:spPr bwMode="auto">
          <a:xfrm>
            <a:off x="914400" y="609600"/>
            <a:ext cx="4800600" cy="641350"/>
          </a:xfrm>
          <a:prstGeom prst="rect">
            <a:avLst/>
          </a:prstGeom>
          <a:noFill/>
          <a:ln w="9525">
            <a:noFill/>
            <a:miter lim="800000"/>
            <a:headEnd/>
            <a:tailEnd/>
          </a:ln>
          <a:effectLst/>
        </p:spPr>
        <p:txBody>
          <a:bodyPr>
            <a:spAutoFit/>
          </a:bodyPr>
          <a:lstStyle/>
          <a:p>
            <a:pPr algn="r" rtl="1">
              <a:spcBef>
                <a:spcPct val="50000"/>
              </a:spcBef>
            </a:pPr>
            <a:r>
              <a:rPr lang="ar-SA" altLang="en-US" sz="3600" b="1">
                <a:solidFill>
                  <a:srgbClr val="800000"/>
                </a:solidFill>
                <a:latin typeface="Traditional Arabic" pitchFamily="18" charset="-78"/>
                <a:cs typeface="Simplified Arabic" pitchFamily="18" charset="-78"/>
              </a:rPr>
              <a:t>صفات الأشخاص السمعيين</a:t>
            </a:r>
            <a:endParaRPr lang="ar-SA" altLang="en-US" b="1">
              <a:solidFill>
                <a:srgbClr val="800000"/>
              </a:solidFill>
              <a:latin typeface="Traditional Arabic" pitchFamily="18" charset="-78"/>
              <a:cs typeface="Simplified Arabic" pitchFamily="18" charset="-78"/>
            </a:endParaRPr>
          </a:p>
        </p:txBody>
      </p:sp>
      <p:sp>
        <p:nvSpPr>
          <p:cNvPr id="23557" name="Text Box 5"/>
          <p:cNvSpPr txBox="1">
            <a:spLocks noChangeArrowheads="1"/>
          </p:cNvSpPr>
          <p:nvPr/>
        </p:nvSpPr>
        <p:spPr bwMode="auto">
          <a:xfrm>
            <a:off x="304800" y="1371600"/>
            <a:ext cx="5410200" cy="5203825"/>
          </a:xfrm>
          <a:prstGeom prst="rect">
            <a:avLst/>
          </a:prstGeom>
          <a:solidFill>
            <a:srgbClr val="FFFFCC"/>
          </a:solidFill>
          <a:ln w="9525">
            <a:noFill/>
            <a:miter lim="800000"/>
            <a:headEnd/>
            <a:tailEnd/>
          </a:ln>
          <a:effectLst/>
        </p:spPr>
        <p:txBody>
          <a:bodyPr>
            <a:spAutoFit/>
          </a:bodyPr>
          <a:lstStyle/>
          <a:p>
            <a:pPr algn="r" rtl="1"/>
            <a:r>
              <a:rPr lang="ar-SA" altLang="en-US">
                <a:latin typeface="Traditional Arabic" pitchFamily="18" charset="-78"/>
                <a:cs typeface="Simplified Arabic" pitchFamily="18" charset="-78"/>
              </a:rPr>
              <a:t>-يحب الكلام كثيراً		</a:t>
            </a:r>
            <a:r>
              <a:rPr lang="ar-SA" altLang="en-US">
                <a:cs typeface="Times New Roman (Arabic)" charset="0"/>
              </a:rPr>
              <a:t>.</a:t>
            </a:r>
            <a:r>
              <a:rPr lang="ar-SA" altLang="en-US">
                <a:latin typeface="Traditional Arabic" pitchFamily="18" charset="-78"/>
                <a:cs typeface="Simplified Arabic" pitchFamily="18" charset="-78"/>
              </a:rPr>
              <a:t>يحب الاستماع.</a:t>
            </a:r>
          </a:p>
          <a:p>
            <a:pPr algn="r" rtl="1"/>
            <a:r>
              <a:rPr lang="ar-SA" altLang="en-US">
                <a:cs typeface="Times New Roman (Arabic)" charset="0"/>
              </a:rPr>
              <a:t>.-</a:t>
            </a:r>
            <a:r>
              <a:rPr lang="ar-SA" altLang="en-US">
                <a:latin typeface="Traditional Arabic" pitchFamily="18" charset="-78"/>
                <a:cs typeface="Simplified Arabic" pitchFamily="18" charset="-78"/>
              </a:rPr>
              <a:t>يتكلم مع نفسه.		</a:t>
            </a:r>
            <a:r>
              <a:rPr lang="ar-SA" altLang="en-US">
                <a:cs typeface="Times New Roman (Arabic)" charset="0"/>
              </a:rPr>
              <a:t>.</a:t>
            </a:r>
            <a:r>
              <a:rPr lang="ar-SA" altLang="en-US">
                <a:latin typeface="Traditional Arabic" pitchFamily="18" charset="-78"/>
                <a:cs typeface="Simplified Arabic" pitchFamily="18" charset="-78"/>
              </a:rPr>
              <a:t>يقرأ بصوت عالي.</a:t>
            </a:r>
          </a:p>
          <a:p>
            <a:pPr algn="r" rtl="1"/>
            <a:r>
              <a:rPr lang="ar-SA" altLang="en-US">
                <a:cs typeface="Times New Roman (Arabic)" charset="0"/>
              </a:rPr>
              <a:t>.-</a:t>
            </a:r>
            <a:r>
              <a:rPr lang="ar-SA" altLang="en-US">
                <a:latin typeface="Traditional Arabic" pitchFamily="18" charset="-78"/>
                <a:cs typeface="Simplified Arabic" pitchFamily="18" charset="-78"/>
              </a:rPr>
              <a:t>يستعمل إصبعه ويمرره على الكلمة.</a:t>
            </a:r>
          </a:p>
          <a:p>
            <a:pPr algn="r" rtl="1"/>
            <a:r>
              <a:rPr lang="ar-SA" altLang="en-US">
                <a:cs typeface="Times New Roman (Arabic)" charset="0"/>
              </a:rPr>
              <a:t>.-</a:t>
            </a:r>
            <a:r>
              <a:rPr lang="ar-SA" altLang="en-US">
                <a:latin typeface="Traditional Arabic" pitchFamily="18" charset="-78"/>
                <a:cs typeface="Simplified Arabic" pitchFamily="18" charset="-78"/>
              </a:rPr>
              <a:t>يغطي عيونه بيده.  	</a:t>
            </a:r>
            <a:r>
              <a:rPr lang="ar-SA" altLang="en-US">
                <a:cs typeface="Times New Roman (Arabic)" charset="0"/>
              </a:rPr>
              <a:t>.</a:t>
            </a:r>
            <a:r>
              <a:rPr lang="ar-SA" altLang="en-US">
                <a:latin typeface="Traditional Arabic" pitchFamily="18" charset="-78"/>
                <a:cs typeface="Simplified Arabic" pitchFamily="18" charset="-78"/>
              </a:rPr>
              <a:t>لا يستطيع فهم الصور والمخططات.</a:t>
            </a:r>
          </a:p>
          <a:p>
            <a:pPr algn="r" rtl="1"/>
            <a:r>
              <a:rPr lang="ar-SA" altLang="en-US">
                <a:cs typeface="Times New Roman (Arabic)" charset="0"/>
              </a:rPr>
              <a:t>.-</a:t>
            </a:r>
            <a:r>
              <a:rPr lang="ar-SA" altLang="en-US">
                <a:latin typeface="Traditional Arabic" pitchFamily="18" charset="-78"/>
                <a:cs typeface="Simplified Arabic" pitchFamily="18" charset="-78"/>
              </a:rPr>
              <a:t>لا يستطيع فهم الصور مع شرح لفظي.</a:t>
            </a:r>
          </a:p>
          <a:p>
            <a:pPr algn="r" rtl="1"/>
            <a:r>
              <a:rPr lang="ar-SA" altLang="en-US">
                <a:cs typeface="Times New Roman (Arabic)" charset="0"/>
              </a:rPr>
              <a:t>.-</a:t>
            </a:r>
            <a:r>
              <a:rPr lang="ar-SA" altLang="en-US">
                <a:latin typeface="Traditional Arabic" pitchFamily="18" charset="-78"/>
                <a:cs typeface="Simplified Arabic" pitchFamily="18" charset="-78"/>
              </a:rPr>
              <a:t>لا يتذكر الصور أو الكلمات المكتوبة.</a:t>
            </a:r>
          </a:p>
          <a:p>
            <a:pPr algn="r" rtl="1"/>
            <a:r>
              <a:rPr lang="ar-SA" altLang="en-US">
                <a:cs typeface="Times New Roman (Arabic)" charset="0"/>
              </a:rPr>
              <a:t>.-</a:t>
            </a:r>
            <a:r>
              <a:rPr lang="ar-SA" altLang="en-US">
                <a:latin typeface="Traditional Arabic" pitchFamily="18" charset="-78"/>
                <a:cs typeface="Simplified Arabic" pitchFamily="18" charset="-78"/>
              </a:rPr>
              <a:t>لا يستطيع الرسم من غير صورة أمامه.</a:t>
            </a:r>
          </a:p>
          <a:p>
            <a:pPr algn="r" rtl="1"/>
            <a:r>
              <a:rPr lang="ar-SA" altLang="en-US">
                <a:cs typeface="Times New Roman (Arabic)" charset="0"/>
              </a:rPr>
              <a:t>.-</a:t>
            </a:r>
            <a:r>
              <a:rPr lang="ar-SA" altLang="en-US">
                <a:latin typeface="Traditional Arabic" pitchFamily="18" charset="-78"/>
                <a:cs typeface="Simplified Arabic" pitchFamily="18" charset="-78"/>
              </a:rPr>
              <a:t>لا يستطيع استعمال الخريطة. </a:t>
            </a:r>
          </a:p>
          <a:p>
            <a:pPr algn="r" rtl="1"/>
            <a:r>
              <a:rPr lang="ar-SA" altLang="en-US">
                <a:latin typeface="Traditional Arabic" pitchFamily="18" charset="-78"/>
                <a:cs typeface="Times New Roman (Arabic)" charset="0"/>
              </a:rPr>
              <a:t> -</a:t>
            </a:r>
            <a:r>
              <a:rPr lang="ar-SA" altLang="en-US">
                <a:cs typeface="Times New Roman (Arabic)" charset="0"/>
              </a:rPr>
              <a:t>.</a:t>
            </a:r>
            <a:r>
              <a:rPr lang="ar-SA" altLang="en-US">
                <a:latin typeface="Traditional Arabic" pitchFamily="18" charset="-78"/>
                <a:cs typeface="Simplified Arabic" pitchFamily="18" charset="-78"/>
              </a:rPr>
              <a:t>يحتاج إلى إرشادات مسموعة.</a:t>
            </a:r>
          </a:p>
          <a:p>
            <a:pPr algn="r" rtl="1"/>
            <a:r>
              <a:rPr lang="ar-SA" altLang="en-US">
                <a:cs typeface="Times New Roman (Arabic)" charset="0"/>
              </a:rPr>
              <a:t>-.</a:t>
            </a:r>
            <a:r>
              <a:rPr lang="ar-SA" altLang="en-US">
                <a:latin typeface="Traditional Arabic" pitchFamily="18" charset="-78"/>
                <a:cs typeface="Simplified Arabic" pitchFamily="18" charset="-78"/>
              </a:rPr>
              <a:t>لا يستطيع أن يفهم في الهدوء.</a:t>
            </a:r>
          </a:p>
          <a:p>
            <a:pPr algn="r" rtl="1"/>
            <a:r>
              <a:rPr lang="ar-SA" altLang="en-US">
                <a:latin typeface="Traditional Arabic" pitchFamily="18" charset="-78"/>
                <a:cs typeface="Simplified Arabic" pitchFamily="18" charset="-78"/>
              </a:rPr>
              <a:t>يحتاجون إلى مكان هادئ، القراءة بصوت مرتفع أو إلى خلفية  صوتية ، إلى وسائل سمعية، الدراسة مع زميل.</a:t>
            </a:r>
          </a:p>
        </p:txBody>
      </p:sp>
      <p:pic>
        <p:nvPicPr>
          <p:cNvPr id="23559" name="Picture 7" descr="M:\Clipart\MEDIA\ENTERTIN\AD003826.WMF"/>
          <p:cNvPicPr>
            <a:picLocks noChangeAspect="1" noChangeArrowheads="1"/>
          </p:cNvPicPr>
          <p:nvPr/>
        </p:nvPicPr>
        <p:blipFill>
          <a:blip r:embed="rId2" cstate="print"/>
          <a:srcRect/>
          <a:stretch>
            <a:fillRect/>
          </a:stretch>
        </p:blipFill>
        <p:spPr bwMode="auto">
          <a:xfrm>
            <a:off x="5943600" y="685800"/>
            <a:ext cx="2941638" cy="2971800"/>
          </a:xfrm>
          <a:prstGeom prst="rect">
            <a:avLst/>
          </a:prstGeom>
          <a:noFill/>
        </p:spPr>
      </p:pic>
      <p:pic>
        <p:nvPicPr>
          <p:cNvPr id="23560" name="Picture 8" descr="M:\Clipart\MEDIA\ENTERTIN\NWAGG131.WMF"/>
          <p:cNvPicPr>
            <a:picLocks noChangeAspect="1" noChangeArrowheads="1"/>
          </p:cNvPicPr>
          <p:nvPr/>
        </p:nvPicPr>
        <p:blipFill>
          <a:blip r:embed="rId3" cstate="print"/>
          <a:srcRect/>
          <a:stretch>
            <a:fillRect/>
          </a:stretch>
        </p:blipFill>
        <p:spPr bwMode="auto">
          <a:xfrm flipV="1">
            <a:off x="6400800" y="4038600"/>
            <a:ext cx="2024063" cy="218757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ext Box 3"/>
          <p:cNvSpPr txBox="1">
            <a:spLocks noChangeArrowheads="1"/>
          </p:cNvSpPr>
          <p:nvPr/>
        </p:nvSpPr>
        <p:spPr bwMode="auto">
          <a:xfrm>
            <a:off x="2057400" y="609600"/>
            <a:ext cx="4800600" cy="641350"/>
          </a:xfrm>
          <a:prstGeom prst="rect">
            <a:avLst/>
          </a:prstGeom>
          <a:noFill/>
          <a:ln w="9525">
            <a:noFill/>
            <a:miter lim="800000"/>
            <a:headEnd/>
            <a:tailEnd/>
          </a:ln>
          <a:effectLst/>
        </p:spPr>
        <p:txBody>
          <a:bodyPr>
            <a:spAutoFit/>
          </a:bodyPr>
          <a:lstStyle/>
          <a:p>
            <a:pPr algn="r" rtl="1">
              <a:spcBef>
                <a:spcPct val="50000"/>
              </a:spcBef>
            </a:pPr>
            <a:r>
              <a:rPr lang="ar-SA" altLang="en-US" sz="3600" b="1">
                <a:solidFill>
                  <a:srgbClr val="800000"/>
                </a:solidFill>
                <a:latin typeface="Traditional Arabic" pitchFamily="18" charset="-78"/>
                <a:cs typeface="Simplified Arabic" pitchFamily="18" charset="-78"/>
              </a:rPr>
              <a:t>صفات الأشخاص البصريين </a:t>
            </a:r>
            <a:endParaRPr lang="ar-SA" altLang="en-US" b="1">
              <a:solidFill>
                <a:srgbClr val="800000"/>
              </a:solidFill>
              <a:latin typeface="Traditional Arabic" pitchFamily="18" charset="-78"/>
              <a:cs typeface="Simplified Arabic" pitchFamily="18" charset="-78"/>
            </a:endParaRPr>
          </a:p>
        </p:txBody>
      </p:sp>
      <p:sp>
        <p:nvSpPr>
          <p:cNvPr id="24580" name="Text Box 4"/>
          <p:cNvSpPr txBox="1">
            <a:spLocks noChangeArrowheads="1"/>
          </p:cNvSpPr>
          <p:nvPr/>
        </p:nvSpPr>
        <p:spPr bwMode="auto">
          <a:xfrm>
            <a:off x="1371600" y="2133600"/>
            <a:ext cx="6629400" cy="457200"/>
          </a:xfrm>
          <a:prstGeom prst="rect">
            <a:avLst/>
          </a:prstGeom>
          <a:noFill/>
          <a:ln w="9525">
            <a:noFill/>
            <a:miter lim="800000"/>
            <a:headEnd/>
            <a:tailEnd/>
          </a:ln>
          <a:effectLst/>
        </p:spPr>
        <p:txBody>
          <a:bodyPr>
            <a:spAutoFit/>
          </a:bodyPr>
          <a:lstStyle/>
          <a:p>
            <a:pPr algn="r" rtl="1"/>
            <a:endParaRPr lang="en-US" altLang="en-US">
              <a:latin typeface="Traditional Arabic" pitchFamily="18" charset="-78"/>
              <a:cs typeface="Simplified Arabic" pitchFamily="18" charset="-78"/>
            </a:endParaRPr>
          </a:p>
        </p:txBody>
      </p:sp>
      <p:sp>
        <p:nvSpPr>
          <p:cNvPr id="24582" name="Text Box 6"/>
          <p:cNvSpPr txBox="1">
            <a:spLocks noChangeArrowheads="1"/>
          </p:cNvSpPr>
          <p:nvPr/>
        </p:nvSpPr>
        <p:spPr bwMode="auto">
          <a:xfrm>
            <a:off x="381000" y="1600200"/>
            <a:ext cx="5334000" cy="4838700"/>
          </a:xfrm>
          <a:prstGeom prst="rect">
            <a:avLst/>
          </a:prstGeom>
          <a:solidFill>
            <a:srgbClr val="FFFFCC"/>
          </a:solidFill>
          <a:ln w="9525">
            <a:noFill/>
            <a:miter lim="800000"/>
            <a:headEnd/>
            <a:tailEnd/>
          </a:ln>
          <a:effectLst/>
        </p:spPr>
        <p:txBody>
          <a:bodyPr>
            <a:spAutoFit/>
          </a:bodyPr>
          <a:lstStyle/>
          <a:p>
            <a:pPr algn="r" rtl="1"/>
            <a:r>
              <a:rPr lang="ar-SA" altLang="en-US">
                <a:latin typeface="Traditional Arabic" pitchFamily="18" charset="-78"/>
                <a:cs typeface="Simplified Arabic" pitchFamily="18" charset="-78"/>
              </a:rPr>
              <a:t>-لا يستوعب الإرشادات الشفهية.</a:t>
            </a:r>
          </a:p>
          <a:p>
            <a:pPr algn="r" rtl="1"/>
            <a:r>
              <a:rPr lang="ar-SA" altLang="en-US">
                <a:cs typeface="Times New Roman (Arabic)" charset="0"/>
              </a:rPr>
              <a:t>-.</a:t>
            </a:r>
            <a:r>
              <a:rPr lang="ar-SA" altLang="en-US">
                <a:latin typeface="Traditional Arabic" pitchFamily="18" charset="-78"/>
                <a:cs typeface="Simplified Arabic" pitchFamily="18" charset="-78"/>
              </a:rPr>
              <a:t>يحب الإرشادات اللفظية.	</a:t>
            </a:r>
          </a:p>
          <a:p>
            <a:pPr algn="r" rtl="1"/>
            <a:r>
              <a:rPr lang="ar-SA" altLang="en-US">
                <a:cs typeface="Times New Roman (Arabic)" charset="0"/>
              </a:rPr>
              <a:t>-.</a:t>
            </a:r>
            <a:r>
              <a:rPr lang="ar-SA" altLang="en-US">
                <a:latin typeface="Traditional Arabic" pitchFamily="18" charset="-78"/>
                <a:cs typeface="Simplified Arabic" pitchFamily="18" charset="-78"/>
              </a:rPr>
              <a:t>مهاراته عالية في هجاء الكلمات.</a:t>
            </a:r>
          </a:p>
          <a:p>
            <a:pPr algn="r" rtl="1"/>
            <a:r>
              <a:rPr lang="ar-SA" altLang="en-US">
                <a:cs typeface="Times New Roman (Arabic)" charset="0"/>
              </a:rPr>
              <a:t>-.</a:t>
            </a:r>
            <a:r>
              <a:rPr lang="ar-SA" altLang="en-US">
                <a:latin typeface="Traditional Arabic" pitchFamily="18" charset="-78"/>
                <a:cs typeface="Simplified Arabic" pitchFamily="18" charset="-78"/>
              </a:rPr>
              <a:t>لا يستطيع تمييز كلمات الأغنية.  	</a:t>
            </a:r>
          </a:p>
          <a:p>
            <a:pPr algn="r" rtl="1"/>
            <a:r>
              <a:rPr lang="ar-SA" altLang="en-US">
                <a:cs typeface="Times New Roman (Arabic)" charset="0"/>
              </a:rPr>
              <a:t>-.</a:t>
            </a:r>
            <a:r>
              <a:rPr lang="ar-SA" altLang="en-US">
                <a:latin typeface="Traditional Arabic" pitchFamily="18" charset="-78"/>
                <a:cs typeface="Simplified Arabic" pitchFamily="18" charset="-78"/>
              </a:rPr>
              <a:t>يحب كتابة الملاحظات.</a:t>
            </a:r>
          </a:p>
          <a:p>
            <a:pPr algn="r" rtl="1"/>
            <a:r>
              <a:rPr lang="ar-SA" altLang="en-US">
                <a:cs typeface="Times New Roman (Arabic)" charset="0"/>
              </a:rPr>
              <a:t>-.</a:t>
            </a:r>
            <a:r>
              <a:rPr lang="ar-SA" altLang="en-US">
                <a:latin typeface="Traditional Arabic" pitchFamily="18" charset="-78"/>
                <a:cs typeface="Simplified Arabic" pitchFamily="18" charset="-78"/>
              </a:rPr>
              <a:t>يحب أن ينظر إلى ما يقوم بعمله الآخرون.</a:t>
            </a:r>
          </a:p>
          <a:p>
            <a:pPr algn="r" rtl="1"/>
            <a:r>
              <a:rPr lang="ar-SA" altLang="en-US">
                <a:cs typeface="Times New Roman (Arabic)" charset="0"/>
              </a:rPr>
              <a:t>-.</a:t>
            </a:r>
            <a:r>
              <a:rPr lang="ar-SA" altLang="en-US">
                <a:latin typeface="Traditional Arabic" pitchFamily="18" charset="-78"/>
                <a:cs typeface="Simplified Arabic" pitchFamily="18" charset="-78"/>
              </a:rPr>
              <a:t>يقوم برفع صوت التلفزيون والراديو </a:t>
            </a:r>
          </a:p>
          <a:p>
            <a:pPr algn="r" rtl="1"/>
            <a:r>
              <a:rPr lang="ar-SA" altLang="en-US">
                <a:latin typeface="Traditional Arabic" pitchFamily="18" charset="-78"/>
                <a:cs typeface="Simplified Arabic" pitchFamily="18" charset="-78"/>
              </a:rPr>
              <a:t>-لا يحب استخدام التلفون.</a:t>
            </a:r>
          </a:p>
          <a:p>
            <a:pPr algn="r" rtl="1"/>
            <a:r>
              <a:rPr lang="ar-SA" altLang="en-US">
                <a:cs typeface="Times New Roman (Arabic)" charset="0"/>
              </a:rPr>
              <a:t>-.</a:t>
            </a:r>
            <a:r>
              <a:rPr lang="ar-SA" altLang="en-US">
                <a:latin typeface="Traditional Arabic" pitchFamily="18" charset="-78"/>
                <a:cs typeface="Simplified Arabic" pitchFamily="18" charset="-78"/>
              </a:rPr>
              <a:t>لا يفهم ويتوه مع الإرشادات السمعية والشفهية.</a:t>
            </a:r>
          </a:p>
          <a:p>
            <a:pPr algn="r" rtl="1"/>
            <a:r>
              <a:rPr lang="ar-SA" altLang="en-US">
                <a:cs typeface="Times New Roman (Arabic)" charset="0"/>
              </a:rPr>
              <a:t>-.</a:t>
            </a:r>
            <a:r>
              <a:rPr lang="ar-SA" altLang="en-US">
                <a:latin typeface="Traditional Arabic" pitchFamily="18" charset="-78"/>
                <a:cs typeface="Simplified Arabic" pitchFamily="18" charset="-78"/>
              </a:rPr>
              <a:t>مع أول درس سمعي يسبح في عالم من الخيال.</a:t>
            </a:r>
          </a:p>
          <a:p>
            <a:pPr algn="r" rtl="1"/>
            <a:r>
              <a:rPr lang="ar-SA" altLang="en-US">
                <a:latin typeface="Traditional Arabic" pitchFamily="18" charset="-78"/>
                <a:cs typeface="Simplified Arabic" pitchFamily="18" charset="-78"/>
              </a:rPr>
              <a:t>-يحتاجون عادة إلى وسائل بصرية، يحتاج أن يرى -حركات الفم أثناء الكلام، </a:t>
            </a:r>
          </a:p>
          <a:p>
            <a:pPr algn="r" rtl="1"/>
            <a:r>
              <a:rPr lang="ar-SA" altLang="en-US">
                <a:latin typeface="Traditional Arabic" pitchFamily="18" charset="-78"/>
                <a:cs typeface="Simplified Arabic" pitchFamily="18" charset="-78"/>
              </a:rPr>
              <a:t>-عندهم قابلية عالية للشرود أثناء الإرشادات الشفهية</a:t>
            </a:r>
          </a:p>
        </p:txBody>
      </p:sp>
      <p:pic>
        <p:nvPicPr>
          <p:cNvPr id="24587" name="Picture 11" descr="M:\Clipart\MEDIA\FILMVIDO\MOVIE005.WMF"/>
          <p:cNvPicPr>
            <a:picLocks noChangeAspect="1" noChangeArrowheads="1"/>
          </p:cNvPicPr>
          <p:nvPr/>
        </p:nvPicPr>
        <p:blipFill>
          <a:blip r:embed="rId2" cstate="print"/>
          <a:srcRect/>
          <a:stretch>
            <a:fillRect/>
          </a:stretch>
        </p:blipFill>
        <p:spPr bwMode="auto">
          <a:xfrm>
            <a:off x="6019800" y="2514600"/>
            <a:ext cx="2743200" cy="2940050"/>
          </a:xfrm>
          <a:prstGeom prst="rect">
            <a:avLst/>
          </a:prstGeom>
          <a:noFill/>
        </p:spPr>
      </p:pic>
      <p:pic>
        <p:nvPicPr>
          <p:cNvPr id="24586" name="Picture 10" descr="M:\Clipart\MEDIA\ENTERTIN\AD001878.WMF"/>
          <p:cNvPicPr>
            <a:picLocks noChangeAspect="1" noChangeArrowheads="1"/>
          </p:cNvPicPr>
          <p:nvPr/>
        </p:nvPicPr>
        <p:blipFill>
          <a:blip r:embed="rId3" cstate="print"/>
          <a:srcRect/>
          <a:stretch>
            <a:fillRect/>
          </a:stretch>
        </p:blipFill>
        <p:spPr bwMode="auto">
          <a:xfrm>
            <a:off x="6096000" y="2057400"/>
            <a:ext cx="1981200" cy="1630363"/>
          </a:xfrm>
          <a:prstGeom prst="rect">
            <a:avLst/>
          </a:prstGeom>
          <a:noFill/>
        </p:spPr>
      </p:pic>
      <p:pic>
        <p:nvPicPr>
          <p:cNvPr id="24589" name="Picture 13" descr="C:\Program Files\Microsoft Office\Clipart\homeanim\AG00374_.gif"/>
          <p:cNvPicPr>
            <a:picLocks noChangeAspect="1" noChangeArrowheads="1" noCrop="1"/>
          </p:cNvPicPr>
          <p:nvPr/>
        </p:nvPicPr>
        <p:blipFill>
          <a:blip r:embed="rId4" cstate="print"/>
          <a:srcRect/>
          <a:stretch>
            <a:fillRect/>
          </a:stretch>
        </p:blipFill>
        <p:spPr bwMode="auto">
          <a:xfrm>
            <a:off x="685800" y="0"/>
            <a:ext cx="1752600" cy="13493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nodeType="clickEffect">
                                  <p:stCondLst>
                                    <p:cond delay="0"/>
                                  </p:stCondLst>
                                  <p:childTnLst>
                                    <p:set>
                                      <p:cBhvr>
                                        <p:cTn id="6" dur="1" fill="hold">
                                          <p:stCondLst>
                                            <p:cond delay="0"/>
                                          </p:stCondLst>
                                        </p:cTn>
                                        <p:tgtEl>
                                          <p:spTgt spid="24586"/>
                                        </p:tgtEl>
                                        <p:attrNameLst>
                                          <p:attrName>style.visibility</p:attrName>
                                        </p:attrNameLst>
                                      </p:cBhvr>
                                      <p:to>
                                        <p:strVal val="visible"/>
                                      </p:to>
                                    </p:set>
                                    <p:anim calcmode="lin" valueType="num">
                                      <p:cBhvr>
                                        <p:cTn id="7" dur="5000" fill="hold"/>
                                        <p:tgtEl>
                                          <p:spTgt spid="24586"/>
                                        </p:tgtEl>
                                        <p:attrNameLst>
                                          <p:attrName>ppt_w</p:attrName>
                                        </p:attrNameLst>
                                      </p:cBhvr>
                                      <p:tavLst>
                                        <p:tav tm="0" fmla="#ppt_w*sin(2.5*pi*$)">
                                          <p:val>
                                            <p:fltVal val="0"/>
                                          </p:val>
                                        </p:tav>
                                        <p:tav tm="100000">
                                          <p:val>
                                            <p:fltVal val="1"/>
                                          </p:val>
                                        </p:tav>
                                      </p:tavLst>
                                    </p:anim>
                                    <p:anim calcmode="lin" valueType="num">
                                      <p:cBhvr>
                                        <p:cTn id="8" dur="5000" fill="hold"/>
                                        <p:tgtEl>
                                          <p:spTgt spid="2458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8" name="Picture 8" descr="M:\Clipart\PEOPLE\ORGANS\ANATM003.WMF"/>
          <p:cNvPicPr>
            <a:picLocks noChangeAspect="1" noChangeArrowheads="1"/>
          </p:cNvPicPr>
          <p:nvPr/>
        </p:nvPicPr>
        <p:blipFill>
          <a:blip r:embed="rId2" cstate="print"/>
          <a:srcRect/>
          <a:stretch>
            <a:fillRect/>
          </a:stretch>
        </p:blipFill>
        <p:spPr bwMode="auto">
          <a:xfrm>
            <a:off x="6705600" y="3429000"/>
            <a:ext cx="2144713" cy="2471738"/>
          </a:xfrm>
          <a:prstGeom prst="rect">
            <a:avLst/>
          </a:prstGeom>
          <a:gradFill rotWithShape="0">
            <a:gsLst>
              <a:gs pos="0">
                <a:srgbClr val="FF99FF"/>
              </a:gs>
              <a:gs pos="100000">
                <a:schemeClr val="bg1"/>
              </a:gs>
            </a:gsLst>
            <a:lin ang="5400000" scaled="1"/>
          </a:gradFill>
        </p:spPr>
      </p:pic>
      <p:pic>
        <p:nvPicPr>
          <p:cNvPr id="25609" name="Picture 9" descr="C:\Program Files\Microsoft Office\Clipart\Popular\YINYANG.WMF"/>
          <p:cNvPicPr>
            <a:picLocks noChangeAspect="1" noChangeArrowheads="1"/>
          </p:cNvPicPr>
          <p:nvPr/>
        </p:nvPicPr>
        <p:blipFill>
          <a:blip r:embed="rId3" cstate="print"/>
          <a:srcRect/>
          <a:stretch>
            <a:fillRect/>
          </a:stretch>
        </p:blipFill>
        <p:spPr bwMode="auto">
          <a:xfrm>
            <a:off x="6477000" y="838200"/>
            <a:ext cx="2438400" cy="2438400"/>
          </a:xfrm>
          <a:prstGeom prst="rect">
            <a:avLst/>
          </a:prstGeom>
          <a:noFill/>
        </p:spPr>
      </p:pic>
      <p:sp>
        <p:nvSpPr>
          <p:cNvPr id="25610" name="Rectangle 10"/>
          <p:cNvSpPr>
            <a:spLocks noChangeArrowheads="1"/>
          </p:cNvSpPr>
          <p:nvPr/>
        </p:nvSpPr>
        <p:spPr bwMode="auto">
          <a:xfrm>
            <a:off x="6400800" y="1311275"/>
            <a:ext cx="2235200" cy="1431925"/>
          </a:xfrm>
          <a:prstGeom prst="rect">
            <a:avLst/>
          </a:prstGeom>
          <a:noFill/>
          <a:ln w="9525">
            <a:noFill/>
            <a:miter lim="800000"/>
            <a:headEnd/>
            <a:tailEnd/>
          </a:ln>
          <a:effectLst/>
        </p:spPr>
        <p:txBody>
          <a:bodyPr>
            <a:spAutoFit/>
          </a:bodyPr>
          <a:lstStyle/>
          <a:p>
            <a:pPr algn="r" rtl="1"/>
            <a:r>
              <a:rPr lang="ar-SA" altLang="en-US" sz="4400" b="1">
                <a:solidFill>
                  <a:srgbClr val="FF0000"/>
                </a:solidFill>
                <a:cs typeface="Times New Roman (Arabic)" charset="0"/>
              </a:rPr>
              <a:t> تطور</a:t>
            </a:r>
            <a:r>
              <a:rPr lang="ar-SA" altLang="en-US" sz="4400" b="1">
                <a:cs typeface="Times New Roman (Arabic)" charset="0"/>
              </a:rPr>
              <a:t>  </a:t>
            </a:r>
          </a:p>
          <a:p>
            <a:pPr algn="r" rtl="1"/>
            <a:r>
              <a:rPr lang="ar-SA" altLang="en-US" sz="4400" b="1">
                <a:cs typeface="Times New Roman (Arabic)" charset="0"/>
              </a:rPr>
              <a:t>      </a:t>
            </a:r>
            <a:r>
              <a:rPr lang="ar-SA" altLang="en-US" sz="4000" b="1">
                <a:solidFill>
                  <a:schemeClr val="bg1"/>
                </a:solidFill>
                <a:cs typeface="Times New Roman (Arabic)" charset="0"/>
              </a:rPr>
              <a:t>الدماغ</a:t>
            </a:r>
            <a:endParaRPr lang="ar-SA" altLang="en-US" b="1">
              <a:cs typeface="Times New Roman (Arabic)" charset="0"/>
            </a:endParaRPr>
          </a:p>
        </p:txBody>
      </p:sp>
      <p:sp>
        <p:nvSpPr>
          <p:cNvPr id="25611" name="AutoShape 11"/>
          <p:cNvSpPr>
            <a:spLocks noChangeArrowheads="1"/>
          </p:cNvSpPr>
          <p:nvPr/>
        </p:nvSpPr>
        <p:spPr bwMode="auto">
          <a:xfrm>
            <a:off x="457200" y="228600"/>
            <a:ext cx="5715000" cy="6324600"/>
          </a:xfrm>
          <a:prstGeom prst="bevel">
            <a:avLst>
              <a:gd name="adj" fmla="val 12500"/>
            </a:avLst>
          </a:prstGeom>
          <a:solidFill>
            <a:srgbClr val="FF99FF"/>
          </a:solidFill>
          <a:ln w="9525">
            <a:solidFill>
              <a:schemeClr val="tx1"/>
            </a:solidFill>
            <a:miter lim="800000"/>
            <a:headEnd/>
            <a:tailEnd/>
          </a:ln>
          <a:effectLst/>
        </p:spPr>
        <p:txBody>
          <a:bodyPr wrap="none" anchor="ctr"/>
          <a:lstStyle/>
          <a:p>
            <a:pPr algn="ctr" rtl="1"/>
            <a:r>
              <a:rPr lang="ar-SA" altLang="en-US">
                <a:cs typeface="Times New Roman (Arabic)" charset="0"/>
              </a:rPr>
              <a:t>ما بين  الخامسة  والسادسة </a:t>
            </a:r>
          </a:p>
          <a:p>
            <a:pPr algn="ctr" rtl="1"/>
            <a:r>
              <a:rPr lang="ar-SA" altLang="en-US">
                <a:cs typeface="Times New Roman (Arabic)" charset="0"/>
              </a:rPr>
              <a:t>يكتمل نمو الدماغ عند الطفل </a:t>
            </a:r>
          </a:p>
          <a:p>
            <a:pPr algn="ctr" rtl="1"/>
            <a:r>
              <a:rPr lang="ar-SA" altLang="en-US">
                <a:cs typeface="Times New Roman (Arabic)" charset="0"/>
              </a:rPr>
              <a:t>ومن سن الثالثة وحتى السادسة</a:t>
            </a:r>
          </a:p>
          <a:p>
            <a:pPr algn="ctr" rtl="1"/>
            <a:r>
              <a:rPr lang="ar-SA" altLang="en-US">
                <a:cs typeface="Times New Roman (Arabic)" charset="0"/>
              </a:rPr>
              <a:t> تكون القدرة الاستيعابية للدماغ ثلاثة </a:t>
            </a:r>
          </a:p>
          <a:p>
            <a:pPr algn="ctr" rtl="1"/>
            <a:r>
              <a:rPr lang="ar-SA" altLang="en-US">
                <a:cs typeface="Times New Roman (Arabic)" charset="0"/>
              </a:rPr>
              <a:t>أضعاف مما هي عليه عند البالغين </a:t>
            </a:r>
          </a:p>
          <a:p>
            <a:pPr algn="ctr" rtl="1"/>
            <a:r>
              <a:rPr lang="ar-SA" altLang="en-US">
                <a:cs typeface="Times New Roman (Arabic)" charset="0"/>
              </a:rPr>
              <a:t>حين يفقد  الانسان الكثير من </a:t>
            </a:r>
          </a:p>
          <a:p>
            <a:pPr algn="ctr" rtl="1"/>
            <a:r>
              <a:rPr lang="ar-SA" altLang="en-US" sz="3200">
                <a:cs typeface="Times New Roman (Arabic)" charset="0"/>
              </a:rPr>
              <a:t>(الصلات والروابط )</a:t>
            </a:r>
            <a:r>
              <a:rPr lang="ar-SA" altLang="en-US">
                <a:cs typeface="Times New Roman (Arabic)" charset="0"/>
              </a:rPr>
              <a:t> </a:t>
            </a:r>
          </a:p>
          <a:p>
            <a:pPr algn="ctr" rtl="1"/>
            <a:r>
              <a:rPr lang="ar-SA" altLang="en-US">
                <a:cs typeface="Times New Roman (Arabic)" charset="0"/>
              </a:rPr>
              <a:t>وهذا ما يعرف باحتراق الغابة </a:t>
            </a:r>
          </a:p>
          <a:p>
            <a:pPr algn="ctr" rtl="1"/>
            <a:r>
              <a:rPr lang="ar-SA" altLang="en-US">
                <a:cs typeface="Times New Roman (Arabic)" charset="0"/>
              </a:rPr>
              <a:t>وتبقى تلك  المعلومات التي مارسها من </a:t>
            </a:r>
          </a:p>
          <a:p>
            <a:pPr algn="ctr" rtl="1"/>
            <a:r>
              <a:rPr lang="ar-SA" altLang="en-US">
                <a:cs typeface="Times New Roman (Arabic)" charset="0"/>
              </a:rPr>
              <a:t>خلال التجربة والعاطفة  وتشكل  الجزء</a:t>
            </a:r>
          </a:p>
          <a:p>
            <a:pPr algn="ctr" rtl="1"/>
            <a:r>
              <a:rPr lang="ar-SA" altLang="en-US">
                <a:cs typeface="Times New Roman (Arabic)" charset="0"/>
              </a:rPr>
              <a:t> المتبقي بعد فقدان البالغ النسبة الأكبر مما </a:t>
            </a:r>
          </a:p>
          <a:p>
            <a:pPr algn="ctr" rtl="1"/>
            <a:r>
              <a:rPr lang="ar-SA" altLang="en-US">
                <a:cs typeface="Times New Roman (Arabic)" charset="0"/>
              </a:rPr>
              <a:t>هو بذاكرته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20" name="Picture 8" descr="D:\FINAL\PERSONS\P09.BMP"/>
          <p:cNvPicPr>
            <a:picLocks noChangeAspect="1" noChangeArrowheads="1"/>
          </p:cNvPicPr>
          <p:nvPr/>
        </p:nvPicPr>
        <p:blipFill>
          <a:blip r:embed="rId2" cstate="print"/>
          <a:srcRect/>
          <a:stretch>
            <a:fillRect/>
          </a:stretch>
        </p:blipFill>
        <p:spPr bwMode="auto">
          <a:xfrm>
            <a:off x="304800" y="533400"/>
            <a:ext cx="8382000" cy="5486400"/>
          </a:xfrm>
          <a:prstGeom prst="rect">
            <a:avLst/>
          </a:prstGeom>
          <a:noFill/>
        </p:spPr>
      </p:pic>
      <p:sp>
        <p:nvSpPr>
          <p:cNvPr id="38917" name="Rectangle 5"/>
          <p:cNvSpPr>
            <a:spLocks noChangeArrowheads="1"/>
          </p:cNvSpPr>
          <p:nvPr/>
        </p:nvSpPr>
        <p:spPr bwMode="auto">
          <a:xfrm>
            <a:off x="2133600" y="685800"/>
            <a:ext cx="3929063" cy="823913"/>
          </a:xfrm>
          <a:prstGeom prst="rect">
            <a:avLst/>
          </a:prstGeom>
          <a:noFill/>
          <a:ln w="9525">
            <a:noFill/>
            <a:miter lim="800000"/>
            <a:headEnd/>
            <a:tailEnd/>
          </a:ln>
          <a:effectLst/>
        </p:spPr>
        <p:txBody>
          <a:bodyPr>
            <a:spAutoFit/>
          </a:bodyPr>
          <a:lstStyle/>
          <a:p>
            <a:pPr algn="r" rtl="1"/>
            <a:r>
              <a:rPr lang="ar-SA" altLang="en-US" sz="4800" b="1">
                <a:cs typeface="Times New Roman (Arabic)" charset="0"/>
              </a:rPr>
              <a:t>الدمـــاغ واللغـــــة </a:t>
            </a:r>
            <a:endParaRPr lang="ar-SA" altLang="en-US" b="1">
              <a:cs typeface="Times New Roman (Arabic)" charset="0"/>
            </a:endParaRPr>
          </a:p>
        </p:txBody>
      </p:sp>
      <p:pic>
        <p:nvPicPr>
          <p:cNvPr id="38916" name="Picture 4" descr="J:\Clipart\PEOPLE\ORGANS\ANATM053.WMF"/>
          <p:cNvPicPr>
            <a:picLocks noChangeAspect="1" noChangeArrowheads="1"/>
          </p:cNvPicPr>
          <p:nvPr/>
        </p:nvPicPr>
        <p:blipFill>
          <a:blip r:embed="rId3" cstate="print"/>
          <a:srcRect/>
          <a:stretch>
            <a:fillRect/>
          </a:stretch>
        </p:blipFill>
        <p:spPr bwMode="auto">
          <a:xfrm>
            <a:off x="6248400" y="1905000"/>
            <a:ext cx="1641475" cy="2124075"/>
          </a:xfrm>
          <a:prstGeom prst="rect">
            <a:avLst/>
          </a:prstGeom>
          <a:noFill/>
        </p:spPr>
      </p:pic>
      <p:sp>
        <p:nvSpPr>
          <p:cNvPr id="38921" name="Text Box 9"/>
          <p:cNvSpPr txBox="1">
            <a:spLocks noChangeArrowheads="1"/>
          </p:cNvSpPr>
          <p:nvPr/>
        </p:nvSpPr>
        <p:spPr bwMode="auto">
          <a:xfrm>
            <a:off x="1905000" y="1600200"/>
            <a:ext cx="4038600" cy="3748088"/>
          </a:xfrm>
          <a:prstGeom prst="rect">
            <a:avLst/>
          </a:prstGeom>
          <a:noFill/>
          <a:ln w="9525">
            <a:noFill/>
            <a:miter lim="800000"/>
            <a:headEnd/>
            <a:tailEnd/>
          </a:ln>
          <a:effectLst/>
        </p:spPr>
        <p:txBody>
          <a:bodyPr>
            <a:spAutoFit/>
          </a:bodyPr>
          <a:lstStyle/>
          <a:p>
            <a:pPr algn="ctr" rtl="1">
              <a:spcBef>
                <a:spcPct val="50000"/>
              </a:spcBef>
            </a:pPr>
            <a:r>
              <a:rPr lang="ar-SA" altLang="en-US">
                <a:cs typeface="Times New Roman (Arabic)" charset="0"/>
              </a:rPr>
              <a:t> </a:t>
            </a:r>
            <a:r>
              <a:rPr lang="ar-SA" altLang="en-US" sz="3200">
                <a:cs typeface="Times New Roman (Arabic)" charset="0"/>
              </a:rPr>
              <a:t>أثبتت أ حدث التجارب بأن هناك أكثر من  منطقة في دماغ </a:t>
            </a:r>
          </a:p>
          <a:p>
            <a:pPr algn="ctr" rtl="1">
              <a:spcBef>
                <a:spcPct val="50000"/>
              </a:spcBef>
            </a:pPr>
            <a:r>
              <a:rPr lang="ar-SA" altLang="en-US" sz="3200">
                <a:cs typeface="Times New Roman (Arabic)" charset="0"/>
              </a:rPr>
              <a:t>الأطفال وكل منها لديه القدرة على استيعاب  أكثر من  لغة  وهذا يفتقده الكبار الذين لا يملكون مثل</a:t>
            </a:r>
            <a:r>
              <a:rPr lang="ar-SA" altLang="en-US">
                <a:cs typeface="Times New Roman (Arabic)" charset="0"/>
              </a:rPr>
              <a:t> </a:t>
            </a:r>
            <a:r>
              <a:rPr lang="ar-SA" altLang="en-US" sz="2800">
                <a:cs typeface="Times New Roman (Arabic)" charset="0"/>
              </a:rPr>
              <a:t>تلك الخاصية .</a:t>
            </a:r>
            <a:endParaRPr lang="ar-SA" altLang="en-US">
              <a:cs typeface="Times New Roman (Arabic)"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p:cNvPicPr>
            <a:picLocks noChangeAspect="1" noChangeArrowheads="1"/>
          </p:cNvPicPr>
          <p:nvPr/>
        </p:nvPicPr>
        <p:blipFill>
          <a:blip r:embed="rId2" cstate="print"/>
          <a:srcRect/>
          <a:stretch>
            <a:fillRect/>
          </a:stretch>
        </p:blipFill>
        <p:spPr bwMode="auto">
          <a:xfrm>
            <a:off x="304800" y="304800"/>
            <a:ext cx="8610600" cy="6248400"/>
          </a:xfrm>
          <a:prstGeom prst="rect">
            <a:avLst/>
          </a:prstGeom>
          <a:noFill/>
          <a:ln w="9525">
            <a:noFill/>
            <a:miter lim="800000"/>
            <a:headEnd/>
            <a:tailEnd/>
          </a:ln>
          <a:effectLst/>
        </p:spPr>
      </p:pic>
      <p:pic>
        <p:nvPicPr>
          <p:cNvPr id="50179" name="Picture 3"/>
          <p:cNvPicPr>
            <a:picLocks noChangeAspect="1" noChangeArrowheads="1"/>
          </p:cNvPicPr>
          <p:nvPr/>
        </p:nvPicPr>
        <p:blipFill>
          <a:blip r:embed="rId3" cstate="print"/>
          <a:srcRect/>
          <a:stretch>
            <a:fillRect/>
          </a:stretch>
        </p:blipFill>
        <p:spPr bwMode="auto">
          <a:xfrm>
            <a:off x="990600" y="1143000"/>
            <a:ext cx="7010400" cy="4114800"/>
          </a:xfrm>
          <a:prstGeom prst="rect">
            <a:avLst/>
          </a:prstGeom>
          <a:noFill/>
          <a:ln w="9525">
            <a:noFill/>
            <a:miter lim="800000"/>
            <a:headEnd/>
            <a:tailEnd/>
          </a:ln>
          <a:effectLst/>
        </p:spPr>
      </p:pic>
      <p:sp>
        <p:nvSpPr>
          <p:cNvPr id="50180" name="Text Box 4"/>
          <p:cNvSpPr txBox="1">
            <a:spLocks noChangeArrowheads="1"/>
          </p:cNvSpPr>
          <p:nvPr/>
        </p:nvSpPr>
        <p:spPr bwMode="auto">
          <a:xfrm>
            <a:off x="1371600" y="2286000"/>
            <a:ext cx="5943600" cy="2101850"/>
          </a:xfrm>
          <a:prstGeom prst="rect">
            <a:avLst/>
          </a:prstGeom>
          <a:solidFill>
            <a:srgbClr val="3E784C"/>
          </a:solidFill>
          <a:ln w="9525">
            <a:noFill/>
            <a:miter lim="800000"/>
            <a:headEnd/>
            <a:tailEnd/>
          </a:ln>
          <a:effectLst/>
        </p:spPr>
        <p:txBody>
          <a:bodyPr>
            <a:spAutoFit/>
          </a:bodyPr>
          <a:lstStyle/>
          <a:p>
            <a:pPr algn="r" rtl="1">
              <a:spcBef>
                <a:spcPct val="50000"/>
              </a:spcBef>
            </a:pPr>
            <a:r>
              <a:rPr lang="ar-SA" altLang="en-US" sz="4400">
                <a:solidFill>
                  <a:schemeClr val="bg1"/>
                </a:solidFill>
                <a:cs typeface="Traditional Arabic" pitchFamily="18" charset="-78"/>
              </a:rPr>
              <a:t>قَالُوا سُبْحَانَكَ لَا عِلْمَ لَنَا إِلَّا مَا عَلَّمْتَنَا إِنَّكَ أَنْتَ الْعَلِيمُ الْحَكِيمُ</a:t>
            </a:r>
            <a:r>
              <a:rPr lang="ar-SA" altLang="en-US">
                <a:solidFill>
                  <a:schemeClr val="bg1"/>
                </a:solidFill>
                <a:cs typeface="Traditional Arabic" pitchFamily="18" charset="-78"/>
              </a:rPr>
              <a:t>(32)</a:t>
            </a:r>
            <a:r>
              <a:rPr lang="ar-SA" altLang="en-US" sz="4400">
                <a:solidFill>
                  <a:schemeClr val="bg1"/>
                </a:solidFill>
                <a:cs typeface="Traditional Arabic" pitchFamily="18" charset="-78"/>
              </a:rPr>
              <a:t> 			                      البقرة</a:t>
            </a:r>
            <a:r>
              <a:rPr lang="ar-SA" altLang="en-US" sz="4400">
                <a:cs typeface="Traditional Arabic" pitchFamily="18" charset="-78"/>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1026" descr="J:\Clipart\PEOPLE\ORGANS\ANATM053.WMF"/>
          <p:cNvPicPr>
            <a:picLocks noChangeAspect="1" noChangeArrowheads="1"/>
          </p:cNvPicPr>
          <p:nvPr/>
        </p:nvPicPr>
        <p:blipFill>
          <a:blip r:embed="rId2" cstate="print"/>
          <a:srcRect/>
          <a:stretch>
            <a:fillRect/>
          </a:stretch>
        </p:blipFill>
        <p:spPr bwMode="auto">
          <a:xfrm>
            <a:off x="6629400" y="838200"/>
            <a:ext cx="1641475" cy="2124075"/>
          </a:xfrm>
          <a:prstGeom prst="rect">
            <a:avLst/>
          </a:prstGeom>
          <a:noFill/>
        </p:spPr>
      </p:pic>
      <p:sp>
        <p:nvSpPr>
          <p:cNvPr id="43011" name="Rectangle 1027"/>
          <p:cNvSpPr>
            <a:spLocks noChangeArrowheads="1"/>
          </p:cNvSpPr>
          <p:nvPr/>
        </p:nvSpPr>
        <p:spPr bwMode="auto">
          <a:xfrm>
            <a:off x="2133600" y="685800"/>
            <a:ext cx="3929063" cy="823913"/>
          </a:xfrm>
          <a:prstGeom prst="rect">
            <a:avLst/>
          </a:prstGeom>
          <a:noFill/>
          <a:ln w="9525">
            <a:noFill/>
            <a:miter lim="800000"/>
            <a:headEnd/>
            <a:tailEnd/>
          </a:ln>
          <a:effectLst/>
        </p:spPr>
        <p:txBody>
          <a:bodyPr>
            <a:spAutoFit/>
          </a:bodyPr>
          <a:lstStyle/>
          <a:p>
            <a:pPr algn="r" rtl="1"/>
            <a:r>
              <a:rPr lang="ar-SA" altLang="en-US" sz="4800" b="1">
                <a:cs typeface="Times New Roman (Arabic)" charset="0"/>
              </a:rPr>
              <a:t>الدمـــاغ والتعــــلم </a:t>
            </a:r>
            <a:endParaRPr lang="ar-SA" altLang="en-US" b="1">
              <a:cs typeface="Times New Roman (Arabic)" charset="0"/>
            </a:endParaRPr>
          </a:p>
        </p:txBody>
      </p:sp>
      <p:pic>
        <p:nvPicPr>
          <p:cNvPr id="43013" name="Picture 1029" descr="I:\Clipart\BORDERS\BACKLAND\AD001494.WMF"/>
          <p:cNvPicPr>
            <a:picLocks noChangeAspect="1" noChangeArrowheads="1"/>
          </p:cNvPicPr>
          <p:nvPr/>
        </p:nvPicPr>
        <p:blipFill>
          <a:blip r:embed="rId3" cstate="print"/>
          <a:srcRect/>
          <a:stretch>
            <a:fillRect/>
          </a:stretch>
        </p:blipFill>
        <p:spPr bwMode="auto">
          <a:xfrm>
            <a:off x="533400" y="1143000"/>
            <a:ext cx="5715000" cy="4818063"/>
          </a:xfrm>
          <a:prstGeom prst="rect">
            <a:avLst/>
          </a:prstGeom>
          <a:noFill/>
        </p:spPr>
      </p:pic>
      <p:pic>
        <p:nvPicPr>
          <p:cNvPr id="43012" name="Picture 1028" descr="M:\Clipart\PEOPLE\CHILDREN\BOYREAD.WMF"/>
          <p:cNvPicPr>
            <a:picLocks noChangeAspect="1" noChangeArrowheads="1"/>
          </p:cNvPicPr>
          <p:nvPr/>
        </p:nvPicPr>
        <p:blipFill>
          <a:blip r:embed="rId4" cstate="print"/>
          <a:srcRect/>
          <a:stretch>
            <a:fillRect/>
          </a:stretch>
        </p:blipFill>
        <p:spPr bwMode="auto">
          <a:xfrm>
            <a:off x="5943600" y="3048000"/>
            <a:ext cx="2794000" cy="2584450"/>
          </a:xfrm>
          <a:prstGeom prst="rect">
            <a:avLst/>
          </a:prstGeom>
          <a:noFill/>
        </p:spPr>
      </p:pic>
      <p:sp>
        <p:nvSpPr>
          <p:cNvPr id="43015" name="Text Box 1031"/>
          <p:cNvSpPr txBox="1">
            <a:spLocks noChangeArrowheads="1"/>
          </p:cNvSpPr>
          <p:nvPr/>
        </p:nvSpPr>
        <p:spPr bwMode="auto">
          <a:xfrm>
            <a:off x="966788" y="3124200"/>
            <a:ext cx="4460875" cy="2105025"/>
          </a:xfrm>
          <a:prstGeom prst="rect">
            <a:avLst/>
          </a:prstGeom>
          <a:solidFill>
            <a:srgbClr val="FFCC99"/>
          </a:solidFill>
          <a:ln w="9525">
            <a:noFill/>
            <a:miter lim="800000"/>
            <a:headEnd/>
            <a:tailEnd/>
          </a:ln>
          <a:effectLst/>
        </p:spPr>
        <p:txBody>
          <a:bodyPr>
            <a:spAutoFit/>
          </a:bodyPr>
          <a:lstStyle/>
          <a:p>
            <a:pPr algn="r" rtl="1"/>
            <a:r>
              <a:rPr lang="ar-SA" altLang="en-US">
                <a:cs typeface="Times New Roman (Arabic)" charset="0"/>
              </a:rPr>
              <a:t>ضرورة وجود ثلاث شروط  أساسية  وهي :</a:t>
            </a:r>
            <a:endParaRPr lang="ar-SA" altLang="en-US" sz="3600">
              <a:cs typeface="Times New Roman (Arabic)" charset="0"/>
            </a:endParaRPr>
          </a:p>
          <a:p>
            <a:pPr algn="r" rtl="1"/>
            <a:r>
              <a:rPr lang="ar-SA" altLang="en-US" sz="3600">
                <a:cs typeface="Times New Roman (Arabic)" charset="0"/>
              </a:rPr>
              <a:t>القنوات الحسية </a:t>
            </a:r>
          </a:p>
          <a:p>
            <a:pPr algn="r" rtl="1"/>
            <a:r>
              <a:rPr lang="ar-SA" altLang="en-US" sz="3600">
                <a:cs typeface="Times New Roman (Arabic)" charset="0"/>
              </a:rPr>
              <a:t>المدة الزمنية </a:t>
            </a:r>
          </a:p>
          <a:p>
            <a:pPr algn="r" rtl="1"/>
            <a:r>
              <a:rPr lang="ar-SA" altLang="en-US" sz="3600">
                <a:cs typeface="Times New Roman (Arabic)" charset="0"/>
              </a:rPr>
              <a:t>أهمية التكرار للمعلومة</a:t>
            </a:r>
            <a:r>
              <a:rPr lang="ar-SA" altLang="en-US">
                <a:cs typeface="Times New Roman (Arabic)" charset="0"/>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4"/>
          <p:cNvSpPr>
            <a:spLocks noChangeArrowheads="1"/>
          </p:cNvSpPr>
          <p:nvPr/>
        </p:nvSpPr>
        <p:spPr bwMode="auto">
          <a:xfrm>
            <a:off x="1600200" y="685800"/>
            <a:ext cx="3929063" cy="823913"/>
          </a:xfrm>
          <a:prstGeom prst="rect">
            <a:avLst/>
          </a:prstGeom>
          <a:noFill/>
          <a:ln w="9525">
            <a:noFill/>
            <a:miter lim="800000"/>
            <a:headEnd/>
            <a:tailEnd/>
          </a:ln>
          <a:effectLst/>
        </p:spPr>
        <p:txBody>
          <a:bodyPr>
            <a:spAutoFit/>
          </a:bodyPr>
          <a:lstStyle/>
          <a:p>
            <a:pPr algn="r" rtl="1"/>
            <a:r>
              <a:rPr lang="ar-SA" altLang="en-US" sz="4800" b="1">
                <a:cs typeface="Times New Roman (Arabic)" charset="0"/>
              </a:rPr>
              <a:t>الدمـــاغ والغــــذاء</a:t>
            </a:r>
            <a:endParaRPr lang="ar-SA" altLang="en-US" b="1">
              <a:cs typeface="Times New Roman (Arabic)" charset="0"/>
            </a:endParaRPr>
          </a:p>
        </p:txBody>
      </p:sp>
      <p:pic>
        <p:nvPicPr>
          <p:cNvPr id="40967" name="Picture 7" descr="I:\Clipart\BORDERS\BACKLAND\AD001494.WMF"/>
          <p:cNvPicPr>
            <a:picLocks noChangeAspect="1" noChangeArrowheads="1"/>
          </p:cNvPicPr>
          <p:nvPr/>
        </p:nvPicPr>
        <p:blipFill>
          <a:blip r:embed="rId2" cstate="print"/>
          <a:srcRect/>
          <a:stretch>
            <a:fillRect/>
          </a:stretch>
        </p:blipFill>
        <p:spPr bwMode="auto">
          <a:xfrm>
            <a:off x="1219200" y="304800"/>
            <a:ext cx="6248400" cy="5267325"/>
          </a:xfrm>
          <a:prstGeom prst="rect">
            <a:avLst/>
          </a:prstGeom>
          <a:noFill/>
        </p:spPr>
      </p:pic>
      <p:sp>
        <p:nvSpPr>
          <p:cNvPr id="40972" name="Text Box 12"/>
          <p:cNvSpPr txBox="1">
            <a:spLocks noChangeArrowheads="1"/>
          </p:cNvSpPr>
          <p:nvPr/>
        </p:nvSpPr>
        <p:spPr bwMode="auto">
          <a:xfrm>
            <a:off x="1447800" y="1905000"/>
            <a:ext cx="5334000" cy="3857625"/>
          </a:xfrm>
          <a:prstGeom prst="rect">
            <a:avLst/>
          </a:prstGeom>
          <a:solidFill>
            <a:srgbClr val="996633"/>
          </a:solidFill>
          <a:ln w="9525">
            <a:noFill/>
            <a:miter lim="800000"/>
            <a:headEnd/>
            <a:tailEnd/>
          </a:ln>
          <a:effectLst/>
        </p:spPr>
        <p:txBody>
          <a:bodyPr>
            <a:spAutoFit/>
          </a:bodyPr>
          <a:lstStyle/>
          <a:p>
            <a:pPr algn="r" rtl="1">
              <a:spcBef>
                <a:spcPct val="50000"/>
              </a:spcBef>
            </a:pPr>
            <a:r>
              <a:rPr lang="ar-SA" altLang="en-US" sz="2000">
                <a:solidFill>
                  <a:schemeClr val="bg1"/>
                </a:solidFill>
                <a:cs typeface="Times New Roman (Arabic)" charset="0"/>
              </a:rPr>
              <a:t>الماء مهم جدا للدماغ ويستهلك المخ ما بين 20 و 30 % من</a:t>
            </a:r>
          </a:p>
          <a:p>
            <a:pPr algn="r" rtl="1">
              <a:spcBef>
                <a:spcPct val="50000"/>
              </a:spcBef>
            </a:pPr>
            <a:r>
              <a:rPr lang="ar-SA" altLang="en-US" sz="2000">
                <a:solidFill>
                  <a:schemeClr val="bg1"/>
                </a:solidFill>
                <a:cs typeface="Times New Roman (Arabic)" charset="0"/>
              </a:rPr>
              <a:t> طاقة الجسم </a:t>
            </a:r>
          </a:p>
          <a:p>
            <a:pPr algn="r" rtl="1">
              <a:spcBef>
                <a:spcPct val="50000"/>
              </a:spcBef>
            </a:pPr>
            <a:r>
              <a:rPr lang="ar-SA" altLang="en-US" sz="2000">
                <a:solidFill>
                  <a:schemeClr val="bg1"/>
                </a:solidFill>
                <a:cs typeface="Times New Roman (Arabic)" charset="0"/>
              </a:rPr>
              <a:t>نوع الغذاء يؤثر على فاعلية التفكير </a:t>
            </a:r>
          </a:p>
          <a:p>
            <a:pPr algn="r" rtl="1">
              <a:spcBef>
                <a:spcPct val="50000"/>
              </a:spcBef>
            </a:pPr>
            <a:r>
              <a:rPr lang="ar-SA" altLang="en-US" sz="2000">
                <a:solidFill>
                  <a:schemeClr val="bg1"/>
                </a:solidFill>
                <a:cs typeface="Times New Roman (Arabic)" charset="0"/>
              </a:rPr>
              <a:t>البروتين يساعد على التفكير السليم وتناولها </a:t>
            </a:r>
          </a:p>
          <a:p>
            <a:pPr algn="r" rtl="1">
              <a:spcBef>
                <a:spcPct val="50000"/>
              </a:spcBef>
            </a:pPr>
            <a:r>
              <a:rPr lang="ar-SA" altLang="en-US" sz="2000">
                <a:solidFill>
                  <a:schemeClr val="bg1"/>
                </a:solidFill>
                <a:cs typeface="Times New Roman (Arabic)" charset="0"/>
              </a:rPr>
              <a:t>قبل الحلويات يساعد على التيقظ </a:t>
            </a:r>
          </a:p>
          <a:p>
            <a:pPr algn="r" rtl="1">
              <a:spcBef>
                <a:spcPct val="50000"/>
              </a:spcBef>
            </a:pPr>
            <a:r>
              <a:rPr lang="ar-SA" altLang="en-US" sz="2000">
                <a:solidFill>
                  <a:schemeClr val="bg1"/>
                </a:solidFill>
                <a:cs typeface="Times New Roman (Arabic)" charset="0"/>
              </a:rPr>
              <a:t>الكاربوهيدرات  تساعد على حفظ الطاقة </a:t>
            </a:r>
          </a:p>
          <a:p>
            <a:pPr algn="r" rtl="1">
              <a:spcBef>
                <a:spcPct val="50000"/>
              </a:spcBef>
            </a:pPr>
            <a:r>
              <a:rPr lang="ar-SA" altLang="en-US" sz="2000">
                <a:solidFill>
                  <a:schemeClr val="bg1"/>
                </a:solidFill>
                <a:cs typeface="Times New Roman (Arabic)" charset="0"/>
              </a:rPr>
              <a:t>            تعدد الوجبات أفضل من اقتصارها على ثلاث      	     حتى ولو بلغت خمسة عشر</a:t>
            </a:r>
            <a:r>
              <a:rPr lang="ar-SA" altLang="en-US" sz="1800">
                <a:cs typeface="Times New Roman (Arabic)" charset="0"/>
              </a:rPr>
              <a:t> </a:t>
            </a:r>
          </a:p>
          <a:p>
            <a:pPr algn="r" rtl="1">
              <a:spcBef>
                <a:spcPct val="50000"/>
              </a:spcBef>
            </a:pPr>
            <a:endParaRPr lang="en-US" altLang="en-US" sz="1800">
              <a:cs typeface="Times New Roman (Arabic)" charset="0"/>
            </a:endParaRPr>
          </a:p>
        </p:txBody>
      </p:sp>
      <p:pic>
        <p:nvPicPr>
          <p:cNvPr id="40965" name="Picture 5" descr="M:\Clipart\FOOD\FRUITVEG\FRUIT001.WMF"/>
          <p:cNvPicPr>
            <a:picLocks noChangeAspect="1" noChangeArrowheads="1"/>
          </p:cNvPicPr>
          <p:nvPr/>
        </p:nvPicPr>
        <p:blipFill>
          <a:blip r:embed="rId3" cstate="print"/>
          <a:srcRect/>
          <a:stretch>
            <a:fillRect/>
          </a:stretch>
        </p:blipFill>
        <p:spPr bwMode="auto">
          <a:xfrm>
            <a:off x="304800" y="4572000"/>
            <a:ext cx="3048000" cy="1970088"/>
          </a:xfrm>
          <a:prstGeom prst="rect">
            <a:avLst/>
          </a:prstGeom>
          <a:noFill/>
        </p:spPr>
      </p:pic>
      <p:pic>
        <p:nvPicPr>
          <p:cNvPr id="40963" name="Picture 3" descr="J:\Clipart\PEOPLE\ORGANS\ANATM053.WMF"/>
          <p:cNvPicPr>
            <a:picLocks noChangeAspect="1" noChangeArrowheads="1"/>
          </p:cNvPicPr>
          <p:nvPr/>
        </p:nvPicPr>
        <p:blipFill>
          <a:blip r:embed="rId4" cstate="print"/>
          <a:srcRect/>
          <a:stretch>
            <a:fillRect/>
          </a:stretch>
        </p:blipFill>
        <p:spPr bwMode="auto">
          <a:xfrm>
            <a:off x="7239000" y="990600"/>
            <a:ext cx="1641475" cy="2124075"/>
          </a:xfrm>
          <a:prstGeom prst="rect">
            <a:avLst/>
          </a:prstGeom>
          <a:noFill/>
        </p:spPr>
      </p:pic>
      <p:pic>
        <p:nvPicPr>
          <p:cNvPr id="40966" name="Picture 6" descr="J:\Clipart\PEOPLE\CHILDREN\EATBOY.WMF"/>
          <p:cNvPicPr>
            <a:picLocks noChangeAspect="1" noChangeArrowheads="1"/>
          </p:cNvPicPr>
          <p:nvPr/>
        </p:nvPicPr>
        <p:blipFill>
          <a:blip r:embed="rId5" cstate="print"/>
          <a:srcRect/>
          <a:stretch>
            <a:fillRect/>
          </a:stretch>
        </p:blipFill>
        <p:spPr bwMode="auto">
          <a:xfrm>
            <a:off x="6629400" y="3962400"/>
            <a:ext cx="2005013" cy="2306638"/>
          </a:xfrm>
          <a:prstGeom prst="rect">
            <a:avLst/>
          </a:prstGeom>
          <a:noFill/>
        </p:spPr>
      </p:pic>
      <p:pic>
        <p:nvPicPr>
          <p:cNvPr id="40973" name="Picture 13" descr="C:\Program Files\Microsoft Office\Clipart\Pub60Cor\PH02845G.gif"/>
          <p:cNvPicPr>
            <a:picLocks noChangeAspect="1" noChangeArrowheads="1" noCrop="1"/>
          </p:cNvPicPr>
          <p:nvPr/>
        </p:nvPicPr>
        <p:blipFill>
          <a:blip r:embed="rId6" cstate="print"/>
          <a:srcRect/>
          <a:stretch>
            <a:fillRect/>
          </a:stretch>
        </p:blipFill>
        <p:spPr bwMode="auto">
          <a:xfrm>
            <a:off x="7777163" y="5334000"/>
            <a:ext cx="1366837" cy="15240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7" name="Picture 3" descr="J:\Clipart\PEOPLE\ORGANS\ANATM053.WMF"/>
          <p:cNvPicPr>
            <a:picLocks noChangeAspect="1" noChangeArrowheads="1"/>
          </p:cNvPicPr>
          <p:nvPr/>
        </p:nvPicPr>
        <p:blipFill>
          <a:blip r:embed="rId2" cstate="print"/>
          <a:srcRect/>
          <a:stretch>
            <a:fillRect/>
          </a:stretch>
        </p:blipFill>
        <p:spPr bwMode="auto">
          <a:xfrm>
            <a:off x="7010400" y="762000"/>
            <a:ext cx="1641475" cy="2124075"/>
          </a:xfrm>
          <a:prstGeom prst="rect">
            <a:avLst/>
          </a:prstGeom>
          <a:noFill/>
        </p:spPr>
      </p:pic>
      <p:sp>
        <p:nvSpPr>
          <p:cNvPr id="41988" name="Rectangle 4"/>
          <p:cNvSpPr>
            <a:spLocks noChangeArrowheads="1"/>
          </p:cNvSpPr>
          <p:nvPr/>
        </p:nvSpPr>
        <p:spPr bwMode="auto">
          <a:xfrm>
            <a:off x="1828800" y="457200"/>
            <a:ext cx="4310063" cy="823913"/>
          </a:xfrm>
          <a:prstGeom prst="rect">
            <a:avLst/>
          </a:prstGeom>
          <a:noFill/>
          <a:ln w="9525">
            <a:noFill/>
            <a:miter lim="800000"/>
            <a:headEnd/>
            <a:tailEnd/>
          </a:ln>
          <a:effectLst/>
        </p:spPr>
        <p:txBody>
          <a:bodyPr>
            <a:spAutoFit/>
          </a:bodyPr>
          <a:lstStyle/>
          <a:p>
            <a:pPr algn="r" rtl="1"/>
            <a:r>
              <a:rPr lang="ar-SA" altLang="en-US" sz="4800" b="1">
                <a:cs typeface="Times New Roman (Arabic)" charset="0"/>
              </a:rPr>
              <a:t>الدمـــاغ والذاكــــرة</a:t>
            </a:r>
            <a:endParaRPr lang="ar-SA" altLang="en-US" b="1">
              <a:cs typeface="Times New Roman (Arabic)" charset="0"/>
            </a:endParaRPr>
          </a:p>
        </p:txBody>
      </p:sp>
      <p:pic>
        <p:nvPicPr>
          <p:cNvPr id="41989" name="Picture 5" descr="M:\Clipart\PEOPLE\CHILDREN\IBELONG.WMF"/>
          <p:cNvPicPr>
            <a:picLocks noChangeAspect="1" noChangeArrowheads="1"/>
          </p:cNvPicPr>
          <p:nvPr/>
        </p:nvPicPr>
        <p:blipFill>
          <a:blip r:embed="rId3" cstate="print"/>
          <a:srcRect/>
          <a:stretch>
            <a:fillRect/>
          </a:stretch>
        </p:blipFill>
        <p:spPr bwMode="auto">
          <a:xfrm>
            <a:off x="6705600" y="2971800"/>
            <a:ext cx="2079625" cy="3082925"/>
          </a:xfrm>
          <a:prstGeom prst="rect">
            <a:avLst/>
          </a:prstGeom>
          <a:noFill/>
        </p:spPr>
      </p:pic>
      <p:pic>
        <p:nvPicPr>
          <p:cNvPr id="41990" name="Picture 6" descr="M:\Clipart\PLANTS\TREES\AD004386.WMF"/>
          <p:cNvPicPr>
            <a:picLocks noChangeAspect="1" noChangeArrowheads="1"/>
          </p:cNvPicPr>
          <p:nvPr/>
        </p:nvPicPr>
        <p:blipFill>
          <a:blip r:embed="rId4" cstate="print"/>
          <a:srcRect/>
          <a:stretch>
            <a:fillRect/>
          </a:stretch>
        </p:blipFill>
        <p:spPr bwMode="auto">
          <a:xfrm>
            <a:off x="914400" y="5715000"/>
            <a:ext cx="2057400" cy="698500"/>
          </a:xfrm>
          <a:prstGeom prst="rect">
            <a:avLst/>
          </a:prstGeom>
          <a:noFill/>
        </p:spPr>
      </p:pic>
      <p:pic>
        <p:nvPicPr>
          <p:cNvPr id="41991" name="Picture 7" descr="I:\Clipart\BORDERS\BACKLAND\BCKLN056.WMF"/>
          <p:cNvPicPr>
            <a:picLocks noChangeAspect="1" noChangeArrowheads="1"/>
          </p:cNvPicPr>
          <p:nvPr/>
        </p:nvPicPr>
        <p:blipFill>
          <a:blip r:embed="rId5" cstate="print"/>
          <a:srcRect/>
          <a:stretch>
            <a:fillRect/>
          </a:stretch>
        </p:blipFill>
        <p:spPr bwMode="auto">
          <a:xfrm>
            <a:off x="381000" y="1066800"/>
            <a:ext cx="5800725" cy="5257800"/>
          </a:xfrm>
          <a:prstGeom prst="rect">
            <a:avLst/>
          </a:prstGeom>
          <a:noFill/>
        </p:spPr>
      </p:pic>
      <p:sp>
        <p:nvSpPr>
          <p:cNvPr id="41992" name="Text Box 8"/>
          <p:cNvSpPr txBox="1">
            <a:spLocks noChangeArrowheads="1"/>
          </p:cNvSpPr>
          <p:nvPr/>
        </p:nvSpPr>
        <p:spPr bwMode="auto">
          <a:xfrm>
            <a:off x="838200" y="1828800"/>
            <a:ext cx="5111750" cy="3749675"/>
          </a:xfrm>
          <a:prstGeom prst="rect">
            <a:avLst/>
          </a:prstGeom>
          <a:noFill/>
          <a:ln w="9525">
            <a:noFill/>
            <a:miter lim="800000"/>
            <a:headEnd/>
            <a:tailEnd/>
          </a:ln>
          <a:effectLst/>
        </p:spPr>
        <p:txBody>
          <a:bodyPr>
            <a:spAutoFit/>
          </a:bodyPr>
          <a:lstStyle/>
          <a:p>
            <a:pPr algn="r" rtl="1"/>
            <a:r>
              <a:rPr lang="ar-SA" altLang="en-US" b="1">
                <a:solidFill>
                  <a:schemeClr val="accent2"/>
                </a:solidFill>
                <a:cs typeface="Times New Roman (Arabic)" charset="0"/>
              </a:rPr>
              <a:t>تختلف المناطق بالدماغ باختلاف طريقة حفظ  المعلومة وبها يرتبط نوع الذاكرة ومن أنواع الذاكرة</a:t>
            </a:r>
            <a:r>
              <a:rPr lang="ar-SA" altLang="en-US" b="1">
                <a:cs typeface="Times New Roman (Arabic)" charset="0"/>
              </a:rPr>
              <a:t>  </a:t>
            </a:r>
          </a:p>
          <a:p>
            <a:pPr algn="r" rtl="1"/>
            <a:r>
              <a:rPr lang="ar-SA" altLang="en-US" sz="3600" b="1">
                <a:solidFill>
                  <a:srgbClr val="339966"/>
                </a:solidFill>
                <a:cs typeface="Times New Roman (Arabic)" charset="0"/>
              </a:rPr>
              <a:t>المنهجية</a:t>
            </a:r>
            <a:r>
              <a:rPr lang="ar-SA" altLang="en-US" b="1">
                <a:cs typeface="Times New Roman (Arabic)" charset="0"/>
              </a:rPr>
              <a:t> المنظمة  وترتبط بالفعل </a:t>
            </a:r>
          </a:p>
          <a:p>
            <a:pPr algn="r" rtl="1"/>
            <a:r>
              <a:rPr lang="ar-SA" altLang="en-US" sz="3600" b="1">
                <a:solidFill>
                  <a:srgbClr val="339966"/>
                </a:solidFill>
                <a:cs typeface="Times New Roman (Arabic)" charset="0"/>
              </a:rPr>
              <a:t>التسلسلية</a:t>
            </a:r>
            <a:r>
              <a:rPr lang="ar-SA" altLang="en-US" sz="3600" b="1">
                <a:cs typeface="Times New Roman (Arabic)" charset="0"/>
              </a:rPr>
              <a:t> </a:t>
            </a:r>
            <a:r>
              <a:rPr lang="ar-SA" altLang="en-US" b="1">
                <a:cs typeface="Times New Roman (Arabic)" charset="0"/>
              </a:rPr>
              <a:t>وتربط المعلومة بالعاطفة </a:t>
            </a:r>
          </a:p>
          <a:p>
            <a:pPr algn="r" rtl="1"/>
            <a:r>
              <a:rPr lang="ar-SA" altLang="en-US" sz="3600" b="1">
                <a:solidFill>
                  <a:srgbClr val="339966"/>
                </a:solidFill>
                <a:cs typeface="Times New Roman (Arabic)" charset="0"/>
              </a:rPr>
              <a:t>الدلالية</a:t>
            </a:r>
            <a:r>
              <a:rPr lang="ar-SA" altLang="en-US" sz="3600" b="1">
                <a:cs typeface="Times New Roman (Arabic)" charset="0"/>
              </a:rPr>
              <a:t> </a:t>
            </a:r>
            <a:r>
              <a:rPr lang="ar-SA" altLang="en-US" b="1">
                <a:cs typeface="Times New Roman (Arabic)" charset="0"/>
              </a:rPr>
              <a:t>ذات المعنى مختصة بالحقائق </a:t>
            </a:r>
          </a:p>
          <a:p>
            <a:pPr algn="r" rtl="1"/>
            <a:r>
              <a:rPr lang="ar-SA" altLang="en-US" sz="3600" b="1">
                <a:solidFill>
                  <a:srgbClr val="339966"/>
                </a:solidFill>
                <a:cs typeface="Times New Roman (Arabic)" charset="0"/>
              </a:rPr>
              <a:t>الحسية</a:t>
            </a:r>
            <a:r>
              <a:rPr lang="ar-SA" altLang="en-US" sz="3600" b="1">
                <a:cs typeface="Times New Roman (Arabic)" charset="0"/>
              </a:rPr>
              <a:t> </a:t>
            </a:r>
            <a:r>
              <a:rPr lang="ar-SA" altLang="en-US" b="1">
                <a:cs typeface="Times New Roman (Arabic)" charset="0"/>
              </a:rPr>
              <a:t>والتي تلفظ المعلومات  التي ليست لها		علاقة</a:t>
            </a:r>
            <a:r>
              <a:rPr lang="ar-SA" altLang="en-US" sz="2000" b="1">
                <a:cs typeface="Times New Roman (Arabic)" charset="0"/>
              </a:rPr>
              <a:t> </a:t>
            </a:r>
            <a:r>
              <a:rPr lang="ar-SA" altLang="en-US" b="1">
                <a:cs typeface="Times New Roman (Arabic)" charset="0"/>
              </a:rPr>
              <a:t>مع بعضها البعض</a:t>
            </a:r>
            <a:r>
              <a:rPr lang="ar-SA" altLang="en-US">
                <a:cs typeface="Times New Roman (Arabic)" charset="0"/>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ChangeArrowheads="1"/>
          </p:cNvSpPr>
          <p:nvPr/>
        </p:nvSpPr>
        <p:spPr bwMode="auto">
          <a:xfrm>
            <a:off x="1600200" y="304800"/>
            <a:ext cx="6172200" cy="823913"/>
          </a:xfrm>
          <a:prstGeom prst="rect">
            <a:avLst/>
          </a:prstGeom>
          <a:noFill/>
          <a:ln w="9525">
            <a:noFill/>
            <a:miter lim="800000"/>
            <a:headEnd/>
            <a:tailEnd/>
          </a:ln>
          <a:effectLst/>
        </p:spPr>
        <p:txBody>
          <a:bodyPr>
            <a:spAutoFit/>
          </a:bodyPr>
          <a:lstStyle/>
          <a:p>
            <a:pPr algn="r" rtl="1"/>
            <a:r>
              <a:rPr lang="ar-SA" altLang="en-US" sz="4800" b="1">
                <a:solidFill>
                  <a:srgbClr val="339966"/>
                </a:solidFill>
                <a:cs typeface="Times New Roman (Arabic)" charset="0"/>
              </a:rPr>
              <a:t>وليس الذكر كالأنثى</a:t>
            </a:r>
            <a:r>
              <a:rPr lang="ar-SA" altLang="en-US" sz="4800" b="1">
                <a:cs typeface="Times New Roman (Arabic)" charset="0"/>
              </a:rPr>
              <a:t>  </a:t>
            </a:r>
            <a:r>
              <a:rPr lang="ar-SA" altLang="en-US" sz="1800" b="1">
                <a:cs typeface="Times New Roman (Arabic)" charset="0"/>
              </a:rPr>
              <a:t>صدق الله العظيم </a:t>
            </a:r>
            <a:endParaRPr lang="ar-SA" altLang="en-US" b="1">
              <a:cs typeface="Times New Roman (Arabic)" charset="0"/>
            </a:endParaRPr>
          </a:p>
        </p:txBody>
      </p:sp>
      <p:sp>
        <p:nvSpPr>
          <p:cNvPr id="44038" name="AutoShape 6"/>
          <p:cNvSpPr>
            <a:spLocks noChangeArrowheads="1"/>
          </p:cNvSpPr>
          <p:nvPr/>
        </p:nvSpPr>
        <p:spPr bwMode="auto">
          <a:xfrm>
            <a:off x="5029200" y="1981200"/>
            <a:ext cx="3581400" cy="3352800"/>
          </a:xfrm>
          <a:prstGeom prst="leftArrow">
            <a:avLst>
              <a:gd name="adj1" fmla="val 50000"/>
              <a:gd name="adj2" fmla="val 26705"/>
            </a:avLst>
          </a:prstGeom>
          <a:gradFill rotWithShape="0">
            <a:gsLst>
              <a:gs pos="0">
                <a:srgbClr val="66FFFF"/>
              </a:gs>
              <a:gs pos="100000">
                <a:schemeClr val="bg1"/>
              </a:gs>
            </a:gsLst>
            <a:lin ang="5400000" scaled="1"/>
          </a:gradFill>
          <a:ln w="9525">
            <a:solidFill>
              <a:schemeClr val="tx1"/>
            </a:solidFill>
            <a:miter lim="800000"/>
            <a:headEnd/>
            <a:tailEnd/>
          </a:ln>
          <a:effectLst/>
        </p:spPr>
        <p:txBody>
          <a:bodyPr wrap="none" anchor="ctr"/>
          <a:lstStyle/>
          <a:p>
            <a:pPr algn="ctr" rtl="1"/>
            <a:r>
              <a:rPr lang="ar-SA" altLang="en-US" sz="2800">
                <a:cs typeface="Times New Roman (Arabic)" charset="0"/>
              </a:rPr>
              <a:t>ا لعاطفة لديها أكبر لتساعدها</a:t>
            </a:r>
          </a:p>
          <a:p>
            <a:pPr algn="ctr" rtl="1"/>
            <a:r>
              <a:rPr lang="ar-SA" altLang="en-US" sz="2800">
                <a:cs typeface="Times New Roman (Arabic)" charset="0"/>
              </a:rPr>
              <a:t> على  تربية الأطفال وتقبلهم </a:t>
            </a:r>
          </a:p>
          <a:p>
            <a:pPr algn="ctr" rtl="1"/>
            <a:r>
              <a:rPr lang="ar-SA" altLang="en-US" sz="2800">
                <a:cs typeface="Times New Roman (Arabic)" charset="0"/>
              </a:rPr>
              <a:t>لديها القابلية للانتحار</a:t>
            </a:r>
            <a:r>
              <a:rPr lang="ar-SA" altLang="en-US">
                <a:cs typeface="Times New Roman (Arabic)" charset="0"/>
              </a:rPr>
              <a:t> </a:t>
            </a:r>
          </a:p>
          <a:p>
            <a:pPr algn="ctr" rtl="1"/>
            <a:endParaRPr lang="en-US" altLang="en-US">
              <a:cs typeface="Times New Roman (Arabic)" charset="0"/>
            </a:endParaRPr>
          </a:p>
        </p:txBody>
      </p:sp>
      <p:sp>
        <p:nvSpPr>
          <p:cNvPr id="44039" name="AutoShape 7"/>
          <p:cNvSpPr>
            <a:spLocks noChangeArrowheads="1"/>
          </p:cNvSpPr>
          <p:nvPr/>
        </p:nvSpPr>
        <p:spPr bwMode="auto">
          <a:xfrm>
            <a:off x="381000" y="1828800"/>
            <a:ext cx="3733800" cy="3200400"/>
          </a:xfrm>
          <a:prstGeom prst="rightArrow">
            <a:avLst>
              <a:gd name="adj1" fmla="val 50000"/>
              <a:gd name="adj2" fmla="val 29167"/>
            </a:avLst>
          </a:prstGeom>
          <a:gradFill rotWithShape="0">
            <a:gsLst>
              <a:gs pos="0">
                <a:srgbClr val="66FFFF"/>
              </a:gs>
              <a:gs pos="100000">
                <a:schemeClr val="bg1"/>
              </a:gs>
            </a:gsLst>
            <a:lin ang="5400000" scaled="1"/>
          </a:gradFill>
          <a:ln w="9525">
            <a:solidFill>
              <a:schemeClr val="tx1"/>
            </a:solidFill>
            <a:miter lim="800000"/>
            <a:headEnd/>
            <a:tailEnd/>
          </a:ln>
          <a:effectLst/>
        </p:spPr>
        <p:txBody>
          <a:bodyPr wrap="none" anchor="ctr"/>
          <a:lstStyle/>
          <a:p>
            <a:pPr algn="ctr" rtl="1"/>
            <a:r>
              <a:rPr lang="ar-SA" altLang="en-US" sz="2800">
                <a:cs typeface="Times New Roman (Arabic)" charset="0"/>
              </a:rPr>
              <a:t>يمتلك عدد أكبر من الخلايا </a:t>
            </a:r>
          </a:p>
          <a:p>
            <a:pPr algn="ctr" rtl="1"/>
            <a:r>
              <a:rPr lang="ar-SA" altLang="en-US" sz="2800">
                <a:cs typeface="Times New Roman (Arabic)" charset="0"/>
              </a:rPr>
              <a:t>ونسبة الأنسجة لديه أكثر </a:t>
            </a:r>
          </a:p>
          <a:p>
            <a:pPr algn="ctr" rtl="1"/>
            <a:r>
              <a:rPr lang="ar-SA" altLang="en-US" sz="2800">
                <a:cs typeface="Times New Roman (Arabic)" charset="0"/>
              </a:rPr>
              <a:t>قابليته للقتل والفتك أكثر</a:t>
            </a:r>
            <a:r>
              <a:rPr lang="ar-SA" altLang="en-US">
                <a:cs typeface="Times New Roman (Arabic)" charset="0"/>
              </a:rPr>
              <a:t> </a:t>
            </a:r>
          </a:p>
        </p:txBody>
      </p:sp>
      <p:sp>
        <p:nvSpPr>
          <p:cNvPr id="44040" name="AutoShape 8"/>
          <p:cNvSpPr>
            <a:spLocks noChangeArrowheads="1"/>
          </p:cNvSpPr>
          <p:nvPr/>
        </p:nvSpPr>
        <p:spPr bwMode="auto">
          <a:xfrm>
            <a:off x="6324600" y="1295400"/>
            <a:ext cx="2286000" cy="1219200"/>
          </a:xfrm>
          <a:prstGeom prst="cloudCallout">
            <a:avLst>
              <a:gd name="adj1" fmla="val -47083"/>
              <a:gd name="adj2" fmla="val 70051"/>
            </a:avLst>
          </a:prstGeom>
          <a:solidFill>
            <a:srgbClr val="FFCC99"/>
          </a:solidFill>
          <a:ln w="9525">
            <a:solidFill>
              <a:schemeClr val="tx1"/>
            </a:solidFill>
            <a:round/>
            <a:headEnd/>
            <a:tailEnd/>
          </a:ln>
          <a:effectLst/>
        </p:spPr>
        <p:txBody>
          <a:bodyPr wrap="none" anchor="ctr"/>
          <a:lstStyle/>
          <a:p>
            <a:pPr algn="ctr" rtl="1"/>
            <a:r>
              <a:rPr lang="ar-SA" altLang="en-US" sz="3200">
                <a:cs typeface="Times New Roman (Arabic)" charset="0"/>
              </a:rPr>
              <a:t>المخ </a:t>
            </a:r>
          </a:p>
          <a:p>
            <a:pPr algn="ctr" rtl="1"/>
            <a:r>
              <a:rPr lang="ar-SA" altLang="en-US" sz="3200">
                <a:cs typeface="Times New Roman (Arabic)" charset="0"/>
              </a:rPr>
              <a:t>عند الأنثى</a:t>
            </a:r>
            <a:r>
              <a:rPr lang="ar-SA" altLang="en-US">
                <a:cs typeface="Times New Roman (Arabic)" charset="0"/>
              </a:rPr>
              <a:t> </a:t>
            </a:r>
          </a:p>
        </p:txBody>
      </p:sp>
      <p:sp>
        <p:nvSpPr>
          <p:cNvPr id="44041" name="AutoShape 9"/>
          <p:cNvSpPr>
            <a:spLocks noChangeArrowheads="1"/>
          </p:cNvSpPr>
          <p:nvPr/>
        </p:nvSpPr>
        <p:spPr bwMode="auto">
          <a:xfrm>
            <a:off x="1066800" y="1219200"/>
            <a:ext cx="2133600" cy="1219200"/>
          </a:xfrm>
          <a:prstGeom prst="cloudCallout">
            <a:avLst>
              <a:gd name="adj1" fmla="val 22991"/>
              <a:gd name="adj2" fmla="val 66667"/>
            </a:avLst>
          </a:prstGeom>
          <a:solidFill>
            <a:srgbClr val="FFCC99"/>
          </a:solidFill>
          <a:ln w="9525">
            <a:solidFill>
              <a:schemeClr val="tx1"/>
            </a:solidFill>
            <a:round/>
            <a:headEnd/>
            <a:tailEnd/>
          </a:ln>
          <a:effectLst/>
        </p:spPr>
        <p:txBody>
          <a:bodyPr wrap="none" anchor="ctr"/>
          <a:lstStyle/>
          <a:p>
            <a:pPr algn="ctr" rtl="1"/>
            <a:r>
              <a:rPr lang="ar-SA" altLang="en-US" sz="3200">
                <a:cs typeface="Times New Roman (Arabic)" charset="0"/>
              </a:rPr>
              <a:t>المخ</a:t>
            </a:r>
          </a:p>
          <a:p>
            <a:pPr algn="ctr" rtl="1"/>
            <a:r>
              <a:rPr lang="ar-SA" altLang="en-US" sz="3200">
                <a:cs typeface="Times New Roman (Arabic)" charset="0"/>
              </a:rPr>
              <a:t>عند الذكر</a:t>
            </a:r>
            <a:r>
              <a:rPr lang="ar-SA" altLang="en-US">
                <a:cs typeface="Times New Roman (Arabic)" charset="0"/>
              </a:rPr>
              <a:t>  </a:t>
            </a:r>
          </a:p>
        </p:txBody>
      </p:sp>
      <p:pic>
        <p:nvPicPr>
          <p:cNvPr id="44037" name="Picture 5" descr="M:\Clipart\PEOPLE\CHILDREN\CCHLD068.WMF"/>
          <p:cNvPicPr>
            <a:picLocks noChangeAspect="1" noChangeArrowheads="1"/>
          </p:cNvPicPr>
          <p:nvPr/>
        </p:nvPicPr>
        <p:blipFill>
          <a:blip r:embed="rId2" cstate="print"/>
          <a:srcRect/>
          <a:stretch>
            <a:fillRect/>
          </a:stretch>
        </p:blipFill>
        <p:spPr bwMode="auto">
          <a:xfrm>
            <a:off x="838200" y="4038600"/>
            <a:ext cx="7086600" cy="261143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2"/>
          <p:cNvPicPr>
            <a:picLocks noChangeAspect="1" noChangeArrowheads="1"/>
          </p:cNvPicPr>
          <p:nvPr/>
        </p:nvPicPr>
        <p:blipFill>
          <a:blip r:embed="rId2" cstate="print"/>
          <a:srcRect/>
          <a:stretch>
            <a:fillRect/>
          </a:stretch>
        </p:blipFill>
        <p:spPr bwMode="auto">
          <a:xfrm>
            <a:off x="228600" y="304800"/>
            <a:ext cx="8610600" cy="6248400"/>
          </a:xfrm>
          <a:prstGeom prst="rect">
            <a:avLst/>
          </a:prstGeom>
          <a:noFill/>
          <a:ln w="9525">
            <a:noFill/>
            <a:miter lim="800000"/>
            <a:headEnd/>
            <a:tailEnd/>
          </a:ln>
          <a:effectLst/>
        </p:spPr>
      </p:pic>
      <p:pic>
        <p:nvPicPr>
          <p:cNvPr id="54275" name="Picture 3"/>
          <p:cNvPicPr>
            <a:picLocks noChangeAspect="1" noChangeArrowheads="1"/>
          </p:cNvPicPr>
          <p:nvPr/>
        </p:nvPicPr>
        <p:blipFill>
          <a:blip r:embed="rId3" cstate="print"/>
          <a:srcRect/>
          <a:stretch>
            <a:fillRect/>
          </a:stretch>
        </p:blipFill>
        <p:spPr bwMode="auto">
          <a:xfrm>
            <a:off x="1600200" y="1524000"/>
            <a:ext cx="6400800" cy="3124200"/>
          </a:xfrm>
          <a:prstGeom prst="rect">
            <a:avLst/>
          </a:prstGeom>
          <a:noFill/>
          <a:ln w="9525">
            <a:noFill/>
            <a:miter lim="800000"/>
            <a:headEnd/>
            <a:tailEnd/>
          </a:ln>
          <a:effectLst/>
        </p:spPr>
      </p:pic>
      <p:sp>
        <p:nvSpPr>
          <p:cNvPr id="54276" name="Text Box 4"/>
          <p:cNvSpPr txBox="1">
            <a:spLocks noChangeArrowheads="1"/>
          </p:cNvSpPr>
          <p:nvPr/>
        </p:nvSpPr>
        <p:spPr bwMode="auto">
          <a:xfrm>
            <a:off x="2286000" y="2286000"/>
            <a:ext cx="5029200" cy="1685925"/>
          </a:xfrm>
          <a:prstGeom prst="rect">
            <a:avLst/>
          </a:prstGeom>
          <a:solidFill>
            <a:srgbClr val="3E784C"/>
          </a:solidFill>
          <a:ln w="9525">
            <a:solidFill>
              <a:srgbClr val="3E784C"/>
            </a:solidFill>
            <a:miter lim="800000"/>
            <a:headEnd/>
            <a:tailEnd/>
          </a:ln>
          <a:effectLst/>
        </p:spPr>
        <p:txBody>
          <a:bodyPr>
            <a:spAutoFit/>
          </a:bodyPr>
          <a:lstStyle/>
          <a:p>
            <a:pPr algn="r" rtl="1">
              <a:spcBef>
                <a:spcPct val="50000"/>
              </a:spcBef>
            </a:pPr>
            <a:r>
              <a:rPr lang="ar-SA" altLang="en-US" sz="8000">
                <a:solidFill>
                  <a:schemeClr val="bg1"/>
                </a:solidFill>
                <a:cs typeface="Traditional Arabic" pitchFamily="18" charset="-78"/>
              </a:rPr>
              <a:t>عَلَّمـَهُ الْبَيـَانَ</a:t>
            </a:r>
            <a:r>
              <a:rPr lang="ar-SA" altLang="en-US" sz="3200">
                <a:solidFill>
                  <a:schemeClr val="bg1"/>
                </a:solidFill>
                <a:cs typeface="Traditional Arabic" pitchFamily="18" charset="-78"/>
              </a:rPr>
              <a:t>(4)</a:t>
            </a:r>
            <a:r>
              <a:rPr lang="ar-SA" altLang="en-US">
                <a:solidFill>
                  <a:schemeClr val="bg1"/>
                </a:solidFill>
                <a:cs typeface="Traditional Arabic" pitchFamily="18" charset="-78"/>
              </a:rPr>
              <a:t>     				الرحمن</a:t>
            </a:r>
            <a:endParaRPr lang="ar-SA" altLang="en-US">
              <a:cs typeface="Traditional Arabic" pitchFamily="18"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p:cNvPicPr>
            <a:picLocks noChangeAspect="1" noChangeArrowheads="1"/>
          </p:cNvPicPr>
          <p:nvPr/>
        </p:nvPicPr>
        <p:blipFill>
          <a:blip r:embed="rId2" cstate="print"/>
          <a:srcRect/>
          <a:stretch>
            <a:fillRect/>
          </a:stretch>
        </p:blipFill>
        <p:spPr bwMode="auto">
          <a:xfrm>
            <a:off x="304800" y="304800"/>
            <a:ext cx="8610600" cy="6248400"/>
          </a:xfrm>
          <a:prstGeom prst="rect">
            <a:avLst/>
          </a:prstGeom>
          <a:noFill/>
          <a:ln w="9525">
            <a:noFill/>
            <a:miter lim="800000"/>
            <a:headEnd/>
            <a:tailEnd/>
          </a:ln>
          <a:effectLst/>
        </p:spPr>
      </p:pic>
      <p:pic>
        <p:nvPicPr>
          <p:cNvPr id="47107" name="Picture 3"/>
          <p:cNvPicPr>
            <a:picLocks noChangeAspect="1" noChangeArrowheads="1"/>
          </p:cNvPicPr>
          <p:nvPr/>
        </p:nvPicPr>
        <p:blipFill>
          <a:blip r:embed="rId3" cstate="print"/>
          <a:srcRect/>
          <a:stretch>
            <a:fillRect/>
          </a:stretch>
        </p:blipFill>
        <p:spPr bwMode="auto">
          <a:xfrm>
            <a:off x="1143000" y="1447800"/>
            <a:ext cx="7010400" cy="3962400"/>
          </a:xfrm>
          <a:prstGeom prst="rect">
            <a:avLst/>
          </a:prstGeom>
          <a:noFill/>
          <a:ln w="9525">
            <a:noFill/>
            <a:miter lim="800000"/>
            <a:headEnd/>
            <a:tailEnd/>
          </a:ln>
          <a:effectLst/>
        </p:spPr>
      </p:pic>
      <p:sp>
        <p:nvSpPr>
          <p:cNvPr id="47108" name="Text Box 4"/>
          <p:cNvSpPr txBox="1">
            <a:spLocks noChangeArrowheads="1"/>
          </p:cNvSpPr>
          <p:nvPr/>
        </p:nvSpPr>
        <p:spPr bwMode="auto">
          <a:xfrm>
            <a:off x="1676400" y="2438400"/>
            <a:ext cx="5715000" cy="2171700"/>
          </a:xfrm>
          <a:prstGeom prst="rect">
            <a:avLst/>
          </a:prstGeom>
          <a:solidFill>
            <a:srgbClr val="3E784C"/>
          </a:solidFill>
          <a:ln w="9525">
            <a:solidFill>
              <a:srgbClr val="3E784C"/>
            </a:solidFill>
            <a:miter lim="800000"/>
            <a:headEnd/>
            <a:tailEnd/>
          </a:ln>
          <a:effectLst/>
        </p:spPr>
        <p:txBody>
          <a:bodyPr>
            <a:spAutoFit/>
          </a:bodyPr>
          <a:lstStyle/>
          <a:p>
            <a:pPr algn="r" rtl="1"/>
            <a:r>
              <a:rPr lang="ar-SA" altLang="en-US" sz="4400">
                <a:solidFill>
                  <a:schemeClr val="bg1"/>
                </a:solidFill>
                <a:cs typeface="Times New Roman (Arabic)" charset="0"/>
              </a:rPr>
              <a:t>وَإِذْ قَالَتْ الْمَلَائِكَةُ يَا مَرْيَمُ إِنَّ اللَّهَ اصْطَفَاكِ وَطَهَّرَكِ وَاصْطَفَاكِ عَلَى نِسَاءِ الْعَالَمِينَ </a:t>
            </a:r>
            <a:r>
              <a:rPr lang="ar-SA" altLang="en-US" sz="2000">
                <a:solidFill>
                  <a:schemeClr val="bg1"/>
                </a:solidFill>
                <a:cs typeface="DecoType Naskh Special" pitchFamily="2" charset="-78"/>
              </a:rPr>
              <a:t>(42)</a:t>
            </a:r>
            <a:endParaRPr lang="ar-SA" altLang="en-US">
              <a:cs typeface="DecoType Naskh Special" pitchFamily="2" charset="-78"/>
            </a:endParaRPr>
          </a:p>
          <a:p>
            <a:pPr algn="r" rtl="1"/>
            <a:r>
              <a:rPr lang="ar-SA" altLang="en-US" sz="2000">
                <a:solidFill>
                  <a:schemeClr val="bg1"/>
                </a:solidFill>
                <a:cs typeface="Times New Roman (Arabic)" charset="0"/>
              </a:rPr>
              <a:t> </a:t>
            </a:r>
            <a:r>
              <a:rPr lang="ar-SA" altLang="en-US">
                <a:solidFill>
                  <a:schemeClr val="bg1"/>
                </a:solidFill>
                <a:cs typeface="Times New Roman (Arabic)" charset="0"/>
              </a:rPr>
              <a:t>                                         				                                آل عمران</a:t>
            </a:r>
            <a:r>
              <a:rPr lang="ar-SA" altLang="en-US">
                <a:cs typeface="Times New Roman (Arabic)" charset="0"/>
              </a:rPr>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636588" y="817563"/>
            <a:ext cx="8001000" cy="5715000"/>
          </a:xfrm>
          <a:prstGeom prst="rect">
            <a:avLst/>
          </a:prstGeom>
          <a:solidFill>
            <a:srgbClr val="FF7C80"/>
          </a:solidFill>
          <a:ln w="9525">
            <a:noFill/>
            <a:miter lim="800000"/>
            <a:headEnd/>
            <a:tailEnd/>
          </a:ln>
        </p:spPr>
        <p:txBody>
          <a:bodyPr/>
          <a:lstStyle/>
          <a:p>
            <a:endParaRPr lang="ar-SA"/>
          </a:p>
        </p:txBody>
      </p:sp>
      <p:sp>
        <p:nvSpPr>
          <p:cNvPr id="26627" name="Rectangle 3"/>
          <p:cNvSpPr>
            <a:spLocks noChangeArrowheads="1"/>
          </p:cNvSpPr>
          <p:nvPr/>
        </p:nvSpPr>
        <p:spPr bwMode="auto">
          <a:xfrm>
            <a:off x="768350" y="889000"/>
            <a:ext cx="7869238" cy="5511800"/>
          </a:xfrm>
          <a:prstGeom prst="rect">
            <a:avLst/>
          </a:prstGeom>
          <a:solidFill>
            <a:srgbClr val="000000"/>
          </a:solidFill>
          <a:ln w="9525">
            <a:noFill/>
            <a:miter lim="800000"/>
            <a:headEnd/>
            <a:tailEnd/>
          </a:ln>
        </p:spPr>
        <p:txBody>
          <a:bodyPr/>
          <a:lstStyle/>
          <a:p>
            <a:endParaRPr lang="ar-SA"/>
          </a:p>
        </p:txBody>
      </p:sp>
      <p:sp>
        <p:nvSpPr>
          <p:cNvPr id="26628" name="Rectangle 4"/>
          <p:cNvSpPr>
            <a:spLocks noChangeArrowheads="1"/>
          </p:cNvSpPr>
          <p:nvPr/>
        </p:nvSpPr>
        <p:spPr bwMode="auto">
          <a:xfrm>
            <a:off x="533400" y="304800"/>
            <a:ext cx="8153400" cy="6248400"/>
          </a:xfrm>
          <a:prstGeom prst="rect">
            <a:avLst/>
          </a:prstGeom>
          <a:solidFill>
            <a:srgbClr val="FFCCCC"/>
          </a:solidFill>
          <a:ln w="9525">
            <a:noFill/>
            <a:miter lim="800000"/>
            <a:headEnd/>
            <a:tailEnd/>
          </a:ln>
        </p:spPr>
        <p:txBody>
          <a:bodyPr/>
          <a:lstStyle/>
          <a:p>
            <a:endParaRPr lang="ar-SA"/>
          </a:p>
        </p:txBody>
      </p:sp>
      <p:sp>
        <p:nvSpPr>
          <p:cNvPr id="26629" name="Rectangle 5"/>
          <p:cNvSpPr>
            <a:spLocks noChangeArrowheads="1"/>
          </p:cNvSpPr>
          <p:nvPr/>
        </p:nvSpPr>
        <p:spPr bwMode="auto">
          <a:xfrm>
            <a:off x="762000" y="1295400"/>
            <a:ext cx="5410200" cy="4541838"/>
          </a:xfrm>
          <a:prstGeom prst="rect">
            <a:avLst/>
          </a:prstGeom>
          <a:solidFill>
            <a:srgbClr val="CCFFCC"/>
          </a:solidFill>
          <a:ln w="9525">
            <a:noFill/>
            <a:miter lim="800000"/>
            <a:headEnd/>
            <a:tailEnd/>
          </a:ln>
        </p:spPr>
        <p:txBody>
          <a:bodyPr/>
          <a:lstStyle/>
          <a:p>
            <a:endParaRPr lang="ar-SA"/>
          </a:p>
        </p:txBody>
      </p:sp>
      <p:sp>
        <p:nvSpPr>
          <p:cNvPr id="26630" name="Rectangle 6"/>
          <p:cNvSpPr>
            <a:spLocks noChangeArrowheads="1"/>
          </p:cNvSpPr>
          <p:nvPr/>
        </p:nvSpPr>
        <p:spPr bwMode="auto">
          <a:xfrm>
            <a:off x="3397250" y="1009650"/>
            <a:ext cx="150813" cy="5272088"/>
          </a:xfrm>
          <a:prstGeom prst="rect">
            <a:avLst/>
          </a:prstGeom>
          <a:solidFill>
            <a:srgbClr val="B28400"/>
          </a:solidFill>
          <a:ln w="9525">
            <a:noFill/>
            <a:miter lim="800000"/>
            <a:headEnd/>
            <a:tailEnd/>
          </a:ln>
        </p:spPr>
        <p:txBody>
          <a:bodyPr/>
          <a:lstStyle/>
          <a:p>
            <a:endParaRPr lang="ar-SA"/>
          </a:p>
        </p:txBody>
      </p:sp>
      <p:pic>
        <p:nvPicPr>
          <p:cNvPr id="26631" name="Picture 7" descr="J:\Clipart\PEOPLE\ORGANS\ANATM054.WMF"/>
          <p:cNvPicPr>
            <a:picLocks noChangeAspect="1" noChangeArrowheads="1"/>
          </p:cNvPicPr>
          <p:nvPr/>
        </p:nvPicPr>
        <p:blipFill>
          <a:blip r:embed="rId2" cstate="print"/>
          <a:srcRect/>
          <a:stretch>
            <a:fillRect/>
          </a:stretch>
        </p:blipFill>
        <p:spPr bwMode="auto">
          <a:xfrm>
            <a:off x="5867400" y="1143000"/>
            <a:ext cx="2590800" cy="1176338"/>
          </a:xfrm>
          <a:prstGeom prst="rect">
            <a:avLst/>
          </a:prstGeom>
          <a:solidFill>
            <a:srgbClr val="FFCCCC"/>
          </a:solidFill>
        </p:spPr>
      </p:pic>
      <p:sp>
        <p:nvSpPr>
          <p:cNvPr id="26632" name="AutoShape 8"/>
          <p:cNvSpPr>
            <a:spLocks noChangeArrowheads="1"/>
          </p:cNvSpPr>
          <p:nvPr/>
        </p:nvSpPr>
        <p:spPr bwMode="auto">
          <a:xfrm>
            <a:off x="6324600" y="2514600"/>
            <a:ext cx="2133600" cy="3200400"/>
          </a:xfrm>
          <a:prstGeom prst="flowChartPunchedTape">
            <a:avLst/>
          </a:prstGeom>
          <a:solidFill>
            <a:srgbClr val="FFFFCC"/>
          </a:solidFill>
          <a:ln w="9525">
            <a:solidFill>
              <a:schemeClr val="tx1"/>
            </a:solidFill>
            <a:miter lim="800000"/>
            <a:headEnd/>
            <a:tailEnd/>
          </a:ln>
          <a:effectLst/>
        </p:spPr>
        <p:txBody>
          <a:bodyPr wrap="none" anchor="ctr"/>
          <a:lstStyle/>
          <a:p>
            <a:pPr algn="ctr" rtl="1"/>
            <a:r>
              <a:rPr lang="ar-SA" altLang="en-US" b="1">
                <a:cs typeface="Times New Roman (Arabic)" charset="0"/>
              </a:rPr>
              <a:t>الصفات والخصائص</a:t>
            </a:r>
          </a:p>
          <a:p>
            <a:pPr algn="ctr" rtl="1"/>
            <a:r>
              <a:rPr lang="ar-SA" altLang="en-US" b="1">
                <a:cs typeface="Times New Roman (Arabic)" charset="0"/>
              </a:rPr>
              <a:t> العامة  لكل من </a:t>
            </a:r>
          </a:p>
          <a:p>
            <a:pPr algn="ctr" rtl="1"/>
            <a:r>
              <a:rPr lang="ar-SA" altLang="en-US" b="1">
                <a:cs typeface="Times New Roman (Arabic)" charset="0"/>
              </a:rPr>
              <a:t>الجانب الأيمن </a:t>
            </a:r>
          </a:p>
          <a:p>
            <a:pPr algn="ctr" rtl="1"/>
            <a:r>
              <a:rPr lang="ar-SA" altLang="en-US" b="1">
                <a:cs typeface="Times New Roman (Arabic)" charset="0"/>
              </a:rPr>
              <a:t> والجانب الأيسر</a:t>
            </a:r>
          </a:p>
          <a:p>
            <a:pPr algn="ctr" rtl="1"/>
            <a:r>
              <a:rPr lang="ar-SA" altLang="en-US" b="1">
                <a:cs typeface="Times New Roman (Arabic)" charset="0"/>
              </a:rPr>
              <a:t> للمخ</a:t>
            </a:r>
          </a:p>
        </p:txBody>
      </p:sp>
      <p:sp>
        <p:nvSpPr>
          <p:cNvPr id="26633" name="AutoShape 9"/>
          <p:cNvSpPr>
            <a:spLocks noChangeArrowheads="1"/>
          </p:cNvSpPr>
          <p:nvPr/>
        </p:nvSpPr>
        <p:spPr bwMode="auto">
          <a:xfrm>
            <a:off x="3810000" y="685800"/>
            <a:ext cx="1752600" cy="838200"/>
          </a:xfrm>
          <a:prstGeom prst="downArrow">
            <a:avLst>
              <a:gd name="adj1" fmla="val 50000"/>
              <a:gd name="adj2" fmla="val 25000"/>
            </a:avLst>
          </a:prstGeom>
          <a:solidFill>
            <a:srgbClr val="FFFFCC"/>
          </a:solidFill>
          <a:ln w="9525">
            <a:solidFill>
              <a:schemeClr val="tx1"/>
            </a:solidFill>
            <a:miter lim="800000"/>
            <a:headEnd/>
            <a:tailEnd/>
          </a:ln>
          <a:effectLst/>
        </p:spPr>
        <p:txBody>
          <a:bodyPr wrap="none" anchor="ctr"/>
          <a:lstStyle/>
          <a:p>
            <a:pPr algn="ctr" rtl="1"/>
            <a:r>
              <a:rPr lang="ar-SA" altLang="en-US">
                <a:cs typeface="Times New Roman (Arabic)" charset="0"/>
              </a:rPr>
              <a:t>الجانب</a:t>
            </a:r>
          </a:p>
          <a:p>
            <a:pPr algn="ctr" rtl="1"/>
            <a:r>
              <a:rPr lang="ar-SA" altLang="en-US">
                <a:cs typeface="Times New Roman (Arabic)" charset="0"/>
              </a:rPr>
              <a:t> الأيمن</a:t>
            </a:r>
          </a:p>
        </p:txBody>
      </p:sp>
      <p:sp>
        <p:nvSpPr>
          <p:cNvPr id="26634" name="AutoShape 10"/>
          <p:cNvSpPr>
            <a:spLocks noChangeArrowheads="1"/>
          </p:cNvSpPr>
          <p:nvPr/>
        </p:nvSpPr>
        <p:spPr bwMode="auto">
          <a:xfrm>
            <a:off x="1295400" y="685800"/>
            <a:ext cx="1752600" cy="838200"/>
          </a:xfrm>
          <a:prstGeom prst="downArrow">
            <a:avLst>
              <a:gd name="adj1" fmla="val 50000"/>
              <a:gd name="adj2" fmla="val 25000"/>
            </a:avLst>
          </a:prstGeom>
          <a:solidFill>
            <a:srgbClr val="FFFFCC"/>
          </a:solidFill>
          <a:ln w="9525">
            <a:solidFill>
              <a:schemeClr val="tx1"/>
            </a:solidFill>
            <a:miter lim="800000"/>
            <a:headEnd/>
            <a:tailEnd/>
          </a:ln>
          <a:effectLst/>
        </p:spPr>
        <p:txBody>
          <a:bodyPr wrap="none" anchor="ctr"/>
          <a:lstStyle/>
          <a:p>
            <a:pPr algn="ctr" rtl="1"/>
            <a:r>
              <a:rPr lang="ar-SA" altLang="en-US">
                <a:cs typeface="Times New Roman (Arabic)" charset="0"/>
              </a:rPr>
              <a:t>الجانب </a:t>
            </a:r>
          </a:p>
          <a:p>
            <a:pPr algn="ctr" rtl="1"/>
            <a:r>
              <a:rPr lang="ar-SA" altLang="en-US">
                <a:cs typeface="Times New Roman (Arabic)" charset="0"/>
              </a:rPr>
              <a:t>الأيسر</a:t>
            </a:r>
          </a:p>
        </p:txBody>
      </p:sp>
      <p:sp>
        <p:nvSpPr>
          <p:cNvPr id="26635" name="Text Box 11"/>
          <p:cNvSpPr txBox="1">
            <a:spLocks noChangeArrowheads="1"/>
          </p:cNvSpPr>
          <p:nvPr/>
        </p:nvSpPr>
        <p:spPr bwMode="auto">
          <a:xfrm>
            <a:off x="3429000" y="1600200"/>
            <a:ext cx="2362200" cy="4300538"/>
          </a:xfrm>
          <a:prstGeom prst="rect">
            <a:avLst/>
          </a:prstGeom>
          <a:noFill/>
          <a:ln w="9525">
            <a:noFill/>
            <a:miter lim="800000"/>
            <a:headEnd/>
            <a:tailEnd/>
          </a:ln>
          <a:effectLst/>
        </p:spPr>
        <p:txBody>
          <a:bodyPr>
            <a:spAutoFit/>
          </a:bodyPr>
          <a:lstStyle/>
          <a:p>
            <a:pPr algn="r" rtl="1"/>
            <a:r>
              <a:rPr lang="ar-SA" altLang="en-US" sz="2800" b="1">
                <a:latin typeface="Traditional Arabic" pitchFamily="18" charset="-78"/>
                <a:cs typeface="Traditional Arabic" pitchFamily="18" charset="-78"/>
              </a:rPr>
              <a:t>تركيبي	</a:t>
            </a:r>
          </a:p>
          <a:p>
            <a:pPr algn="r" rtl="1"/>
            <a:r>
              <a:rPr lang="ar-SA" altLang="en-US" sz="2800" b="1">
                <a:latin typeface="Traditional Arabic" pitchFamily="18" charset="-78"/>
                <a:cs typeface="Traditional Arabic" pitchFamily="18" charset="-78"/>
              </a:rPr>
              <a:t>تجريبي	</a:t>
            </a:r>
            <a:endParaRPr lang="ar-SA" altLang="en-US" sz="2800">
              <a:latin typeface="Traditional Arabic" pitchFamily="18" charset="-78"/>
              <a:cs typeface="Traditional Arabic" pitchFamily="18" charset="-78"/>
            </a:endParaRPr>
          </a:p>
          <a:p>
            <a:pPr algn="r" rtl="1"/>
            <a:r>
              <a:rPr lang="ar-SA" altLang="en-US" sz="2800" b="1">
                <a:latin typeface="Traditional Arabic" pitchFamily="18" charset="-78"/>
                <a:cs typeface="Traditional Arabic" pitchFamily="18" charset="-78"/>
              </a:rPr>
              <a:t>الخيال هو محور تفكيره أسلوب تفكيره تلقائي</a:t>
            </a:r>
          </a:p>
          <a:p>
            <a:pPr algn="r" rtl="1"/>
            <a:r>
              <a:rPr lang="ar-SA" altLang="en-US" sz="2800" b="1">
                <a:latin typeface="Traditional Arabic" pitchFamily="18" charset="-78"/>
                <a:cs typeface="Traditional Arabic" pitchFamily="18" charset="-78"/>
              </a:rPr>
              <a:t>تلقائي 	</a:t>
            </a:r>
          </a:p>
          <a:p>
            <a:pPr algn="r" rtl="1"/>
            <a:r>
              <a:rPr lang="ar-SA" altLang="en-US" sz="2800" b="1">
                <a:latin typeface="Traditional Arabic" pitchFamily="18" charset="-78"/>
                <a:cs typeface="Traditional Arabic" pitchFamily="18" charset="-78"/>
              </a:rPr>
              <a:t>حدسي	</a:t>
            </a:r>
          </a:p>
          <a:p>
            <a:pPr algn="r" rtl="1"/>
            <a:r>
              <a:rPr lang="ar-SA" altLang="en-US" sz="2800" b="1">
                <a:latin typeface="Traditional Arabic" pitchFamily="18" charset="-78"/>
                <a:cs typeface="Traditional Arabic" pitchFamily="18" charset="-78"/>
              </a:rPr>
              <a:t>ذاتي	</a:t>
            </a:r>
          </a:p>
          <a:p>
            <a:pPr algn="r" rtl="1"/>
            <a:r>
              <a:rPr lang="ar-SA" altLang="en-US" sz="2800" b="1">
                <a:latin typeface="Traditional Arabic" pitchFamily="18" charset="-78"/>
                <a:cs typeface="Traditional Arabic" pitchFamily="18" charset="-78"/>
              </a:rPr>
              <a:t>مكاني	</a:t>
            </a:r>
          </a:p>
          <a:p>
            <a:pPr algn="r" rtl="1"/>
            <a:r>
              <a:rPr lang="ar-SA" altLang="en-US" sz="2800" b="1">
                <a:latin typeface="Traditional Arabic" pitchFamily="18" charset="-78"/>
                <a:cs typeface="Traditional Arabic" pitchFamily="18" charset="-78"/>
              </a:rPr>
              <a:t>يتذكر الوجوه</a:t>
            </a:r>
            <a:endParaRPr lang="ar-SA" altLang="en-US" b="1">
              <a:latin typeface="Traditional Arabic" pitchFamily="18" charset="-78"/>
              <a:cs typeface="Traditional Arabic" pitchFamily="18" charset="-78"/>
            </a:endParaRPr>
          </a:p>
          <a:p>
            <a:pPr rtl="1"/>
            <a:endParaRPr lang="en-US" altLang="en-US">
              <a:cs typeface="Times New Roman (Arabic)" charset="0"/>
            </a:endParaRPr>
          </a:p>
        </p:txBody>
      </p:sp>
      <p:sp>
        <p:nvSpPr>
          <p:cNvPr id="26636" name="Text Box 12"/>
          <p:cNvSpPr txBox="1">
            <a:spLocks noChangeArrowheads="1"/>
          </p:cNvSpPr>
          <p:nvPr/>
        </p:nvSpPr>
        <p:spPr bwMode="auto">
          <a:xfrm>
            <a:off x="762000" y="1600200"/>
            <a:ext cx="2667000" cy="3935413"/>
          </a:xfrm>
          <a:prstGeom prst="rect">
            <a:avLst/>
          </a:prstGeom>
          <a:solidFill>
            <a:srgbClr val="FFCCCC"/>
          </a:solidFill>
          <a:ln w="9525">
            <a:noFill/>
            <a:miter lim="800000"/>
            <a:headEnd/>
            <a:tailEnd/>
          </a:ln>
          <a:effectLst/>
        </p:spPr>
        <p:txBody>
          <a:bodyPr>
            <a:spAutoFit/>
          </a:bodyPr>
          <a:lstStyle/>
          <a:p>
            <a:pPr algn="r" rtl="1"/>
            <a:r>
              <a:rPr lang="ar-SA" altLang="en-US" sz="2800" b="1">
                <a:latin typeface="Traditional Arabic" pitchFamily="18" charset="-78"/>
                <a:cs typeface="Traditional Arabic" pitchFamily="18" charset="-78"/>
              </a:rPr>
              <a:t>تحليلي	</a:t>
            </a:r>
          </a:p>
          <a:p>
            <a:pPr algn="r" rtl="1"/>
            <a:r>
              <a:rPr lang="ar-SA" altLang="en-US" sz="2800" b="1">
                <a:latin typeface="Traditional Arabic" pitchFamily="18" charset="-78"/>
                <a:cs typeface="Traditional Arabic" pitchFamily="18" charset="-78"/>
              </a:rPr>
              <a:t>نظري	</a:t>
            </a:r>
          </a:p>
          <a:p>
            <a:pPr algn="r" rtl="1"/>
            <a:r>
              <a:rPr lang="ar-SA" altLang="en-US" sz="2800" b="1">
                <a:latin typeface="Traditional Arabic" pitchFamily="18" charset="-78"/>
                <a:cs typeface="Traditional Arabic" pitchFamily="18" charset="-78"/>
              </a:rPr>
              <a:t>الحقائق تكون محور تفكيره أسلوب تفكيره مدروس </a:t>
            </a:r>
          </a:p>
          <a:p>
            <a:pPr algn="r" rtl="1"/>
            <a:r>
              <a:rPr lang="ar-SA" altLang="en-US" sz="2800" b="1">
                <a:latin typeface="Traditional Arabic" pitchFamily="18" charset="-78"/>
                <a:cs typeface="Traditional Arabic" pitchFamily="18" charset="-78"/>
              </a:rPr>
              <a:t>منظم	</a:t>
            </a:r>
          </a:p>
          <a:p>
            <a:pPr algn="r" rtl="1"/>
            <a:r>
              <a:rPr lang="ar-SA" altLang="en-US" sz="2800" b="1">
                <a:latin typeface="Traditional Arabic" pitchFamily="18" charset="-78"/>
                <a:cs typeface="Traditional Arabic" pitchFamily="18" charset="-78"/>
              </a:rPr>
              <a:t>منطقي	</a:t>
            </a:r>
          </a:p>
          <a:p>
            <a:pPr algn="r" rtl="1"/>
            <a:r>
              <a:rPr lang="ar-SA" altLang="en-US" sz="2800" b="1">
                <a:latin typeface="Traditional Arabic" pitchFamily="18" charset="-78"/>
                <a:cs typeface="Traditional Arabic" pitchFamily="18" charset="-78"/>
              </a:rPr>
              <a:t>موضوعي	</a:t>
            </a:r>
          </a:p>
          <a:p>
            <a:pPr algn="r" rtl="1"/>
            <a:r>
              <a:rPr lang="ar-SA" altLang="en-US" sz="2800" b="1">
                <a:latin typeface="Traditional Arabic" pitchFamily="18" charset="-78"/>
                <a:cs typeface="Traditional Arabic" pitchFamily="18" charset="-78"/>
              </a:rPr>
              <a:t>رقمي 	</a:t>
            </a:r>
          </a:p>
          <a:p>
            <a:pPr algn="r" rtl="1"/>
            <a:r>
              <a:rPr lang="ar-SA" altLang="en-US" sz="2800" b="1">
                <a:latin typeface="Traditional Arabic" pitchFamily="18" charset="-78"/>
                <a:cs typeface="Traditional Arabic" pitchFamily="18" charset="-78"/>
              </a:rPr>
              <a:t>يتذكر الأسماء </a:t>
            </a:r>
            <a:endParaRPr lang="ar-SA" altLang="en-US">
              <a:cs typeface="Times New Roman (Arabic)" charset="0"/>
            </a:endParaRP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wd">
                                    <p:tmAbs val="300"/>
                                  </p:iterate>
                                  <p:childTnLst>
                                    <p:set>
                                      <p:cBhvr>
                                        <p:cTn id="6" dur="1" fill="hold">
                                          <p:stCondLst>
                                            <p:cond delay="299"/>
                                          </p:stCondLst>
                                        </p:cTn>
                                        <p:tgtEl>
                                          <p:spTgt spid="266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6"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636588" y="817563"/>
            <a:ext cx="8001000" cy="5715000"/>
          </a:xfrm>
          <a:prstGeom prst="rect">
            <a:avLst/>
          </a:prstGeom>
          <a:solidFill>
            <a:srgbClr val="FF7C80"/>
          </a:solidFill>
          <a:ln w="9525">
            <a:noFill/>
            <a:miter lim="800000"/>
            <a:headEnd/>
            <a:tailEnd/>
          </a:ln>
        </p:spPr>
        <p:txBody>
          <a:bodyPr/>
          <a:lstStyle/>
          <a:p>
            <a:endParaRPr lang="ar-SA"/>
          </a:p>
        </p:txBody>
      </p:sp>
      <p:sp>
        <p:nvSpPr>
          <p:cNvPr id="27651" name="Rectangle 3"/>
          <p:cNvSpPr>
            <a:spLocks noChangeArrowheads="1"/>
          </p:cNvSpPr>
          <p:nvPr/>
        </p:nvSpPr>
        <p:spPr bwMode="auto">
          <a:xfrm>
            <a:off x="768350" y="889000"/>
            <a:ext cx="7869238" cy="5511800"/>
          </a:xfrm>
          <a:prstGeom prst="rect">
            <a:avLst/>
          </a:prstGeom>
          <a:solidFill>
            <a:srgbClr val="000000"/>
          </a:solidFill>
          <a:ln w="9525">
            <a:noFill/>
            <a:miter lim="800000"/>
            <a:headEnd/>
            <a:tailEnd/>
          </a:ln>
        </p:spPr>
        <p:txBody>
          <a:bodyPr/>
          <a:lstStyle/>
          <a:p>
            <a:endParaRPr lang="ar-SA"/>
          </a:p>
        </p:txBody>
      </p:sp>
      <p:sp>
        <p:nvSpPr>
          <p:cNvPr id="27652" name="Rectangle 4"/>
          <p:cNvSpPr>
            <a:spLocks noChangeArrowheads="1"/>
          </p:cNvSpPr>
          <p:nvPr/>
        </p:nvSpPr>
        <p:spPr bwMode="auto">
          <a:xfrm>
            <a:off x="228600" y="304800"/>
            <a:ext cx="8610600" cy="6248400"/>
          </a:xfrm>
          <a:prstGeom prst="rect">
            <a:avLst/>
          </a:prstGeom>
          <a:solidFill>
            <a:srgbClr val="FFCCCC"/>
          </a:solidFill>
          <a:ln w="9525">
            <a:noFill/>
            <a:miter lim="800000"/>
            <a:headEnd/>
            <a:tailEnd/>
          </a:ln>
        </p:spPr>
        <p:txBody>
          <a:bodyPr/>
          <a:lstStyle/>
          <a:p>
            <a:endParaRPr lang="ar-SA"/>
          </a:p>
        </p:txBody>
      </p:sp>
      <p:sp>
        <p:nvSpPr>
          <p:cNvPr id="27653" name="Rectangle 5"/>
          <p:cNvSpPr>
            <a:spLocks noChangeArrowheads="1"/>
          </p:cNvSpPr>
          <p:nvPr/>
        </p:nvSpPr>
        <p:spPr bwMode="auto">
          <a:xfrm>
            <a:off x="762000" y="1295400"/>
            <a:ext cx="5791200" cy="4541838"/>
          </a:xfrm>
          <a:prstGeom prst="rect">
            <a:avLst/>
          </a:prstGeom>
          <a:solidFill>
            <a:srgbClr val="CCFFCC"/>
          </a:solidFill>
          <a:ln w="9525">
            <a:noFill/>
            <a:miter lim="800000"/>
            <a:headEnd/>
            <a:tailEnd/>
          </a:ln>
        </p:spPr>
        <p:txBody>
          <a:bodyPr/>
          <a:lstStyle/>
          <a:p>
            <a:endParaRPr lang="ar-SA"/>
          </a:p>
        </p:txBody>
      </p:sp>
      <p:sp>
        <p:nvSpPr>
          <p:cNvPr id="27654" name="Rectangle 6"/>
          <p:cNvSpPr>
            <a:spLocks noChangeArrowheads="1"/>
          </p:cNvSpPr>
          <p:nvPr/>
        </p:nvSpPr>
        <p:spPr bwMode="auto">
          <a:xfrm>
            <a:off x="3397250" y="1009650"/>
            <a:ext cx="150813" cy="5272088"/>
          </a:xfrm>
          <a:prstGeom prst="rect">
            <a:avLst/>
          </a:prstGeom>
          <a:solidFill>
            <a:srgbClr val="B28400"/>
          </a:solidFill>
          <a:ln w="9525">
            <a:noFill/>
            <a:miter lim="800000"/>
            <a:headEnd/>
            <a:tailEnd/>
          </a:ln>
        </p:spPr>
        <p:txBody>
          <a:bodyPr/>
          <a:lstStyle/>
          <a:p>
            <a:endParaRPr lang="ar-SA"/>
          </a:p>
        </p:txBody>
      </p:sp>
      <p:pic>
        <p:nvPicPr>
          <p:cNvPr id="27655" name="Picture 7" descr="J:\Clipart\PEOPLE\ORGANS\ANATM054.WMF"/>
          <p:cNvPicPr>
            <a:picLocks noChangeAspect="1" noChangeArrowheads="1"/>
          </p:cNvPicPr>
          <p:nvPr/>
        </p:nvPicPr>
        <p:blipFill>
          <a:blip r:embed="rId2" cstate="print"/>
          <a:srcRect/>
          <a:stretch>
            <a:fillRect/>
          </a:stretch>
        </p:blipFill>
        <p:spPr bwMode="auto">
          <a:xfrm>
            <a:off x="6096000" y="1066800"/>
            <a:ext cx="2590800" cy="1176338"/>
          </a:xfrm>
          <a:prstGeom prst="rect">
            <a:avLst/>
          </a:prstGeom>
          <a:solidFill>
            <a:srgbClr val="FFCCCC"/>
          </a:solidFill>
        </p:spPr>
      </p:pic>
      <p:sp>
        <p:nvSpPr>
          <p:cNvPr id="27656" name="AutoShape 8"/>
          <p:cNvSpPr>
            <a:spLocks noChangeArrowheads="1"/>
          </p:cNvSpPr>
          <p:nvPr/>
        </p:nvSpPr>
        <p:spPr bwMode="auto">
          <a:xfrm>
            <a:off x="6553200" y="2514600"/>
            <a:ext cx="2133600" cy="3200400"/>
          </a:xfrm>
          <a:prstGeom prst="flowChartPunchedTape">
            <a:avLst/>
          </a:prstGeom>
          <a:solidFill>
            <a:srgbClr val="FFFFCC"/>
          </a:solidFill>
          <a:ln w="9525">
            <a:solidFill>
              <a:schemeClr val="tx1"/>
            </a:solidFill>
            <a:miter lim="800000"/>
            <a:headEnd/>
            <a:tailEnd/>
          </a:ln>
          <a:effectLst/>
        </p:spPr>
        <p:txBody>
          <a:bodyPr wrap="none" anchor="ctr"/>
          <a:lstStyle/>
          <a:p>
            <a:pPr algn="ctr" rtl="1"/>
            <a:r>
              <a:rPr lang="ar-SA" altLang="en-US" b="1">
                <a:cs typeface="Times New Roman (Arabic)" charset="0"/>
              </a:rPr>
              <a:t>الصفات والخصائص</a:t>
            </a:r>
          </a:p>
          <a:p>
            <a:pPr algn="ctr" rtl="1"/>
            <a:r>
              <a:rPr lang="ar-SA" altLang="en-US" b="1">
                <a:cs typeface="Times New Roman (Arabic)" charset="0"/>
              </a:rPr>
              <a:t> العامة  لكل من </a:t>
            </a:r>
          </a:p>
          <a:p>
            <a:pPr algn="ctr" rtl="1"/>
            <a:r>
              <a:rPr lang="ar-SA" altLang="en-US" b="1">
                <a:cs typeface="Times New Roman (Arabic)" charset="0"/>
              </a:rPr>
              <a:t>الجانب الأيمن </a:t>
            </a:r>
          </a:p>
          <a:p>
            <a:pPr algn="ctr" rtl="1"/>
            <a:r>
              <a:rPr lang="ar-SA" altLang="en-US" b="1">
                <a:cs typeface="Times New Roman (Arabic)" charset="0"/>
              </a:rPr>
              <a:t> والجانب الأيسر</a:t>
            </a:r>
          </a:p>
          <a:p>
            <a:pPr algn="ctr" rtl="1"/>
            <a:r>
              <a:rPr lang="ar-SA" altLang="en-US" b="1">
                <a:cs typeface="Times New Roman (Arabic)" charset="0"/>
              </a:rPr>
              <a:t> للمخ</a:t>
            </a:r>
          </a:p>
        </p:txBody>
      </p:sp>
      <p:sp>
        <p:nvSpPr>
          <p:cNvPr id="27657" name="AutoShape 9"/>
          <p:cNvSpPr>
            <a:spLocks noChangeArrowheads="1"/>
          </p:cNvSpPr>
          <p:nvPr/>
        </p:nvSpPr>
        <p:spPr bwMode="auto">
          <a:xfrm>
            <a:off x="3810000" y="685800"/>
            <a:ext cx="1752600" cy="838200"/>
          </a:xfrm>
          <a:prstGeom prst="downArrow">
            <a:avLst>
              <a:gd name="adj1" fmla="val 50000"/>
              <a:gd name="adj2" fmla="val 25000"/>
            </a:avLst>
          </a:prstGeom>
          <a:solidFill>
            <a:srgbClr val="FFFFCC"/>
          </a:solidFill>
          <a:ln w="9525">
            <a:solidFill>
              <a:schemeClr val="tx1"/>
            </a:solidFill>
            <a:miter lim="800000"/>
            <a:headEnd/>
            <a:tailEnd/>
          </a:ln>
          <a:effectLst/>
        </p:spPr>
        <p:txBody>
          <a:bodyPr wrap="none" anchor="ctr"/>
          <a:lstStyle/>
          <a:p>
            <a:pPr algn="ctr" rtl="1"/>
            <a:r>
              <a:rPr lang="ar-SA" altLang="en-US">
                <a:cs typeface="Times New Roman (Arabic)" charset="0"/>
              </a:rPr>
              <a:t>الجانب</a:t>
            </a:r>
          </a:p>
          <a:p>
            <a:pPr algn="ctr" rtl="1"/>
            <a:r>
              <a:rPr lang="ar-SA" altLang="en-US">
                <a:cs typeface="Times New Roman (Arabic)" charset="0"/>
              </a:rPr>
              <a:t> الأيمن</a:t>
            </a:r>
          </a:p>
        </p:txBody>
      </p:sp>
      <p:sp>
        <p:nvSpPr>
          <p:cNvPr id="27658" name="AutoShape 10"/>
          <p:cNvSpPr>
            <a:spLocks noChangeArrowheads="1"/>
          </p:cNvSpPr>
          <p:nvPr/>
        </p:nvSpPr>
        <p:spPr bwMode="auto">
          <a:xfrm>
            <a:off x="1295400" y="685800"/>
            <a:ext cx="1752600" cy="838200"/>
          </a:xfrm>
          <a:prstGeom prst="downArrow">
            <a:avLst>
              <a:gd name="adj1" fmla="val 50000"/>
              <a:gd name="adj2" fmla="val 25000"/>
            </a:avLst>
          </a:prstGeom>
          <a:solidFill>
            <a:srgbClr val="FFFFCC"/>
          </a:solidFill>
          <a:ln w="9525">
            <a:solidFill>
              <a:schemeClr val="tx1"/>
            </a:solidFill>
            <a:miter lim="800000"/>
            <a:headEnd/>
            <a:tailEnd/>
          </a:ln>
          <a:effectLst/>
        </p:spPr>
        <p:txBody>
          <a:bodyPr wrap="none" anchor="ctr"/>
          <a:lstStyle/>
          <a:p>
            <a:pPr algn="ctr" rtl="1"/>
            <a:r>
              <a:rPr lang="ar-SA" altLang="en-US">
                <a:cs typeface="Times New Roman (Arabic)" charset="0"/>
              </a:rPr>
              <a:t>الجانب </a:t>
            </a:r>
          </a:p>
          <a:p>
            <a:pPr algn="ctr" rtl="1"/>
            <a:r>
              <a:rPr lang="ar-SA" altLang="en-US">
                <a:cs typeface="Times New Roman (Arabic)" charset="0"/>
              </a:rPr>
              <a:t>الأيسر</a:t>
            </a:r>
          </a:p>
        </p:txBody>
      </p:sp>
      <p:sp>
        <p:nvSpPr>
          <p:cNvPr id="27659" name="Text Box 11"/>
          <p:cNvSpPr txBox="1">
            <a:spLocks noChangeArrowheads="1"/>
          </p:cNvSpPr>
          <p:nvPr/>
        </p:nvSpPr>
        <p:spPr bwMode="auto">
          <a:xfrm>
            <a:off x="3429000" y="1600200"/>
            <a:ext cx="2362200" cy="822325"/>
          </a:xfrm>
          <a:prstGeom prst="rect">
            <a:avLst/>
          </a:prstGeom>
          <a:noFill/>
          <a:ln w="9525">
            <a:noFill/>
            <a:miter lim="800000"/>
            <a:headEnd/>
            <a:tailEnd/>
          </a:ln>
          <a:effectLst/>
        </p:spPr>
        <p:txBody>
          <a:bodyPr>
            <a:spAutoFit/>
          </a:bodyPr>
          <a:lstStyle/>
          <a:p>
            <a:pPr algn="r" rtl="1"/>
            <a:endParaRPr lang="en-US" altLang="en-US" b="1">
              <a:latin typeface="Traditional Arabic" pitchFamily="18" charset="-78"/>
              <a:cs typeface="Traditional Arabic" pitchFamily="18" charset="-78"/>
            </a:endParaRPr>
          </a:p>
          <a:p>
            <a:pPr rtl="1"/>
            <a:endParaRPr lang="en-US" altLang="en-US">
              <a:cs typeface="Times New Roman (Arabic)" charset="0"/>
            </a:endParaRPr>
          </a:p>
        </p:txBody>
      </p:sp>
      <p:sp>
        <p:nvSpPr>
          <p:cNvPr id="27660" name="Text Box 12"/>
          <p:cNvSpPr txBox="1">
            <a:spLocks noChangeArrowheads="1"/>
          </p:cNvSpPr>
          <p:nvPr/>
        </p:nvSpPr>
        <p:spPr bwMode="auto">
          <a:xfrm>
            <a:off x="381000" y="1600200"/>
            <a:ext cx="3048000" cy="4362450"/>
          </a:xfrm>
          <a:prstGeom prst="rect">
            <a:avLst/>
          </a:prstGeom>
          <a:solidFill>
            <a:srgbClr val="FFCCCC"/>
          </a:solidFill>
          <a:ln w="9525">
            <a:noFill/>
            <a:miter lim="800000"/>
            <a:headEnd/>
            <a:tailEnd/>
          </a:ln>
          <a:effectLst/>
        </p:spPr>
        <p:txBody>
          <a:bodyPr>
            <a:spAutoFit/>
          </a:bodyPr>
          <a:lstStyle/>
          <a:p>
            <a:pPr algn="r" rtl="1"/>
            <a:r>
              <a:rPr lang="ar-SA" altLang="en-US" sz="2800" b="1">
                <a:latin typeface="Traditional Arabic" pitchFamily="18" charset="-78"/>
                <a:cs typeface="Traditional Arabic" pitchFamily="18" charset="-78"/>
              </a:rPr>
              <a:t>يفضل التفسير اللفظي والتعليمات الواضحة</a:t>
            </a:r>
          </a:p>
          <a:p>
            <a:pPr algn="r" rtl="1"/>
            <a:r>
              <a:rPr lang="ar-SA" altLang="en-US" sz="2800" b="1">
                <a:latin typeface="Traditional Arabic" pitchFamily="18" charset="-78"/>
                <a:cs typeface="Traditional Arabic" pitchFamily="18" charset="-78"/>
              </a:rPr>
              <a:t>يحب الأسئلة الاختيارية	</a:t>
            </a:r>
          </a:p>
          <a:p>
            <a:pPr algn="r" rtl="1"/>
            <a:r>
              <a:rPr lang="ar-SA" altLang="en-US" sz="2800" b="1">
                <a:latin typeface="Traditional Arabic" pitchFamily="18" charset="-78"/>
                <a:cs typeface="Traditional Arabic" pitchFamily="18" charset="-78"/>
              </a:rPr>
              <a:t>يحب الكلام والكتابة	</a:t>
            </a:r>
          </a:p>
          <a:p>
            <a:pPr algn="r" rtl="1"/>
            <a:r>
              <a:rPr lang="ar-SA" altLang="en-US" sz="2800" b="1">
                <a:latin typeface="Traditional Arabic" pitchFamily="18" charset="-78"/>
                <a:cs typeface="Traditional Arabic" pitchFamily="18" charset="-78"/>
              </a:rPr>
              <a:t>لا يحب ولا يجيد استعمال التشبيه والاستعارات	</a:t>
            </a:r>
          </a:p>
          <a:p>
            <a:pPr algn="r" rtl="1"/>
            <a:r>
              <a:rPr lang="ar-SA" altLang="en-US" sz="2800" b="1">
                <a:latin typeface="Traditional Arabic" pitchFamily="18" charset="-78"/>
                <a:cs typeface="Traditional Arabic" pitchFamily="18" charset="-78"/>
              </a:rPr>
              <a:t>عنده القدرة على السيطرة على المشاعر	</a:t>
            </a:r>
          </a:p>
          <a:p>
            <a:pPr algn="r" rtl="1"/>
            <a:r>
              <a:rPr lang="ar-SA" altLang="en-US" sz="2800" b="1">
                <a:latin typeface="Traditional Arabic" pitchFamily="18" charset="-78"/>
                <a:cs typeface="Traditional Arabic" pitchFamily="18" charset="-78"/>
              </a:rPr>
              <a:t>يهتم بالتفاصيل	</a:t>
            </a:r>
          </a:p>
          <a:p>
            <a:pPr algn="r" rtl="1"/>
            <a:r>
              <a:rPr lang="ar-SA" altLang="en-US" sz="2800" b="1">
                <a:latin typeface="Traditional Arabic" pitchFamily="18" charset="-78"/>
                <a:cs typeface="Traditional Arabic" pitchFamily="18" charset="-78"/>
              </a:rPr>
              <a:t>يستجيب لمعنى الكلمة </a:t>
            </a:r>
            <a:endParaRPr lang="ar-SA" altLang="en-US">
              <a:cs typeface="Times New Roman (Arabic)" charset="0"/>
            </a:endParaRPr>
          </a:p>
        </p:txBody>
      </p:sp>
      <p:sp>
        <p:nvSpPr>
          <p:cNvPr id="27661" name="Text Box 13"/>
          <p:cNvSpPr txBox="1">
            <a:spLocks noChangeArrowheads="1"/>
          </p:cNvSpPr>
          <p:nvPr/>
        </p:nvSpPr>
        <p:spPr bwMode="auto">
          <a:xfrm>
            <a:off x="2971800" y="1600200"/>
            <a:ext cx="3429000" cy="4910138"/>
          </a:xfrm>
          <a:prstGeom prst="rect">
            <a:avLst/>
          </a:prstGeom>
          <a:noFill/>
          <a:ln w="9525">
            <a:noFill/>
            <a:miter lim="800000"/>
            <a:headEnd/>
            <a:tailEnd/>
          </a:ln>
          <a:effectLst/>
        </p:spPr>
        <p:txBody>
          <a:bodyPr>
            <a:spAutoFit/>
          </a:bodyPr>
          <a:lstStyle/>
          <a:p>
            <a:pPr algn="r" rtl="1"/>
            <a:r>
              <a:rPr lang="ar-SA" altLang="en-US" sz="2800" b="1">
                <a:latin typeface="Traditional Arabic" pitchFamily="18" charset="-78"/>
                <a:cs typeface="Traditional Arabic" pitchFamily="18" charset="-78"/>
              </a:rPr>
              <a:t>يفضل الإرشادات الرمزية </a:t>
            </a:r>
          </a:p>
          <a:p>
            <a:pPr algn="r" rtl="1"/>
            <a:r>
              <a:rPr lang="ar-SA" altLang="en-US" sz="2800" b="1">
                <a:latin typeface="Traditional Arabic" pitchFamily="18" charset="-78"/>
                <a:cs typeface="Traditional Arabic" pitchFamily="18" charset="-78"/>
              </a:rPr>
              <a:t>يحب الأسئلة المقالية	</a:t>
            </a:r>
          </a:p>
          <a:p>
            <a:pPr algn="r" rtl="1"/>
            <a:r>
              <a:rPr lang="ar-SA" altLang="en-US" sz="2800" b="1">
                <a:latin typeface="Traditional Arabic" pitchFamily="18" charset="-78"/>
                <a:cs typeface="Traditional Arabic" pitchFamily="18" charset="-78"/>
              </a:rPr>
              <a:t>يحب الرسم ومعالجة الرموز</a:t>
            </a:r>
          </a:p>
          <a:p>
            <a:pPr algn="r" rtl="1"/>
            <a:r>
              <a:rPr lang="ar-SA" altLang="en-US" sz="2800" b="1">
                <a:latin typeface="Traditional Arabic" pitchFamily="18" charset="-78"/>
                <a:cs typeface="Traditional Arabic" pitchFamily="18" charset="-78"/>
              </a:rPr>
              <a:t>يجيد ويحب استعمال التشبيه والاستعارات	</a:t>
            </a:r>
          </a:p>
          <a:p>
            <a:pPr algn="r" rtl="1"/>
            <a:r>
              <a:rPr lang="ar-SA" altLang="en-US" sz="2800" b="1">
                <a:latin typeface="Traditional Arabic" pitchFamily="18" charset="-78"/>
                <a:cs typeface="Traditional Arabic" pitchFamily="18" charset="-78"/>
              </a:rPr>
              <a:t>حر بمشاعره</a:t>
            </a:r>
          </a:p>
          <a:p>
            <a:pPr algn="r" rtl="1"/>
            <a:r>
              <a:rPr lang="ar-SA" altLang="en-US" sz="2800" b="1">
                <a:latin typeface="Traditional Arabic" pitchFamily="18" charset="-78"/>
                <a:cs typeface="Traditional Arabic" pitchFamily="18" charset="-78"/>
              </a:rPr>
              <a:t>صعب السيطرة على المشاعر</a:t>
            </a:r>
          </a:p>
          <a:p>
            <a:pPr algn="r" rtl="1"/>
            <a:r>
              <a:rPr lang="ar-SA" altLang="en-US" sz="2800" b="1">
                <a:latin typeface="Traditional Arabic" pitchFamily="18" charset="-78"/>
                <a:cs typeface="Traditional Arabic" pitchFamily="18" charset="-78"/>
              </a:rPr>
              <a:t>تتحكم فيه المشاعر</a:t>
            </a:r>
          </a:p>
          <a:p>
            <a:pPr algn="r" rtl="1"/>
            <a:r>
              <a:rPr lang="ar-SA" altLang="en-US" sz="2800" b="1">
                <a:latin typeface="Traditional Arabic" pitchFamily="18" charset="-78"/>
                <a:cs typeface="Traditional Arabic" pitchFamily="18" charset="-78"/>
              </a:rPr>
              <a:t>يهتم بأوجه الشبه  </a:t>
            </a:r>
          </a:p>
          <a:p>
            <a:pPr algn="r" rtl="1"/>
            <a:r>
              <a:rPr lang="ar-SA" altLang="en-US" sz="2800" b="1">
                <a:latin typeface="Traditional Arabic" pitchFamily="18" charset="-78"/>
                <a:cs typeface="Traditional Arabic" pitchFamily="18" charset="-78"/>
              </a:rPr>
              <a:t>يستجيب لنبرة الصوت</a:t>
            </a:r>
            <a:r>
              <a:rPr lang="ar-SA" altLang="en-US" b="1">
                <a:latin typeface="Traditional Arabic" pitchFamily="18" charset="-78"/>
                <a:cs typeface="Traditional Arabic" pitchFamily="18" charset="-78"/>
              </a:rPr>
              <a:t>	</a:t>
            </a:r>
          </a:p>
          <a:p>
            <a:pPr algn="r" rtl="1">
              <a:spcBef>
                <a:spcPct val="50000"/>
              </a:spcBef>
            </a:pPr>
            <a:endParaRPr lang="en-US" altLang="en-US">
              <a:cs typeface="Times New Roman (Arabic)" charset="0"/>
            </a:endParaRP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wd">
                                    <p:tmAbs val="300"/>
                                  </p:iterate>
                                  <p:childTnLst>
                                    <p:set>
                                      <p:cBhvr>
                                        <p:cTn id="6" dur="1" fill="hold">
                                          <p:stCondLst>
                                            <p:cond delay="299"/>
                                          </p:stCondLst>
                                        </p:cTn>
                                        <p:tgtEl>
                                          <p:spTgt spid="276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60"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636588" y="817563"/>
            <a:ext cx="8001000" cy="5715000"/>
          </a:xfrm>
          <a:prstGeom prst="rect">
            <a:avLst/>
          </a:prstGeom>
          <a:solidFill>
            <a:srgbClr val="FF7C80"/>
          </a:solidFill>
          <a:ln w="9525">
            <a:noFill/>
            <a:miter lim="800000"/>
            <a:headEnd/>
            <a:tailEnd/>
          </a:ln>
        </p:spPr>
        <p:txBody>
          <a:bodyPr/>
          <a:lstStyle/>
          <a:p>
            <a:endParaRPr lang="ar-SA"/>
          </a:p>
        </p:txBody>
      </p:sp>
      <p:sp>
        <p:nvSpPr>
          <p:cNvPr id="28675" name="Rectangle 3"/>
          <p:cNvSpPr>
            <a:spLocks noChangeArrowheads="1"/>
          </p:cNvSpPr>
          <p:nvPr/>
        </p:nvSpPr>
        <p:spPr bwMode="auto">
          <a:xfrm>
            <a:off x="768350" y="889000"/>
            <a:ext cx="7869238" cy="5511800"/>
          </a:xfrm>
          <a:prstGeom prst="rect">
            <a:avLst/>
          </a:prstGeom>
          <a:solidFill>
            <a:srgbClr val="000000"/>
          </a:solidFill>
          <a:ln w="9525">
            <a:noFill/>
            <a:miter lim="800000"/>
            <a:headEnd/>
            <a:tailEnd/>
          </a:ln>
        </p:spPr>
        <p:txBody>
          <a:bodyPr/>
          <a:lstStyle/>
          <a:p>
            <a:endParaRPr lang="ar-SA"/>
          </a:p>
        </p:txBody>
      </p:sp>
      <p:sp>
        <p:nvSpPr>
          <p:cNvPr id="28676" name="Rectangle 4"/>
          <p:cNvSpPr>
            <a:spLocks noChangeArrowheads="1"/>
          </p:cNvSpPr>
          <p:nvPr/>
        </p:nvSpPr>
        <p:spPr bwMode="auto">
          <a:xfrm>
            <a:off x="228600" y="304800"/>
            <a:ext cx="8610600" cy="6248400"/>
          </a:xfrm>
          <a:prstGeom prst="rect">
            <a:avLst/>
          </a:prstGeom>
          <a:solidFill>
            <a:srgbClr val="FFCCCC"/>
          </a:solidFill>
          <a:ln w="9525">
            <a:noFill/>
            <a:miter lim="800000"/>
            <a:headEnd/>
            <a:tailEnd/>
          </a:ln>
        </p:spPr>
        <p:txBody>
          <a:bodyPr/>
          <a:lstStyle/>
          <a:p>
            <a:endParaRPr lang="ar-SA"/>
          </a:p>
        </p:txBody>
      </p:sp>
      <p:sp>
        <p:nvSpPr>
          <p:cNvPr id="28677" name="Rectangle 5"/>
          <p:cNvSpPr>
            <a:spLocks noChangeArrowheads="1"/>
          </p:cNvSpPr>
          <p:nvPr/>
        </p:nvSpPr>
        <p:spPr bwMode="auto">
          <a:xfrm>
            <a:off x="381000" y="1295400"/>
            <a:ext cx="6248400" cy="4541838"/>
          </a:xfrm>
          <a:prstGeom prst="rect">
            <a:avLst/>
          </a:prstGeom>
          <a:solidFill>
            <a:srgbClr val="CCFFCC"/>
          </a:solidFill>
          <a:ln w="9525">
            <a:noFill/>
            <a:miter lim="800000"/>
            <a:headEnd/>
            <a:tailEnd/>
          </a:ln>
        </p:spPr>
        <p:txBody>
          <a:bodyPr/>
          <a:lstStyle/>
          <a:p>
            <a:endParaRPr lang="ar-SA"/>
          </a:p>
        </p:txBody>
      </p:sp>
      <p:sp>
        <p:nvSpPr>
          <p:cNvPr id="28678" name="Rectangle 6"/>
          <p:cNvSpPr>
            <a:spLocks noChangeArrowheads="1"/>
          </p:cNvSpPr>
          <p:nvPr/>
        </p:nvSpPr>
        <p:spPr bwMode="auto">
          <a:xfrm>
            <a:off x="3397250" y="1009650"/>
            <a:ext cx="150813" cy="5272088"/>
          </a:xfrm>
          <a:prstGeom prst="rect">
            <a:avLst/>
          </a:prstGeom>
          <a:solidFill>
            <a:srgbClr val="B28400"/>
          </a:solidFill>
          <a:ln w="9525">
            <a:noFill/>
            <a:miter lim="800000"/>
            <a:headEnd/>
            <a:tailEnd/>
          </a:ln>
        </p:spPr>
        <p:txBody>
          <a:bodyPr/>
          <a:lstStyle/>
          <a:p>
            <a:endParaRPr lang="ar-SA"/>
          </a:p>
        </p:txBody>
      </p:sp>
      <p:pic>
        <p:nvPicPr>
          <p:cNvPr id="28679" name="Picture 7" descr="J:\Clipart\PEOPLE\ORGANS\ANATM054.WMF"/>
          <p:cNvPicPr>
            <a:picLocks noChangeAspect="1" noChangeArrowheads="1"/>
          </p:cNvPicPr>
          <p:nvPr/>
        </p:nvPicPr>
        <p:blipFill>
          <a:blip r:embed="rId2" cstate="print"/>
          <a:srcRect/>
          <a:stretch>
            <a:fillRect/>
          </a:stretch>
        </p:blipFill>
        <p:spPr bwMode="auto">
          <a:xfrm>
            <a:off x="6096000" y="1066800"/>
            <a:ext cx="2590800" cy="1176338"/>
          </a:xfrm>
          <a:prstGeom prst="rect">
            <a:avLst/>
          </a:prstGeom>
          <a:solidFill>
            <a:srgbClr val="FFCCCC"/>
          </a:solidFill>
        </p:spPr>
      </p:pic>
      <p:sp>
        <p:nvSpPr>
          <p:cNvPr id="28680" name="AutoShape 8"/>
          <p:cNvSpPr>
            <a:spLocks noChangeArrowheads="1"/>
          </p:cNvSpPr>
          <p:nvPr/>
        </p:nvSpPr>
        <p:spPr bwMode="auto">
          <a:xfrm>
            <a:off x="6553200" y="2514600"/>
            <a:ext cx="2133600" cy="3200400"/>
          </a:xfrm>
          <a:prstGeom prst="flowChartPunchedTape">
            <a:avLst/>
          </a:prstGeom>
          <a:solidFill>
            <a:srgbClr val="FFFFCC"/>
          </a:solidFill>
          <a:ln w="9525">
            <a:solidFill>
              <a:schemeClr val="tx1"/>
            </a:solidFill>
            <a:miter lim="800000"/>
            <a:headEnd/>
            <a:tailEnd/>
          </a:ln>
          <a:effectLst/>
        </p:spPr>
        <p:txBody>
          <a:bodyPr wrap="none" anchor="ctr"/>
          <a:lstStyle/>
          <a:p>
            <a:pPr algn="ctr" rtl="1"/>
            <a:r>
              <a:rPr lang="ar-SA" altLang="en-US" b="1">
                <a:cs typeface="Times New Roman (Arabic)" charset="0"/>
              </a:rPr>
              <a:t>الصفات والخصائص</a:t>
            </a:r>
          </a:p>
          <a:p>
            <a:pPr algn="ctr" rtl="1"/>
            <a:r>
              <a:rPr lang="ar-SA" altLang="en-US" b="1">
                <a:cs typeface="Times New Roman (Arabic)" charset="0"/>
              </a:rPr>
              <a:t> العامة  لكل من </a:t>
            </a:r>
          </a:p>
          <a:p>
            <a:pPr algn="ctr" rtl="1"/>
            <a:r>
              <a:rPr lang="ar-SA" altLang="en-US" b="1">
                <a:cs typeface="Times New Roman (Arabic)" charset="0"/>
              </a:rPr>
              <a:t>الجانب الأيمن </a:t>
            </a:r>
          </a:p>
          <a:p>
            <a:pPr algn="ctr" rtl="1"/>
            <a:r>
              <a:rPr lang="ar-SA" altLang="en-US" b="1">
                <a:cs typeface="Times New Roman (Arabic)" charset="0"/>
              </a:rPr>
              <a:t> والجانب الأيسر</a:t>
            </a:r>
          </a:p>
          <a:p>
            <a:pPr algn="ctr" rtl="1"/>
            <a:r>
              <a:rPr lang="ar-SA" altLang="en-US" b="1">
                <a:cs typeface="Times New Roman (Arabic)" charset="0"/>
              </a:rPr>
              <a:t> للمخ</a:t>
            </a:r>
          </a:p>
        </p:txBody>
      </p:sp>
      <p:sp>
        <p:nvSpPr>
          <p:cNvPr id="28681" name="AutoShape 9"/>
          <p:cNvSpPr>
            <a:spLocks noChangeArrowheads="1"/>
          </p:cNvSpPr>
          <p:nvPr/>
        </p:nvSpPr>
        <p:spPr bwMode="auto">
          <a:xfrm>
            <a:off x="3810000" y="685800"/>
            <a:ext cx="1752600" cy="838200"/>
          </a:xfrm>
          <a:prstGeom prst="downArrow">
            <a:avLst>
              <a:gd name="adj1" fmla="val 50000"/>
              <a:gd name="adj2" fmla="val 25000"/>
            </a:avLst>
          </a:prstGeom>
          <a:solidFill>
            <a:srgbClr val="FFFFCC"/>
          </a:solidFill>
          <a:ln w="9525">
            <a:solidFill>
              <a:schemeClr val="tx1"/>
            </a:solidFill>
            <a:miter lim="800000"/>
            <a:headEnd/>
            <a:tailEnd/>
          </a:ln>
          <a:effectLst/>
        </p:spPr>
        <p:txBody>
          <a:bodyPr wrap="none" anchor="ctr"/>
          <a:lstStyle/>
          <a:p>
            <a:pPr algn="ctr" rtl="1"/>
            <a:r>
              <a:rPr lang="ar-SA" altLang="en-US">
                <a:cs typeface="Times New Roman (Arabic)" charset="0"/>
              </a:rPr>
              <a:t>الجانب</a:t>
            </a:r>
          </a:p>
          <a:p>
            <a:pPr algn="ctr" rtl="1"/>
            <a:r>
              <a:rPr lang="ar-SA" altLang="en-US">
                <a:cs typeface="Times New Roman (Arabic)" charset="0"/>
              </a:rPr>
              <a:t> الأيمن</a:t>
            </a:r>
          </a:p>
        </p:txBody>
      </p:sp>
      <p:sp>
        <p:nvSpPr>
          <p:cNvPr id="28682" name="AutoShape 10"/>
          <p:cNvSpPr>
            <a:spLocks noChangeArrowheads="1"/>
          </p:cNvSpPr>
          <p:nvPr/>
        </p:nvSpPr>
        <p:spPr bwMode="auto">
          <a:xfrm>
            <a:off x="1295400" y="685800"/>
            <a:ext cx="1752600" cy="838200"/>
          </a:xfrm>
          <a:prstGeom prst="downArrow">
            <a:avLst>
              <a:gd name="adj1" fmla="val 50000"/>
              <a:gd name="adj2" fmla="val 25000"/>
            </a:avLst>
          </a:prstGeom>
          <a:solidFill>
            <a:srgbClr val="FFFFCC"/>
          </a:solidFill>
          <a:ln w="9525">
            <a:solidFill>
              <a:schemeClr val="tx1"/>
            </a:solidFill>
            <a:miter lim="800000"/>
            <a:headEnd/>
            <a:tailEnd/>
          </a:ln>
          <a:effectLst/>
        </p:spPr>
        <p:txBody>
          <a:bodyPr wrap="none" anchor="ctr"/>
          <a:lstStyle/>
          <a:p>
            <a:pPr algn="ctr" rtl="1"/>
            <a:r>
              <a:rPr lang="ar-SA" altLang="en-US">
                <a:cs typeface="Times New Roman (Arabic)" charset="0"/>
              </a:rPr>
              <a:t>الجانب </a:t>
            </a:r>
          </a:p>
          <a:p>
            <a:pPr algn="ctr" rtl="1"/>
            <a:r>
              <a:rPr lang="ar-SA" altLang="en-US">
                <a:cs typeface="Times New Roman (Arabic)" charset="0"/>
              </a:rPr>
              <a:t>الأيسر</a:t>
            </a:r>
          </a:p>
        </p:txBody>
      </p:sp>
      <p:sp>
        <p:nvSpPr>
          <p:cNvPr id="28683" name="Text Box 11"/>
          <p:cNvSpPr txBox="1">
            <a:spLocks noChangeArrowheads="1"/>
          </p:cNvSpPr>
          <p:nvPr/>
        </p:nvSpPr>
        <p:spPr bwMode="auto">
          <a:xfrm>
            <a:off x="3429000" y="1600200"/>
            <a:ext cx="2362200" cy="822325"/>
          </a:xfrm>
          <a:prstGeom prst="rect">
            <a:avLst/>
          </a:prstGeom>
          <a:noFill/>
          <a:ln w="9525">
            <a:noFill/>
            <a:miter lim="800000"/>
            <a:headEnd/>
            <a:tailEnd/>
          </a:ln>
          <a:effectLst/>
        </p:spPr>
        <p:txBody>
          <a:bodyPr>
            <a:spAutoFit/>
          </a:bodyPr>
          <a:lstStyle/>
          <a:p>
            <a:pPr algn="r" rtl="1"/>
            <a:endParaRPr lang="en-US" altLang="en-US" b="1">
              <a:latin typeface="Traditional Arabic" pitchFamily="18" charset="-78"/>
              <a:cs typeface="Traditional Arabic" pitchFamily="18" charset="-78"/>
            </a:endParaRPr>
          </a:p>
          <a:p>
            <a:pPr rtl="1"/>
            <a:endParaRPr lang="en-US" altLang="en-US">
              <a:cs typeface="Times New Roman (Arabic)" charset="0"/>
            </a:endParaRPr>
          </a:p>
        </p:txBody>
      </p:sp>
      <p:sp>
        <p:nvSpPr>
          <p:cNvPr id="28684" name="Text Box 12"/>
          <p:cNvSpPr txBox="1">
            <a:spLocks noChangeArrowheads="1"/>
          </p:cNvSpPr>
          <p:nvPr/>
        </p:nvSpPr>
        <p:spPr bwMode="auto">
          <a:xfrm>
            <a:off x="381000" y="1600200"/>
            <a:ext cx="3048000" cy="4473575"/>
          </a:xfrm>
          <a:prstGeom prst="rect">
            <a:avLst/>
          </a:prstGeom>
          <a:solidFill>
            <a:srgbClr val="FFCCCC"/>
          </a:solidFill>
          <a:ln w="9525">
            <a:noFill/>
            <a:miter lim="800000"/>
            <a:headEnd/>
            <a:tailEnd/>
          </a:ln>
          <a:effectLst/>
        </p:spPr>
        <p:txBody>
          <a:bodyPr>
            <a:spAutoFit/>
          </a:bodyPr>
          <a:lstStyle/>
          <a:p>
            <a:pPr algn="r" rtl="1"/>
            <a:r>
              <a:rPr lang="ar-SA" altLang="en-US" b="1">
                <a:latin typeface="Traditional Arabic" pitchFamily="18" charset="-78"/>
                <a:cs typeface="Traditional Arabic" pitchFamily="18" charset="-78"/>
              </a:rPr>
              <a:t>لا يحب استعمال الحركات	</a:t>
            </a:r>
          </a:p>
          <a:p>
            <a:pPr algn="r" rtl="1"/>
            <a:r>
              <a:rPr lang="ar-SA" altLang="en-US" b="1">
                <a:latin typeface="Traditional Arabic" pitchFamily="18" charset="-78"/>
                <a:cs typeface="Traditional Arabic" pitchFamily="18" charset="-78"/>
              </a:rPr>
              <a:t>يحب الجلسة الرسمية</a:t>
            </a:r>
          </a:p>
          <a:p>
            <a:pPr algn="r" rtl="1"/>
            <a:r>
              <a:rPr lang="ar-SA" altLang="en-US" b="1">
                <a:latin typeface="Traditional Arabic" pitchFamily="18" charset="-78"/>
                <a:cs typeface="Traditional Arabic" pitchFamily="18" charset="-78"/>
              </a:rPr>
              <a:t>يحب الضوء الباهر	</a:t>
            </a:r>
          </a:p>
          <a:p>
            <a:pPr algn="r" rtl="1"/>
            <a:r>
              <a:rPr lang="ar-SA" altLang="en-US" b="1">
                <a:latin typeface="Traditional Arabic" pitchFamily="18" charset="-78"/>
                <a:cs typeface="Traditional Arabic" pitchFamily="18" charset="-78"/>
              </a:rPr>
              <a:t>يحب أن يدرس وحيداً</a:t>
            </a:r>
          </a:p>
          <a:p>
            <a:pPr algn="r" rtl="1"/>
            <a:r>
              <a:rPr lang="ar-SA" altLang="en-US" b="1">
                <a:latin typeface="Traditional Arabic" pitchFamily="18" charset="-78"/>
                <a:cs typeface="Traditional Arabic" pitchFamily="18" charset="-78"/>
              </a:rPr>
              <a:t>إحساسه بالزمن كبير 	</a:t>
            </a:r>
          </a:p>
          <a:p>
            <a:pPr algn="r" rtl="1"/>
            <a:r>
              <a:rPr lang="ar-SA" altLang="en-US" b="1">
                <a:latin typeface="Traditional Arabic" pitchFamily="18" charset="-78"/>
                <a:cs typeface="Traditional Arabic" pitchFamily="18" charset="-78"/>
              </a:rPr>
              <a:t>يحسن ربط الأفكار ببعضها	</a:t>
            </a:r>
          </a:p>
          <a:p>
            <a:pPr algn="r" rtl="1"/>
            <a:r>
              <a:rPr lang="ar-SA" altLang="en-US" b="1">
                <a:latin typeface="Traditional Arabic" pitchFamily="18" charset="-78"/>
                <a:cs typeface="Traditional Arabic" pitchFamily="18" charset="-78"/>
              </a:rPr>
              <a:t>يحب الهدوء أثناء الدراسة	</a:t>
            </a:r>
            <a:endParaRPr lang="ar-SA" altLang="en-US">
              <a:latin typeface="Traditional Arabic" pitchFamily="18" charset="-78"/>
              <a:cs typeface="Traditional Arabic" pitchFamily="18" charset="-78"/>
            </a:endParaRPr>
          </a:p>
          <a:p>
            <a:pPr algn="r" rtl="1"/>
            <a:r>
              <a:rPr lang="ar-SA" altLang="en-US" sz="2000" b="1">
                <a:latin typeface="Traditional Arabic" pitchFamily="18" charset="-78"/>
                <a:cs typeface="Traditional Arabic" pitchFamily="18" charset="-78"/>
              </a:rPr>
              <a:t>لا يفضل تناول الأشياء أثناء الدراسة</a:t>
            </a:r>
            <a:r>
              <a:rPr lang="ar-SA" altLang="en-US" b="1">
                <a:latin typeface="Traditional Arabic" pitchFamily="18" charset="-78"/>
                <a:cs typeface="Traditional Arabic" pitchFamily="18" charset="-78"/>
              </a:rPr>
              <a:t> 	يحب حل الألغاز  	</a:t>
            </a:r>
          </a:p>
          <a:p>
            <a:pPr algn="r" rtl="1"/>
            <a:r>
              <a:rPr lang="ar-SA" altLang="en-US" b="1">
                <a:latin typeface="Traditional Arabic" pitchFamily="18" charset="-78"/>
                <a:cs typeface="Traditional Arabic" pitchFamily="18" charset="-78"/>
              </a:rPr>
              <a:t>يستطيع فهم القاعدة من </a:t>
            </a:r>
          </a:p>
          <a:p>
            <a:pPr algn="r" rtl="1"/>
            <a:r>
              <a:rPr lang="ar-SA" altLang="en-US" b="1">
                <a:latin typeface="Traditional Arabic" pitchFamily="18" charset="-78"/>
                <a:cs typeface="Traditional Arabic" pitchFamily="18" charset="-78"/>
              </a:rPr>
              <a:t>غير مثال</a:t>
            </a:r>
          </a:p>
          <a:p>
            <a:pPr algn="r" rtl="1"/>
            <a:endParaRPr lang="en-US" altLang="en-US">
              <a:cs typeface="Times New Roman (Arabic)" charset="0"/>
            </a:endParaRPr>
          </a:p>
        </p:txBody>
      </p:sp>
      <p:sp>
        <p:nvSpPr>
          <p:cNvPr id="28685" name="Text Box 13"/>
          <p:cNvSpPr txBox="1">
            <a:spLocks noChangeArrowheads="1"/>
          </p:cNvSpPr>
          <p:nvPr/>
        </p:nvSpPr>
        <p:spPr bwMode="auto">
          <a:xfrm>
            <a:off x="2971800" y="1600200"/>
            <a:ext cx="3429000" cy="1004888"/>
          </a:xfrm>
          <a:prstGeom prst="rect">
            <a:avLst/>
          </a:prstGeom>
          <a:noFill/>
          <a:ln w="9525">
            <a:noFill/>
            <a:miter lim="800000"/>
            <a:headEnd/>
            <a:tailEnd/>
          </a:ln>
          <a:effectLst/>
        </p:spPr>
        <p:txBody>
          <a:bodyPr>
            <a:spAutoFit/>
          </a:bodyPr>
          <a:lstStyle/>
          <a:p>
            <a:pPr algn="r" rtl="1"/>
            <a:r>
              <a:rPr lang="en-US" altLang="en-US" b="1">
                <a:latin typeface="Traditional Arabic" pitchFamily="18" charset="-78"/>
                <a:cs typeface="Traditional Arabic" pitchFamily="18" charset="-78"/>
              </a:rPr>
              <a:t>	</a:t>
            </a:r>
          </a:p>
          <a:p>
            <a:pPr algn="r" rtl="1">
              <a:spcBef>
                <a:spcPct val="50000"/>
              </a:spcBef>
            </a:pPr>
            <a:endParaRPr lang="en-US" altLang="en-US">
              <a:cs typeface="Times New Roman (Arabic)" charset="0"/>
            </a:endParaRPr>
          </a:p>
        </p:txBody>
      </p:sp>
      <p:sp>
        <p:nvSpPr>
          <p:cNvPr id="28686" name="Text Box 14"/>
          <p:cNvSpPr txBox="1">
            <a:spLocks noChangeArrowheads="1"/>
          </p:cNvSpPr>
          <p:nvPr/>
        </p:nvSpPr>
        <p:spPr bwMode="auto">
          <a:xfrm>
            <a:off x="3505200" y="1600200"/>
            <a:ext cx="3048000" cy="4656138"/>
          </a:xfrm>
          <a:prstGeom prst="rect">
            <a:avLst/>
          </a:prstGeom>
          <a:noFill/>
          <a:ln w="9525">
            <a:noFill/>
            <a:miter lim="800000"/>
            <a:headEnd/>
            <a:tailEnd/>
          </a:ln>
          <a:effectLst/>
        </p:spPr>
        <p:txBody>
          <a:bodyPr>
            <a:spAutoFit/>
          </a:bodyPr>
          <a:lstStyle/>
          <a:p>
            <a:pPr algn="r" rtl="1"/>
            <a:r>
              <a:rPr lang="ar-SA" altLang="en-US" b="1">
                <a:latin typeface="Traditional Arabic" pitchFamily="18" charset="-78"/>
                <a:cs typeface="Traditional Arabic" pitchFamily="18" charset="-78"/>
              </a:rPr>
              <a:t>يستعمل حركات يديه أثناء الكلام</a:t>
            </a:r>
          </a:p>
          <a:p>
            <a:pPr algn="r" rtl="1"/>
            <a:r>
              <a:rPr lang="ar-SA" altLang="en-US" b="1">
                <a:latin typeface="Traditional Arabic" pitchFamily="18" charset="-78"/>
                <a:cs typeface="Traditional Arabic" pitchFamily="18" charset="-78"/>
              </a:rPr>
              <a:t>لا يستطيع أن يجلس جلسة رسمية	</a:t>
            </a:r>
          </a:p>
          <a:p>
            <a:pPr algn="r" rtl="1"/>
            <a:r>
              <a:rPr lang="ar-SA" altLang="en-US" b="1">
                <a:latin typeface="Traditional Arabic" pitchFamily="18" charset="-78"/>
                <a:cs typeface="Traditional Arabic" pitchFamily="18" charset="-78"/>
              </a:rPr>
              <a:t>يحب خلفية ضوئية باهتة</a:t>
            </a:r>
            <a:r>
              <a:rPr lang="ar-SA" altLang="en-US" b="1">
                <a:solidFill>
                  <a:srgbClr val="FFFFFF"/>
                </a:solidFill>
                <a:latin typeface="Traditional Arabic" pitchFamily="18" charset="-78"/>
                <a:cs typeface="Traditional Arabic" pitchFamily="18" charset="-78"/>
              </a:rPr>
              <a:t>ح</a:t>
            </a:r>
          </a:p>
          <a:p>
            <a:pPr algn="r" rtl="1"/>
            <a:r>
              <a:rPr lang="ar-SA" altLang="en-US" b="1">
                <a:latin typeface="Traditional Arabic" pitchFamily="18" charset="-78"/>
                <a:cs typeface="Traditional Arabic" pitchFamily="18" charset="-78"/>
              </a:rPr>
              <a:t>ليس لعامل الزمن إحساس لديه	</a:t>
            </a:r>
          </a:p>
          <a:p>
            <a:pPr algn="r" rtl="1"/>
            <a:r>
              <a:rPr lang="ar-SA" altLang="en-US" b="1">
                <a:latin typeface="Traditional Arabic" pitchFamily="18" charset="-78"/>
                <a:cs typeface="Traditional Arabic" pitchFamily="18" charset="-78"/>
              </a:rPr>
              <a:t>ينظر الى الموضوع كفكرة واحدة متكاملة	</a:t>
            </a:r>
          </a:p>
          <a:p>
            <a:pPr algn="r" rtl="1"/>
            <a:r>
              <a:rPr lang="ar-SA" altLang="en-US" b="1">
                <a:latin typeface="Traditional Arabic" pitchFamily="18" charset="-78"/>
                <a:cs typeface="Traditional Arabic" pitchFamily="18" charset="-78"/>
              </a:rPr>
              <a:t>يحب خلفية صوتيه	</a:t>
            </a:r>
          </a:p>
          <a:p>
            <a:pPr algn="r" rtl="1"/>
            <a:r>
              <a:rPr lang="ar-SA" altLang="en-US" b="1">
                <a:latin typeface="Traditional Arabic" pitchFamily="18" charset="-78"/>
                <a:cs typeface="Traditional Arabic" pitchFamily="18" charset="-78"/>
              </a:rPr>
              <a:t>يفضل تناول شيء أثناء الدراسة 	لا يفضل حل الألغاز	</a:t>
            </a:r>
          </a:p>
          <a:p>
            <a:pPr algn="r" rtl="1"/>
            <a:r>
              <a:rPr lang="ar-SA" altLang="en-US" b="1">
                <a:latin typeface="Traditional Arabic" pitchFamily="18" charset="-78"/>
                <a:cs typeface="Traditional Arabic" pitchFamily="18" charset="-78"/>
              </a:rPr>
              <a:t>لا يستطيع فهم القاعدة من غير مثال	</a:t>
            </a:r>
          </a:p>
          <a:p>
            <a:pPr algn="r" rtl="1">
              <a:spcBef>
                <a:spcPct val="50000"/>
              </a:spcBef>
            </a:pPr>
            <a:endParaRPr lang="en-US" altLang="en-US">
              <a:cs typeface="Times New Roman (Arabic)" charset="0"/>
            </a:endParaRP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wd">
                                    <p:tmAbs val="300"/>
                                  </p:iterate>
                                  <p:childTnLst>
                                    <p:set>
                                      <p:cBhvr>
                                        <p:cTn id="6" dur="1" fill="hold">
                                          <p:stCondLst>
                                            <p:cond delay="299"/>
                                          </p:stCondLst>
                                        </p:cTn>
                                        <p:tgtEl>
                                          <p:spTgt spid="286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4"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636588" y="817563"/>
            <a:ext cx="8001000" cy="5715000"/>
          </a:xfrm>
          <a:prstGeom prst="rect">
            <a:avLst/>
          </a:prstGeom>
          <a:solidFill>
            <a:srgbClr val="FF7C80"/>
          </a:solidFill>
          <a:ln w="9525">
            <a:noFill/>
            <a:miter lim="800000"/>
            <a:headEnd/>
            <a:tailEnd/>
          </a:ln>
        </p:spPr>
        <p:txBody>
          <a:bodyPr/>
          <a:lstStyle/>
          <a:p>
            <a:endParaRPr lang="ar-SA"/>
          </a:p>
        </p:txBody>
      </p:sp>
      <p:sp>
        <p:nvSpPr>
          <p:cNvPr id="29699" name="Rectangle 3"/>
          <p:cNvSpPr>
            <a:spLocks noChangeArrowheads="1"/>
          </p:cNvSpPr>
          <p:nvPr/>
        </p:nvSpPr>
        <p:spPr bwMode="auto">
          <a:xfrm>
            <a:off x="768350" y="889000"/>
            <a:ext cx="7869238" cy="5511800"/>
          </a:xfrm>
          <a:prstGeom prst="rect">
            <a:avLst/>
          </a:prstGeom>
          <a:solidFill>
            <a:srgbClr val="000000"/>
          </a:solidFill>
          <a:ln w="9525">
            <a:noFill/>
            <a:miter lim="800000"/>
            <a:headEnd/>
            <a:tailEnd/>
          </a:ln>
        </p:spPr>
        <p:txBody>
          <a:bodyPr/>
          <a:lstStyle/>
          <a:p>
            <a:endParaRPr lang="ar-SA"/>
          </a:p>
        </p:txBody>
      </p:sp>
      <p:sp>
        <p:nvSpPr>
          <p:cNvPr id="29700" name="Rectangle 4"/>
          <p:cNvSpPr>
            <a:spLocks noChangeArrowheads="1"/>
          </p:cNvSpPr>
          <p:nvPr/>
        </p:nvSpPr>
        <p:spPr bwMode="auto">
          <a:xfrm>
            <a:off x="381000" y="304800"/>
            <a:ext cx="8458200" cy="6248400"/>
          </a:xfrm>
          <a:prstGeom prst="rect">
            <a:avLst/>
          </a:prstGeom>
          <a:solidFill>
            <a:srgbClr val="FFCCCC"/>
          </a:solidFill>
          <a:ln w="9525">
            <a:noFill/>
            <a:miter lim="800000"/>
            <a:headEnd/>
            <a:tailEnd/>
          </a:ln>
        </p:spPr>
        <p:txBody>
          <a:bodyPr/>
          <a:lstStyle/>
          <a:p>
            <a:endParaRPr lang="ar-SA"/>
          </a:p>
        </p:txBody>
      </p:sp>
      <p:sp>
        <p:nvSpPr>
          <p:cNvPr id="29701" name="Rectangle 5"/>
          <p:cNvSpPr>
            <a:spLocks noChangeArrowheads="1"/>
          </p:cNvSpPr>
          <p:nvPr/>
        </p:nvSpPr>
        <p:spPr bwMode="auto">
          <a:xfrm>
            <a:off x="381000" y="1295400"/>
            <a:ext cx="6248400" cy="4541838"/>
          </a:xfrm>
          <a:prstGeom prst="rect">
            <a:avLst/>
          </a:prstGeom>
          <a:solidFill>
            <a:srgbClr val="CCFFCC"/>
          </a:solidFill>
          <a:ln w="9525">
            <a:noFill/>
            <a:miter lim="800000"/>
            <a:headEnd/>
            <a:tailEnd/>
          </a:ln>
        </p:spPr>
        <p:txBody>
          <a:bodyPr/>
          <a:lstStyle/>
          <a:p>
            <a:endParaRPr lang="ar-SA"/>
          </a:p>
        </p:txBody>
      </p:sp>
      <p:sp>
        <p:nvSpPr>
          <p:cNvPr id="29702" name="Rectangle 6"/>
          <p:cNvSpPr>
            <a:spLocks noChangeArrowheads="1"/>
          </p:cNvSpPr>
          <p:nvPr/>
        </p:nvSpPr>
        <p:spPr bwMode="auto">
          <a:xfrm>
            <a:off x="3397250" y="1009650"/>
            <a:ext cx="150813" cy="5272088"/>
          </a:xfrm>
          <a:prstGeom prst="rect">
            <a:avLst/>
          </a:prstGeom>
          <a:solidFill>
            <a:srgbClr val="B28400"/>
          </a:solidFill>
          <a:ln w="9525">
            <a:noFill/>
            <a:miter lim="800000"/>
            <a:headEnd/>
            <a:tailEnd/>
          </a:ln>
        </p:spPr>
        <p:txBody>
          <a:bodyPr/>
          <a:lstStyle/>
          <a:p>
            <a:endParaRPr lang="ar-SA"/>
          </a:p>
        </p:txBody>
      </p:sp>
      <p:pic>
        <p:nvPicPr>
          <p:cNvPr id="29703" name="Picture 7" descr="J:\Clipart\PEOPLE\ORGANS\ANATM054.WMF"/>
          <p:cNvPicPr>
            <a:picLocks noChangeAspect="1" noChangeArrowheads="1"/>
          </p:cNvPicPr>
          <p:nvPr/>
        </p:nvPicPr>
        <p:blipFill>
          <a:blip r:embed="rId2" cstate="print"/>
          <a:srcRect/>
          <a:stretch>
            <a:fillRect/>
          </a:stretch>
        </p:blipFill>
        <p:spPr bwMode="auto">
          <a:xfrm>
            <a:off x="6096000" y="1066800"/>
            <a:ext cx="2590800" cy="1176338"/>
          </a:xfrm>
          <a:prstGeom prst="rect">
            <a:avLst/>
          </a:prstGeom>
          <a:solidFill>
            <a:srgbClr val="FFCCCC"/>
          </a:solidFill>
        </p:spPr>
      </p:pic>
      <p:sp>
        <p:nvSpPr>
          <p:cNvPr id="29704" name="AutoShape 8"/>
          <p:cNvSpPr>
            <a:spLocks noChangeArrowheads="1"/>
          </p:cNvSpPr>
          <p:nvPr/>
        </p:nvSpPr>
        <p:spPr bwMode="auto">
          <a:xfrm>
            <a:off x="6553200" y="2514600"/>
            <a:ext cx="2133600" cy="3200400"/>
          </a:xfrm>
          <a:prstGeom prst="flowChartPunchedTape">
            <a:avLst/>
          </a:prstGeom>
          <a:solidFill>
            <a:srgbClr val="FFFFCC"/>
          </a:solidFill>
          <a:ln w="9525">
            <a:solidFill>
              <a:schemeClr val="tx1"/>
            </a:solidFill>
            <a:miter lim="800000"/>
            <a:headEnd/>
            <a:tailEnd/>
          </a:ln>
          <a:effectLst/>
        </p:spPr>
        <p:txBody>
          <a:bodyPr wrap="none" anchor="ctr"/>
          <a:lstStyle/>
          <a:p>
            <a:pPr algn="ctr" rtl="1"/>
            <a:r>
              <a:rPr lang="ar-SA" altLang="en-US" b="1">
                <a:cs typeface="Times New Roman (Arabic)" charset="0"/>
              </a:rPr>
              <a:t>الصفات والخصائص</a:t>
            </a:r>
          </a:p>
          <a:p>
            <a:pPr algn="ctr" rtl="1"/>
            <a:r>
              <a:rPr lang="ar-SA" altLang="en-US" b="1">
                <a:cs typeface="Times New Roman (Arabic)" charset="0"/>
              </a:rPr>
              <a:t> العامة  لكل من </a:t>
            </a:r>
          </a:p>
          <a:p>
            <a:pPr algn="ctr" rtl="1"/>
            <a:r>
              <a:rPr lang="ar-SA" altLang="en-US" b="1">
                <a:cs typeface="Times New Roman (Arabic)" charset="0"/>
              </a:rPr>
              <a:t>الجانب الأيمن </a:t>
            </a:r>
          </a:p>
          <a:p>
            <a:pPr algn="ctr" rtl="1"/>
            <a:r>
              <a:rPr lang="ar-SA" altLang="en-US" b="1">
                <a:cs typeface="Times New Roman (Arabic)" charset="0"/>
              </a:rPr>
              <a:t> والجانب الأيسر</a:t>
            </a:r>
          </a:p>
          <a:p>
            <a:pPr algn="ctr" rtl="1"/>
            <a:r>
              <a:rPr lang="ar-SA" altLang="en-US" b="1">
                <a:cs typeface="Times New Roman (Arabic)" charset="0"/>
              </a:rPr>
              <a:t> للمخ</a:t>
            </a:r>
          </a:p>
        </p:txBody>
      </p:sp>
      <p:sp>
        <p:nvSpPr>
          <p:cNvPr id="29705" name="AutoShape 9"/>
          <p:cNvSpPr>
            <a:spLocks noChangeArrowheads="1"/>
          </p:cNvSpPr>
          <p:nvPr/>
        </p:nvSpPr>
        <p:spPr bwMode="auto">
          <a:xfrm>
            <a:off x="3810000" y="685800"/>
            <a:ext cx="1752600" cy="838200"/>
          </a:xfrm>
          <a:prstGeom prst="downArrow">
            <a:avLst>
              <a:gd name="adj1" fmla="val 50000"/>
              <a:gd name="adj2" fmla="val 25000"/>
            </a:avLst>
          </a:prstGeom>
          <a:solidFill>
            <a:srgbClr val="FFFFCC"/>
          </a:solidFill>
          <a:ln w="9525">
            <a:solidFill>
              <a:schemeClr val="tx1"/>
            </a:solidFill>
            <a:miter lim="800000"/>
            <a:headEnd/>
            <a:tailEnd/>
          </a:ln>
          <a:effectLst/>
        </p:spPr>
        <p:txBody>
          <a:bodyPr wrap="none" anchor="ctr"/>
          <a:lstStyle/>
          <a:p>
            <a:pPr algn="ctr" rtl="1"/>
            <a:r>
              <a:rPr lang="ar-SA" altLang="en-US">
                <a:cs typeface="Times New Roman (Arabic)" charset="0"/>
              </a:rPr>
              <a:t>الجانب</a:t>
            </a:r>
          </a:p>
          <a:p>
            <a:pPr algn="ctr" rtl="1"/>
            <a:r>
              <a:rPr lang="ar-SA" altLang="en-US">
                <a:cs typeface="Times New Roman (Arabic)" charset="0"/>
              </a:rPr>
              <a:t> الأيمن</a:t>
            </a:r>
          </a:p>
        </p:txBody>
      </p:sp>
      <p:sp>
        <p:nvSpPr>
          <p:cNvPr id="29706" name="AutoShape 10"/>
          <p:cNvSpPr>
            <a:spLocks noChangeArrowheads="1"/>
          </p:cNvSpPr>
          <p:nvPr/>
        </p:nvSpPr>
        <p:spPr bwMode="auto">
          <a:xfrm>
            <a:off x="1295400" y="685800"/>
            <a:ext cx="1752600" cy="838200"/>
          </a:xfrm>
          <a:prstGeom prst="downArrow">
            <a:avLst>
              <a:gd name="adj1" fmla="val 50000"/>
              <a:gd name="adj2" fmla="val 25000"/>
            </a:avLst>
          </a:prstGeom>
          <a:solidFill>
            <a:srgbClr val="FFFFCC"/>
          </a:solidFill>
          <a:ln w="9525">
            <a:solidFill>
              <a:schemeClr val="tx1"/>
            </a:solidFill>
            <a:miter lim="800000"/>
            <a:headEnd/>
            <a:tailEnd/>
          </a:ln>
          <a:effectLst/>
        </p:spPr>
        <p:txBody>
          <a:bodyPr wrap="none" anchor="ctr"/>
          <a:lstStyle/>
          <a:p>
            <a:pPr algn="ctr" rtl="1"/>
            <a:r>
              <a:rPr lang="ar-SA" altLang="en-US">
                <a:cs typeface="Times New Roman (Arabic)" charset="0"/>
              </a:rPr>
              <a:t>الجانب </a:t>
            </a:r>
          </a:p>
          <a:p>
            <a:pPr algn="ctr" rtl="1"/>
            <a:r>
              <a:rPr lang="ar-SA" altLang="en-US">
                <a:cs typeface="Times New Roman (Arabic)" charset="0"/>
              </a:rPr>
              <a:t>الأيسر</a:t>
            </a:r>
          </a:p>
        </p:txBody>
      </p:sp>
      <p:sp>
        <p:nvSpPr>
          <p:cNvPr id="29707" name="Text Box 11"/>
          <p:cNvSpPr txBox="1">
            <a:spLocks noChangeArrowheads="1"/>
          </p:cNvSpPr>
          <p:nvPr/>
        </p:nvSpPr>
        <p:spPr bwMode="auto">
          <a:xfrm>
            <a:off x="3429000" y="1600200"/>
            <a:ext cx="2362200" cy="822325"/>
          </a:xfrm>
          <a:prstGeom prst="rect">
            <a:avLst/>
          </a:prstGeom>
          <a:noFill/>
          <a:ln w="9525">
            <a:noFill/>
            <a:miter lim="800000"/>
            <a:headEnd/>
            <a:tailEnd/>
          </a:ln>
          <a:effectLst/>
        </p:spPr>
        <p:txBody>
          <a:bodyPr>
            <a:spAutoFit/>
          </a:bodyPr>
          <a:lstStyle/>
          <a:p>
            <a:pPr algn="r" rtl="1"/>
            <a:endParaRPr lang="en-US" altLang="en-US" b="1">
              <a:latin typeface="Traditional Arabic" pitchFamily="18" charset="-78"/>
              <a:cs typeface="Traditional Arabic" pitchFamily="18" charset="-78"/>
            </a:endParaRPr>
          </a:p>
          <a:p>
            <a:pPr rtl="1"/>
            <a:endParaRPr lang="en-US" altLang="en-US">
              <a:cs typeface="Times New Roman (Arabic)" charset="0"/>
            </a:endParaRPr>
          </a:p>
        </p:txBody>
      </p:sp>
      <p:sp>
        <p:nvSpPr>
          <p:cNvPr id="29708" name="Text Box 12"/>
          <p:cNvSpPr txBox="1">
            <a:spLocks noChangeArrowheads="1"/>
          </p:cNvSpPr>
          <p:nvPr/>
        </p:nvSpPr>
        <p:spPr bwMode="auto">
          <a:xfrm>
            <a:off x="457200" y="1600200"/>
            <a:ext cx="2971800" cy="4048125"/>
          </a:xfrm>
          <a:prstGeom prst="rect">
            <a:avLst/>
          </a:prstGeom>
          <a:solidFill>
            <a:srgbClr val="FFCCCC"/>
          </a:solidFill>
          <a:ln w="9525">
            <a:noFill/>
            <a:miter lim="800000"/>
            <a:headEnd/>
            <a:tailEnd/>
          </a:ln>
          <a:effectLst/>
        </p:spPr>
        <p:txBody>
          <a:bodyPr>
            <a:spAutoFit/>
          </a:bodyPr>
          <a:lstStyle/>
          <a:p>
            <a:pPr algn="r" rtl="1"/>
            <a:r>
              <a:rPr lang="ar-SA" altLang="en-US" b="1">
                <a:latin typeface="Traditional Arabic" pitchFamily="18" charset="-78"/>
                <a:cs typeface="Traditional Arabic" pitchFamily="18" charset="-78"/>
              </a:rPr>
              <a:t>يطبق  القاعدة من حياته اليومية بعد  أن يتعلمها</a:t>
            </a:r>
            <a:r>
              <a:rPr lang="ar-SA" altLang="en-US" sz="2000" b="1">
                <a:latin typeface="Traditional Arabic" pitchFamily="18" charset="-78"/>
                <a:cs typeface="Traditional Arabic" pitchFamily="18" charset="-78"/>
              </a:rPr>
              <a:t> </a:t>
            </a:r>
          </a:p>
          <a:p>
            <a:pPr algn="r" rtl="1"/>
            <a:r>
              <a:rPr lang="ar-SA" altLang="en-US" b="1">
                <a:latin typeface="Traditional Arabic" pitchFamily="18" charset="-78"/>
                <a:cs typeface="Traditional Arabic" pitchFamily="18" charset="-78"/>
              </a:rPr>
              <a:t>يقرأ بشكل ناقد وتحريري	</a:t>
            </a:r>
          </a:p>
          <a:p>
            <a:pPr algn="r" rtl="1"/>
            <a:r>
              <a:rPr lang="ar-SA" altLang="en-US" sz="2000" b="1">
                <a:latin typeface="Traditional Arabic" pitchFamily="18" charset="-78"/>
                <a:cs typeface="Traditional Arabic" pitchFamily="18" charset="-78"/>
              </a:rPr>
              <a:t>يستطيع أن يستخلص الهدف من الدرس</a:t>
            </a:r>
            <a:endParaRPr lang="ar-SA" altLang="en-US" b="1">
              <a:latin typeface="Traditional Arabic" pitchFamily="18" charset="-78"/>
              <a:cs typeface="Traditional Arabic" pitchFamily="18" charset="-78"/>
            </a:endParaRPr>
          </a:p>
          <a:p>
            <a:pPr algn="r" rtl="1"/>
            <a:r>
              <a:rPr lang="ar-SA" altLang="en-US" b="1">
                <a:latin typeface="Traditional Arabic" pitchFamily="18" charset="-78"/>
                <a:cs typeface="Traditional Arabic" pitchFamily="18" charset="-78"/>
              </a:rPr>
              <a:t>يستطيع تذكر كثير من التفاصيل بعد سماعها وقراءتها	</a:t>
            </a:r>
          </a:p>
          <a:p>
            <a:pPr algn="r" rtl="1"/>
            <a:r>
              <a:rPr lang="ar-SA" altLang="en-US" b="1">
                <a:latin typeface="Traditional Arabic" pitchFamily="18" charset="-78"/>
                <a:cs typeface="Traditional Arabic" pitchFamily="18" charset="-78"/>
              </a:rPr>
              <a:t>يحب أن ينمي مهارات القراءة</a:t>
            </a:r>
          </a:p>
          <a:p>
            <a:pPr algn="r" rtl="1"/>
            <a:r>
              <a:rPr lang="ar-SA" altLang="en-US" b="1">
                <a:latin typeface="Traditional Arabic" pitchFamily="18" charset="-78"/>
                <a:cs typeface="Traditional Arabic" pitchFamily="18" charset="-78"/>
              </a:rPr>
              <a:t>يتذكر الكلمات المبسطة ويصعب عليه تذكر الكلمات المركبة	</a:t>
            </a:r>
          </a:p>
          <a:p>
            <a:pPr algn="r" rtl="1"/>
            <a:r>
              <a:rPr lang="ar-SA" altLang="en-US" b="1">
                <a:latin typeface="Traditional Arabic" pitchFamily="18" charset="-78"/>
                <a:cs typeface="Traditional Arabic" pitchFamily="18" charset="-78"/>
              </a:rPr>
              <a:t>الفن الكلاسيكي 	</a:t>
            </a:r>
          </a:p>
          <a:p>
            <a:pPr algn="r" rtl="1"/>
            <a:r>
              <a:rPr lang="ar-SA" altLang="en-US" b="1">
                <a:latin typeface="Traditional Arabic" pitchFamily="18" charset="-78"/>
                <a:cs typeface="Traditional Arabic" pitchFamily="18" charset="-78"/>
              </a:rPr>
              <a:t>كيف تبدو الأشياء في حقيقتها	</a:t>
            </a:r>
            <a:endParaRPr lang="ar-SA" altLang="en-US">
              <a:cs typeface="Times New Roman (Arabic)" charset="0"/>
            </a:endParaRPr>
          </a:p>
        </p:txBody>
      </p:sp>
      <p:sp>
        <p:nvSpPr>
          <p:cNvPr id="29709" name="Text Box 13"/>
          <p:cNvSpPr txBox="1">
            <a:spLocks noChangeArrowheads="1"/>
          </p:cNvSpPr>
          <p:nvPr/>
        </p:nvSpPr>
        <p:spPr bwMode="auto">
          <a:xfrm>
            <a:off x="2971800" y="1600200"/>
            <a:ext cx="3429000" cy="1004888"/>
          </a:xfrm>
          <a:prstGeom prst="rect">
            <a:avLst/>
          </a:prstGeom>
          <a:noFill/>
          <a:ln w="9525">
            <a:noFill/>
            <a:miter lim="800000"/>
            <a:headEnd/>
            <a:tailEnd/>
          </a:ln>
          <a:effectLst/>
        </p:spPr>
        <p:txBody>
          <a:bodyPr>
            <a:spAutoFit/>
          </a:bodyPr>
          <a:lstStyle/>
          <a:p>
            <a:pPr algn="r" rtl="1"/>
            <a:r>
              <a:rPr lang="en-US" altLang="en-US" b="1">
                <a:latin typeface="Traditional Arabic" pitchFamily="18" charset="-78"/>
                <a:cs typeface="Traditional Arabic" pitchFamily="18" charset="-78"/>
              </a:rPr>
              <a:t>	</a:t>
            </a:r>
          </a:p>
          <a:p>
            <a:pPr algn="r" rtl="1">
              <a:spcBef>
                <a:spcPct val="50000"/>
              </a:spcBef>
            </a:pPr>
            <a:endParaRPr lang="en-US" altLang="en-US">
              <a:cs typeface="Times New Roman (Arabic)" charset="0"/>
            </a:endParaRPr>
          </a:p>
        </p:txBody>
      </p:sp>
      <p:sp>
        <p:nvSpPr>
          <p:cNvPr id="29710" name="Text Box 14"/>
          <p:cNvSpPr txBox="1">
            <a:spLocks noChangeArrowheads="1"/>
          </p:cNvSpPr>
          <p:nvPr/>
        </p:nvSpPr>
        <p:spPr bwMode="auto">
          <a:xfrm>
            <a:off x="3505200" y="1600200"/>
            <a:ext cx="3048000" cy="1004888"/>
          </a:xfrm>
          <a:prstGeom prst="rect">
            <a:avLst/>
          </a:prstGeom>
          <a:noFill/>
          <a:ln w="9525">
            <a:noFill/>
            <a:miter lim="800000"/>
            <a:headEnd/>
            <a:tailEnd/>
          </a:ln>
          <a:effectLst/>
        </p:spPr>
        <p:txBody>
          <a:bodyPr>
            <a:spAutoFit/>
          </a:bodyPr>
          <a:lstStyle/>
          <a:p>
            <a:pPr algn="r" rtl="1"/>
            <a:endParaRPr lang="en-US" altLang="en-US" b="1">
              <a:latin typeface="Traditional Arabic" pitchFamily="18" charset="-78"/>
              <a:cs typeface="Traditional Arabic" pitchFamily="18" charset="-78"/>
            </a:endParaRPr>
          </a:p>
          <a:p>
            <a:pPr algn="r" rtl="1">
              <a:spcBef>
                <a:spcPct val="50000"/>
              </a:spcBef>
            </a:pPr>
            <a:endParaRPr lang="en-US" altLang="en-US">
              <a:cs typeface="Times New Roman (Arabic)" charset="0"/>
            </a:endParaRPr>
          </a:p>
        </p:txBody>
      </p:sp>
      <p:sp>
        <p:nvSpPr>
          <p:cNvPr id="29711" name="Text Box 15"/>
          <p:cNvSpPr txBox="1">
            <a:spLocks noChangeArrowheads="1"/>
          </p:cNvSpPr>
          <p:nvPr/>
        </p:nvSpPr>
        <p:spPr bwMode="auto">
          <a:xfrm>
            <a:off x="3276600" y="1600200"/>
            <a:ext cx="3200400" cy="4656138"/>
          </a:xfrm>
          <a:prstGeom prst="rect">
            <a:avLst/>
          </a:prstGeom>
          <a:noFill/>
          <a:ln w="9525">
            <a:noFill/>
            <a:miter lim="800000"/>
            <a:headEnd/>
            <a:tailEnd/>
          </a:ln>
          <a:effectLst/>
        </p:spPr>
        <p:txBody>
          <a:bodyPr>
            <a:spAutoFit/>
          </a:bodyPr>
          <a:lstStyle/>
          <a:p>
            <a:pPr algn="r" rtl="1"/>
            <a:r>
              <a:rPr lang="ar-SA" altLang="en-US" b="1">
                <a:latin typeface="Traditional Arabic" pitchFamily="18" charset="-78"/>
                <a:cs typeface="Traditional Arabic" pitchFamily="18" charset="-78"/>
              </a:rPr>
              <a:t>لا يستطيع تطبيق القاعدة في حياته اليومية بعد تعلمه</a:t>
            </a:r>
          </a:p>
          <a:p>
            <a:pPr algn="r" rtl="1"/>
            <a:r>
              <a:rPr lang="ar-SA" altLang="en-US" b="1">
                <a:latin typeface="Traditional Arabic" pitchFamily="18" charset="-78"/>
                <a:cs typeface="Traditional Arabic" pitchFamily="18" charset="-78"/>
              </a:rPr>
              <a:t>يتأثر بما يقرأ	</a:t>
            </a:r>
          </a:p>
          <a:p>
            <a:pPr algn="r" rtl="1"/>
            <a:r>
              <a:rPr lang="ar-SA" altLang="en-US" b="1">
                <a:latin typeface="Traditional Arabic" pitchFamily="18" charset="-78"/>
                <a:cs typeface="Traditional Arabic" pitchFamily="18" charset="-78"/>
              </a:rPr>
              <a:t>يحب أن يوضح الهدف من الدرس	</a:t>
            </a:r>
          </a:p>
          <a:p>
            <a:pPr algn="r" rtl="1"/>
            <a:r>
              <a:rPr lang="ar-SA" altLang="en-US" b="1">
                <a:latin typeface="Traditional Arabic" pitchFamily="18" charset="-78"/>
                <a:cs typeface="Traditional Arabic" pitchFamily="18" charset="-78"/>
              </a:rPr>
              <a:t>ينسى كثير من التفاصيل بعد سماعه</a:t>
            </a:r>
          </a:p>
          <a:p>
            <a:pPr algn="r" rtl="1"/>
            <a:r>
              <a:rPr lang="ar-SA" altLang="en-US" b="1">
                <a:latin typeface="Traditional Arabic" pitchFamily="18" charset="-78"/>
                <a:cs typeface="Traditional Arabic" pitchFamily="18" charset="-78"/>
              </a:rPr>
              <a:t>إياها .</a:t>
            </a:r>
          </a:p>
          <a:p>
            <a:pPr algn="r" rtl="1"/>
            <a:r>
              <a:rPr lang="ar-SA" altLang="en-US" b="1">
                <a:latin typeface="Traditional Arabic" pitchFamily="18" charset="-78"/>
                <a:cs typeface="Traditional Arabic" pitchFamily="18" charset="-78"/>
              </a:rPr>
              <a:t>لا يحب القراءة – يحب التجربة	</a:t>
            </a:r>
          </a:p>
          <a:p>
            <a:pPr algn="r" rtl="1"/>
            <a:r>
              <a:rPr lang="ar-SA" altLang="en-US" b="1">
                <a:latin typeface="Traditional Arabic" pitchFamily="18" charset="-78"/>
                <a:cs typeface="Traditional Arabic" pitchFamily="18" charset="-78"/>
              </a:rPr>
              <a:t>يتذكر الكلمات المركبة </a:t>
            </a:r>
          </a:p>
          <a:p>
            <a:pPr algn="r" rtl="1"/>
            <a:r>
              <a:rPr lang="ar-SA" altLang="en-US" b="1">
                <a:latin typeface="Traditional Arabic" pitchFamily="18" charset="-78"/>
                <a:cs typeface="Traditional Arabic" pitchFamily="18" charset="-78"/>
              </a:rPr>
              <a:t>الصعبة 	</a:t>
            </a:r>
          </a:p>
          <a:p>
            <a:pPr algn="r" rtl="1"/>
            <a:r>
              <a:rPr lang="ar-SA" altLang="en-US" b="1">
                <a:latin typeface="Traditional Arabic" pitchFamily="18" charset="-78"/>
                <a:cs typeface="Traditional Arabic" pitchFamily="18" charset="-78"/>
              </a:rPr>
              <a:t>الإيحائي الخيالي	</a:t>
            </a:r>
          </a:p>
          <a:p>
            <a:pPr algn="r" rtl="1"/>
            <a:r>
              <a:rPr lang="ar-SA" altLang="en-US" b="1">
                <a:latin typeface="Traditional Arabic" pitchFamily="18" charset="-78"/>
                <a:cs typeface="Traditional Arabic" pitchFamily="18" charset="-78"/>
              </a:rPr>
              <a:t>التأكد من كيفية تكوين الفكرة	</a:t>
            </a:r>
          </a:p>
          <a:p>
            <a:pPr algn="r" rtl="1">
              <a:spcBef>
                <a:spcPct val="50000"/>
              </a:spcBef>
            </a:pPr>
            <a:endParaRPr lang="en-US" altLang="en-US">
              <a:cs typeface="Times New Roman (Arabic)" charset="0"/>
            </a:endParaRP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wd">
                                    <p:tmAbs val="300"/>
                                  </p:iterate>
                                  <p:childTnLst>
                                    <p:set>
                                      <p:cBhvr>
                                        <p:cTn id="6" dur="1" fill="hold">
                                          <p:stCondLst>
                                            <p:cond delay="299"/>
                                          </p:stCondLst>
                                        </p:cTn>
                                        <p:tgtEl>
                                          <p:spTgt spid="297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8"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1026"/>
          <p:cNvPicPr>
            <a:picLocks noChangeAspect="1" noChangeArrowheads="1"/>
          </p:cNvPicPr>
          <p:nvPr/>
        </p:nvPicPr>
        <p:blipFill>
          <a:blip r:embed="rId2" cstate="print"/>
          <a:srcRect/>
          <a:stretch>
            <a:fillRect/>
          </a:stretch>
        </p:blipFill>
        <p:spPr bwMode="auto">
          <a:xfrm>
            <a:off x="304800" y="304800"/>
            <a:ext cx="8610600" cy="6248400"/>
          </a:xfrm>
          <a:prstGeom prst="rect">
            <a:avLst/>
          </a:prstGeom>
          <a:noFill/>
          <a:ln w="9525">
            <a:noFill/>
            <a:miter lim="800000"/>
            <a:headEnd/>
            <a:tailEnd/>
          </a:ln>
          <a:effectLst/>
        </p:spPr>
      </p:pic>
      <p:pic>
        <p:nvPicPr>
          <p:cNvPr id="51203" name="Picture 1027"/>
          <p:cNvPicPr>
            <a:picLocks noChangeAspect="1" noChangeArrowheads="1"/>
          </p:cNvPicPr>
          <p:nvPr/>
        </p:nvPicPr>
        <p:blipFill>
          <a:blip r:embed="rId3" cstate="print"/>
          <a:srcRect/>
          <a:stretch>
            <a:fillRect/>
          </a:stretch>
        </p:blipFill>
        <p:spPr bwMode="auto">
          <a:xfrm>
            <a:off x="1219200" y="1295400"/>
            <a:ext cx="6781800" cy="3962400"/>
          </a:xfrm>
          <a:prstGeom prst="rect">
            <a:avLst/>
          </a:prstGeom>
          <a:noFill/>
          <a:ln w="9525">
            <a:noFill/>
            <a:miter lim="800000"/>
            <a:headEnd/>
            <a:tailEnd/>
          </a:ln>
          <a:effectLst/>
        </p:spPr>
      </p:pic>
      <p:sp>
        <p:nvSpPr>
          <p:cNvPr id="51204" name="Text Box 1028"/>
          <p:cNvSpPr txBox="1">
            <a:spLocks noChangeArrowheads="1"/>
          </p:cNvSpPr>
          <p:nvPr/>
        </p:nvSpPr>
        <p:spPr bwMode="auto">
          <a:xfrm>
            <a:off x="2057400" y="1981200"/>
            <a:ext cx="4953000" cy="2659063"/>
          </a:xfrm>
          <a:prstGeom prst="rect">
            <a:avLst/>
          </a:prstGeom>
          <a:solidFill>
            <a:srgbClr val="3E784C"/>
          </a:solidFill>
          <a:ln w="9525">
            <a:solidFill>
              <a:srgbClr val="3E784C"/>
            </a:solidFill>
            <a:miter lim="800000"/>
            <a:headEnd/>
            <a:tailEnd/>
          </a:ln>
          <a:effectLst/>
        </p:spPr>
        <p:txBody>
          <a:bodyPr>
            <a:spAutoFit/>
          </a:bodyPr>
          <a:lstStyle/>
          <a:p>
            <a:pPr algn="r" rtl="1"/>
            <a:r>
              <a:rPr lang="ar-SA" altLang="en-US" sz="4400">
                <a:solidFill>
                  <a:schemeClr val="bg1"/>
                </a:solidFill>
                <a:cs typeface="Traditional Arabic" pitchFamily="18" charset="-78"/>
              </a:rPr>
              <a:t>وَلَقَدْ آتَيْنَا دَاوُودَ وَسُلَيْمَانَ عِلْمًا وَقَالَا الْحَمْدُ لِلَّهِ الَّذِي فَضَّلَنَا عَلَى كَثِيرٍ مِنْ عِبَادِهِ الْمُؤْمِنِينَ</a:t>
            </a:r>
            <a:r>
              <a:rPr lang="ar-SA" altLang="en-US">
                <a:solidFill>
                  <a:schemeClr val="bg1"/>
                </a:solidFill>
                <a:cs typeface="Traditional Arabic" pitchFamily="18" charset="-78"/>
              </a:rPr>
              <a:t>(15)</a:t>
            </a:r>
            <a:r>
              <a:rPr lang="ar-SA" altLang="en-US" sz="4400">
                <a:solidFill>
                  <a:schemeClr val="bg1"/>
                </a:solidFill>
                <a:cs typeface="Traditional Arabic" pitchFamily="18" charset="-78"/>
              </a:rPr>
              <a:t> </a:t>
            </a:r>
            <a:r>
              <a:rPr lang="ar-SA" altLang="en-US" sz="2800">
                <a:solidFill>
                  <a:schemeClr val="bg1"/>
                </a:solidFill>
                <a:cs typeface="Traditional Arabic" pitchFamily="18" charset="-78"/>
              </a:rPr>
              <a:t>النمل </a:t>
            </a:r>
            <a:endParaRPr lang="ar-SA" altLang="en-US" sz="4400">
              <a:solidFill>
                <a:schemeClr val="bg1"/>
              </a:solidFill>
              <a:cs typeface="Traditional Arabic" pitchFamily="18" charset="-78"/>
            </a:endParaRPr>
          </a:p>
          <a:p>
            <a:pPr algn="r" rtl="1">
              <a:spcBef>
                <a:spcPct val="50000"/>
              </a:spcBef>
            </a:pPr>
            <a:endParaRPr lang="en-US" altLang="en-US">
              <a:cs typeface="Times New Roman (Arabic)"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7" name="Picture 7"/>
          <p:cNvPicPr>
            <a:picLocks noChangeAspect="1" noChangeArrowheads="1"/>
          </p:cNvPicPr>
          <p:nvPr/>
        </p:nvPicPr>
        <p:blipFill>
          <a:blip r:embed="rId2" cstate="print"/>
          <a:srcRect/>
          <a:stretch>
            <a:fillRect/>
          </a:stretch>
        </p:blipFill>
        <p:spPr bwMode="auto">
          <a:xfrm>
            <a:off x="7696200" y="2438400"/>
            <a:ext cx="762000" cy="4152900"/>
          </a:xfrm>
          <a:prstGeom prst="rect">
            <a:avLst/>
          </a:prstGeom>
          <a:noFill/>
          <a:ln w="9525">
            <a:noFill/>
            <a:miter lim="800000"/>
            <a:headEnd/>
            <a:tailEnd/>
          </a:ln>
          <a:effectLst/>
        </p:spPr>
      </p:pic>
      <p:pic>
        <p:nvPicPr>
          <p:cNvPr id="30730" name="Picture 10" descr="J:\Clipart\OBJECTS\OFFICE\OFFIC038.WMF"/>
          <p:cNvPicPr>
            <a:picLocks noChangeAspect="1" noChangeArrowheads="1"/>
          </p:cNvPicPr>
          <p:nvPr/>
        </p:nvPicPr>
        <p:blipFill>
          <a:blip r:embed="rId3" cstate="print"/>
          <a:srcRect/>
          <a:stretch>
            <a:fillRect/>
          </a:stretch>
        </p:blipFill>
        <p:spPr bwMode="auto">
          <a:xfrm>
            <a:off x="5791200" y="533400"/>
            <a:ext cx="2743200" cy="1525588"/>
          </a:xfrm>
          <a:prstGeom prst="rect">
            <a:avLst/>
          </a:prstGeom>
          <a:noFill/>
        </p:spPr>
      </p:pic>
      <p:sp>
        <p:nvSpPr>
          <p:cNvPr id="30731" name="Rectangle 11"/>
          <p:cNvSpPr>
            <a:spLocks noChangeArrowheads="1"/>
          </p:cNvSpPr>
          <p:nvPr/>
        </p:nvSpPr>
        <p:spPr bwMode="auto">
          <a:xfrm>
            <a:off x="4876800" y="1524000"/>
            <a:ext cx="1609725" cy="579438"/>
          </a:xfrm>
          <a:prstGeom prst="rect">
            <a:avLst/>
          </a:prstGeom>
          <a:noFill/>
          <a:ln w="9525">
            <a:noFill/>
            <a:miter lim="800000"/>
            <a:headEnd/>
            <a:tailEnd/>
          </a:ln>
          <a:effectLst/>
        </p:spPr>
        <p:txBody>
          <a:bodyPr wrap="none">
            <a:spAutoFit/>
          </a:bodyPr>
          <a:lstStyle/>
          <a:p>
            <a:pPr algn="r" rtl="1"/>
            <a:r>
              <a:rPr lang="ar-SA" altLang="en-US" sz="3200">
                <a:cs typeface="Times New Roman (Arabic)" charset="0"/>
              </a:rPr>
              <a:t>التوصيات</a:t>
            </a:r>
            <a:endParaRPr lang="ar-SA" altLang="en-US">
              <a:cs typeface="Times New Roman (Arabic)" charset="0"/>
            </a:endParaRPr>
          </a:p>
        </p:txBody>
      </p:sp>
      <p:pic>
        <p:nvPicPr>
          <p:cNvPr id="30733" name="Picture 13"/>
          <p:cNvPicPr>
            <a:picLocks noChangeAspect="1" noChangeArrowheads="1"/>
          </p:cNvPicPr>
          <p:nvPr/>
        </p:nvPicPr>
        <p:blipFill>
          <a:blip r:embed="rId2" cstate="print"/>
          <a:srcRect/>
          <a:stretch>
            <a:fillRect/>
          </a:stretch>
        </p:blipFill>
        <p:spPr bwMode="auto">
          <a:xfrm>
            <a:off x="457200" y="2286000"/>
            <a:ext cx="762000" cy="4152900"/>
          </a:xfrm>
          <a:prstGeom prst="rect">
            <a:avLst/>
          </a:prstGeom>
          <a:noFill/>
          <a:ln w="9525">
            <a:noFill/>
            <a:miter lim="800000"/>
            <a:headEnd/>
            <a:tailEnd/>
          </a:ln>
          <a:effectLst/>
        </p:spPr>
      </p:pic>
      <p:pic>
        <p:nvPicPr>
          <p:cNvPr id="30738" name="Picture 18" descr="C:\Program Files\Microsoft Office\Clipart\WebArt\BD19543_.GIF"/>
          <p:cNvPicPr>
            <a:picLocks noChangeAspect="1" noChangeArrowheads="1" noCrop="1"/>
          </p:cNvPicPr>
          <p:nvPr/>
        </p:nvPicPr>
        <p:blipFill>
          <a:blip r:embed="rId4" cstate="print"/>
          <a:srcRect/>
          <a:stretch>
            <a:fillRect/>
          </a:stretch>
        </p:blipFill>
        <p:spPr bwMode="auto">
          <a:xfrm>
            <a:off x="1676400" y="2362200"/>
            <a:ext cx="6324600" cy="3711575"/>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p:cNvPicPr>
            <a:picLocks noChangeAspect="1" noChangeArrowheads="1"/>
          </p:cNvPicPr>
          <p:nvPr/>
        </p:nvPicPr>
        <p:blipFill>
          <a:blip r:embed="rId2" cstate="print"/>
          <a:srcRect/>
          <a:stretch>
            <a:fillRect/>
          </a:stretch>
        </p:blipFill>
        <p:spPr bwMode="auto">
          <a:xfrm>
            <a:off x="0" y="609600"/>
            <a:ext cx="8610600" cy="6248400"/>
          </a:xfrm>
          <a:prstGeom prst="rect">
            <a:avLst/>
          </a:prstGeom>
          <a:noFill/>
          <a:ln w="9525">
            <a:noFill/>
            <a:miter lim="800000"/>
            <a:headEnd/>
            <a:tailEnd/>
          </a:ln>
          <a:effectLst/>
        </p:spPr>
      </p:pic>
      <p:pic>
        <p:nvPicPr>
          <p:cNvPr id="48131" name="Picture 3"/>
          <p:cNvPicPr>
            <a:picLocks noChangeAspect="1" noChangeArrowheads="1"/>
          </p:cNvPicPr>
          <p:nvPr/>
        </p:nvPicPr>
        <p:blipFill>
          <a:blip r:embed="rId3" cstate="print"/>
          <a:srcRect/>
          <a:stretch>
            <a:fillRect/>
          </a:stretch>
        </p:blipFill>
        <p:spPr bwMode="auto">
          <a:xfrm>
            <a:off x="990600" y="2209800"/>
            <a:ext cx="6629400" cy="3460750"/>
          </a:xfrm>
          <a:prstGeom prst="rect">
            <a:avLst/>
          </a:prstGeom>
          <a:noFill/>
          <a:ln w="9525">
            <a:noFill/>
            <a:miter lim="800000"/>
            <a:headEnd/>
            <a:tailEnd/>
          </a:ln>
          <a:effectLst/>
        </p:spPr>
      </p:pic>
      <p:sp>
        <p:nvSpPr>
          <p:cNvPr id="48132" name="AutoShape 4"/>
          <p:cNvSpPr>
            <a:spLocks noChangeArrowheads="1"/>
          </p:cNvSpPr>
          <p:nvPr/>
        </p:nvSpPr>
        <p:spPr bwMode="auto">
          <a:xfrm>
            <a:off x="609600" y="1524000"/>
            <a:ext cx="7162800" cy="2514600"/>
          </a:xfrm>
          <a:prstGeom prst="plaque">
            <a:avLst>
              <a:gd name="adj" fmla="val 16667"/>
            </a:avLst>
          </a:prstGeom>
          <a:solidFill>
            <a:srgbClr val="3E784C"/>
          </a:solidFill>
          <a:ln w="19050">
            <a:solidFill>
              <a:schemeClr val="bg1"/>
            </a:solidFill>
            <a:miter lim="800000"/>
            <a:headEnd/>
            <a:tailEnd/>
          </a:ln>
          <a:effectLst/>
        </p:spPr>
        <p:txBody>
          <a:bodyPr wrap="none" anchor="ctr"/>
          <a:lstStyle/>
          <a:p>
            <a:endParaRPr lang="ar-SA"/>
          </a:p>
        </p:txBody>
      </p:sp>
      <p:sp>
        <p:nvSpPr>
          <p:cNvPr id="48133" name="WordArt 5"/>
          <p:cNvSpPr>
            <a:spLocks noChangeArrowheads="1" noChangeShapeType="1" noTextEdit="1"/>
          </p:cNvSpPr>
          <p:nvPr/>
        </p:nvSpPr>
        <p:spPr bwMode="auto">
          <a:xfrm>
            <a:off x="1143000" y="2133600"/>
            <a:ext cx="6324600" cy="1300163"/>
          </a:xfrm>
          <a:prstGeom prst="rect">
            <a:avLst/>
          </a:prstGeom>
        </p:spPr>
        <p:txBody>
          <a:bodyPr wrap="none" fromWordArt="1">
            <a:prstTxWarp prst="textDoubleWave1">
              <a:avLst>
                <a:gd name="adj1" fmla="val 6500"/>
                <a:gd name="adj2" fmla="val -509"/>
              </a:avLst>
            </a:prstTxWarp>
          </a:bodyPr>
          <a:lstStyle/>
          <a:p>
            <a:pPr algn="ctr" rtl="1"/>
            <a:r>
              <a:rPr lang="ar-SA" sz="2800" kern="10">
                <a:ln w="19050">
                  <a:solidFill>
                    <a:schemeClr val="bg1"/>
                  </a:solidFill>
                  <a:round/>
                  <a:headEnd/>
                  <a:tailEnd/>
                </a:ln>
                <a:solidFill>
                  <a:schemeClr val="bg1"/>
                </a:solidFill>
                <a:effectLst>
                  <a:outerShdw dist="35921" dir="2700000" algn="ctr" rotWithShape="0">
                    <a:srgbClr val="990000"/>
                  </a:outerShdw>
                </a:effectLst>
                <a:latin typeface="Arial"/>
                <a:cs typeface="Arial"/>
              </a:rPr>
              <a:t>وَلَمَّا بَلَغَ أَشُدَّهُ وَاسْتَوَى آتَيْنَاهُ حُكْمًا</a:t>
            </a:r>
          </a:p>
          <a:p>
            <a:pPr algn="ctr" rtl="1"/>
            <a:r>
              <a:rPr lang="ar-SA" sz="2800" kern="10">
                <a:ln w="19050">
                  <a:solidFill>
                    <a:schemeClr val="bg1"/>
                  </a:solidFill>
                  <a:round/>
                  <a:headEnd/>
                  <a:tailEnd/>
                </a:ln>
                <a:solidFill>
                  <a:schemeClr val="bg1"/>
                </a:solidFill>
                <a:effectLst>
                  <a:outerShdw dist="35921" dir="2700000" algn="ctr" rotWithShape="0">
                    <a:srgbClr val="990000"/>
                  </a:outerShdw>
                </a:effectLst>
                <a:latin typeface="Arial"/>
                <a:cs typeface="Arial"/>
              </a:rPr>
              <a:t> وَعِلْمًا وَكَذَلِكَ نَجْزِي الْمُحْسِنِينَ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J:\Clipart\FOOD\FRUITVEG\AD005344.WMF"/>
          <p:cNvPicPr>
            <a:picLocks noChangeAspect="1" noChangeArrowheads="1"/>
          </p:cNvPicPr>
          <p:nvPr/>
        </p:nvPicPr>
        <p:blipFill>
          <a:blip r:embed="rId2" cstate="print"/>
          <a:srcRect/>
          <a:stretch>
            <a:fillRect/>
          </a:stretch>
        </p:blipFill>
        <p:spPr bwMode="auto">
          <a:xfrm>
            <a:off x="1524000" y="4419600"/>
            <a:ext cx="2900363" cy="1346200"/>
          </a:xfrm>
          <a:prstGeom prst="rect">
            <a:avLst/>
          </a:prstGeom>
          <a:noFill/>
        </p:spPr>
      </p:pic>
      <p:sp>
        <p:nvSpPr>
          <p:cNvPr id="32771" name="WordArt 3"/>
          <p:cNvSpPr>
            <a:spLocks noChangeArrowheads="1" noChangeShapeType="1" noTextEdit="1"/>
          </p:cNvSpPr>
          <p:nvPr/>
        </p:nvSpPr>
        <p:spPr bwMode="auto">
          <a:xfrm>
            <a:off x="2057400" y="990600"/>
            <a:ext cx="5448300" cy="3429000"/>
          </a:xfrm>
          <a:prstGeom prst="rect">
            <a:avLst/>
          </a:prstGeom>
        </p:spPr>
        <p:txBody>
          <a:bodyPr wrap="none" fromWordArt="1">
            <a:prstTxWarp prst="textSlantUp">
              <a:avLst>
                <a:gd name="adj" fmla="val 32056"/>
              </a:avLst>
            </a:prstTxWarp>
          </a:bodyPr>
          <a:lstStyle/>
          <a:p>
            <a:pPr algn="ctr" rtl="1"/>
            <a:r>
              <a:rPr lang="ar-SA" sz="3600" kern="1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outerShdw>
                </a:effectLst>
                <a:latin typeface="Impact"/>
              </a:rPr>
              <a:t>إلى اللقاء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I:\Clipart\BORDERS\BRDRLAND\BDRLC085.WMF"/>
          <p:cNvPicPr>
            <a:picLocks noChangeAspect="1" noChangeArrowheads="1"/>
          </p:cNvPicPr>
          <p:nvPr/>
        </p:nvPicPr>
        <p:blipFill>
          <a:blip r:embed="rId3" cstate="print"/>
          <a:srcRect/>
          <a:stretch>
            <a:fillRect/>
          </a:stretch>
        </p:blipFill>
        <p:spPr bwMode="auto">
          <a:xfrm>
            <a:off x="762000" y="1143000"/>
            <a:ext cx="4343400" cy="3867150"/>
          </a:xfrm>
          <a:prstGeom prst="rect">
            <a:avLst/>
          </a:prstGeom>
          <a:noFill/>
        </p:spPr>
      </p:pic>
      <p:sp>
        <p:nvSpPr>
          <p:cNvPr id="14339" name="Rectangle 3"/>
          <p:cNvSpPr>
            <a:spLocks noChangeArrowheads="1"/>
          </p:cNvSpPr>
          <p:nvPr/>
        </p:nvSpPr>
        <p:spPr bwMode="auto">
          <a:xfrm>
            <a:off x="838200" y="3200400"/>
            <a:ext cx="4038600" cy="1311275"/>
          </a:xfrm>
          <a:prstGeom prst="rect">
            <a:avLst/>
          </a:prstGeom>
          <a:noFill/>
          <a:ln w="9525">
            <a:noFill/>
            <a:miter lim="800000"/>
            <a:headEnd/>
            <a:tailEnd/>
          </a:ln>
          <a:effectLst/>
        </p:spPr>
        <p:txBody>
          <a:bodyPr>
            <a:spAutoFit/>
          </a:bodyPr>
          <a:lstStyle/>
          <a:p>
            <a:pPr algn="ctr" rtl="1"/>
            <a:r>
              <a:rPr lang="ar-SA" altLang="en-US" sz="4000">
                <a:solidFill>
                  <a:srgbClr val="FF0066"/>
                </a:solidFill>
                <a:latin typeface="Tahoma" pitchFamily="34" charset="0"/>
                <a:cs typeface="Andalus" pitchFamily="18" charset="-78"/>
              </a:rPr>
              <a:t>عناصر </a:t>
            </a:r>
          </a:p>
          <a:p>
            <a:pPr algn="ctr" rtl="1"/>
            <a:r>
              <a:rPr lang="ar-SA" altLang="en-US" sz="4000">
                <a:solidFill>
                  <a:srgbClr val="FF0066"/>
                </a:solidFill>
                <a:latin typeface="Tahoma" pitchFamily="34" charset="0"/>
                <a:cs typeface="Andalus" pitchFamily="18" charset="-78"/>
              </a:rPr>
              <a:t>الطرق الاستيعابية</a:t>
            </a:r>
            <a:endParaRPr lang="ar-SA" altLang="en-US" sz="4000">
              <a:latin typeface="Tahoma" pitchFamily="34" charset="0"/>
              <a:cs typeface="Times New Roman (Arabic)" charset="0"/>
            </a:endParaRPr>
          </a:p>
        </p:txBody>
      </p:sp>
      <p:pic>
        <p:nvPicPr>
          <p:cNvPr id="14341" name="Picture 5" descr="C:\safwatsch\HAND.JPG"/>
          <p:cNvPicPr>
            <a:picLocks noChangeAspect="1" noChangeArrowheads="1"/>
          </p:cNvPicPr>
          <p:nvPr/>
        </p:nvPicPr>
        <p:blipFill>
          <a:blip r:embed="rId4" cstate="print"/>
          <a:srcRect/>
          <a:stretch>
            <a:fillRect/>
          </a:stretch>
        </p:blipFill>
        <p:spPr bwMode="auto">
          <a:xfrm>
            <a:off x="6040438" y="2362200"/>
            <a:ext cx="2798762" cy="4179888"/>
          </a:xfrm>
          <a:prstGeom prst="rect">
            <a:avLst/>
          </a:prstGeom>
          <a:noFill/>
        </p:spPr>
      </p:pic>
      <p:pic>
        <p:nvPicPr>
          <p:cNvPr id="14343" name="HANDSHAK.AVI">
            <a:hlinkClick r:id="" action="ppaction://media"/>
          </p:cNvPr>
          <p:cNvPicPr>
            <a:picLocks noRot="1" noChangeAspect="1" noChangeArrowheads="1"/>
          </p:cNvPicPr>
          <p:nvPr>
            <a:videoFile r:link="rId1"/>
          </p:nvPr>
        </p:nvPicPr>
        <p:blipFill>
          <a:blip r:embed="rId5" cstate="print"/>
          <a:srcRect/>
          <a:stretch>
            <a:fillRect/>
          </a:stretch>
        </p:blipFill>
        <p:spPr bwMode="auto">
          <a:xfrm>
            <a:off x="5962650" y="1981200"/>
            <a:ext cx="2998788" cy="4876800"/>
          </a:xfrm>
          <a:prstGeom prst="rect">
            <a:avLst/>
          </a:prstGeom>
          <a:noFill/>
        </p:spPr>
      </p:pic>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434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14343"/>
                </p:tgtEl>
              </p:cMediaNode>
            </p:video>
            <p:seq concurrent="1" nextAc="seek">
              <p:cTn id="8" restart="whenNotActive" fill="hold" evtFilter="cancelBubble" nodeType="interactiveSeq">
                <p:stCondLst>
                  <p:cond evt="onClick" delay="0">
                    <p:tgtEl>
                      <p:spTgt spid="1434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4343"/>
                                        </p:tgtEl>
                                      </p:cBhvr>
                                    </p:cmd>
                                  </p:childTnLst>
                                </p:cTn>
                              </p:par>
                            </p:childTnLst>
                          </p:cTn>
                        </p:par>
                      </p:childTnLst>
                    </p:cTn>
                  </p:par>
                </p:childTnLst>
              </p:cTn>
              <p:nextCondLst>
                <p:cond evt="onClick" delay="0">
                  <p:tgtEl>
                    <p:spTgt spid="14343"/>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AutoShape 5"/>
          <p:cNvSpPr>
            <a:spLocks noChangeArrowheads="1"/>
          </p:cNvSpPr>
          <p:nvPr/>
        </p:nvSpPr>
        <p:spPr bwMode="auto">
          <a:xfrm>
            <a:off x="3352800" y="609600"/>
            <a:ext cx="3048000" cy="1600200"/>
          </a:xfrm>
          <a:prstGeom prst="downArrowCallout">
            <a:avLst>
              <a:gd name="adj1" fmla="val 47619"/>
              <a:gd name="adj2" fmla="val 47619"/>
              <a:gd name="adj3" fmla="val 16667"/>
              <a:gd name="adj4" fmla="val 66667"/>
            </a:avLst>
          </a:prstGeom>
          <a:solidFill>
            <a:srgbClr val="FFCCCC"/>
          </a:solidFill>
          <a:ln w="9525">
            <a:solidFill>
              <a:schemeClr val="tx1"/>
            </a:solidFill>
            <a:miter lim="800000"/>
            <a:headEnd/>
            <a:tailEnd/>
          </a:ln>
          <a:effectLst/>
        </p:spPr>
        <p:txBody>
          <a:bodyPr wrap="none" anchor="ctr"/>
          <a:lstStyle/>
          <a:p>
            <a:pPr algn="ctr" rtl="1"/>
            <a:r>
              <a:rPr lang="ar-SA" altLang="en-US" sz="4000">
                <a:cs typeface="Times New Roman (Arabic)" charset="0"/>
              </a:rPr>
              <a:t>من أنواع المثيرات</a:t>
            </a:r>
            <a:r>
              <a:rPr lang="ar-SA" altLang="en-US">
                <a:cs typeface="Times New Roman (Arabic)" charset="0"/>
              </a:rPr>
              <a:t> </a:t>
            </a:r>
          </a:p>
        </p:txBody>
      </p:sp>
      <p:sp>
        <p:nvSpPr>
          <p:cNvPr id="15366" name="AutoShape 6"/>
          <p:cNvSpPr>
            <a:spLocks noChangeArrowheads="1"/>
          </p:cNvSpPr>
          <p:nvPr/>
        </p:nvSpPr>
        <p:spPr bwMode="auto">
          <a:xfrm>
            <a:off x="4038600" y="3352800"/>
            <a:ext cx="1600200" cy="1981200"/>
          </a:xfrm>
          <a:prstGeom prst="diamond">
            <a:avLst/>
          </a:prstGeom>
          <a:solidFill>
            <a:srgbClr val="FFCCCC"/>
          </a:solidFill>
          <a:ln w="9525">
            <a:solidFill>
              <a:schemeClr val="tx1"/>
            </a:solidFill>
            <a:miter lim="800000"/>
            <a:headEnd/>
            <a:tailEnd/>
          </a:ln>
          <a:effectLst/>
        </p:spPr>
        <p:txBody>
          <a:bodyPr wrap="none" anchor="ctr"/>
          <a:lstStyle/>
          <a:p>
            <a:pPr algn="ctr" rtl="1"/>
            <a:r>
              <a:rPr lang="ar-SA" altLang="en-US" sz="3200">
                <a:cs typeface="Times New Roman (Arabic)" charset="0"/>
              </a:rPr>
              <a:t>المثير</a:t>
            </a:r>
          </a:p>
          <a:p>
            <a:pPr algn="ctr" rtl="1"/>
            <a:r>
              <a:rPr lang="ar-SA" altLang="en-US" sz="3200">
                <a:cs typeface="Times New Roman (Arabic)" charset="0"/>
              </a:rPr>
              <a:t> البيئي</a:t>
            </a:r>
            <a:r>
              <a:rPr lang="ar-SA" altLang="en-US">
                <a:cs typeface="Times New Roman (Arabic)" charset="0"/>
              </a:rPr>
              <a:t> </a:t>
            </a:r>
          </a:p>
        </p:txBody>
      </p:sp>
      <p:sp>
        <p:nvSpPr>
          <p:cNvPr id="15367" name="AutoShape 7"/>
          <p:cNvSpPr>
            <a:spLocks noChangeArrowheads="1"/>
          </p:cNvSpPr>
          <p:nvPr/>
        </p:nvSpPr>
        <p:spPr bwMode="auto">
          <a:xfrm>
            <a:off x="533400" y="2971800"/>
            <a:ext cx="2362200" cy="609600"/>
          </a:xfrm>
          <a:prstGeom prst="roundRect">
            <a:avLst>
              <a:gd name="adj" fmla="val 16667"/>
            </a:avLst>
          </a:prstGeom>
          <a:solidFill>
            <a:srgbClr val="FFCCCC"/>
          </a:solidFill>
          <a:ln w="9525">
            <a:solidFill>
              <a:schemeClr val="tx1"/>
            </a:solidFill>
            <a:round/>
            <a:headEnd/>
            <a:tailEnd/>
          </a:ln>
          <a:effectLst/>
        </p:spPr>
        <p:txBody>
          <a:bodyPr wrap="none" anchor="ctr"/>
          <a:lstStyle/>
          <a:p>
            <a:pPr algn="ctr" rtl="1"/>
            <a:r>
              <a:rPr lang="ar-SA" altLang="en-US">
                <a:cs typeface="Times New Roman (Arabic)" charset="0"/>
              </a:rPr>
              <a:t>الإضاءة </a:t>
            </a:r>
          </a:p>
        </p:txBody>
      </p:sp>
      <p:sp>
        <p:nvSpPr>
          <p:cNvPr id="15368" name="AutoShape 8"/>
          <p:cNvSpPr>
            <a:spLocks noChangeArrowheads="1"/>
          </p:cNvSpPr>
          <p:nvPr/>
        </p:nvSpPr>
        <p:spPr bwMode="auto">
          <a:xfrm>
            <a:off x="6477000" y="6096000"/>
            <a:ext cx="2362200" cy="533400"/>
          </a:xfrm>
          <a:prstGeom prst="roundRect">
            <a:avLst>
              <a:gd name="adj" fmla="val 16667"/>
            </a:avLst>
          </a:prstGeom>
          <a:solidFill>
            <a:srgbClr val="FFCCCC"/>
          </a:solidFill>
          <a:ln w="9525">
            <a:solidFill>
              <a:schemeClr val="tx1"/>
            </a:solidFill>
            <a:round/>
            <a:headEnd/>
            <a:tailEnd/>
          </a:ln>
          <a:effectLst/>
        </p:spPr>
        <p:txBody>
          <a:bodyPr wrap="none" anchor="ctr"/>
          <a:lstStyle/>
          <a:p>
            <a:pPr algn="ctr" rtl="1"/>
            <a:r>
              <a:rPr lang="ar-SA" altLang="en-US">
                <a:cs typeface="Times New Roman (Arabic)" charset="0"/>
              </a:rPr>
              <a:t>الطقس </a:t>
            </a:r>
          </a:p>
        </p:txBody>
      </p:sp>
      <p:sp>
        <p:nvSpPr>
          <p:cNvPr id="15369" name="AutoShape 9"/>
          <p:cNvSpPr>
            <a:spLocks noChangeArrowheads="1"/>
          </p:cNvSpPr>
          <p:nvPr/>
        </p:nvSpPr>
        <p:spPr bwMode="auto">
          <a:xfrm>
            <a:off x="533400" y="6019800"/>
            <a:ext cx="2362200" cy="533400"/>
          </a:xfrm>
          <a:prstGeom prst="roundRect">
            <a:avLst>
              <a:gd name="adj" fmla="val 16667"/>
            </a:avLst>
          </a:prstGeom>
          <a:solidFill>
            <a:srgbClr val="FFCCCC"/>
          </a:solidFill>
          <a:ln w="9525">
            <a:solidFill>
              <a:schemeClr val="tx1"/>
            </a:solidFill>
            <a:round/>
            <a:headEnd/>
            <a:tailEnd/>
          </a:ln>
          <a:effectLst/>
        </p:spPr>
        <p:txBody>
          <a:bodyPr wrap="none" anchor="ctr"/>
          <a:lstStyle/>
          <a:p>
            <a:pPr algn="ctr" rtl="1"/>
            <a:r>
              <a:rPr lang="ar-SA" altLang="en-US">
                <a:cs typeface="Times New Roman (Arabic)" charset="0"/>
              </a:rPr>
              <a:t>طريقة الجلسة  </a:t>
            </a:r>
          </a:p>
        </p:txBody>
      </p:sp>
      <p:sp>
        <p:nvSpPr>
          <p:cNvPr id="15370" name="AutoShape 10"/>
          <p:cNvSpPr>
            <a:spLocks noChangeArrowheads="1"/>
          </p:cNvSpPr>
          <p:nvPr/>
        </p:nvSpPr>
        <p:spPr bwMode="auto">
          <a:xfrm>
            <a:off x="6553200" y="3200400"/>
            <a:ext cx="2362200" cy="533400"/>
          </a:xfrm>
          <a:prstGeom prst="roundRect">
            <a:avLst>
              <a:gd name="adj" fmla="val 16667"/>
            </a:avLst>
          </a:prstGeom>
          <a:solidFill>
            <a:srgbClr val="FFCCCC"/>
          </a:solidFill>
          <a:ln w="9525">
            <a:solidFill>
              <a:schemeClr val="tx1"/>
            </a:solidFill>
            <a:round/>
            <a:headEnd/>
            <a:tailEnd/>
          </a:ln>
          <a:effectLst/>
        </p:spPr>
        <p:txBody>
          <a:bodyPr wrap="none" anchor="ctr"/>
          <a:lstStyle/>
          <a:p>
            <a:pPr algn="ctr" rtl="1"/>
            <a:r>
              <a:rPr lang="ar-SA" altLang="en-US">
                <a:cs typeface="Times New Roman (Arabic)" charset="0"/>
              </a:rPr>
              <a:t>الأصوات</a:t>
            </a:r>
          </a:p>
        </p:txBody>
      </p:sp>
      <p:pic>
        <p:nvPicPr>
          <p:cNvPr id="15375" name="Picture 15" descr="C:\Program Files\Microsoft Office\Clipart\Pub60Cor\PH01255G.gif"/>
          <p:cNvPicPr>
            <a:picLocks noChangeAspect="1" noChangeArrowheads="1" noCrop="1"/>
          </p:cNvPicPr>
          <p:nvPr/>
        </p:nvPicPr>
        <p:blipFill>
          <a:blip r:embed="rId2" cstate="print"/>
          <a:srcRect/>
          <a:stretch>
            <a:fillRect/>
          </a:stretch>
        </p:blipFill>
        <p:spPr bwMode="auto">
          <a:xfrm>
            <a:off x="457200" y="762000"/>
            <a:ext cx="2590800" cy="1706563"/>
          </a:xfrm>
          <a:prstGeom prst="rect">
            <a:avLst/>
          </a:prstGeom>
          <a:noFill/>
        </p:spPr>
      </p:pic>
      <p:pic>
        <p:nvPicPr>
          <p:cNvPr id="15376" name="Picture 16" descr="C:\Program Files\Microsoft Office\Clipart\WebArt\BD19559_.GIF"/>
          <p:cNvPicPr>
            <a:picLocks noChangeAspect="1" noChangeArrowheads="1" noCrop="1"/>
          </p:cNvPicPr>
          <p:nvPr/>
        </p:nvPicPr>
        <p:blipFill>
          <a:blip r:embed="rId3" cstate="print"/>
          <a:srcRect/>
          <a:stretch>
            <a:fillRect/>
          </a:stretch>
        </p:blipFill>
        <p:spPr bwMode="auto">
          <a:xfrm>
            <a:off x="533400" y="4114800"/>
            <a:ext cx="2362200" cy="1582738"/>
          </a:xfrm>
          <a:prstGeom prst="rect">
            <a:avLst/>
          </a:prstGeom>
          <a:noFill/>
        </p:spPr>
      </p:pic>
      <p:pic>
        <p:nvPicPr>
          <p:cNvPr id="15378" name="Picture 18" descr="C:\Program Files\Microsoft Office\Clipart\homeanim\j0076176.gif"/>
          <p:cNvPicPr>
            <a:picLocks noChangeAspect="1" noChangeArrowheads="1" noCrop="1"/>
          </p:cNvPicPr>
          <p:nvPr/>
        </p:nvPicPr>
        <p:blipFill>
          <a:blip r:embed="rId4" cstate="print"/>
          <a:srcRect/>
          <a:stretch>
            <a:fillRect/>
          </a:stretch>
        </p:blipFill>
        <p:spPr bwMode="auto">
          <a:xfrm>
            <a:off x="6705600" y="-304800"/>
            <a:ext cx="2116138" cy="3505200"/>
          </a:xfrm>
          <a:prstGeom prst="rect">
            <a:avLst/>
          </a:prstGeom>
          <a:noFill/>
        </p:spPr>
      </p:pic>
      <p:pic>
        <p:nvPicPr>
          <p:cNvPr id="15380" name="Picture 20" descr="C:\Program Files\Microsoft Office\Clipart\homeanim\AG00434_.gif"/>
          <p:cNvPicPr>
            <a:picLocks noChangeAspect="1" noChangeArrowheads="1" noCrop="1"/>
          </p:cNvPicPr>
          <p:nvPr/>
        </p:nvPicPr>
        <p:blipFill>
          <a:blip r:embed="rId5" cstate="print"/>
          <a:srcRect/>
          <a:stretch>
            <a:fillRect/>
          </a:stretch>
        </p:blipFill>
        <p:spPr bwMode="auto">
          <a:xfrm>
            <a:off x="6324600" y="4191000"/>
            <a:ext cx="2438400" cy="17526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1" name="AutoShape 7"/>
          <p:cNvSpPr>
            <a:spLocks noChangeArrowheads="1"/>
          </p:cNvSpPr>
          <p:nvPr/>
        </p:nvSpPr>
        <p:spPr bwMode="auto">
          <a:xfrm>
            <a:off x="2819400" y="228600"/>
            <a:ext cx="3048000" cy="1600200"/>
          </a:xfrm>
          <a:prstGeom prst="downArrowCallout">
            <a:avLst>
              <a:gd name="adj1" fmla="val 47619"/>
              <a:gd name="adj2" fmla="val 47619"/>
              <a:gd name="adj3" fmla="val 16667"/>
              <a:gd name="adj4" fmla="val 66667"/>
            </a:avLst>
          </a:prstGeom>
          <a:solidFill>
            <a:srgbClr val="FFCCCC"/>
          </a:solidFill>
          <a:ln w="9525">
            <a:solidFill>
              <a:schemeClr val="tx1"/>
            </a:solidFill>
            <a:miter lim="800000"/>
            <a:headEnd/>
            <a:tailEnd/>
          </a:ln>
          <a:effectLst/>
        </p:spPr>
        <p:txBody>
          <a:bodyPr wrap="none" anchor="ctr"/>
          <a:lstStyle/>
          <a:p>
            <a:pPr algn="ctr" rtl="1"/>
            <a:r>
              <a:rPr lang="ar-SA" altLang="en-US" sz="4000">
                <a:cs typeface="Times New Roman (Arabic)" charset="0"/>
              </a:rPr>
              <a:t>من أنواع المثيرات</a:t>
            </a:r>
            <a:r>
              <a:rPr lang="ar-SA" altLang="en-US">
                <a:cs typeface="Times New Roman (Arabic)" charset="0"/>
              </a:rPr>
              <a:t> </a:t>
            </a:r>
          </a:p>
        </p:txBody>
      </p:sp>
      <p:sp>
        <p:nvSpPr>
          <p:cNvPr id="16392" name="AutoShape 8"/>
          <p:cNvSpPr>
            <a:spLocks noChangeArrowheads="1"/>
          </p:cNvSpPr>
          <p:nvPr/>
        </p:nvSpPr>
        <p:spPr bwMode="auto">
          <a:xfrm>
            <a:off x="3276600" y="1828800"/>
            <a:ext cx="2133600" cy="1981200"/>
          </a:xfrm>
          <a:prstGeom prst="diamond">
            <a:avLst/>
          </a:prstGeom>
          <a:solidFill>
            <a:srgbClr val="FFCCCC"/>
          </a:solidFill>
          <a:ln w="9525">
            <a:solidFill>
              <a:schemeClr val="tx1"/>
            </a:solidFill>
            <a:miter lim="800000"/>
            <a:headEnd/>
            <a:tailEnd/>
          </a:ln>
          <a:effectLst/>
        </p:spPr>
        <p:txBody>
          <a:bodyPr wrap="none" anchor="ctr"/>
          <a:lstStyle/>
          <a:p>
            <a:pPr algn="ctr" rtl="1"/>
            <a:r>
              <a:rPr lang="ar-SA" altLang="en-US" sz="3200">
                <a:cs typeface="Times New Roman (Arabic)" charset="0"/>
              </a:rPr>
              <a:t>المثير</a:t>
            </a:r>
          </a:p>
          <a:p>
            <a:pPr algn="ctr" rtl="1"/>
            <a:r>
              <a:rPr lang="ar-SA" altLang="en-US" sz="3200">
                <a:cs typeface="Times New Roman (Arabic)" charset="0"/>
              </a:rPr>
              <a:t>الاجتماعي </a:t>
            </a:r>
            <a:r>
              <a:rPr lang="ar-SA" altLang="en-US">
                <a:cs typeface="Times New Roman (Arabic)" charset="0"/>
              </a:rPr>
              <a:t> </a:t>
            </a:r>
          </a:p>
        </p:txBody>
      </p:sp>
      <p:sp>
        <p:nvSpPr>
          <p:cNvPr id="16393" name="AutoShape 9"/>
          <p:cNvSpPr>
            <a:spLocks noChangeArrowheads="1"/>
          </p:cNvSpPr>
          <p:nvPr/>
        </p:nvSpPr>
        <p:spPr bwMode="auto">
          <a:xfrm>
            <a:off x="304800" y="3048000"/>
            <a:ext cx="2362200" cy="609600"/>
          </a:xfrm>
          <a:prstGeom prst="roundRect">
            <a:avLst>
              <a:gd name="adj" fmla="val 16667"/>
            </a:avLst>
          </a:prstGeom>
          <a:solidFill>
            <a:srgbClr val="FFCCCC"/>
          </a:solidFill>
          <a:ln w="9525">
            <a:solidFill>
              <a:schemeClr val="tx1"/>
            </a:solidFill>
            <a:round/>
            <a:headEnd/>
            <a:tailEnd/>
          </a:ln>
          <a:effectLst/>
        </p:spPr>
        <p:txBody>
          <a:bodyPr wrap="none" anchor="ctr"/>
          <a:lstStyle/>
          <a:p>
            <a:pPr algn="ctr" rtl="1"/>
            <a:r>
              <a:rPr lang="ar-SA" altLang="en-US">
                <a:cs typeface="Times New Roman (Arabic)" charset="0"/>
              </a:rPr>
              <a:t>الاعتماد على البالغين</a:t>
            </a:r>
          </a:p>
        </p:txBody>
      </p:sp>
      <p:sp>
        <p:nvSpPr>
          <p:cNvPr id="16394" name="AutoShape 10"/>
          <p:cNvSpPr>
            <a:spLocks noChangeArrowheads="1"/>
          </p:cNvSpPr>
          <p:nvPr/>
        </p:nvSpPr>
        <p:spPr bwMode="auto">
          <a:xfrm>
            <a:off x="6248400" y="5181600"/>
            <a:ext cx="2362200" cy="533400"/>
          </a:xfrm>
          <a:prstGeom prst="roundRect">
            <a:avLst>
              <a:gd name="adj" fmla="val 16667"/>
            </a:avLst>
          </a:prstGeom>
          <a:solidFill>
            <a:srgbClr val="FFCCCC"/>
          </a:solidFill>
          <a:ln w="9525">
            <a:solidFill>
              <a:schemeClr val="tx1"/>
            </a:solidFill>
            <a:round/>
            <a:headEnd/>
            <a:tailEnd/>
          </a:ln>
          <a:effectLst/>
        </p:spPr>
        <p:txBody>
          <a:bodyPr wrap="none" anchor="ctr"/>
          <a:lstStyle/>
          <a:p>
            <a:pPr algn="ctr" rtl="1"/>
            <a:r>
              <a:rPr lang="ar-SA" altLang="en-US">
                <a:cs typeface="Times New Roman (Arabic)" charset="0"/>
              </a:rPr>
              <a:t>الازدواجية </a:t>
            </a:r>
          </a:p>
        </p:txBody>
      </p:sp>
      <p:sp>
        <p:nvSpPr>
          <p:cNvPr id="16395" name="AutoShape 11"/>
          <p:cNvSpPr>
            <a:spLocks noChangeArrowheads="1"/>
          </p:cNvSpPr>
          <p:nvPr/>
        </p:nvSpPr>
        <p:spPr bwMode="auto">
          <a:xfrm>
            <a:off x="3429000" y="6019800"/>
            <a:ext cx="2362200" cy="533400"/>
          </a:xfrm>
          <a:prstGeom prst="roundRect">
            <a:avLst>
              <a:gd name="adj" fmla="val 16667"/>
            </a:avLst>
          </a:prstGeom>
          <a:solidFill>
            <a:srgbClr val="FFCCCC"/>
          </a:solidFill>
          <a:ln w="9525">
            <a:solidFill>
              <a:schemeClr val="tx1"/>
            </a:solidFill>
            <a:round/>
            <a:headEnd/>
            <a:tailEnd/>
          </a:ln>
          <a:effectLst/>
        </p:spPr>
        <p:txBody>
          <a:bodyPr wrap="none" anchor="ctr"/>
          <a:lstStyle/>
          <a:p>
            <a:pPr algn="ctr" rtl="1"/>
            <a:r>
              <a:rPr lang="ar-SA" altLang="en-US">
                <a:cs typeface="Times New Roman (Arabic)" charset="0"/>
              </a:rPr>
              <a:t>الفريق </a:t>
            </a:r>
          </a:p>
        </p:txBody>
      </p:sp>
      <p:sp>
        <p:nvSpPr>
          <p:cNvPr id="16396" name="AutoShape 12"/>
          <p:cNvSpPr>
            <a:spLocks noChangeArrowheads="1"/>
          </p:cNvSpPr>
          <p:nvPr/>
        </p:nvSpPr>
        <p:spPr bwMode="auto">
          <a:xfrm>
            <a:off x="6324600" y="2209800"/>
            <a:ext cx="2362200" cy="533400"/>
          </a:xfrm>
          <a:prstGeom prst="roundRect">
            <a:avLst>
              <a:gd name="adj" fmla="val 16667"/>
            </a:avLst>
          </a:prstGeom>
          <a:solidFill>
            <a:srgbClr val="FFCCCC"/>
          </a:solidFill>
          <a:ln w="9525">
            <a:solidFill>
              <a:schemeClr val="tx1"/>
            </a:solidFill>
            <a:round/>
            <a:headEnd/>
            <a:tailEnd/>
          </a:ln>
          <a:effectLst/>
        </p:spPr>
        <p:txBody>
          <a:bodyPr wrap="none" anchor="ctr"/>
          <a:lstStyle/>
          <a:p>
            <a:pPr algn="ctr" rtl="1"/>
            <a:r>
              <a:rPr lang="ar-SA" altLang="en-US">
                <a:cs typeface="Times New Roman (Arabic)" charset="0"/>
              </a:rPr>
              <a:t>التوحد </a:t>
            </a:r>
          </a:p>
        </p:txBody>
      </p:sp>
      <p:sp>
        <p:nvSpPr>
          <p:cNvPr id="16397" name="AutoShape 13"/>
          <p:cNvSpPr>
            <a:spLocks noChangeArrowheads="1"/>
          </p:cNvSpPr>
          <p:nvPr/>
        </p:nvSpPr>
        <p:spPr bwMode="auto">
          <a:xfrm>
            <a:off x="304800" y="6096000"/>
            <a:ext cx="2362200" cy="533400"/>
          </a:xfrm>
          <a:prstGeom prst="roundRect">
            <a:avLst>
              <a:gd name="adj" fmla="val 16667"/>
            </a:avLst>
          </a:prstGeom>
          <a:solidFill>
            <a:srgbClr val="FFCCCC"/>
          </a:solidFill>
          <a:ln w="9525">
            <a:solidFill>
              <a:schemeClr val="tx1"/>
            </a:solidFill>
            <a:round/>
            <a:headEnd/>
            <a:tailEnd/>
          </a:ln>
          <a:effectLst/>
        </p:spPr>
        <p:txBody>
          <a:bodyPr wrap="none" anchor="ctr"/>
          <a:lstStyle/>
          <a:p>
            <a:pPr algn="ctr" rtl="1"/>
            <a:r>
              <a:rPr lang="ar-SA" altLang="en-US">
                <a:cs typeface="Times New Roman (Arabic)" charset="0"/>
              </a:rPr>
              <a:t>الأنداد </a:t>
            </a:r>
          </a:p>
        </p:txBody>
      </p:sp>
      <p:pic>
        <p:nvPicPr>
          <p:cNvPr id="16400" name="Picture 16" descr="M:\Clipart\PEOPLE\PEOPLE\PROFE021.WMF"/>
          <p:cNvPicPr>
            <a:picLocks noChangeAspect="1" noChangeArrowheads="1"/>
          </p:cNvPicPr>
          <p:nvPr/>
        </p:nvPicPr>
        <p:blipFill>
          <a:blip r:embed="rId2" cstate="print"/>
          <a:srcRect/>
          <a:stretch>
            <a:fillRect/>
          </a:stretch>
        </p:blipFill>
        <p:spPr bwMode="auto">
          <a:xfrm>
            <a:off x="6477000" y="2895600"/>
            <a:ext cx="1828800" cy="2085975"/>
          </a:xfrm>
          <a:prstGeom prst="rect">
            <a:avLst/>
          </a:prstGeom>
          <a:noFill/>
        </p:spPr>
      </p:pic>
      <p:pic>
        <p:nvPicPr>
          <p:cNvPr id="16402" name="Picture 18" descr="C:\Program Files\Microsoft Office\Clipart\WebArt\BD19566_.GIF"/>
          <p:cNvPicPr>
            <a:picLocks noChangeAspect="1" noChangeArrowheads="1" noCrop="1"/>
          </p:cNvPicPr>
          <p:nvPr/>
        </p:nvPicPr>
        <p:blipFill>
          <a:blip r:embed="rId3" cstate="print"/>
          <a:srcRect/>
          <a:stretch>
            <a:fillRect/>
          </a:stretch>
        </p:blipFill>
        <p:spPr bwMode="auto">
          <a:xfrm>
            <a:off x="838200" y="663575"/>
            <a:ext cx="1393825" cy="2079625"/>
          </a:xfrm>
          <a:prstGeom prst="rect">
            <a:avLst/>
          </a:prstGeom>
          <a:noFill/>
        </p:spPr>
      </p:pic>
      <p:pic>
        <p:nvPicPr>
          <p:cNvPr id="16403" name="Picture 19" descr="C:\Program Files\Microsoft Office\Clipart\homeanim\AG00326_.gif"/>
          <p:cNvPicPr>
            <a:picLocks noChangeAspect="1" noChangeArrowheads="1" noCrop="1"/>
          </p:cNvPicPr>
          <p:nvPr/>
        </p:nvPicPr>
        <p:blipFill>
          <a:blip r:embed="rId4" cstate="print"/>
          <a:srcRect/>
          <a:stretch>
            <a:fillRect/>
          </a:stretch>
        </p:blipFill>
        <p:spPr bwMode="auto">
          <a:xfrm>
            <a:off x="228600" y="3962400"/>
            <a:ext cx="2743200" cy="1833563"/>
          </a:xfrm>
          <a:prstGeom prst="rect">
            <a:avLst/>
          </a:prstGeom>
          <a:noFill/>
        </p:spPr>
      </p:pic>
      <p:pic>
        <p:nvPicPr>
          <p:cNvPr id="16404" name="Picture 20" descr="C:\Program Files\Microsoft Office\Clipart\homeanim\AG00413_.gif"/>
          <p:cNvPicPr>
            <a:picLocks noChangeAspect="1" noChangeArrowheads="1" noCrop="1"/>
          </p:cNvPicPr>
          <p:nvPr/>
        </p:nvPicPr>
        <p:blipFill>
          <a:blip r:embed="rId5" cstate="print"/>
          <a:srcRect/>
          <a:stretch>
            <a:fillRect/>
          </a:stretch>
        </p:blipFill>
        <p:spPr bwMode="auto">
          <a:xfrm>
            <a:off x="3962400" y="4572000"/>
            <a:ext cx="2378075" cy="1485900"/>
          </a:xfrm>
          <a:prstGeom prst="rect">
            <a:avLst/>
          </a:prstGeom>
          <a:noFill/>
        </p:spPr>
      </p:pic>
      <p:pic>
        <p:nvPicPr>
          <p:cNvPr id="16405" name="Picture 21" descr="C:\Program Files\Microsoft Office\Clipart\homeanim\AG00414_.gif"/>
          <p:cNvPicPr>
            <a:picLocks noChangeAspect="1" noChangeArrowheads="1" noCrop="1"/>
          </p:cNvPicPr>
          <p:nvPr/>
        </p:nvPicPr>
        <p:blipFill>
          <a:blip r:embed="rId6" cstate="print"/>
          <a:srcRect/>
          <a:stretch>
            <a:fillRect/>
          </a:stretch>
        </p:blipFill>
        <p:spPr bwMode="auto">
          <a:xfrm>
            <a:off x="3352800" y="4724400"/>
            <a:ext cx="2000250" cy="1292225"/>
          </a:xfrm>
          <a:prstGeom prst="rect">
            <a:avLst/>
          </a:prstGeom>
          <a:noFill/>
        </p:spPr>
      </p:pic>
      <p:pic>
        <p:nvPicPr>
          <p:cNvPr id="16408" name="Picture 24" descr="C:\Program Files\Microsoft Office\Clipart\WebArt\BD19575_.GIF"/>
          <p:cNvPicPr>
            <a:picLocks noChangeAspect="1" noChangeArrowheads="1" noCrop="1"/>
          </p:cNvPicPr>
          <p:nvPr/>
        </p:nvPicPr>
        <p:blipFill>
          <a:blip r:embed="rId7" cstate="print"/>
          <a:srcRect/>
          <a:stretch>
            <a:fillRect/>
          </a:stretch>
        </p:blipFill>
        <p:spPr bwMode="auto">
          <a:xfrm>
            <a:off x="6477000" y="685800"/>
            <a:ext cx="2079625" cy="1393825"/>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AutoShape 3"/>
          <p:cNvSpPr>
            <a:spLocks noChangeArrowheads="1"/>
          </p:cNvSpPr>
          <p:nvPr/>
        </p:nvSpPr>
        <p:spPr bwMode="auto">
          <a:xfrm>
            <a:off x="3581400" y="5410200"/>
            <a:ext cx="1524000" cy="914400"/>
          </a:xfrm>
          <a:prstGeom prst="octagon">
            <a:avLst>
              <a:gd name="adj" fmla="val 29287"/>
            </a:avLst>
          </a:prstGeom>
          <a:solidFill>
            <a:srgbClr val="FFCCCC"/>
          </a:solidFill>
          <a:ln w="9525">
            <a:solidFill>
              <a:schemeClr val="tx1"/>
            </a:solidFill>
            <a:miter lim="800000"/>
            <a:headEnd/>
            <a:tailEnd/>
          </a:ln>
          <a:effectLst/>
        </p:spPr>
        <p:txBody>
          <a:bodyPr wrap="none" anchor="ctr"/>
          <a:lstStyle/>
          <a:p>
            <a:pPr algn="ctr" rtl="1"/>
            <a:r>
              <a:rPr lang="ar-SA" altLang="en-US">
                <a:cs typeface="Times New Roman (Arabic)" charset="0"/>
              </a:rPr>
              <a:t>المدركات</a:t>
            </a:r>
          </a:p>
          <a:p>
            <a:pPr algn="ctr" rtl="1"/>
            <a:r>
              <a:rPr lang="ar-SA" altLang="en-US">
                <a:cs typeface="Times New Roman (Arabic)" charset="0"/>
              </a:rPr>
              <a:t> الحسية </a:t>
            </a:r>
          </a:p>
        </p:txBody>
      </p:sp>
      <p:sp>
        <p:nvSpPr>
          <p:cNvPr id="17412" name="AutoShape 4"/>
          <p:cNvSpPr>
            <a:spLocks noChangeArrowheads="1"/>
          </p:cNvSpPr>
          <p:nvPr/>
        </p:nvSpPr>
        <p:spPr bwMode="auto">
          <a:xfrm>
            <a:off x="6248400" y="5486400"/>
            <a:ext cx="2209800" cy="762000"/>
          </a:xfrm>
          <a:prstGeom prst="octagon">
            <a:avLst>
              <a:gd name="adj" fmla="val 29287"/>
            </a:avLst>
          </a:prstGeom>
          <a:solidFill>
            <a:srgbClr val="FFCCCC"/>
          </a:solidFill>
          <a:ln w="9525">
            <a:solidFill>
              <a:schemeClr val="tx1"/>
            </a:solidFill>
            <a:miter lim="800000"/>
            <a:headEnd/>
            <a:tailEnd/>
          </a:ln>
          <a:effectLst/>
        </p:spPr>
        <p:txBody>
          <a:bodyPr wrap="none" anchor="ctr"/>
          <a:lstStyle/>
          <a:p>
            <a:pPr algn="ctr" rtl="1"/>
            <a:r>
              <a:rPr lang="ar-SA" altLang="en-US">
                <a:cs typeface="Times New Roman (Arabic)" charset="0"/>
              </a:rPr>
              <a:t>الحركة  </a:t>
            </a:r>
          </a:p>
        </p:txBody>
      </p:sp>
      <p:sp>
        <p:nvSpPr>
          <p:cNvPr id="17413" name="AutoShape 5"/>
          <p:cNvSpPr>
            <a:spLocks noChangeArrowheads="1"/>
          </p:cNvSpPr>
          <p:nvPr/>
        </p:nvSpPr>
        <p:spPr bwMode="auto">
          <a:xfrm>
            <a:off x="533400" y="5486400"/>
            <a:ext cx="2209800" cy="914400"/>
          </a:xfrm>
          <a:prstGeom prst="octagon">
            <a:avLst>
              <a:gd name="adj" fmla="val 29287"/>
            </a:avLst>
          </a:prstGeom>
          <a:solidFill>
            <a:srgbClr val="FFCCCC"/>
          </a:solidFill>
          <a:ln w="9525">
            <a:solidFill>
              <a:schemeClr val="tx1"/>
            </a:solidFill>
            <a:miter lim="800000"/>
            <a:headEnd/>
            <a:tailEnd/>
          </a:ln>
          <a:effectLst/>
        </p:spPr>
        <p:txBody>
          <a:bodyPr wrap="none" anchor="ctr"/>
          <a:lstStyle/>
          <a:p>
            <a:pPr algn="ctr" rtl="1"/>
            <a:r>
              <a:rPr lang="ar-SA" altLang="en-US">
                <a:cs typeface="Times New Roman (Arabic)" charset="0"/>
              </a:rPr>
              <a:t>عامل الزمن  </a:t>
            </a:r>
          </a:p>
        </p:txBody>
      </p:sp>
      <p:sp>
        <p:nvSpPr>
          <p:cNvPr id="17415" name="AutoShape 7"/>
          <p:cNvSpPr>
            <a:spLocks noChangeArrowheads="1"/>
          </p:cNvSpPr>
          <p:nvPr/>
        </p:nvSpPr>
        <p:spPr bwMode="auto">
          <a:xfrm>
            <a:off x="5867400" y="304800"/>
            <a:ext cx="2438400" cy="1752600"/>
          </a:xfrm>
          <a:prstGeom prst="wedgeEllipseCallout">
            <a:avLst>
              <a:gd name="adj1" fmla="val -21875"/>
              <a:gd name="adj2" fmla="val 67394"/>
            </a:avLst>
          </a:prstGeom>
          <a:solidFill>
            <a:srgbClr val="FFCCCC"/>
          </a:solidFill>
          <a:ln w="9525">
            <a:solidFill>
              <a:schemeClr val="tx1"/>
            </a:solidFill>
            <a:miter lim="800000"/>
            <a:headEnd/>
            <a:tailEnd/>
          </a:ln>
          <a:effectLst/>
        </p:spPr>
        <p:txBody>
          <a:bodyPr wrap="none" anchor="ctr"/>
          <a:lstStyle/>
          <a:p>
            <a:pPr algn="ctr" rtl="1"/>
            <a:r>
              <a:rPr lang="ar-SA" altLang="en-US" sz="4000">
                <a:cs typeface="Times New Roman (Arabic)" charset="0"/>
              </a:rPr>
              <a:t>من أنواع</a:t>
            </a:r>
          </a:p>
          <a:p>
            <a:pPr algn="ctr" rtl="1"/>
            <a:r>
              <a:rPr lang="ar-SA" altLang="en-US" sz="4000">
                <a:cs typeface="Times New Roman (Arabic)" charset="0"/>
              </a:rPr>
              <a:t> المثيرات</a:t>
            </a:r>
          </a:p>
        </p:txBody>
      </p:sp>
      <p:pic>
        <p:nvPicPr>
          <p:cNvPr id="17417" name="Picture 9" descr="M:\Clipart\PEOPLE\CHILDREN\CCHLD071.WMF"/>
          <p:cNvPicPr>
            <a:picLocks noChangeAspect="1" noChangeArrowheads="1"/>
          </p:cNvPicPr>
          <p:nvPr/>
        </p:nvPicPr>
        <p:blipFill>
          <a:blip r:embed="rId2" cstate="print"/>
          <a:srcRect/>
          <a:stretch>
            <a:fillRect/>
          </a:stretch>
        </p:blipFill>
        <p:spPr bwMode="auto">
          <a:xfrm>
            <a:off x="6019800" y="2743200"/>
            <a:ext cx="2667000" cy="2259013"/>
          </a:xfrm>
          <a:prstGeom prst="rect">
            <a:avLst/>
          </a:prstGeom>
          <a:noFill/>
        </p:spPr>
      </p:pic>
      <p:pic>
        <p:nvPicPr>
          <p:cNvPr id="17419" name="Picture 11" descr="C:\Program Files\Microsoft Office\Clipart\Pub60Cor\AG00174_.GIF"/>
          <p:cNvPicPr>
            <a:picLocks noChangeAspect="1" noChangeArrowheads="1" noCrop="1"/>
          </p:cNvPicPr>
          <p:nvPr/>
        </p:nvPicPr>
        <p:blipFill>
          <a:blip r:embed="rId3" cstate="print"/>
          <a:srcRect/>
          <a:stretch>
            <a:fillRect/>
          </a:stretch>
        </p:blipFill>
        <p:spPr bwMode="auto">
          <a:xfrm>
            <a:off x="533400" y="3048000"/>
            <a:ext cx="1981200" cy="1981200"/>
          </a:xfrm>
          <a:prstGeom prst="rect">
            <a:avLst/>
          </a:prstGeom>
          <a:noFill/>
        </p:spPr>
      </p:pic>
      <p:pic>
        <p:nvPicPr>
          <p:cNvPr id="17420" name="Picture 12" descr="C:\Program Files\Microsoft Office\Clipart\WebArt\BD19593_.GIF"/>
          <p:cNvPicPr>
            <a:picLocks noChangeAspect="1" noChangeArrowheads="1" noCrop="1"/>
          </p:cNvPicPr>
          <p:nvPr/>
        </p:nvPicPr>
        <p:blipFill>
          <a:blip r:embed="rId4" cstate="print"/>
          <a:srcRect/>
          <a:stretch>
            <a:fillRect/>
          </a:stretch>
        </p:blipFill>
        <p:spPr bwMode="auto">
          <a:xfrm>
            <a:off x="2667000" y="2986088"/>
            <a:ext cx="3048000" cy="204311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I:\Clipart\CARTOONS\CARTMEN\AD000435.WMF"/>
          <p:cNvPicPr>
            <a:picLocks noChangeAspect="1" noChangeArrowheads="1"/>
          </p:cNvPicPr>
          <p:nvPr/>
        </p:nvPicPr>
        <p:blipFill>
          <a:blip r:embed="rId2" cstate="print"/>
          <a:srcRect/>
          <a:stretch>
            <a:fillRect/>
          </a:stretch>
        </p:blipFill>
        <p:spPr bwMode="auto">
          <a:xfrm>
            <a:off x="304800" y="2057400"/>
            <a:ext cx="2028825" cy="2133600"/>
          </a:xfrm>
          <a:prstGeom prst="rect">
            <a:avLst/>
          </a:prstGeom>
          <a:noFill/>
        </p:spPr>
      </p:pic>
      <p:pic>
        <p:nvPicPr>
          <p:cNvPr id="20483" name="Picture 3" descr="I:\Clipart\CARTOONS\CARTMEN\AD002575.WMF"/>
          <p:cNvPicPr>
            <a:picLocks noChangeAspect="1" noChangeArrowheads="1"/>
          </p:cNvPicPr>
          <p:nvPr/>
        </p:nvPicPr>
        <p:blipFill>
          <a:blip r:embed="rId3" cstate="print"/>
          <a:srcRect/>
          <a:stretch>
            <a:fillRect/>
          </a:stretch>
        </p:blipFill>
        <p:spPr bwMode="auto">
          <a:xfrm>
            <a:off x="4191000" y="1524000"/>
            <a:ext cx="1836738" cy="3049588"/>
          </a:xfrm>
          <a:prstGeom prst="rect">
            <a:avLst/>
          </a:prstGeom>
          <a:noFill/>
        </p:spPr>
      </p:pic>
      <p:sp>
        <p:nvSpPr>
          <p:cNvPr id="20485" name="AutoShape 5"/>
          <p:cNvSpPr>
            <a:spLocks noChangeArrowheads="1"/>
          </p:cNvSpPr>
          <p:nvPr/>
        </p:nvSpPr>
        <p:spPr bwMode="auto">
          <a:xfrm>
            <a:off x="762000" y="4267200"/>
            <a:ext cx="1295400" cy="22860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CCCC"/>
          </a:solidFill>
          <a:ln w="9525">
            <a:solidFill>
              <a:schemeClr val="tx1"/>
            </a:solidFill>
            <a:miter lim="800000"/>
            <a:headEnd/>
            <a:tailEnd/>
          </a:ln>
          <a:effectLst/>
        </p:spPr>
        <p:txBody>
          <a:bodyPr wrap="none" anchor="ctr"/>
          <a:lstStyle/>
          <a:p>
            <a:pPr algn="ctr" rtl="1"/>
            <a:r>
              <a:rPr lang="ar-SA" altLang="en-US" b="1">
                <a:cs typeface="Times New Roman (Arabic)" charset="0"/>
              </a:rPr>
              <a:t>الدافعية </a:t>
            </a:r>
            <a:endParaRPr lang="ar-SA" altLang="en-US">
              <a:cs typeface="Times New Roman (Arabic)" charset="0"/>
            </a:endParaRPr>
          </a:p>
        </p:txBody>
      </p:sp>
      <p:sp>
        <p:nvSpPr>
          <p:cNvPr id="20486" name="AutoShape 6"/>
          <p:cNvSpPr>
            <a:spLocks noChangeArrowheads="1"/>
          </p:cNvSpPr>
          <p:nvPr/>
        </p:nvSpPr>
        <p:spPr bwMode="auto">
          <a:xfrm>
            <a:off x="7086600" y="4191000"/>
            <a:ext cx="1295400" cy="22860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CCCC"/>
          </a:solidFill>
          <a:ln w="9525">
            <a:solidFill>
              <a:schemeClr val="tx1"/>
            </a:solidFill>
            <a:miter lim="800000"/>
            <a:headEnd/>
            <a:tailEnd/>
          </a:ln>
          <a:effectLst/>
        </p:spPr>
        <p:txBody>
          <a:bodyPr wrap="none" anchor="ctr"/>
          <a:lstStyle/>
          <a:p>
            <a:pPr algn="ctr" rtl="1"/>
            <a:r>
              <a:rPr lang="ar-SA" altLang="en-US" b="1">
                <a:cs typeface="Times New Roman (Arabic)" charset="0"/>
              </a:rPr>
              <a:t>التوجيه</a:t>
            </a:r>
          </a:p>
          <a:p>
            <a:pPr algn="ctr" rtl="1"/>
            <a:r>
              <a:rPr lang="ar-SA" altLang="en-US" b="1">
                <a:cs typeface="Times New Roman (Arabic)" charset="0"/>
              </a:rPr>
              <a:t> المستمر</a:t>
            </a:r>
            <a:r>
              <a:rPr lang="ar-SA" altLang="en-US">
                <a:cs typeface="Times New Roman (Arabic)" charset="0"/>
              </a:rPr>
              <a:t>  </a:t>
            </a:r>
          </a:p>
        </p:txBody>
      </p:sp>
      <p:sp>
        <p:nvSpPr>
          <p:cNvPr id="20487" name="AutoShape 7"/>
          <p:cNvSpPr>
            <a:spLocks noChangeArrowheads="1"/>
          </p:cNvSpPr>
          <p:nvPr/>
        </p:nvSpPr>
        <p:spPr bwMode="auto">
          <a:xfrm>
            <a:off x="4724400" y="4191000"/>
            <a:ext cx="1295400" cy="22860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CCCC"/>
          </a:solidFill>
          <a:ln w="9525">
            <a:solidFill>
              <a:schemeClr val="tx1"/>
            </a:solidFill>
            <a:miter lim="800000"/>
            <a:headEnd/>
            <a:tailEnd/>
          </a:ln>
          <a:effectLst/>
        </p:spPr>
        <p:txBody>
          <a:bodyPr wrap="none" anchor="ctr"/>
          <a:lstStyle/>
          <a:p>
            <a:pPr algn="ctr" rtl="1"/>
            <a:r>
              <a:rPr lang="ar-SA" altLang="en-US" b="1">
                <a:cs typeface="Times New Roman (Arabic)" charset="0"/>
              </a:rPr>
              <a:t>المسؤولية </a:t>
            </a:r>
            <a:endParaRPr lang="ar-SA" altLang="en-US">
              <a:cs typeface="Times New Roman (Arabic)" charset="0"/>
            </a:endParaRPr>
          </a:p>
        </p:txBody>
      </p:sp>
      <p:sp>
        <p:nvSpPr>
          <p:cNvPr id="20488" name="AutoShape 8"/>
          <p:cNvSpPr>
            <a:spLocks noChangeArrowheads="1"/>
          </p:cNvSpPr>
          <p:nvPr/>
        </p:nvSpPr>
        <p:spPr bwMode="auto">
          <a:xfrm>
            <a:off x="2667000" y="4267200"/>
            <a:ext cx="1295400" cy="22860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CCCC"/>
          </a:solidFill>
          <a:ln w="9525">
            <a:solidFill>
              <a:schemeClr val="tx1"/>
            </a:solidFill>
            <a:miter lim="800000"/>
            <a:headEnd/>
            <a:tailEnd/>
          </a:ln>
          <a:effectLst/>
        </p:spPr>
        <p:txBody>
          <a:bodyPr wrap="none" anchor="ctr"/>
          <a:lstStyle/>
          <a:p>
            <a:pPr algn="ctr" rtl="1"/>
            <a:r>
              <a:rPr lang="ar-SA" altLang="en-US" b="1">
                <a:cs typeface="Times New Roman (Arabic)" charset="0"/>
              </a:rPr>
              <a:t>المثابرة </a:t>
            </a:r>
            <a:endParaRPr lang="ar-SA" altLang="en-US">
              <a:cs typeface="Times New Roman (Arabic)" charset="0"/>
            </a:endParaRPr>
          </a:p>
        </p:txBody>
      </p:sp>
      <p:sp>
        <p:nvSpPr>
          <p:cNvPr id="20489" name="AutoShape 9"/>
          <p:cNvSpPr>
            <a:spLocks noChangeArrowheads="1"/>
          </p:cNvSpPr>
          <p:nvPr/>
        </p:nvSpPr>
        <p:spPr bwMode="auto">
          <a:xfrm>
            <a:off x="2438400" y="304800"/>
            <a:ext cx="4648200" cy="1219200"/>
          </a:xfrm>
          <a:prstGeom prst="leftRightArrow">
            <a:avLst>
              <a:gd name="adj1" fmla="val 50000"/>
              <a:gd name="adj2" fmla="val 76250"/>
            </a:avLst>
          </a:prstGeom>
          <a:solidFill>
            <a:srgbClr val="FFCCCC"/>
          </a:solidFill>
          <a:ln w="9525">
            <a:solidFill>
              <a:schemeClr val="tx1"/>
            </a:solidFill>
            <a:miter lim="800000"/>
            <a:headEnd/>
            <a:tailEnd/>
          </a:ln>
          <a:effectLst/>
        </p:spPr>
        <p:txBody>
          <a:bodyPr wrap="none" anchor="ctr"/>
          <a:lstStyle/>
          <a:p>
            <a:pPr algn="ctr" rtl="1"/>
            <a:r>
              <a:rPr lang="ar-SA" altLang="en-US" sz="3200">
                <a:cs typeface="Times New Roman (Arabic)" charset="0"/>
              </a:rPr>
              <a:t>المثيرات  العاطفية</a:t>
            </a:r>
            <a:r>
              <a:rPr lang="ar-SA" altLang="en-US">
                <a:cs typeface="Times New Roman (Arabic)" charset="0"/>
              </a:rPr>
              <a:t> </a:t>
            </a:r>
          </a:p>
        </p:txBody>
      </p:sp>
      <p:pic>
        <p:nvPicPr>
          <p:cNvPr id="20490" name="Picture 10" descr="I:\JPG\REMOTE.JPG"/>
          <p:cNvPicPr>
            <a:picLocks noChangeAspect="1" noChangeArrowheads="1"/>
          </p:cNvPicPr>
          <p:nvPr/>
        </p:nvPicPr>
        <p:blipFill>
          <a:blip r:embed="rId4" cstate="print"/>
          <a:srcRect/>
          <a:stretch>
            <a:fillRect/>
          </a:stretch>
        </p:blipFill>
        <p:spPr bwMode="auto">
          <a:xfrm>
            <a:off x="6781800" y="1905000"/>
            <a:ext cx="1765300" cy="2209800"/>
          </a:xfrm>
          <a:prstGeom prst="rect">
            <a:avLst/>
          </a:prstGeom>
          <a:noFill/>
        </p:spPr>
      </p:pic>
      <p:pic>
        <p:nvPicPr>
          <p:cNvPr id="20491" name="Picture 11" descr="C:\Program Files\Microsoft Office\Clipart\WebArt\BD13764_.GIF"/>
          <p:cNvPicPr>
            <a:picLocks noChangeAspect="1" noChangeArrowheads="1" noCrop="1"/>
          </p:cNvPicPr>
          <p:nvPr/>
        </p:nvPicPr>
        <p:blipFill>
          <a:blip r:embed="rId5" cstate="print"/>
          <a:srcRect/>
          <a:stretch>
            <a:fillRect/>
          </a:stretch>
        </p:blipFill>
        <p:spPr bwMode="auto">
          <a:xfrm>
            <a:off x="2590800" y="1905000"/>
            <a:ext cx="1368425" cy="21336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6" name="Object 2"/>
          <p:cNvGraphicFramePr>
            <a:graphicFrameLocks noChangeAspect="1"/>
          </p:cNvGraphicFramePr>
          <p:nvPr/>
        </p:nvGraphicFramePr>
        <p:xfrm>
          <a:off x="4267200" y="4114800"/>
          <a:ext cx="4038600" cy="1857375"/>
        </p:xfrm>
        <a:graphic>
          <a:graphicData uri="http://schemas.openxmlformats.org/presentationml/2006/ole">
            <p:oleObj spid="_x0000_s21506" name="Clip" r:id="rId3" imgW="5447880" imgH="2506320" progId="MS_ClipArt_Gallery.2">
              <p:embed/>
            </p:oleObj>
          </a:graphicData>
        </a:graphic>
      </p:graphicFrame>
      <p:sp>
        <p:nvSpPr>
          <p:cNvPr id="21507" name="AutoShape 3"/>
          <p:cNvSpPr>
            <a:spLocks noChangeArrowheads="1"/>
          </p:cNvSpPr>
          <p:nvPr/>
        </p:nvSpPr>
        <p:spPr bwMode="auto">
          <a:xfrm>
            <a:off x="6477000" y="838200"/>
            <a:ext cx="2057400" cy="2514600"/>
          </a:xfrm>
          <a:prstGeom prst="pentagon">
            <a:avLst/>
          </a:prstGeom>
          <a:solidFill>
            <a:srgbClr val="FFCCCC"/>
          </a:solidFill>
          <a:ln w="9525">
            <a:solidFill>
              <a:schemeClr val="tx1"/>
            </a:solidFill>
            <a:miter lim="800000"/>
            <a:headEnd/>
            <a:tailEnd/>
          </a:ln>
          <a:effectLst/>
        </p:spPr>
        <p:txBody>
          <a:bodyPr wrap="none" anchor="ctr"/>
          <a:lstStyle/>
          <a:p>
            <a:pPr algn="ctr" rtl="1"/>
            <a:r>
              <a:rPr lang="ar-SA" altLang="en-US" sz="3200" b="1">
                <a:cs typeface="Times New Roman (Arabic)" charset="0"/>
              </a:rPr>
              <a:t>الطرق</a:t>
            </a:r>
          </a:p>
          <a:p>
            <a:pPr algn="ctr" rtl="1"/>
            <a:r>
              <a:rPr lang="ar-SA" altLang="en-US" sz="3200" b="1">
                <a:cs typeface="Times New Roman (Arabic)" charset="0"/>
              </a:rPr>
              <a:t> الحسية</a:t>
            </a:r>
            <a:r>
              <a:rPr lang="ar-SA" altLang="en-US">
                <a:cs typeface="Times New Roman (Arabic)" charset="0"/>
              </a:rPr>
              <a:t> </a:t>
            </a:r>
          </a:p>
        </p:txBody>
      </p:sp>
      <p:pic>
        <p:nvPicPr>
          <p:cNvPr id="21508" name="Picture 4" descr="J:\Clipart\PEOPLE\EYES\AD003592.WMF"/>
          <p:cNvPicPr>
            <a:picLocks noChangeAspect="1" noChangeArrowheads="1"/>
          </p:cNvPicPr>
          <p:nvPr/>
        </p:nvPicPr>
        <p:blipFill>
          <a:blip r:embed="rId4" cstate="print"/>
          <a:srcRect/>
          <a:stretch>
            <a:fillRect/>
          </a:stretch>
        </p:blipFill>
        <p:spPr bwMode="auto">
          <a:xfrm>
            <a:off x="3200400" y="990600"/>
            <a:ext cx="2058988" cy="1571625"/>
          </a:xfrm>
          <a:prstGeom prst="rect">
            <a:avLst/>
          </a:prstGeom>
          <a:noFill/>
        </p:spPr>
      </p:pic>
      <p:pic>
        <p:nvPicPr>
          <p:cNvPr id="21509" name="Picture 5" descr="J:\Clipart\PEOPLE\EYES\AD003592.WMF"/>
          <p:cNvPicPr>
            <a:picLocks noChangeAspect="1" noChangeArrowheads="1"/>
          </p:cNvPicPr>
          <p:nvPr/>
        </p:nvPicPr>
        <p:blipFill>
          <a:blip r:embed="rId4" cstate="print"/>
          <a:srcRect/>
          <a:stretch>
            <a:fillRect/>
          </a:stretch>
        </p:blipFill>
        <p:spPr bwMode="auto">
          <a:xfrm>
            <a:off x="990600" y="914400"/>
            <a:ext cx="2058988" cy="1571625"/>
          </a:xfrm>
          <a:prstGeom prst="rect">
            <a:avLst/>
          </a:prstGeom>
          <a:noFill/>
        </p:spPr>
      </p:pic>
      <p:pic>
        <p:nvPicPr>
          <p:cNvPr id="21510" name="Picture 6" descr="J:\Clipart\PEOPLE\ORGANS\ANATM053.WMF"/>
          <p:cNvPicPr>
            <a:picLocks noChangeAspect="1" noChangeArrowheads="1"/>
          </p:cNvPicPr>
          <p:nvPr/>
        </p:nvPicPr>
        <p:blipFill>
          <a:blip r:embed="rId5" cstate="print"/>
          <a:srcRect/>
          <a:stretch>
            <a:fillRect/>
          </a:stretch>
        </p:blipFill>
        <p:spPr bwMode="auto">
          <a:xfrm>
            <a:off x="1295400" y="3429000"/>
            <a:ext cx="2289175" cy="296227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p:cNvPicPr>
            <a:picLocks noChangeAspect="1" noChangeArrowheads="1"/>
          </p:cNvPicPr>
          <p:nvPr/>
        </p:nvPicPr>
        <p:blipFill>
          <a:blip r:embed="rId2" cstate="print"/>
          <a:srcRect/>
          <a:stretch>
            <a:fillRect/>
          </a:stretch>
        </p:blipFill>
        <p:spPr bwMode="auto">
          <a:xfrm>
            <a:off x="304800" y="304800"/>
            <a:ext cx="8610600" cy="6248400"/>
          </a:xfrm>
          <a:prstGeom prst="rect">
            <a:avLst/>
          </a:prstGeom>
          <a:noFill/>
          <a:ln w="9525">
            <a:noFill/>
            <a:miter lim="800000"/>
            <a:headEnd/>
            <a:tailEnd/>
          </a:ln>
          <a:effectLst/>
        </p:spPr>
      </p:pic>
      <p:pic>
        <p:nvPicPr>
          <p:cNvPr id="53251" name="Picture 3"/>
          <p:cNvPicPr>
            <a:picLocks noChangeAspect="1" noChangeArrowheads="1"/>
          </p:cNvPicPr>
          <p:nvPr/>
        </p:nvPicPr>
        <p:blipFill>
          <a:blip r:embed="rId3" cstate="print"/>
          <a:srcRect/>
          <a:stretch>
            <a:fillRect/>
          </a:stretch>
        </p:blipFill>
        <p:spPr bwMode="auto">
          <a:xfrm>
            <a:off x="1143000" y="1600200"/>
            <a:ext cx="7010400" cy="3429000"/>
          </a:xfrm>
          <a:prstGeom prst="rect">
            <a:avLst/>
          </a:prstGeom>
          <a:noFill/>
          <a:ln w="9525">
            <a:noFill/>
            <a:miter lim="800000"/>
            <a:headEnd/>
            <a:tailEnd/>
          </a:ln>
          <a:effectLst/>
        </p:spPr>
      </p:pic>
      <p:sp>
        <p:nvSpPr>
          <p:cNvPr id="53252" name="Text Box 4"/>
          <p:cNvSpPr txBox="1">
            <a:spLocks noChangeArrowheads="1"/>
          </p:cNvSpPr>
          <p:nvPr/>
        </p:nvSpPr>
        <p:spPr bwMode="auto">
          <a:xfrm>
            <a:off x="1676400" y="2438400"/>
            <a:ext cx="5867400" cy="2111375"/>
          </a:xfrm>
          <a:prstGeom prst="rect">
            <a:avLst/>
          </a:prstGeom>
          <a:solidFill>
            <a:srgbClr val="3E784C"/>
          </a:solidFill>
          <a:ln w="9525">
            <a:solidFill>
              <a:srgbClr val="3E784C"/>
            </a:solidFill>
            <a:miter lim="800000"/>
            <a:headEnd/>
            <a:tailEnd/>
          </a:ln>
          <a:effectLst/>
        </p:spPr>
        <p:txBody>
          <a:bodyPr>
            <a:spAutoFit/>
          </a:bodyPr>
          <a:lstStyle/>
          <a:p>
            <a:pPr algn="r" rtl="1"/>
            <a:r>
              <a:rPr lang="ar-SA" altLang="en-US" sz="4400">
                <a:solidFill>
                  <a:schemeClr val="bg1"/>
                </a:solidFill>
                <a:cs typeface="Traditional Arabic" pitchFamily="18" charset="-78"/>
              </a:rPr>
              <a:t>    وَمَنْ أَحْسَنُ قَوْلًا مِمَّنْ دَعَا إِلَى اللَّهِ وَعَمِلَ صَالِحًا وَقَالَ إِنَّنِي مِنْ الْمُسْلِمِينَ</a:t>
            </a:r>
          </a:p>
          <a:p>
            <a:pPr algn="r" rtl="1"/>
            <a:r>
              <a:rPr lang="ar-SA" altLang="en-US" sz="4400">
                <a:solidFill>
                  <a:schemeClr val="bg1"/>
                </a:solidFill>
                <a:cs typeface="Traditional Arabic" pitchFamily="18" charset="-78"/>
              </a:rPr>
              <a:t>					</a:t>
            </a:r>
            <a:r>
              <a:rPr lang="ar-SA" altLang="en-US" sz="2000">
                <a:solidFill>
                  <a:schemeClr val="bg1"/>
                </a:solidFill>
                <a:cs typeface="Traditional Arabic" pitchFamily="18" charset="-78"/>
              </a:rPr>
              <a:t>فصلت </a:t>
            </a:r>
            <a:endParaRPr lang="ar-SA" altLang="en-US">
              <a:cs typeface="Times New Roman (Arabic)" charset="0"/>
            </a:endParaRPr>
          </a:p>
        </p:txBody>
      </p:sp>
    </p:spTree>
  </p:cSld>
  <p:clrMapOvr>
    <a:masterClrMapping/>
  </p:clrMapOvr>
</p:sld>
</file>

<file path=ppt/theme/theme1.xml><?xml version="1.0" encoding="utf-8"?>
<a:theme xmlns:a="http://schemas.openxmlformats.org/drawingml/2006/main" name="Arabic Blank Presentation">
  <a:themeElements>
    <a:clrScheme name="Arabic 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Arabic Blank Presentation">
      <a:majorFont>
        <a:latin typeface="Times New Roman"/>
        <a:ea typeface=""/>
        <a:cs typeface="Times New Roman (Arabic)"/>
      </a:majorFont>
      <a:minorFont>
        <a:latin typeface="Times New Roman"/>
        <a:ea typeface=""/>
        <a:cs typeface="Times New Roman (Arabic)"/>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Arabic 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rabic 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rabic 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rabic 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rabic 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rabic 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rabic 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Office\Templates\Arabic Blank Presentation.pot</Template>
  <TotalTime>511</TotalTime>
  <Words>663</Words>
  <Application>Microsoft Office PowerPoint</Application>
  <PresentationFormat>On-screen Show (4:3)</PresentationFormat>
  <Paragraphs>235</Paragraphs>
  <Slides>28</Slides>
  <Notes>0</Notes>
  <HiddenSlides>0</HiddenSlides>
  <MMClips>1</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8" baseType="lpstr">
      <vt:lpstr>Times New Roman</vt:lpstr>
      <vt:lpstr>Times New Roman (Arabic)</vt:lpstr>
      <vt:lpstr>Traditional Arabic</vt:lpstr>
      <vt:lpstr>Monotype Koufi</vt:lpstr>
      <vt:lpstr>Tahoma</vt:lpstr>
      <vt:lpstr>Andalus</vt:lpstr>
      <vt:lpstr>Simplified Arabic</vt:lpstr>
      <vt:lpstr>DecoType Naskh Special</vt:lpstr>
      <vt:lpstr>Arabic Blank Presentation</vt:lpstr>
      <vt:lpstr>Microsoft Clip Gallery</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vector>
  </TitlesOfParts>
  <Company>^_^</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لا يوجد عنوان للشريحة</dc:title>
  <dc:creator>Abdoush</dc:creator>
  <cp:lastModifiedBy>TOSHIBA</cp:lastModifiedBy>
  <cp:revision>23</cp:revision>
  <dcterms:created xsi:type="dcterms:W3CDTF">2000-11-02T09:13:41Z</dcterms:created>
  <dcterms:modified xsi:type="dcterms:W3CDTF">2012-05-28T21:03:11Z</dcterms:modified>
</cp:coreProperties>
</file>