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57" r:id="rId4"/>
    <p:sldId id="258" r:id="rId5"/>
    <p:sldId id="261" r:id="rId6"/>
    <p:sldId id="259"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21/06/34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21/06/34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21/06/34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21/06/34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21/06/34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21/06/34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21/06/34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21/06/34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smtClean="0">
                <a:latin typeface="Andalus" pitchFamily="18" charset="-78"/>
                <a:cs typeface="Andalus" pitchFamily="18" charset="-78"/>
              </a:rPr>
              <a:t>MICROBIOLOGICAL EXAM OF CSF</a:t>
            </a:r>
            <a:endParaRPr lang="ar-SA" dirty="0">
              <a:latin typeface="Andalus" pitchFamily="18" charset="-78"/>
              <a:cs typeface="Andalus" pitchFamily="18" charset="-78"/>
            </a:endParaRPr>
          </a:p>
        </p:txBody>
      </p:sp>
      <p:sp>
        <p:nvSpPr>
          <p:cNvPr id="3" name="عنوان فرعي 2"/>
          <p:cNvSpPr>
            <a:spLocks noGrp="1"/>
          </p:cNvSpPr>
          <p:nvPr>
            <p:ph type="subTitle" idx="1"/>
          </p:nvPr>
        </p:nvSpPr>
        <p:spPr/>
        <p:txBody>
          <a:bodyPr/>
          <a:lstStyle/>
          <a:p>
            <a:pPr rtl="0"/>
            <a:r>
              <a:rPr lang="en-US" dirty="0" smtClean="0">
                <a:latin typeface="Andalus" pitchFamily="18" charset="-78"/>
                <a:cs typeface="Andalus" pitchFamily="18" charset="-78"/>
              </a:rPr>
              <a:t>Assist Prof. Dr.</a:t>
            </a:r>
          </a:p>
          <a:p>
            <a:pPr rtl="0"/>
            <a:r>
              <a:rPr lang="en-US" dirty="0" smtClean="0">
                <a:latin typeface="Andalus" pitchFamily="18" charset="-78"/>
                <a:cs typeface="Andalus" pitchFamily="18" charset="-78"/>
              </a:rPr>
              <a:t>Syed Yousaf Kazmi</a:t>
            </a:r>
            <a:endParaRPr lang="ar-SA" dirty="0">
              <a:latin typeface="Andalus" pitchFamily="18" charset="-78"/>
              <a:cs typeface="Andalus" pitchFamily="18" charset="-78"/>
            </a:endParaRPr>
          </a:p>
        </p:txBody>
      </p:sp>
    </p:spTree>
    <p:extLst>
      <p:ext uri="{BB962C8B-B14F-4D97-AF65-F5344CB8AC3E}">
        <p14:creationId xmlns:p14="http://schemas.microsoft.com/office/powerpoint/2010/main" xmlns="" val="2829982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smtClean="0">
                <a:latin typeface="Andalus" pitchFamily="18" charset="-78"/>
                <a:cs typeface="Andalus" pitchFamily="18" charset="-78"/>
              </a:rPr>
              <a:t>CASE 3</a:t>
            </a:r>
            <a:endParaRPr lang="ar-SA" dirty="0">
              <a:latin typeface="Andalus" pitchFamily="18" charset="-78"/>
              <a:cs typeface="Andalus" pitchFamily="18" charset="-78"/>
            </a:endParaRPr>
          </a:p>
        </p:txBody>
      </p:sp>
      <p:sp>
        <p:nvSpPr>
          <p:cNvPr id="3" name="عنصر نائب للمحتوى 2"/>
          <p:cNvSpPr>
            <a:spLocks noGrp="1"/>
          </p:cNvSpPr>
          <p:nvPr>
            <p:ph idx="1"/>
          </p:nvPr>
        </p:nvSpPr>
        <p:spPr/>
        <p:txBody>
          <a:bodyPr/>
          <a:lstStyle/>
          <a:p>
            <a:pPr marL="0" indent="0" algn="l" rtl="0">
              <a:buNone/>
            </a:pPr>
            <a:r>
              <a:rPr lang="en-US" dirty="0" smtClean="0">
                <a:latin typeface="Andalus" pitchFamily="18" charset="-78"/>
                <a:cs typeface="Andalus" pitchFamily="18" charset="-78"/>
              </a:rPr>
              <a:t>A 27-years-young man reported with mild headache and low grade fever for the past 36 hours. His examination showed temp 100</a:t>
            </a:r>
            <a:r>
              <a:rPr lang="en-US" baseline="30000" dirty="0" smtClean="0">
                <a:latin typeface="Andalus" pitchFamily="18" charset="-78"/>
                <a:cs typeface="Andalus" pitchFamily="18" charset="-78"/>
              </a:rPr>
              <a:t>o </a:t>
            </a:r>
            <a:r>
              <a:rPr lang="en-US" dirty="0" smtClean="0">
                <a:latin typeface="Andalus" pitchFamily="18" charset="-78"/>
                <a:cs typeface="Andalus" pitchFamily="18" charset="-78"/>
              </a:rPr>
              <a:t>F, neck rigidity present and </a:t>
            </a:r>
            <a:r>
              <a:rPr lang="en-US" dirty="0" err="1" smtClean="0">
                <a:latin typeface="Andalus" pitchFamily="18" charset="-78"/>
                <a:cs typeface="Andalus" pitchFamily="18" charset="-78"/>
              </a:rPr>
              <a:t>glascow</a:t>
            </a:r>
            <a:r>
              <a:rPr lang="en-US" dirty="0" smtClean="0">
                <a:latin typeface="Andalus" pitchFamily="18" charset="-78"/>
                <a:cs typeface="Andalus" pitchFamily="18" charset="-78"/>
              </a:rPr>
              <a:t> coma scale 14/15. CSF exam showed results shown in table 3. The staining of the deposit showed no organisms in Gram/ ZN and India ink staining.  </a:t>
            </a:r>
            <a:endParaRPr lang="ar-SA" dirty="0">
              <a:latin typeface="Andalus" pitchFamily="18" charset="-78"/>
              <a:cs typeface="Andalus" pitchFamily="18" charset="-78"/>
            </a:endParaRPr>
          </a:p>
        </p:txBody>
      </p:sp>
    </p:spTree>
    <p:extLst>
      <p:ext uri="{BB962C8B-B14F-4D97-AF65-F5344CB8AC3E}">
        <p14:creationId xmlns:p14="http://schemas.microsoft.com/office/powerpoint/2010/main" xmlns="" val="3363867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144990747"/>
              </p:ext>
            </p:extLst>
          </p:nvPr>
        </p:nvGraphicFramePr>
        <p:xfrm>
          <a:off x="1578456" y="1600200"/>
          <a:ext cx="4937760" cy="4048760"/>
        </p:xfrm>
        <a:graphic>
          <a:graphicData uri="http://schemas.openxmlformats.org/drawingml/2006/table">
            <a:tbl>
              <a:tblPr rtl="1" firstRow="1" bandRow="1">
                <a:tableStyleId>{5C22544A-7EE6-4342-B048-85BDC9FD1C3A}</a:tableStyleId>
              </a:tblPr>
              <a:tblGrid>
                <a:gridCol w="1645920"/>
                <a:gridCol w="1645920"/>
                <a:gridCol w="1645920"/>
              </a:tblGrid>
              <a:tr h="370840">
                <a:tc>
                  <a:txBody>
                    <a:bodyPr/>
                    <a:lstStyle/>
                    <a:p>
                      <a:pPr algn="ctr" rtl="0"/>
                      <a:r>
                        <a:rPr lang="en-US" dirty="0" smtClean="0">
                          <a:latin typeface="Andalus" pitchFamily="18" charset="-78"/>
                          <a:cs typeface="Andalus" pitchFamily="18" charset="-78"/>
                        </a:rPr>
                        <a:t>Normal</a:t>
                      </a:r>
                      <a:r>
                        <a:rPr lang="en-US" baseline="0" dirty="0" smtClean="0">
                          <a:latin typeface="Andalus" pitchFamily="18" charset="-78"/>
                          <a:cs typeface="Andalus" pitchFamily="18" charset="-78"/>
                        </a:rPr>
                        <a:t>  value</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Patient’s result</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PARAMETERS</a:t>
                      </a:r>
                      <a:endParaRPr lang="ar-SA" dirty="0">
                        <a:latin typeface="Andalus" pitchFamily="18" charset="-78"/>
                        <a:cs typeface="Andalus" pitchFamily="18" charset="-78"/>
                      </a:endParaRPr>
                    </a:p>
                  </a:txBody>
                  <a:tcPr/>
                </a:tc>
              </a:tr>
              <a:tr h="370840">
                <a:tc>
                  <a:txBody>
                    <a:bodyPr/>
                    <a:lstStyle/>
                    <a:p>
                      <a:pPr algn="l" rtl="0"/>
                      <a:r>
                        <a:rPr lang="en-US" sz="1800" dirty="0" smtClean="0">
                          <a:effectLst/>
                          <a:latin typeface="Andalus" pitchFamily="18" charset="-78"/>
                          <a:cs typeface="Andalus" pitchFamily="18" charset="-78"/>
                        </a:rPr>
                        <a:t>50-180</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190</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Opening Pressure </a:t>
                      </a:r>
                      <a:r>
                        <a:rPr lang="en-US" sz="1800" b="0" dirty="0" smtClean="0">
                          <a:effectLst/>
                          <a:latin typeface="Andalus" pitchFamily="18" charset="-78"/>
                          <a:cs typeface="Andalus" pitchFamily="18" charset="-78"/>
                        </a:rPr>
                        <a:t>mm of H</a:t>
                      </a:r>
                      <a:r>
                        <a:rPr lang="en-US" sz="1800" b="0" baseline="-25000" dirty="0" smtClean="0">
                          <a:effectLst/>
                          <a:latin typeface="Andalus" pitchFamily="18" charset="-78"/>
                          <a:cs typeface="Andalus" pitchFamily="18" charset="-78"/>
                        </a:rPr>
                        <a:t>2</a:t>
                      </a:r>
                      <a:r>
                        <a:rPr lang="en-US" sz="1800" b="0" dirty="0" smtClean="0">
                          <a:effectLst/>
                          <a:latin typeface="Andalus" pitchFamily="18" charset="-78"/>
                          <a:cs typeface="Andalus" pitchFamily="18" charset="-78"/>
                        </a:rPr>
                        <a:t>O</a:t>
                      </a:r>
                      <a:endParaRPr lang="ar-SA" sz="1800" b="0" dirty="0">
                        <a:latin typeface="Andalus" pitchFamily="18" charset="-78"/>
                        <a:cs typeface="Andalus" pitchFamily="18" charset="-78"/>
                      </a:endParaRPr>
                    </a:p>
                  </a:txBody>
                  <a:tcPr/>
                </a:tc>
              </a:tr>
              <a:tr h="370840">
                <a:tc>
                  <a:txBody>
                    <a:bodyPr/>
                    <a:lstStyle/>
                    <a:p>
                      <a:pPr algn="l" rtl="0"/>
                      <a:r>
                        <a:rPr lang="en-US" sz="1800" dirty="0" smtClean="0">
                          <a:latin typeface="Andalus" pitchFamily="18" charset="-78"/>
                          <a:cs typeface="Andalus" pitchFamily="18" charset="-78"/>
                        </a:rPr>
                        <a:t>Clear</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Clear</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Transparency</a:t>
                      </a:r>
                      <a:endParaRPr lang="ar-SA" sz="1800" b="0" dirty="0">
                        <a:latin typeface="Andalus" pitchFamily="18" charset="-78"/>
                        <a:cs typeface="Andalus" pitchFamily="18" charset="-78"/>
                      </a:endParaRPr>
                    </a:p>
                  </a:txBody>
                  <a:tcPr/>
                </a:tc>
              </a:tr>
              <a:tr h="370840">
                <a:tc>
                  <a:txBody>
                    <a:bodyPr/>
                    <a:lstStyle/>
                    <a:p>
                      <a:pPr algn="l" rtl="0"/>
                      <a:r>
                        <a:rPr lang="en-US" sz="1800" dirty="0" smtClean="0">
                          <a:effectLst/>
                          <a:latin typeface="Andalus" pitchFamily="18" charset="-78"/>
                          <a:cs typeface="Andalus" pitchFamily="18" charset="-78"/>
                        </a:rPr>
                        <a:t>0-5</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210</a:t>
                      </a:r>
                      <a:endParaRPr lang="ar-SA" sz="1800" b="1"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smtClean="0">
                          <a:latin typeface="Andalus" pitchFamily="18" charset="-78"/>
                          <a:cs typeface="Andalus" pitchFamily="18" charset="-78"/>
                        </a:rPr>
                        <a:t>Cell Count</a:t>
                      </a: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/µL</a:t>
                      </a:r>
                      <a:endParaRPr lang="ar-SA" sz="1800" b="0" dirty="0">
                        <a:latin typeface="Andalus" pitchFamily="18" charset="-78"/>
                        <a:cs typeface="Andalus" pitchFamily="18" charset="-78"/>
                      </a:endParaRPr>
                    </a:p>
                  </a:txBody>
                  <a:tcPr/>
                </a:tc>
              </a:tr>
              <a:tr h="370840">
                <a:tc>
                  <a:txBody>
                    <a:bodyPr/>
                    <a:lstStyle/>
                    <a:p>
                      <a:pPr algn="l" rtl="0"/>
                      <a:r>
                        <a:rPr lang="en-US" sz="1800" dirty="0" smtClean="0">
                          <a:latin typeface="Andalus" pitchFamily="18" charset="-78"/>
                          <a:cs typeface="Andalus" pitchFamily="18" charset="-78"/>
                        </a:rPr>
                        <a:t>Lymphocytes</a:t>
                      </a:r>
                      <a:endParaRPr lang="ar-SA" sz="18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96% lymph, 4% monocytes</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Differential</a:t>
                      </a:r>
                      <a:endParaRPr lang="ar-SA" sz="1800" b="0" dirty="0">
                        <a:latin typeface="Andalus" pitchFamily="18" charset="-78"/>
                        <a:cs typeface="Andalus" pitchFamily="18" charset="-78"/>
                      </a:endParaRPr>
                    </a:p>
                  </a:txBody>
                  <a:tcPr/>
                </a:tc>
              </a:tr>
              <a:tr h="370840">
                <a:tc>
                  <a:txBody>
                    <a:bodyPr/>
                    <a:lstStyle/>
                    <a:p>
                      <a:pPr algn="l" rtl="0"/>
                      <a:r>
                        <a:rPr lang="en-US" sz="1800" dirty="0" smtClean="0">
                          <a:effectLst/>
                          <a:latin typeface="Andalus" pitchFamily="18" charset="-78"/>
                          <a:cs typeface="Andalus" pitchFamily="18" charset="-78"/>
                        </a:rPr>
                        <a:t>2.2-3.5</a:t>
                      </a:r>
                      <a:endParaRPr lang="ar-SA" sz="18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3.2</a:t>
                      </a:r>
                      <a:endParaRPr lang="ar-SA" sz="1800" b="1"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smtClean="0">
                          <a:latin typeface="Andalus" pitchFamily="18" charset="-78"/>
                          <a:cs typeface="Andalus" pitchFamily="18" charset="-78"/>
                        </a:rPr>
                        <a:t>Glucose </a:t>
                      </a:r>
                      <a:r>
                        <a:rPr kumimoji="0" lang="en-US" sz="1800" b="0" i="0" u="none" strike="noStrike" kern="1200" cap="none" spc="0" normalizeH="0" baseline="0" noProof="0" dirty="0" err="1" smtClean="0">
                          <a:ln>
                            <a:noFill/>
                          </a:ln>
                          <a:solidFill>
                            <a:prstClr val="black"/>
                          </a:solidFill>
                          <a:effectLst/>
                          <a:uLnTx/>
                          <a:uFillTx/>
                          <a:latin typeface="Andalus" pitchFamily="18" charset="-78"/>
                          <a:ea typeface="+mn-ea"/>
                          <a:cs typeface="Andalus" pitchFamily="18" charset="-78"/>
                        </a:rPr>
                        <a:t>mmol</a:t>
                      </a: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/L</a:t>
                      </a:r>
                      <a:endParaRPr lang="ar-SA" sz="1800" b="0" dirty="0">
                        <a:latin typeface="Andalus" pitchFamily="18" charset="-78"/>
                        <a:cs typeface="Andalus" pitchFamily="18" charset="-78"/>
                      </a:endParaRPr>
                    </a:p>
                  </a:txBody>
                  <a:tcPr/>
                </a:tc>
              </a:tr>
              <a:tr h="370840">
                <a:tc>
                  <a:txBody>
                    <a:bodyPr/>
                    <a:lstStyle/>
                    <a:p>
                      <a:pPr algn="l" rtl="0"/>
                      <a:r>
                        <a:rPr lang="ar-SA" sz="1800" dirty="0" smtClean="0">
                          <a:latin typeface="Andalus" pitchFamily="18" charset="-78"/>
                          <a:cs typeface="Andalus" pitchFamily="18" charset="-78"/>
                        </a:rPr>
                        <a:t>0.2 – 0.4</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1.13</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Protein g/L</a:t>
                      </a:r>
                      <a:endParaRPr lang="ar-SA" sz="1800" b="0" dirty="0">
                        <a:latin typeface="Andalus" pitchFamily="18" charset="-78"/>
                        <a:cs typeface="Andalus" pitchFamily="18" charset="-78"/>
                      </a:endParaRPr>
                    </a:p>
                  </a:txBody>
                  <a:tcPr/>
                </a:tc>
              </a:tr>
              <a:tr h="370840">
                <a:tc>
                  <a:txBody>
                    <a:bodyPr/>
                    <a:lstStyle/>
                    <a:p>
                      <a:pPr algn="l" rtl="0"/>
                      <a:r>
                        <a:rPr lang="en-US" dirty="0" smtClean="0"/>
                        <a:t>No org</a:t>
                      </a:r>
                      <a:endParaRPr lang="ar-SA" dirty="0"/>
                    </a:p>
                  </a:txBody>
                  <a:tcPr/>
                </a:tc>
                <a:tc>
                  <a:txBody>
                    <a:bodyPr/>
                    <a:lstStyle/>
                    <a:p>
                      <a:pPr algn="l" rtl="0"/>
                      <a:r>
                        <a:rPr lang="en-US" dirty="0" smtClean="0"/>
                        <a:t>No org</a:t>
                      </a:r>
                      <a:endParaRPr lang="ar-SA" dirty="0"/>
                    </a:p>
                  </a:txBody>
                  <a:tcPr/>
                </a:tc>
                <a:tc>
                  <a:txBody>
                    <a:bodyPr/>
                    <a:lstStyle/>
                    <a:p>
                      <a:pPr algn="l" rtl="0"/>
                      <a:r>
                        <a:rPr lang="en-US" dirty="0" smtClean="0"/>
                        <a:t>Deposit</a:t>
                      </a:r>
                      <a:endParaRPr lang="ar-SA" dirty="0"/>
                    </a:p>
                  </a:txBody>
                  <a:tcPr/>
                </a:tc>
              </a:tr>
            </a:tbl>
          </a:graphicData>
        </a:graphic>
      </p:graphicFrame>
    </p:spTree>
    <p:extLst>
      <p:ext uri="{BB962C8B-B14F-4D97-AF65-F5344CB8AC3E}">
        <p14:creationId xmlns:p14="http://schemas.microsoft.com/office/powerpoint/2010/main" xmlns="" val="2459252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marL="514350" indent="-514350" algn="l" rtl="0">
              <a:buFont typeface="+mj-lt"/>
              <a:buAutoNum type="arabicPeriod"/>
            </a:pPr>
            <a:r>
              <a:rPr lang="en-US" dirty="0" smtClean="0">
                <a:latin typeface="Andalus" pitchFamily="18" charset="-78"/>
                <a:cs typeface="Andalus" pitchFamily="18" charset="-78"/>
              </a:rPr>
              <a:t>What is most likely diagnosis?</a:t>
            </a:r>
          </a:p>
          <a:p>
            <a:pPr marL="514350" indent="-514350" algn="l" rtl="0">
              <a:buFont typeface="+mj-lt"/>
              <a:buAutoNum type="arabicPeriod"/>
            </a:pPr>
            <a:r>
              <a:rPr lang="en-US" dirty="0" smtClean="0">
                <a:latin typeface="Andalus" pitchFamily="18" charset="-78"/>
                <a:cs typeface="Andalus" pitchFamily="18" charset="-78"/>
              </a:rPr>
              <a:t>What organism is likely to be responsible?</a:t>
            </a:r>
          </a:p>
          <a:p>
            <a:pPr marL="514350" indent="-514350" algn="l" rtl="0">
              <a:buFont typeface="+mj-lt"/>
              <a:buAutoNum type="arabicPeriod"/>
            </a:pPr>
            <a:r>
              <a:rPr lang="en-US" dirty="0" smtClean="0">
                <a:latin typeface="Andalus" pitchFamily="18" charset="-78"/>
                <a:cs typeface="Andalus" pitchFamily="18" charset="-78"/>
              </a:rPr>
              <a:t>What is the usual outcome of this infection?</a:t>
            </a:r>
            <a:endParaRPr lang="ar-SA" dirty="0">
              <a:latin typeface="Andalus" pitchFamily="18" charset="-78"/>
              <a:cs typeface="Andalus" pitchFamily="18" charset="-78"/>
            </a:endParaRPr>
          </a:p>
        </p:txBody>
      </p:sp>
    </p:spTree>
    <p:extLst>
      <p:ext uri="{BB962C8B-B14F-4D97-AF65-F5344CB8AC3E}">
        <p14:creationId xmlns:p14="http://schemas.microsoft.com/office/powerpoint/2010/main" xmlns="" val="3541907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smtClean="0">
                <a:latin typeface="Andalus" pitchFamily="18" charset="-78"/>
                <a:cs typeface="Andalus" pitchFamily="18" charset="-78"/>
              </a:rPr>
              <a:t>CASE 4</a:t>
            </a:r>
            <a:endParaRPr lang="ar-SA" dirty="0">
              <a:latin typeface="Andalus" pitchFamily="18" charset="-78"/>
              <a:cs typeface="Andalus" pitchFamily="18" charset="-78"/>
            </a:endParaRPr>
          </a:p>
        </p:txBody>
      </p:sp>
      <p:sp>
        <p:nvSpPr>
          <p:cNvPr id="3" name="عنصر نائب للمحتوى 2"/>
          <p:cNvSpPr>
            <a:spLocks noGrp="1"/>
          </p:cNvSpPr>
          <p:nvPr>
            <p:ph idx="1"/>
          </p:nvPr>
        </p:nvSpPr>
        <p:spPr/>
        <p:txBody>
          <a:bodyPr/>
          <a:lstStyle/>
          <a:p>
            <a:pPr marL="0" indent="0" algn="l" rtl="0">
              <a:buNone/>
            </a:pPr>
            <a:r>
              <a:rPr lang="en-US" dirty="0" smtClean="0">
                <a:latin typeface="Andalus" pitchFamily="18" charset="-78"/>
                <a:cs typeface="Andalus" pitchFamily="18" charset="-78"/>
              </a:rPr>
              <a:t>A 31-years-old person reported to emergency </a:t>
            </a:r>
            <a:r>
              <a:rPr lang="en-US" dirty="0" err="1" smtClean="0">
                <a:latin typeface="Andalus" pitchFamily="18" charset="-78"/>
                <a:cs typeface="Andalus" pitchFamily="18" charset="-78"/>
              </a:rPr>
              <a:t>dept</a:t>
            </a:r>
            <a:r>
              <a:rPr lang="en-US" dirty="0" smtClean="0">
                <a:latin typeface="Andalus" pitchFamily="18" charset="-78"/>
                <a:cs typeface="Andalus" pitchFamily="18" charset="-78"/>
              </a:rPr>
              <a:t> with 5 days h/o fever, headache, occasional vomiting and ill health and confusion for the past 2 hours. He was diagnosed as a case of HIV infection three years earlier. His exam showed temp 99.9</a:t>
            </a:r>
            <a:r>
              <a:rPr lang="en-US" baseline="30000" dirty="0" smtClean="0">
                <a:latin typeface="Andalus" pitchFamily="18" charset="-78"/>
                <a:cs typeface="Andalus" pitchFamily="18" charset="-78"/>
              </a:rPr>
              <a:t>o</a:t>
            </a:r>
            <a:r>
              <a:rPr lang="en-US" dirty="0" smtClean="0">
                <a:latin typeface="Andalus" pitchFamily="18" charset="-78"/>
                <a:cs typeface="Andalus" pitchFamily="18" charset="-78"/>
              </a:rPr>
              <a:t>F, neck stiffness positive with positive </a:t>
            </a:r>
            <a:r>
              <a:rPr lang="en-US" dirty="0" err="1" smtClean="0">
                <a:latin typeface="Andalus" pitchFamily="18" charset="-78"/>
                <a:cs typeface="Andalus" pitchFamily="18" charset="-78"/>
              </a:rPr>
              <a:t>kernig</a:t>
            </a:r>
            <a:r>
              <a:rPr lang="en-US" dirty="0" smtClean="0">
                <a:latin typeface="Andalus" pitchFamily="18" charset="-78"/>
                <a:cs typeface="Andalus" pitchFamily="18" charset="-78"/>
              </a:rPr>
              <a:t> and </a:t>
            </a:r>
            <a:r>
              <a:rPr lang="en-US" dirty="0" err="1" smtClean="0">
                <a:latin typeface="Andalus" pitchFamily="18" charset="-78"/>
                <a:cs typeface="Andalus" pitchFamily="18" charset="-78"/>
              </a:rPr>
              <a:t>brudzinski’s</a:t>
            </a:r>
            <a:r>
              <a:rPr lang="en-US" dirty="0" smtClean="0">
                <a:latin typeface="Andalus" pitchFamily="18" charset="-78"/>
                <a:cs typeface="Andalus" pitchFamily="18" charset="-78"/>
              </a:rPr>
              <a:t> sign. His CSF exam is shown in Table 4 while India Ink preparation in Fig 4.</a:t>
            </a:r>
            <a:endParaRPr lang="ar-SA" dirty="0">
              <a:latin typeface="Andalus" pitchFamily="18" charset="-78"/>
              <a:cs typeface="Andalus" pitchFamily="18" charset="-78"/>
            </a:endParaRPr>
          </a:p>
        </p:txBody>
      </p:sp>
    </p:spTree>
    <p:extLst>
      <p:ext uri="{BB962C8B-B14F-4D97-AF65-F5344CB8AC3E}">
        <p14:creationId xmlns:p14="http://schemas.microsoft.com/office/powerpoint/2010/main" xmlns="" val="4041870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337613859"/>
              </p:ext>
            </p:extLst>
          </p:nvPr>
        </p:nvGraphicFramePr>
        <p:xfrm>
          <a:off x="467544" y="1972528"/>
          <a:ext cx="4937760" cy="4048760"/>
        </p:xfrm>
        <a:graphic>
          <a:graphicData uri="http://schemas.openxmlformats.org/drawingml/2006/table">
            <a:tbl>
              <a:tblPr rtl="1" firstRow="1" bandRow="1">
                <a:tableStyleId>{5C22544A-7EE6-4342-B048-85BDC9FD1C3A}</a:tableStyleId>
              </a:tblPr>
              <a:tblGrid>
                <a:gridCol w="1645920"/>
                <a:gridCol w="1645920"/>
                <a:gridCol w="1645920"/>
              </a:tblGrid>
              <a:tr h="370840">
                <a:tc>
                  <a:txBody>
                    <a:bodyPr/>
                    <a:lstStyle/>
                    <a:p>
                      <a:pPr algn="ctr" rtl="0"/>
                      <a:r>
                        <a:rPr lang="en-US" dirty="0" smtClean="0">
                          <a:latin typeface="Andalus" pitchFamily="18" charset="-78"/>
                          <a:cs typeface="Andalus" pitchFamily="18" charset="-78"/>
                        </a:rPr>
                        <a:t>Normal</a:t>
                      </a:r>
                      <a:r>
                        <a:rPr lang="en-US" baseline="0" dirty="0" smtClean="0">
                          <a:latin typeface="Andalus" pitchFamily="18" charset="-78"/>
                          <a:cs typeface="Andalus" pitchFamily="18" charset="-78"/>
                        </a:rPr>
                        <a:t>  value</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Patient’s result</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PARAMETERS</a:t>
                      </a:r>
                      <a:endParaRPr lang="ar-SA" dirty="0">
                        <a:latin typeface="Andalus" pitchFamily="18" charset="-78"/>
                        <a:cs typeface="Andalus" pitchFamily="18" charset="-78"/>
                      </a:endParaRPr>
                    </a:p>
                  </a:txBody>
                  <a:tcPr/>
                </a:tc>
              </a:tr>
              <a:tr h="370840">
                <a:tc>
                  <a:txBody>
                    <a:bodyPr/>
                    <a:lstStyle/>
                    <a:p>
                      <a:pPr algn="l" rtl="0"/>
                      <a:r>
                        <a:rPr lang="en-US" sz="1800" dirty="0" smtClean="0">
                          <a:effectLst/>
                          <a:latin typeface="Andalus" pitchFamily="18" charset="-78"/>
                          <a:cs typeface="Andalus" pitchFamily="18" charset="-78"/>
                        </a:rPr>
                        <a:t>50-180</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210</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Opening Pressure </a:t>
                      </a:r>
                      <a:r>
                        <a:rPr lang="en-US" sz="1800" b="0" dirty="0" smtClean="0">
                          <a:effectLst/>
                          <a:latin typeface="Andalus" pitchFamily="18" charset="-78"/>
                          <a:cs typeface="Andalus" pitchFamily="18" charset="-78"/>
                        </a:rPr>
                        <a:t>mm of H</a:t>
                      </a:r>
                      <a:r>
                        <a:rPr lang="en-US" sz="1800" b="0" baseline="-25000" dirty="0" smtClean="0">
                          <a:effectLst/>
                          <a:latin typeface="Andalus" pitchFamily="18" charset="-78"/>
                          <a:cs typeface="Andalus" pitchFamily="18" charset="-78"/>
                        </a:rPr>
                        <a:t>2</a:t>
                      </a:r>
                      <a:r>
                        <a:rPr lang="en-US" sz="1800" b="0" dirty="0" smtClean="0">
                          <a:effectLst/>
                          <a:latin typeface="Andalus" pitchFamily="18" charset="-78"/>
                          <a:cs typeface="Andalus" pitchFamily="18" charset="-78"/>
                        </a:rPr>
                        <a:t>O</a:t>
                      </a:r>
                      <a:endParaRPr lang="ar-SA" sz="1800" b="0" dirty="0">
                        <a:latin typeface="Andalus" pitchFamily="18" charset="-78"/>
                        <a:cs typeface="Andalus" pitchFamily="18" charset="-78"/>
                      </a:endParaRPr>
                    </a:p>
                  </a:txBody>
                  <a:tcPr/>
                </a:tc>
              </a:tr>
              <a:tr h="370840">
                <a:tc>
                  <a:txBody>
                    <a:bodyPr/>
                    <a:lstStyle/>
                    <a:p>
                      <a:pPr algn="l" rtl="0"/>
                      <a:r>
                        <a:rPr lang="en-US" sz="1800" dirty="0" smtClean="0">
                          <a:latin typeface="Andalus" pitchFamily="18" charset="-78"/>
                          <a:cs typeface="Andalus" pitchFamily="18" charset="-78"/>
                        </a:rPr>
                        <a:t>Clear</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Clear</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Transparency</a:t>
                      </a:r>
                      <a:endParaRPr lang="ar-SA" sz="1800" b="0" dirty="0">
                        <a:latin typeface="Andalus" pitchFamily="18" charset="-78"/>
                        <a:cs typeface="Andalus" pitchFamily="18" charset="-78"/>
                      </a:endParaRPr>
                    </a:p>
                  </a:txBody>
                  <a:tcPr/>
                </a:tc>
              </a:tr>
              <a:tr h="370840">
                <a:tc>
                  <a:txBody>
                    <a:bodyPr/>
                    <a:lstStyle/>
                    <a:p>
                      <a:pPr algn="l" rtl="0"/>
                      <a:r>
                        <a:rPr lang="en-US" sz="1800" dirty="0" smtClean="0">
                          <a:effectLst/>
                          <a:latin typeface="Andalus" pitchFamily="18" charset="-78"/>
                          <a:cs typeface="Andalus" pitchFamily="18" charset="-78"/>
                        </a:rPr>
                        <a:t>0-5</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810</a:t>
                      </a:r>
                      <a:endParaRPr lang="ar-SA" sz="1800" b="1"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smtClean="0">
                          <a:latin typeface="Andalus" pitchFamily="18" charset="-78"/>
                          <a:cs typeface="Andalus" pitchFamily="18" charset="-78"/>
                        </a:rPr>
                        <a:t>Cell Count</a:t>
                      </a: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/µL</a:t>
                      </a:r>
                      <a:endParaRPr lang="ar-SA" sz="1800" b="0" dirty="0">
                        <a:latin typeface="Andalus" pitchFamily="18" charset="-78"/>
                        <a:cs typeface="Andalus" pitchFamily="18" charset="-78"/>
                      </a:endParaRPr>
                    </a:p>
                  </a:txBody>
                  <a:tcPr/>
                </a:tc>
              </a:tr>
              <a:tr h="370840">
                <a:tc>
                  <a:txBody>
                    <a:bodyPr/>
                    <a:lstStyle/>
                    <a:p>
                      <a:pPr algn="l" rtl="0"/>
                      <a:r>
                        <a:rPr lang="en-US" sz="1800" dirty="0" smtClean="0">
                          <a:latin typeface="Andalus" pitchFamily="18" charset="-78"/>
                          <a:cs typeface="Andalus" pitchFamily="18" charset="-78"/>
                        </a:rPr>
                        <a:t>Lymphocytes</a:t>
                      </a:r>
                      <a:endParaRPr lang="ar-SA" sz="18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95% lymph, 5% monocytes</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Differential</a:t>
                      </a:r>
                      <a:endParaRPr lang="ar-SA" sz="1800" b="0" dirty="0">
                        <a:latin typeface="Andalus" pitchFamily="18" charset="-78"/>
                        <a:cs typeface="Andalus" pitchFamily="18" charset="-78"/>
                      </a:endParaRPr>
                    </a:p>
                  </a:txBody>
                  <a:tcPr/>
                </a:tc>
              </a:tr>
              <a:tr h="370840">
                <a:tc>
                  <a:txBody>
                    <a:bodyPr/>
                    <a:lstStyle/>
                    <a:p>
                      <a:pPr algn="l" rtl="0"/>
                      <a:r>
                        <a:rPr lang="en-US" sz="1800" dirty="0" smtClean="0">
                          <a:effectLst/>
                          <a:latin typeface="Andalus" pitchFamily="18" charset="-78"/>
                          <a:cs typeface="Andalus" pitchFamily="18" charset="-78"/>
                        </a:rPr>
                        <a:t>2.2-3.5</a:t>
                      </a:r>
                      <a:endParaRPr lang="ar-SA" sz="18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1.8</a:t>
                      </a:r>
                      <a:endParaRPr lang="ar-SA" sz="1800" b="1"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smtClean="0">
                          <a:latin typeface="Andalus" pitchFamily="18" charset="-78"/>
                          <a:cs typeface="Andalus" pitchFamily="18" charset="-78"/>
                        </a:rPr>
                        <a:t>Glucose </a:t>
                      </a:r>
                      <a:r>
                        <a:rPr kumimoji="0" lang="en-US" sz="1800" b="0" i="0" u="none" strike="noStrike" kern="1200" cap="none" spc="0" normalizeH="0" baseline="0" noProof="0" dirty="0" err="1" smtClean="0">
                          <a:ln>
                            <a:noFill/>
                          </a:ln>
                          <a:solidFill>
                            <a:prstClr val="black"/>
                          </a:solidFill>
                          <a:effectLst/>
                          <a:uLnTx/>
                          <a:uFillTx/>
                          <a:latin typeface="Andalus" pitchFamily="18" charset="-78"/>
                          <a:ea typeface="+mn-ea"/>
                          <a:cs typeface="Andalus" pitchFamily="18" charset="-78"/>
                        </a:rPr>
                        <a:t>mmol</a:t>
                      </a: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/L</a:t>
                      </a:r>
                      <a:endParaRPr lang="ar-SA" sz="1800" b="0" dirty="0">
                        <a:latin typeface="Andalus" pitchFamily="18" charset="-78"/>
                        <a:cs typeface="Andalus" pitchFamily="18" charset="-78"/>
                      </a:endParaRPr>
                    </a:p>
                  </a:txBody>
                  <a:tcPr/>
                </a:tc>
              </a:tr>
              <a:tr h="370840">
                <a:tc>
                  <a:txBody>
                    <a:bodyPr/>
                    <a:lstStyle/>
                    <a:p>
                      <a:pPr algn="l" rtl="0"/>
                      <a:r>
                        <a:rPr lang="ar-SA" sz="1800" dirty="0" smtClean="0">
                          <a:latin typeface="Andalus" pitchFamily="18" charset="-78"/>
                          <a:cs typeface="Andalus" pitchFamily="18" charset="-78"/>
                        </a:rPr>
                        <a:t>0.2 – 0.4</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2.9</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Protein g/L</a:t>
                      </a:r>
                      <a:endParaRPr lang="ar-SA" sz="1800" b="0" dirty="0">
                        <a:latin typeface="Andalus" pitchFamily="18" charset="-78"/>
                        <a:cs typeface="Andalus" pitchFamily="18" charset="-78"/>
                      </a:endParaRPr>
                    </a:p>
                  </a:txBody>
                  <a:tcPr/>
                </a:tc>
              </a:tr>
              <a:tr h="370840">
                <a:tc>
                  <a:txBody>
                    <a:bodyPr/>
                    <a:lstStyle/>
                    <a:p>
                      <a:pPr algn="l" rtl="0"/>
                      <a:r>
                        <a:rPr lang="en-US" dirty="0" smtClean="0"/>
                        <a:t>No org</a:t>
                      </a:r>
                      <a:endParaRPr lang="ar-SA" dirty="0"/>
                    </a:p>
                  </a:txBody>
                  <a:tcPr/>
                </a:tc>
                <a:tc>
                  <a:txBody>
                    <a:bodyPr/>
                    <a:lstStyle/>
                    <a:p>
                      <a:pPr algn="l" rtl="0"/>
                      <a:r>
                        <a:rPr lang="en-US" dirty="0" smtClean="0"/>
                        <a:t>See Fig 4</a:t>
                      </a:r>
                      <a:endParaRPr lang="ar-SA" dirty="0"/>
                    </a:p>
                  </a:txBody>
                  <a:tcPr/>
                </a:tc>
                <a:tc>
                  <a:txBody>
                    <a:bodyPr/>
                    <a:lstStyle/>
                    <a:p>
                      <a:pPr algn="l" rtl="0"/>
                      <a:r>
                        <a:rPr lang="en-US" dirty="0" smtClean="0"/>
                        <a:t>Deposit</a:t>
                      </a:r>
                      <a:endParaRPr lang="ar-SA" dirty="0"/>
                    </a:p>
                  </a:txBody>
                  <a:tcPr/>
                </a:tc>
              </a:tr>
            </a:tbl>
          </a:graphicData>
        </a:graphic>
      </p:graphicFrame>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868144" y="2348880"/>
            <a:ext cx="2926457" cy="22376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مربع نص 4"/>
          <p:cNvSpPr txBox="1"/>
          <p:nvPr/>
        </p:nvSpPr>
        <p:spPr>
          <a:xfrm>
            <a:off x="522827" y="1628800"/>
            <a:ext cx="849528" cy="369332"/>
          </a:xfrm>
          <a:prstGeom prst="rect">
            <a:avLst/>
          </a:prstGeom>
          <a:noFill/>
        </p:spPr>
        <p:txBody>
          <a:bodyPr wrap="none" rtlCol="1">
            <a:spAutoFit/>
          </a:bodyPr>
          <a:lstStyle/>
          <a:p>
            <a:r>
              <a:rPr lang="en-US" dirty="0" smtClean="0"/>
              <a:t>Table 4</a:t>
            </a:r>
            <a:endParaRPr lang="ar-SA" dirty="0"/>
          </a:p>
        </p:txBody>
      </p:sp>
      <p:sp>
        <p:nvSpPr>
          <p:cNvPr id="6" name="مربع نص 5"/>
          <p:cNvSpPr txBox="1"/>
          <p:nvPr/>
        </p:nvSpPr>
        <p:spPr>
          <a:xfrm>
            <a:off x="6582717" y="4797152"/>
            <a:ext cx="622286" cy="369332"/>
          </a:xfrm>
          <a:prstGeom prst="rect">
            <a:avLst/>
          </a:prstGeom>
          <a:noFill/>
        </p:spPr>
        <p:txBody>
          <a:bodyPr wrap="none" rtlCol="1">
            <a:spAutoFit/>
          </a:bodyPr>
          <a:lstStyle/>
          <a:p>
            <a:r>
              <a:rPr lang="en-US" dirty="0" smtClean="0"/>
              <a:t>Fig 4</a:t>
            </a:r>
            <a:endParaRPr lang="ar-SA" dirty="0"/>
          </a:p>
        </p:txBody>
      </p:sp>
    </p:spTree>
    <p:extLst>
      <p:ext uri="{BB962C8B-B14F-4D97-AF65-F5344CB8AC3E}">
        <p14:creationId xmlns:p14="http://schemas.microsoft.com/office/powerpoint/2010/main" xmlns="" val="2372265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marL="0" indent="0" algn="l" rtl="0">
              <a:buNone/>
            </a:pPr>
            <a:r>
              <a:rPr lang="en-US" dirty="0" smtClean="0">
                <a:latin typeface="Andalus" pitchFamily="18" charset="-78"/>
                <a:cs typeface="Andalus" pitchFamily="18" charset="-78"/>
              </a:rPr>
              <a:t>What is most likely diagnosis?</a:t>
            </a:r>
          </a:p>
          <a:p>
            <a:pPr marL="0" indent="0" algn="l" rtl="0">
              <a:buNone/>
            </a:pPr>
            <a:r>
              <a:rPr lang="en-US" dirty="0" smtClean="0">
                <a:latin typeface="Andalus" pitchFamily="18" charset="-78"/>
                <a:cs typeface="Andalus" pitchFamily="18" charset="-78"/>
              </a:rPr>
              <a:t>What organism is visible on India Ink preparation?</a:t>
            </a:r>
          </a:p>
          <a:p>
            <a:pPr marL="0" indent="0" algn="l" rtl="0">
              <a:buNone/>
            </a:pPr>
            <a:r>
              <a:rPr lang="en-US" dirty="0" smtClean="0">
                <a:latin typeface="Andalus" pitchFamily="18" charset="-78"/>
                <a:cs typeface="Andalus" pitchFamily="18" charset="-78"/>
              </a:rPr>
              <a:t>What is the association of this organism with HIV infection? </a:t>
            </a:r>
            <a:endParaRPr lang="ar-SA" dirty="0">
              <a:latin typeface="Andalus" pitchFamily="18" charset="-78"/>
              <a:cs typeface="Andalus" pitchFamily="18" charset="-78"/>
            </a:endParaRPr>
          </a:p>
        </p:txBody>
      </p:sp>
    </p:spTree>
    <p:extLst>
      <p:ext uri="{BB962C8B-B14F-4D97-AF65-F5344CB8AC3E}">
        <p14:creationId xmlns:p14="http://schemas.microsoft.com/office/powerpoint/2010/main" xmlns="" val="802739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smtClean="0">
                <a:latin typeface="Andalus" pitchFamily="18" charset="-78"/>
                <a:cs typeface="Andalus" pitchFamily="18" charset="-78"/>
              </a:rPr>
              <a:t>OBJECTIVES</a:t>
            </a:r>
            <a:endParaRPr lang="ar-SA" dirty="0">
              <a:latin typeface="Andalus" pitchFamily="18" charset="-78"/>
              <a:cs typeface="Andalus" pitchFamily="18" charset="-78"/>
            </a:endParaRPr>
          </a:p>
        </p:txBody>
      </p:sp>
      <p:sp>
        <p:nvSpPr>
          <p:cNvPr id="3" name="عنصر نائب للمحتوى 2"/>
          <p:cNvSpPr>
            <a:spLocks noGrp="1"/>
          </p:cNvSpPr>
          <p:nvPr>
            <p:ph idx="1"/>
          </p:nvPr>
        </p:nvSpPr>
        <p:spPr/>
        <p:txBody>
          <a:bodyPr/>
          <a:lstStyle/>
          <a:p>
            <a:pPr marL="514350" indent="-514350" algn="l" rtl="0">
              <a:buFont typeface="+mj-lt"/>
              <a:buAutoNum type="arabicPeriod"/>
            </a:pPr>
            <a:r>
              <a:rPr lang="en-US" dirty="0" smtClean="0">
                <a:latin typeface="Andalus" pitchFamily="18" charset="-78"/>
                <a:cs typeface="Andalus" pitchFamily="18" charset="-78"/>
              </a:rPr>
              <a:t>Perform </a:t>
            </a:r>
            <a:r>
              <a:rPr lang="en-US" dirty="0">
                <a:latin typeface="Andalus" pitchFamily="18" charset="-78"/>
                <a:cs typeface="Andalus" pitchFamily="18" charset="-78"/>
              </a:rPr>
              <a:t>Gram &amp; ZN stain of deposit of CSF</a:t>
            </a:r>
          </a:p>
          <a:p>
            <a:pPr marL="514350" indent="-514350" algn="l" rtl="0">
              <a:buFont typeface="+mj-lt"/>
              <a:buAutoNum type="arabicPeriod"/>
            </a:pPr>
            <a:r>
              <a:rPr lang="en-US" dirty="0" smtClean="0">
                <a:latin typeface="Andalus" pitchFamily="18" charset="-78"/>
                <a:cs typeface="Andalus" pitchFamily="18" charset="-78"/>
              </a:rPr>
              <a:t>Identify </a:t>
            </a:r>
            <a:r>
              <a:rPr lang="en-US" dirty="0">
                <a:latin typeface="Andalus" pitchFamily="18" charset="-78"/>
                <a:cs typeface="Andalus" pitchFamily="18" charset="-78"/>
              </a:rPr>
              <a:t>the Gram Stain Reaction of the causative organism</a:t>
            </a:r>
          </a:p>
          <a:p>
            <a:pPr marL="514350" indent="-514350" algn="l" rtl="0">
              <a:buFont typeface="+mj-lt"/>
              <a:buAutoNum type="arabicPeriod"/>
            </a:pPr>
            <a:r>
              <a:rPr lang="en-US" dirty="0" smtClean="0">
                <a:latin typeface="Andalus" pitchFamily="18" charset="-78"/>
                <a:cs typeface="Andalus" pitchFamily="18" charset="-78"/>
              </a:rPr>
              <a:t>Differentiate </a:t>
            </a:r>
            <a:r>
              <a:rPr lang="en-US" dirty="0">
                <a:latin typeface="Andalus" pitchFamily="18" charset="-78"/>
                <a:cs typeface="Andalus" pitchFamily="18" charset="-78"/>
              </a:rPr>
              <a:t>between polymorphic/ lymphocytic </a:t>
            </a:r>
            <a:r>
              <a:rPr lang="en-US" dirty="0" err="1">
                <a:latin typeface="Andalus" pitchFamily="18" charset="-78"/>
                <a:cs typeface="Andalus" pitchFamily="18" charset="-78"/>
              </a:rPr>
              <a:t>pleocytosis</a:t>
            </a:r>
            <a:endParaRPr lang="en-US" dirty="0">
              <a:latin typeface="Andalus" pitchFamily="18" charset="-78"/>
              <a:cs typeface="Andalus" pitchFamily="18" charset="-78"/>
            </a:endParaRPr>
          </a:p>
          <a:p>
            <a:pPr marL="514350" indent="-514350" algn="l" rtl="0">
              <a:buFont typeface="+mj-lt"/>
              <a:buAutoNum type="arabicPeriod"/>
            </a:pPr>
            <a:r>
              <a:rPr lang="en-US" dirty="0" smtClean="0">
                <a:latin typeface="Andalus" pitchFamily="18" charset="-78"/>
                <a:cs typeface="Andalus" pitchFamily="18" charset="-78"/>
              </a:rPr>
              <a:t>Interpret </a:t>
            </a:r>
            <a:r>
              <a:rPr lang="en-US" dirty="0">
                <a:latin typeface="Andalus" pitchFamily="18" charset="-78"/>
                <a:cs typeface="Andalus" pitchFamily="18" charset="-78"/>
              </a:rPr>
              <a:t>a CSF report and give opinion about most likely etiology</a:t>
            </a:r>
            <a:endParaRPr lang="ar-SA" dirty="0">
              <a:latin typeface="Andalus" pitchFamily="18" charset="-78"/>
              <a:cs typeface="Andalus" pitchFamily="18" charset="-78"/>
            </a:endParaRPr>
          </a:p>
        </p:txBody>
      </p:sp>
    </p:spTree>
    <p:extLst>
      <p:ext uri="{BB962C8B-B14F-4D97-AF65-F5344CB8AC3E}">
        <p14:creationId xmlns:p14="http://schemas.microsoft.com/office/powerpoint/2010/main" xmlns="" val="3458392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latin typeface="Andalus" pitchFamily="18" charset="-78"/>
                <a:cs typeface="Andalus" pitchFamily="18" charset="-78"/>
              </a:rPr>
              <a:t>CSF CHARACTERISTICS IN MENINGITIS </a:t>
            </a:r>
            <a:endParaRPr lang="ar-SA" dirty="0">
              <a:latin typeface="Andalus" pitchFamily="18" charset="-78"/>
              <a:cs typeface="Andalus" pitchFamily="18" charset="-78"/>
            </a:endParaRPr>
          </a:p>
        </p:txBody>
      </p:sp>
      <p:graphicFrame>
        <p:nvGraphicFramePr>
          <p:cNvPr id="4" name="جدول 3"/>
          <p:cNvGraphicFramePr>
            <a:graphicFrameLocks noGrp="1"/>
          </p:cNvGraphicFramePr>
          <p:nvPr/>
        </p:nvGraphicFramePr>
        <p:xfrm>
          <a:off x="1524000" y="1397000"/>
          <a:ext cx="6096000" cy="1483360"/>
        </p:xfrm>
        <a:graphic>
          <a:graphicData uri="http://schemas.openxmlformats.org/drawingml/2006/table">
            <a:tbl>
              <a:tblPr rtl="1" firstRow="1" bandRow="1">
                <a:tableStyleId>{5C22544A-7EE6-4342-B048-85BDC9FD1C3A}</a:tableStyleId>
              </a:tblPr>
              <a:tblGrid>
                <a:gridCol w="1524000"/>
                <a:gridCol w="1524000"/>
                <a:gridCol w="1524000"/>
                <a:gridCol w="1524000"/>
              </a:tblGrid>
              <a:tr h="370840">
                <a:tc>
                  <a:txBody>
                    <a:bodyPr/>
                    <a:lstStyle/>
                    <a:p>
                      <a:pPr rtl="1"/>
                      <a:endParaRPr lang="ar-SA" dirty="0"/>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r h="370840">
                <a:tc>
                  <a:txBody>
                    <a:bodyPr/>
                    <a:lstStyle/>
                    <a:p>
                      <a:pPr rtl="1"/>
                      <a:endParaRPr lang="ar-SA"/>
                    </a:p>
                  </a:txBody>
                  <a:tcPr/>
                </a:tc>
                <a:tc>
                  <a:txBody>
                    <a:bodyPr/>
                    <a:lstStyle/>
                    <a:p>
                      <a:pPr rtl="1"/>
                      <a:endParaRPr lang="ar-SA"/>
                    </a:p>
                  </a:txBody>
                  <a:tcPr/>
                </a:tc>
                <a:tc>
                  <a:txBody>
                    <a:bodyPr/>
                    <a:lstStyle/>
                    <a:p>
                      <a:pPr rtl="1"/>
                      <a:endParaRPr lang="ar-SA"/>
                    </a:p>
                  </a:txBody>
                  <a:tcPr/>
                </a:tc>
                <a:tc>
                  <a:txBody>
                    <a:bodyPr/>
                    <a:lstStyle/>
                    <a:p>
                      <a:pPr rtl="1"/>
                      <a:endParaRPr lang="ar-SA"/>
                    </a:p>
                  </a:txBody>
                  <a:tcPr/>
                </a:tc>
              </a:tr>
            </a:tbl>
          </a:graphicData>
        </a:graphic>
      </p:graphicFrame>
      <p:graphicFrame>
        <p:nvGraphicFramePr>
          <p:cNvPr id="5" name="جدول 4"/>
          <p:cNvGraphicFramePr>
            <a:graphicFrameLocks noGrp="1"/>
          </p:cNvGraphicFramePr>
          <p:nvPr>
            <p:extLst>
              <p:ext uri="{D42A27DB-BD31-4B8C-83A1-F6EECF244321}">
                <p14:modId xmlns:p14="http://schemas.microsoft.com/office/powerpoint/2010/main" xmlns="" val="2875350340"/>
              </p:ext>
            </p:extLst>
          </p:nvPr>
        </p:nvGraphicFramePr>
        <p:xfrm>
          <a:off x="107503" y="1397000"/>
          <a:ext cx="8928993" cy="4984327"/>
        </p:xfrm>
        <a:graphic>
          <a:graphicData uri="http://schemas.openxmlformats.org/drawingml/2006/table">
            <a:tbl>
              <a:tblPr rtl="1" firstRow="1" bandRow="1">
                <a:tableStyleId>{5C22544A-7EE6-4342-B048-85BDC9FD1C3A}</a:tableStyleId>
              </a:tblPr>
              <a:tblGrid>
                <a:gridCol w="2537752"/>
                <a:gridCol w="1424960"/>
                <a:gridCol w="1937792"/>
                <a:gridCol w="1394480"/>
                <a:gridCol w="1634009"/>
              </a:tblGrid>
              <a:tr h="865048">
                <a:tc>
                  <a:txBody>
                    <a:bodyPr/>
                    <a:lstStyle/>
                    <a:p>
                      <a:pPr algn="l" rtl="0"/>
                      <a:r>
                        <a:rPr lang="en-US" dirty="0" smtClean="0">
                          <a:latin typeface="Andalus" pitchFamily="18" charset="-78"/>
                          <a:cs typeface="Andalus" pitchFamily="18" charset="-78"/>
                        </a:rPr>
                        <a:t>FUNGAL/TB</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VIRAL</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AC BACTERIAL</a:t>
                      </a:r>
                      <a:endParaRPr lang="ar-SA" dirty="0">
                        <a:latin typeface="Andalus" pitchFamily="18" charset="-78"/>
                        <a:cs typeface="Andalus" pitchFamily="18" charset="-78"/>
                      </a:endParaRPr>
                    </a:p>
                  </a:txBody>
                  <a:tcPr/>
                </a:tc>
                <a:tc>
                  <a:txBody>
                    <a:bodyPr/>
                    <a:lstStyle/>
                    <a:p>
                      <a:pPr algn="ctr" rtl="0"/>
                      <a:r>
                        <a:rPr lang="en-US" dirty="0" smtClean="0">
                          <a:latin typeface="Andalus" pitchFamily="18" charset="-78"/>
                          <a:cs typeface="Andalus" pitchFamily="18" charset="-78"/>
                        </a:rPr>
                        <a:t>NORMAL</a:t>
                      </a:r>
                      <a:r>
                        <a:rPr lang="en-US" baseline="0" dirty="0" smtClean="0">
                          <a:latin typeface="Andalus" pitchFamily="18" charset="-78"/>
                          <a:cs typeface="Andalus" pitchFamily="18" charset="-78"/>
                        </a:rPr>
                        <a:t> CSF</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PARAMETERS</a:t>
                      </a:r>
                      <a:endParaRPr lang="ar-SA" dirty="0">
                        <a:latin typeface="Andalus" pitchFamily="18" charset="-78"/>
                        <a:cs typeface="Andalus" pitchFamily="18" charset="-78"/>
                      </a:endParaRPr>
                    </a:p>
                  </a:txBody>
                  <a:tcPr/>
                </a:tc>
              </a:tr>
              <a:tr h="1112205">
                <a:tc>
                  <a:txBody>
                    <a:bodyPr/>
                    <a:lstStyle/>
                    <a:p>
                      <a:pPr algn="l" rtl="0"/>
                      <a:r>
                        <a:rPr lang="en-US" dirty="0" smtClean="0">
                          <a:latin typeface="Andalus" pitchFamily="18" charset="-78"/>
                          <a:cs typeface="Andalus" pitchFamily="18" charset="-78"/>
                        </a:rPr>
                        <a:t>300-600</a:t>
                      </a:r>
                      <a:endParaRPr lang="ar-SA"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ar-SA"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150&gt;</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150-1000</a:t>
                      </a:r>
                      <a:endParaRPr lang="ar-SA" dirty="0">
                        <a:latin typeface="Andalus" pitchFamily="18" charset="-78"/>
                        <a:cs typeface="Andalus" pitchFamily="18" charset="-78"/>
                      </a:endParaRPr>
                    </a:p>
                  </a:txBody>
                  <a:tcPr/>
                </a:tc>
                <a:tc>
                  <a:txBody>
                    <a:bodyPr/>
                    <a:lstStyle/>
                    <a:p>
                      <a:pPr algn="l" rtl="0"/>
                      <a:r>
                        <a:rPr lang="en-US" sz="1600" dirty="0" smtClean="0">
                          <a:effectLst/>
                          <a:latin typeface="Andalus" pitchFamily="18" charset="-78"/>
                          <a:cs typeface="Andalus" pitchFamily="18" charset="-78"/>
                        </a:rPr>
                        <a:t>50-180</a:t>
                      </a:r>
                      <a:endParaRPr lang="ar-SA" sz="1600" dirty="0">
                        <a:latin typeface="Andalus" pitchFamily="18" charset="-78"/>
                        <a:cs typeface="Andalus" pitchFamily="18" charset="-78"/>
                      </a:endParaRPr>
                    </a:p>
                  </a:txBody>
                  <a:tcPr/>
                </a:tc>
                <a:tc>
                  <a:txBody>
                    <a:bodyPr/>
                    <a:lstStyle/>
                    <a:p>
                      <a:pPr algn="l" rtl="0"/>
                      <a:r>
                        <a:rPr lang="en-US" sz="1600" b="1" dirty="0" smtClean="0">
                          <a:latin typeface="Andalus" pitchFamily="18" charset="-78"/>
                          <a:cs typeface="Andalus" pitchFamily="18" charset="-78"/>
                        </a:rPr>
                        <a:t>Opening Pressure </a:t>
                      </a:r>
                      <a:r>
                        <a:rPr lang="en-US" sz="1600" b="1" dirty="0" smtClean="0">
                          <a:effectLst/>
                          <a:latin typeface="Andalus" pitchFamily="18" charset="-78"/>
                          <a:cs typeface="Andalus" pitchFamily="18" charset="-78"/>
                        </a:rPr>
                        <a:t>mm of H</a:t>
                      </a:r>
                      <a:r>
                        <a:rPr lang="en-US" sz="1600" b="1" baseline="-25000" dirty="0" smtClean="0">
                          <a:effectLst/>
                          <a:latin typeface="Andalus" pitchFamily="18" charset="-78"/>
                          <a:cs typeface="Andalus" pitchFamily="18" charset="-78"/>
                        </a:rPr>
                        <a:t>2</a:t>
                      </a:r>
                      <a:r>
                        <a:rPr lang="en-US" sz="1600" b="1" dirty="0" smtClean="0">
                          <a:effectLst/>
                          <a:latin typeface="Andalus" pitchFamily="18" charset="-78"/>
                          <a:cs typeface="Andalus" pitchFamily="18" charset="-78"/>
                        </a:rPr>
                        <a:t>O</a:t>
                      </a:r>
                      <a:endParaRPr lang="ar-SA" sz="1600" b="1" dirty="0">
                        <a:latin typeface="Andalus" pitchFamily="18" charset="-78"/>
                        <a:cs typeface="Andalus" pitchFamily="18" charset="-78"/>
                      </a:endParaRPr>
                    </a:p>
                  </a:txBody>
                  <a:tcPr/>
                </a:tc>
              </a:tr>
              <a:tr h="501179">
                <a:tc>
                  <a:txBody>
                    <a:bodyPr/>
                    <a:lstStyle/>
                    <a:p>
                      <a:pPr algn="l" rtl="0"/>
                      <a:r>
                        <a:rPr lang="en-US" dirty="0" smtClean="0">
                          <a:latin typeface="Andalus" pitchFamily="18" charset="-78"/>
                          <a:cs typeface="Andalus" pitchFamily="18" charset="-78"/>
                        </a:rPr>
                        <a:t>Clear/slight turbid</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Clear</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Turbid</a:t>
                      </a:r>
                      <a:endParaRPr lang="ar-SA" dirty="0">
                        <a:latin typeface="Andalus" pitchFamily="18" charset="-78"/>
                        <a:cs typeface="Andalus" pitchFamily="18" charset="-78"/>
                      </a:endParaRPr>
                    </a:p>
                  </a:txBody>
                  <a:tcPr/>
                </a:tc>
                <a:tc>
                  <a:txBody>
                    <a:bodyPr/>
                    <a:lstStyle/>
                    <a:p>
                      <a:pPr algn="l" rtl="0"/>
                      <a:r>
                        <a:rPr lang="en-US" sz="1600" dirty="0" smtClean="0">
                          <a:latin typeface="Andalus" pitchFamily="18" charset="-78"/>
                          <a:cs typeface="Andalus" pitchFamily="18" charset="-78"/>
                        </a:rPr>
                        <a:t>Clear</a:t>
                      </a:r>
                      <a:endParaRPr lang="ar-SA" sz="1600" dirty="0">
                        <a:latin typeface="Andalus" pitchFamily="18" charset="-78"/>
                        <a:cs typeface="Andalus" pitchFamily="18" charset="-78"/>
                      </a:endParaRPr>
                    </a:p>
                  </a:txBody>
                  <a:tcPr/>
                </a:tc>
                <a:tc>
                  <a:txBody>
                    <a:bodyPr/>
                    <a:lstStyle/>
                    <a:p>
                      <a:pPr algn="l" rtl="0"/>
                      <a:r>
                        <a:rPr lang="en-US" sz="1600" b="1" dirty="0" smtClean="0">
                          <a:latin typeface="Andalus" pitchFamily="18" charset="-78"/>
                          <a:cs typeface="Andalus" pitchFamily="18" charset="-78"/>
                        </a:rPr>
                        <a:t>Transparency</a:t>
                      </a:r>
                      <a:endParaRPr lang="ar-SA" sz="1600" b="1" dirty="0">
                        <a:latin typeface="Andalus" pitchFamily="18" charset="-78"/>
                        <a:cs typeface="Andalus" pitchFamily="18" charset="-78"/>
                      </a:endParaRPr>
                    </a:p>
                  </a:txBody>
                  <a:tcPr/>
                </a:tc>
              </a:tr>
              <a:tr h="501179">
                <a:tc>
                  <a:txBody>
                    <a:bodyPr/>
                    <a:lstStyle/>
                    <a:p>
                      <a:pPr algn="l" rtl="0"/>
                      <a:r>
                        <a:rPr lang="en-US" dirty="0" smtClean="0">
                          <a:latin typeface="Andalus" pitchFamily="18" charset="-78"/>
                          <a:cs typeface="Andalus" pitchFamily="18" charset="-78"/>
                        </a:rPr>
                        <a:t>50-1000</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50-1000</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50-2000</a:t>
                      </a:r>
                      <a:endParaRPr lang="ar-SA" dirty="0">
                        <a:latin typeface="Andalus" pitchFamily="18" charset="-78"/>
                        <a:cs typeface="Andalus" pitchFamily="18" charset="-78"/>
                      </a:endParaRPr>
                    </a:p>
                  </a:txBody>
                  <a:tcPr/>
                </a:tc>
                <a:tc>
                  <a:txBody>
                    <a:bodyPr/>
                    <a:lstStyle/>
                    <a:p>
                      <a:pPr algn="l" rtl="0"/>
                      <a:r>
                        <a:rPr lang="en-US" sz="1600" dirty="0" smtClean="0">
                          <a:effectLst/>
                          <a:latin typeface="Andalus" pitchFamily="18" charset="-78"/>
                          <a:cs typeface="Andalus" pitchFamily="18" charset="-78"/>
                        </a:rPr>
                        <a:t>0-5</a:t>
                      </a:r>
                      <a:endParaRPr lang="ar-SA" sz="16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Andalus" pitchFamily="18" charset="-78"/>
                          <a:cs typeface="Andalus" pitchFamily="18" charset="-78"/>
                        </a:rPr>
                        <a:t>Cell Count</a:t>
                      </a:r>
                      <a:r>
                        <a:rPr kumimoji="0" lang="en-US" sz="1600" b="1"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/µL</a:t>
                      </a:r>
                      <a:endParaRPr lang="ar-SA" sz="1600" b="1" dirty="0">
                        <a:latin typeface="Andalus" pitchFamily="18" charset="-78"/>
                        <a:cs typeface="Andalus" pitchFamily="18" charset="-78"/>
                      </a:endParaRPr>
                    </a:p>
                  </a:txBody>
                  <a:tcPr/>
                </a:tc>
              </a:tr>
              <a:tr h="5011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Lymphocytes/Monocytes</a:t>
                      </a:r>
                      <a:endParaRPr lang="ar-SA"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Lymphocytes</a:t>
                      </a:r>
                      <a:endParaRPr lang="ar-SA"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PMN main</a:t>
                      </a:r>
                      <a:endParaRPr lang="ar-SA" dirty="0">
                        <a:latin typeface="Andalus" pitchFamily="18" charset="-78"/>
                        <a:cs typeface="Andalus" pitchFamily="18" charset="-78"/>
                      </a:endParaRPr>
                    </a:p>
                  </a:txBody>
                  <a:tcPr/>
                </a:tc>
                <a:tc>
                  <a:txBody>
                    <a:bodyPr/>
                    <a:lstStyle/>
                    <a:p>
                      <a:pPr algn="l" rtl="0"/>
                      <a:r>
                        <a:rPr lang="en-US" sz="1600" dirty="0" smtClean="0">
                          <a:latin typeface="Andalus" pitchFamily="18" charset="-78"/>
                          <a:cs typeface="Andalus" pitchFamily="18" charset="-78"/>
                        </a:rPr>
                        <a:t>Lymphocytes</a:t>
                      </a:r>
                      <a:endParaRPr lang="ar-SA" sz="1600" dirty="0">
                        <a:latin typeface="Andalus" pitchFamily="18" charset="-78"/>
                        <a:cs typeface="Andalus" pitchFamily="18" charset="-78"/>
                      </a:endParaRPr>
                    </a:p>
                  </a:txBody>
                  <a:tcPr/>
                </a:tc>
                <a:tc>
                  <a:txBody>
                    <a:bodyPr/>
                    <a:lstStyle/>
                    <a:p>
                      <a:pPr algn="l" rtl="0"/>
                      <a:r>
                        <a:rPr lang="en-US" sz="1600" b="1" dirty="0" smtClean="0">
                          <a:latin typeface="Andalus" pitchFamily="18" charset="-78"/>
                          <a:cs typeface="Andalus" pitchFamily="18" charset="-78"/>
                        </a:rPr>
                        <a:t>Differential</a:t>
                      </a:r>
                      <a:endParaRPr lang="ar-SA" sz="1600" b="1" dirty="0">
                        <a:latin typeface="Andalus" pitchFamily="18" charset="-78"/>
                        <a:cs typeface="Andalus" pitchFamily="18" charset="-78"/>
                      </a:endParaRPr>
                    </a:p>
                  </a:txBody>
                  <a:tcPr/>
                </a:tc>
              </a:tr>
              <a:tr h="501179">
                <a:tc>
                  <a:txBody>
                    <a:bodyPr/>
                    <a:lstStyle/>
                    <a:p>
                      <a:pPr algn="l" rtl="0"/>
                      <a:r>
                        <a:rPr lang="en-US" dirty="0" smtClean="0">
                          <a:latin typeface="Andalus" pitchFamily="18" charset="-78"/>
                          <a:cs typeface="Andalus" pitchFamily="18" charset="-78"/>
                        </a:rPr>
                        <a:t>Slightly low</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Normal</a:t>
                      </a:r>
                      <a:endParaRPr lang="ar-SA"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Andalus" pitchFamily="18" charset="-78"/>
                          <a:cs typeface="Andalus" pitchFamily="18" charset="-78"/>
                        </a:rPr>
                        <a:t>Low (</a:t>
                      </a:r>
                      <a:r>
                        <a:rPr kumimoji="0" lang="ar-SA"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&gt;</a:t>
                      </a: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1.5)</a:t>
                      </a:r>
                      <a:endParaRPr lang="ar-SA" dirty="0">
                        <a:latin typeface="Andalus" pitchFamily="18" charset="-78"/>
                        <a:cs typeface="Andalus" pitchFamily="18" charset="-78"/>
                      </a:endParaRPr>
                    </a:p>
                  </a:txBody>
                  <a:tcPr/>
                </a:tc>
                <a:tc>
                  <a:txBody>
                    <a:bodyPr/>
                    <a:lstStyle/>
                    <a:p>
                      <a:pPr algn="l" rtl="0"/>
                      <a:r>
                        <a:rPr lang="en-US" sz="1600" dirty="0" smtClean="0">
                          <a:effectLst/>
                          <a:latin typeface="Andalus" pitchFamily="18" charset="-78"/>
                          <a:cs typeface="Andalus" pitchFamily="18" charset="-78"/>
                        </a:rPr>
                        <a:t>2.2-3.5</a:t>
                      </a:r>
                      <a:endParaRPr lang="ar-SA" sz="16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Andalus" pitchFamily="18" charset="-78"/>
                          <a:cs typeface="Andalus" pitchFamily="18" charset="-78"/>
                        </a:rPr>
                        <a:t>Glucose </a:t>
                      </a:r>
                      <a:r>
                        <a:rPr kumimoji="0" lang="en-US" sz="1600" b="1" i="0" u="none" strike="noStrike" kern="1200" cap="none" spc="0" normalizeH="0" baseline="0" noProof="0" dirty="0" err="1" smtClean="0">
                          <a:ln>
                            <a:noFill/>
                          </a:ln>
                          <a:solidFill>
                            <a:prstClr val="black"/>
                          </a:solidFill>
                          <a:effectLst/>
                          <a:uLnTx/>
                          <a:uFillTx/>
                          <a:latin typeface="Andalus" pitchFamily="18" charset="-78"/>
                          <a:ea typeface="+mn-ea"/>
                          <a:cs typeface="Andalus" pitchFamily="18" charset="-78"/>
                        </a:rPr>
                        <a:t>mmol</a:t>
                      </a:r>
                      <a:r>
                        <a:rPr kumimoji="0" lang="en-US" sz="1600" b="1"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/L</a:t>
                      </a:r>
                      <a:endParaRPr lang="ar-SA" sz="1600" b="1" dirty="0">
                        <a:latin typeface="Andalus" pitchFamily="18" charset="-78"/>
                        <a:cs typeface="Andalus" pitchFamily="18" charset="-78"/>
                      </a:endParaRPr>
                    </a:p>
                  </a:txBody>
                  <a:tcPr/>
                </a:tc>
              </a:tr>
              <a:tr h="501179">
                <a:tc>
                  <a:txBody>
                    <a:bodyPr/>
                    <a:lstStyle/>
                    <a:p>
                      <a:pPr algn="l" rtl="0"/>
                      <a:r>
                        <a:rPr lang="en-US" dirty="0" smtClean="0">
                          <a:latin typeface="Andalus" pitchFamily="18" charset="-78"/>
                          <a:cs typeface="Andalus" pitchFamily="18" charset="-78"/>
                        </a:rPr>
                        <a:t>3.0-6.0</a:t>
                      </a:r>
                      <a:endParaRPr lang="ar-SA" dirty="0">
                        <a:latin typeface="Andalus" pitchFamily="18" charset="-78"/>
                        <a:cs typeface="Andalus" pitchFamily="18" charset="-78"/>
                      </a:endParaRPr>
                    </a:p>
                  </a:txBody>
                  <a:tcPr/>
                </a:tc>
                <a:tc>
                  <a:txBody>
                    <a:bodyPr/>
                    <a:lstStyle/>
                    <a:p>
                      <a:pPr algn="l" rtl="0"/>
                      <a:r>
                        <a:rPr lang="ar-SA" dirty="0" smtClean="0">
                          <a:latin typeface="Andalus" pitchFamily="18" charset="-78"/>
                          <a:cs typeface="Andalus" pitchFamily="18" charset="-78"/>
                        </a:rPr>
                        <a:t>˂</a:t>
                      </a:r>
                      <a:r>
                        <a:rPr lang="en-US" dirty="0" smtClean="0">
                          <a:latin typeface="Andalus" pitchFamily="18" charset="-78"/>
                          <a:cs typeface="Andalus" pitchFamily="18" charset="-78"/>
                        </a:rPr>
                        <a:t>1.5</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1.5-10</a:t>
                      </a:r>
                      <a:endParaRPr lang="ar-SA" dirty="0">
                        <a:latin typeface="Andalus" pitchFamily="18" charset="-78"/>
                        <a:cs typeface="Andalus" pitchFamily="18" charset="-78"/>
                      </a:endParaRPr>
                    </a:p>
                  </a:txBody>
                  <a:tcPr/>
                </a:tc>
                <a:tc>
                  <a:txBody>
                    <a:bodyPr/>
                    <a:lstStyle/>
                    <a:p>
                      <a:pPr algn="l" rtl="0"/>
                      <a:r>
                        <a:rPr lang="ar-SA" dirty="0" smtClean="0">
                          <a:latin typeface="Andalus" pitchFamily="18" charset="-78"/>
                          <a:cs typeface="Andalus" pitchFamily="18" charset="-78"/>
                        </a:rPr>
                        <a:t>0.2 – 0.4</a:t>
                      </a:r>
                      <a:endParaRPr lang="ar-SA" dirty="0">
                        <a:latin typeface="Andalus" pitchFamily="18" charset="-78"/>
                        <a:cs typeface="Andalus" pitchFamily="18" charset="-78"/>
                      </a:endParaRPr>
                    </a:p>
                  </a:txBody>
                  <a:tcPr/>
                </a:tc>
                <a:tc>
                  <a:txBody>
                    <a:bodyPr/>
                    <a:lstStyle/>
                    <a:p>
                      <a:pPr algn="l" rtl="0"/>
                      <a:r>
                        <a:rPr lang="en-US" sz="1600" b="1" dirty="0" smtClean="0">
                          <a:latin typeface="Andalus" pitchFamily="18" charset="-78"/>
                          <a:cs typeface="Andalus" pitchFamily="18" charset="-78"/>
                        </a:rPr>
                        <a:t>Protein g/L</a:t>
                      </a:r>
                      <a:endParaRPr lang="ar-SA" sz="1600" b="1" dirty="0">
                        <a:latin typeface="Andalus" pitchFamily="18" charset="-78"/>
                        <a:cs typeface="Andalus" pitchFamily="18" charset="-78"/>
                      </a:endParaRPr>
                    </a:p>
                  </a:txBody>
                  <a:tcPr/>
                </a:tc>
              </a:tr>
              <a:tr h="501179">
                <a:tc>
                  <a:txBody>
                    <a:bodyPr/>
                    <a:lstStyle/>
                    <a:p>
                      <a:pPr algn="l" rtl="0"/>
                      <a:r>
                        <a:rPr lang="en-US" dirty="0" smtClean="0">
                          <a:latin typeface="Andalus" pitchFamily="18" charset="-78"/>
                          <a:cs typeface="Andalus" pitchFamily="18" charset="-78"/>
                        </a:rPr>
                        <a:t>AFB/ Yeast</a:t>
                      </a:r>
                      <a:r>
                        <a:rPr lang="en-US" baseline="0" dirty="0" smtClean="0">
                          <a:latin typeface="Andalus" pitchFamily="18" charset="-78"/>
                          <a:cs typeface="Andalus" pitchFamily="18" charset="-78"/>
                        </a:rPr>
                        <a:t> cells</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No org</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Bacteria usually</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No org</a:t>
                      </a:r>
                      <a:endParaRPr lang="ar-SA" dirty="0">
                        <a:latin typeface="Andalus" pitchFamily="18" charset="-78"/>
                        <a:cs typeface="Andalus" pitchFamily="18" charset="-78"/>
                      </a:endParaRPr>
                    </a:p>
                  </a:txBody>
                  <a:tcPr/>
                </a:tc>
                <a:tc>
                  <a:txBody>
                    <a:bodyPr/>
                    <a:lstStyle/>
                    <a:p>
                      <a:pPr algn="l" rtl="0"/>
                      <a:r>
                        <a:rPr lang="en-US" sz="1600" b="1" dirty="0" smtClean="0">
                          <a:latin typeface="Andalus" pitchFamily="18" charset="-78"/>
                          <a:cs typeface="Andalus" pitchFamily="18" charset="-78"/>
                        </a:rPr>
                        <a:t>Deposit</a:t>
                      </a:r>
                      <a:endParaRPr lang="ar-SA" sz="1600" b="1" dirty="0">
                        <a:latin typeface="Andalus" pitchFamily="18" charset="-78"/>
                        <a:cs typeface="Andalus" pitchFamily="18" charset="-78"/>
                      </a:endParaRPr>
                    </a:p>
                  </a:txBody>
                  <a:tcPr/>
                </a:tc>
              </a:tr>
            </a:tbl>
          </a:graphicData>
        </a:graphic>
      </p:graphicFrame>
    </p:spTree>
    <p:extLst>
      <p:ext uri="{BB962C8B-B14F-4D97-AF65-F5344CB8AC3E}">
        <p14:creationId xmlns:p14="http://schemas.microsoft.com/office/powerpoint/2010/main" xmlns="" val="969389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smtClean="0">
                <a:latin typeface="Andalus" pitchFamily="18" charset="-78"/>
                <a:cs typeface="Andalus" pitchFamily="18" charset="-78"/>
              </a:rPr>
              <a:t>CASE 1</a:t>
            </a:r>
            <a:endParaRPr lang="ar-SA" dirty="0">
              <a:latin typeface="Andalus" pitchFamily="18" charset="-78"/>
              <a:cs typeface="Andalus" pitchFamily="18" charset="-78"/>
            </a:endParaRPr>
          </a:p>
        </p:txBody>
      </p:sp>
      <p:sp>
        <p:nvSpPr>
          <p:cNvPr id="3" name="عنصر نائب للمحتوى 2"/>
          <p:cNvSpPr>
            <a:spLocks noGrp="1"/>
          </p:cNvSpPr>
          <p:nvPr>
            <p:ph idx="1"/>
          </p:nvPr>
        </p:nvSpPr>
        <p:spPr>
          <a:xfrm>
            <a:off x="457200" y="1600200"/>
            <a:ext cx="5987008" cy="4525963"/>
          </a:xfrm>
        </p:spPr>
        <p:txBody>
          <a:bodyPr/>
          <a:lstStyle/>
          <a:p>
            <a:pPr marL="0" indent="0" algn="l" rtl="0">
              <a:buNone/>
            </a:pPr>
            <a:r>
              <a:rPr lang="en-US" dirty="0" smtClean="0"/>
              <a:t>A 24-years-young man developed fever, headache, confusion for last 8 hours. Examination showed neck stiffness and temperature of 100</a:t>
            </a:r>
            <a:r>
              <a:rPr lang="en-US" baseline="30000" dirty="0" smtClean="0"/>
              <a:t>o</a:t>
            </a:r>
            <a:r>
              <a:rPr lang="en-US" dirty="0" smtClean="0"/>
              <a:t>F. CSF was tapped that is shown in Fig 1 right. The result of CSF is shown in Table 1.</a:t>
            </a:r>
            <a:endParaRPr lang="ar-SA" dirty="0"/>
          </a:p>
        </p:txBody>
      </p:sp>
    </p:spTree>
    <p:extLst>
      <p:ext uri="{BB962C8B-B14F-4D97-AF65-F5344CB8AC3E}">
        <p14:creationId xmlns:p14="http://schemas.microsoft.com/office/powerpoint/2010/main" xmlns="" val="646556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smtClean="0">
                <a:latin typeface="Andalus" pitchFamily="18" charset="-78"/>
                <a:cs typeface="Andalus" pitchFamily="18" charset="-78"/>
              </a:rPr>
              <a:t>CSF RESULT</a:t>
            </a:r>
            <a:endParaRPr lang="ar-SA" dirty="0">
              <a:latin typeface="Andalus" pitchFamily="18" charset="-78"/>
              <a:cs typeface="Andalus" pitchFamily="18" charset="-78"/>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921013608"/>
              </p:ext>
            </p:extLst>
          </p:nvPr>
        </p:nvGraphicFramePr>
        <p:xfrm>
          <a:off x="395536" y="1647395"/>
          <a:ext cx="5544618" cy="3416940"/>
        </p:xfrm>
        <a:graphic>
          <a:graphicData uri="http://schemas.openxmlformats.org/drawingml/2006/table">
            <a:tbl>
              <a:tblPr rtl="1" firstRow="1" bandRow="1">
                <a:tableStyleId>{5C22544A-7EE6-4342-B048-85BDC9FD1C3A}</a:tableStyleId>
              </a:tblPr>
              <a:tblGrid>
                <a:gridCol w="1848206"/>
                <a:gridCol w="1848206"/>
                <a:gridCol w="1848206"/>
              </a:tblGrid>
              <a:tr h="427356">
                <a:tc>
                  <a:txBody>
                    <a:bodyPr/>
                    <a:lstStyle/>
                    <a:p>
                      <a:pPr algn="ctr" rtl="0"/>
                      <a:r>
                        <a:rPr lang="en-US" dirty="0" smtClean="0">
                          <a:latin typeface="Andalus" pitchFamily="18" charset="-78"/>
                          <a:cs typeface="Andalus" pitchFamily="18" charset="-78"/>
                        </a:rPr>
                        <a:t>Normal</a:t>
                      </a:r>
                      <a:r>
                        <a:rPr lang="en-US" baseline="0" dirty="0" smtClean="0">
                          <a:latin typeface="Andalus" pitchFamily="18" charset="-78"/>
                          <a:cs typeface="Andalus" pitchFamily="18" charset="-78"/>
                        </a:rPr>
                        <a:t>  value</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Patient’s result</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PARAMETERS</a:t>
                      </a:r>
                      <a:endParaRPr lang="ar-SA" dirty="0">
                        <a:latin typeface="Andalus" pitchFamily="18" charset="-78"/>
                        <a:cs typeface="Andalus" pitchFamily="18" charset="-78"/>
                      </a:endParaRPr>
                    </a:p>
                  </a:txBody>
                  <a:tcPr/>
                </a:tc>
              </a:tr>
              <a:tr h="586666">
                <a:tc>
                  <a:txBody>
                    <a:bodyPr/>
                    <a:lstStyle/>
                    <a:p>
                      <a:pPr algn="l" rtl="0"/>
                      <a:r>
                        <a:rPr lang="en-US" sz="1800" dirty="0" smtClean="0">
                          <a:effectLst/>
                          <a:latin typeface="Andalus" pitchFamily="18" charset="-78"/>
                          <a:cs typeface="Andalus" pitchFamily="18" charset="-78"/>
                        </a:rPr>
                        <a:t>50-180</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240</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Opening Pressure </a:t>
                      </a:r>
                      <a:r>
                        <a:rPr lang="en-US" sz="1800" b="0" dirty="0" smtClean="0">
                          <a:effectLst/>
                          <a:latin typeface="Andalus" pitchFamily="18" charset="-78"/>
                          <a:cs typeface="Andalus" pitchFamily="18" charset="-78"/>
                        </a:rPr>
                        <a:t>mm of H</a:t>
                      </a:r>
                      <a:r>
                        <a:rPr lang="en-US" sz="1800" b="0" baseline="-25000" dirty="0" smtClean="0">
                          <a:effectLst/>
                          <a:latin typeface="Andalus" pitchFamily="18" charset="-78"/>
                          <a:cs typeface="Andalus" pitchFamily="18" charset="-78"/>
                        </a:rPr>
                        <a:t>2</a:t>
                      </a:r>
                      <a:r>
                        <a:rPr lang="en-US" sz="1800" b="0" dirty="0" smtClean="0">
                          <a:effectLst/>
                          <a:latin typeface="Andalus" pitchFamily="18" charset="-78"/>
                          <a:cs typeface="Andalus" pitchFamily="18" charset="-78"/>
                        </a:rPr>
                        <a:t>O</a:t>
                      </a:r>
                      <a:endParaRPr lang="ar-SA" sz="1800" b="0" dirty="0">
                        <a:latin typeface="Andalus" pitchFamily="18" charset="-78"/>
                        <a:cs typeface="Andalus" pitchFamily="18" charset="-78"/>
                      </a:endParaRPr>
                    </a:p>
                  </a:txBody>
                  <a:tcPr/>
                </a:tc>
              </a:tr>
              <a:tr h="427356">
                <a:tc>
                  <a:txBody>
                    <a:bodyPr/>
                    <a:lstStyle/>
                    <a:p>
                      <a:pPr algn="l" rtl="0"/>
                      <a:r>
                        <a:rPr lang="en-US" sz="1800" dirty="0" smtClean="0">
                          <a:latin typeface="Andalus" pitchFamily="18" charset="-78"/>
                          <a:cs typeface="Andalus" pitchFamily="18" charset="-78"/>
                        </a:rPr>
                        <a:t>Clear</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Turbid</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Transparency</a:t>
                      </a:r>
                      <a:endParaRPr lang="ar-SA" sz="1800" b="0" dirty="0">
                        <a:latin typeface="Andalus" pitchFamily="18" charset="-78"/>
                        <a:cs typeface="Andalus" pitchFamily="18" charset="-78"/>
                      </a:endParaRPr>
                    </a:p>
                  </a:txBody>
                  <a:tcPr/>
                </a:tc>
              </a:tr>
              <a:tr h="427356">
                <a:tc>
                  <a:txBody>
                    <a:bodyPr/>
                    <a:lstStyle/>
                    <a:p>
                      <a:pPr algn="l" rtl="0"/>
                      <a:r>
                        <a:rPr lang="en-US" sz="1800" dirty="0" smtClean="0">
                          <a:effectLst/>
                          <a:latin typeface="Andalus" pitchFamily="18" charset="-78"/>
                          <a:cs typeface="Andalus" pitchFamily="18" charset="-78"/>
                        </a:rPr>
                        <a:t>0-5</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1432</a:t>
                      </a:r>
                      <a:endParaRPr lang="ar-SA" sz="1800" b="1"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smtClean="0">
                          <a:latin typeface="Andalus" pitchFamily="18" charset="-78"/>
                          <a:cs typeface="Andalus" pitchFamily="18" charset="-78"/>
                        </a:rPr>
                        <a:t>Cell Count</a:t>
                      </a: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/µL</a:t>
                      </a:r>
                      <a:endParaRPr lang="ar-SA" sz="1800" b="0" dirty="0">
                        <a:latin typeface="Andalus" pitchFamily="18" charset="-78"/>
                        <a:cs typeface="Andalus" pitchFamily="18" charset="-78"/>
                      </a:endParaRPr>
                    </a:p>
                  </a:txBody>
                  <a:tcPr/>
                </a:tc>
              </a:tr>
              <a:tr h="427356">
                <a:tc>
                  <a:txBody>
                    <a:bodyPr/>
                    <a:lstStyle/>
                    <a:p>
                      <a:pPr algn="l" rtl="0"/>
                      <a:r>
                        <a:rPr lang="en-US" sz="1800" dirty="0" smtClean="0">
                          <a:latin typeface="Andalus" pitchFamily="18" charset="-78"/>
                          <a:cs typeface="Andalus" pitchFamily="18" charset="-78"/>
                        </a:rPr>
                        <a:t>Lymphocytes</a:t>
                      </a:r>
                      <a:endParaRPr lang="ar-SA" sz="18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95% PMN, 5% monocytes</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Differential</a:t>
                      </a:r>
                      <a:endParaRPr lang="ar-SA" sz="1800" b="0" dirty="0">
                        <a:latin typeface="Andalus" pitchFamily="18" charset="-78"/>
                        <a:cs typeface="Andalus" pitchFamily="18" charset="-78"/>
                      </a:endParaRPr>
                    </a:p>
                  </a:txBody>
                  <a:tcPr/>
                </a:tc>
              </a:tr>
              <a:tr h="427356">
                <a:tc>
                  <a:txBody>
                    <a:bodyPr/>
                    <a:lstStyle/>
                    <a:p>
                      <a:pPr algn="l" rtl="0"/>
                      <a:r>
                        <a:rPr lang="en-US" sz="1800" dirty="0" smtClean="0">
                          <a:effectLst/>
                          <a:latin typeface="Andalus" pitchFamily="18" charset="-78"/>
                          <a:cs typeface="Andalus" pitchFamily="18" charset="-78"/>
                        </a:rPr>
                        <a:t>2.2-3.5</a:t>
                      </a:r>
                      <a:endParaRPr lang="ar-SA" sz="18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0.78</a:t>
                      </a:r>
                      <a:endParaRPr lang="ar-SA" sz="1800" b="1"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smtClean="0">
                          <a:latin typeface="Andalus" pitchFamily="18" charset="-78"/>
                          <a:cs typeface="Andalus" pitchFamily="18" charset="-78"/>
                        </a:rPr>
                        <a:t>Glucose </a:t>
                      </a:r>
                      <a:r>
                        <a:rPr kumimoji="0" lang="en-US" sz="1800" b="0" i="0" u="none" strike="noStrike" kern="1200" cap="none" spc="0" normalizeH="0" baseline="0" noProof="0" dirty="0" err="1" smtClean="0">
                          <a:ln>
                            <a:noFill/>
                          </a:ln>
                          <a:solidFill>
                            <a:prstClr val="black"/>
                          </a:solidFill>
                          <a:effectLst/>
                          <a:uLnTx/>
                          <a:uFillTx/>
                          <a:latin typeface="Andalus" pitchFamily="18" charset="-78"/>
                          <a:ea typeface="+mn-ea"/>
                          <a:cs typeface="Andalus" pitchFamily="18" charset="-78"/>
                        </a:rPr>
                        <a:t>mmol</a:t>
                      </a: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/L</a:t>
                      </a:r>
                      <a:endParaRPr lang="ar-SA" sz="1800" b="0" dirty="0">
                        <a:latin typeface="Andalus" pitchFamily="18" charset="-78"/>
                        <a:cs typeface="Andalus" pitchFamily="18" charset="-78"/>
                      </a:endParaRPr>
                    </a:p>
                  </a:txBody>
                  <a:tcPr/>
                </a:tc>
              </a:tr>
              <a:tr h="427356">
                <a:tc>
                  <a:txBody>
                    <a:bodyPr/>
                    <a:lstStyle/>
                    <a:p>
                      <a:pPr algn="l" rtl="0"/>
                      <a:r>
                        <a:rPr lang="ar-SA" sz="1800" dirty="0" smtClean="0">
                          <a:latin typeface="Andalus" pitchFamily="18" charset="-78"/>
                          <a:cs typeface="Andalus" pitchFamily="18" charset="-78"/>
                        </a:rPr>
                        <a:t>0.2 – 0.4</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2.18</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Protein g/L</a:t>
                      </a:r>
                      <a:endParaRPr lang="ar-SA" sz="1800" b="0" dirty="0">
                        <a:latin typeface="Andalus" pitchFamily="18" charset="-78"/>
                        <a:cs typeface="Andalus" pitchFamily="18" charset="-78"/>
                      </a:endParaRPr>
                    </a:p>
                  </a:txBody>
                  <a:tcPr/>
                </a:tc>
              </a:tr>
            </a:tbl>
          </a:graphicData>
        </a:graphic>
      </p:graphicFrame>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660232" y="1772816"/>
            <a:ext cx="1871663" cy="1871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مربع نص 5"/>
          <p:cNvSpPr txBox="1"/>
          <p:nvPr/>
        </p:nvSpPr>
        <p:spPr>
          <a:xfrm>
            <a:off x="7014765" y="3861048"/>
            <a:ext cx="622286" cy="369332"/>
          </a:xfrm>
          <a:prstGeom prst="rect">
            <a:avLst/>
          </a:prstGeom>
          <a:noFill/>
        </p:spPr>
        <p:txBody>
          <a:bodyPr wrap="none" rtlCol="1">
            <a:spAutoFit/>
          </a:bodyPr>
          <a:lstStyle/>
          <a:p>
            <a:r>
              <a:rPr lang="en-US" dirty="0" smtClean="0"/>
              <a:t>Fig 1</a:t>
            </a:r>
            <a:endParaRPr lang="ar-SA" dirty="0"/>
          </a:p>
        </p:txBody>
      </p:sp>
      <p:sp>
        <p:nvSpPr>
          <p:cNvPr id="7" name="مربع نص 6"/>
          <p:cNvSpPr txBox="1"/>
          <p:nvPr/>
        </p:nvSpPr>
        <p:spPr>
          <a:xfrm>
            <a:off x="482112" y="1268760"/>
            <a:ext cx="849528" cy="369332"/>
          </a:xfrm>
          <a:prstGeom prst="rect">
            <a:avLst/>
          </a:prstGeom>
          <a:noFill/>
        </p:spPr>
        <p:txBody>
          <a:bodyPr wrap="none" rtlCol="1">
            <a:spAutoFit/>
          </a:bodyPr>
          <a:lstStyle/>
          <a:p>
            <a:r>
              <a:rPr lang="en-US" dirty="0" smtClean="0"/>
              <a:t>Table 1</a:t>
            </a:r>
            <a:endParaRPr lang="ar-SA" dirty="0"/>
          </a:p>
        </p:txBody>
      </p:sp>
    </p:spTree>
    <p:extLst>
      <p:ext uri="{BB962C8B-B14F-4D97-AF65-F5344CB8AC3E}">
        <p14:creationId xmlns:p14="http://schemas.microsoft.com/office/powerpoint/2010/main" xmlns="" val="3432421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sp>
        <p:nvSpPr>
          <p:cNvPr id="3" name="عنصر نائب للمحتوى 2"/>
          <p:cNvSpPr>
            <a:spLocks noGrp="1"/>
          </p:cNvSpPr>
          <p:nvPr>
            <p:ph idx="1"/>
          </p:nvPr>
        </p:nvSpPr>
        <p:spPr>
          <a:xfrm>
            <a:off x="457200" y="1600200"/>
            <a:ext cx="4834880" cy="4525963"/>
          </a:xfrm>
        </p:spPr>
        <p:txBody>
          <a:bodyPr>
            <a:normAutofit/>
          </a:bodyPr>
          <a:lstStyle/>
          <a:p>
            <a:pPr marL="0" indent="0" algn="l" rtl="0">
              <a:buNone/>
            </a:pPr>
            <a:r>
              <a:rPr lang="en-US" sz="2400" dirty="0" smtClean="0">
                <a:latin typeface="Andalus" pitchFamily="18" charset="-78"/>
                <a:cs typeface="Andalus" pitchFamily="18" charset="-78"/>
              </a:rPr>
              <a:t>The results of Gram staining is shown in Fig 2. </a:t>
            </a:r>
          </a:p>
          <a:p>
            <a:pPr marL="457200" indent="-457200" algn="l" rtl="0">
              <a:buFont typeface="+mj-lt"/>
              <a:buAutoNum type="arabicPeriod"/>
            </a:pPr>
            <a:r>
              <a:rPr lang="en-US" sz="2400" dirty="0" smtClean="0">
                <a:latin typeface="Andalus" pitchFamily="18" charset="-78"/>
                <a:cs typeface="Andalus" pitchFamily="18" charset="-78"/>
              </a:rPr>
              <a:t>What is the most likely diagnosis?</a:t>
            </a:r>
          </a:p>
          <a:p>
            <a:pPr marL="457200" indent="-457200" algn="l" rtl="0">
              <a:buFont typeface="+mj-lt"/>
              <a:buAutoNum type="arabicPeriod"/>
            </a:pPr>
            <a:r>
              <a:rPr lang="en-US" sz="2400" dirty="0" smtClean="0">
                <a:latin typeface="Andalus" pitchFamily="18" charset="-78"/>
                <a:cs typeface="Andalus" pitchFamily="18" charset="-78"/>
              </a:rPr>
              <a:t>What organism is most likely the cause of infection?</a:t>
            </a:r>
          </a:p>
          <a:p>
            <a:pPr marL="457200" indent="-457200" algn="l" rtl="0">
              <a:buFont typeface="+mj-lt"/>
              <a:buAutoNum type="arabicPeriod"/>
            </a:pPr>
            <a:r>
              <a:rPr lang="en-US" sz="2400" dirty="0" smtClean="0">
                <a:latin typeface="Andalus" pitchFamily="18" charset="-78"/>
                <a:cs typeface="Andalus" pitchFamily="18" charset="-78"/>
              </a:rPr>
              <a:t>What could be the source of infection in this patient?</a:t>
            </a:r>
            <a:endParaRPr lang="ar-SA" sz="2400" dirty="0">
              <a:latin typeface="Andalus" pitchFamily="18" charset="-78"/>
              <a:cs typeface="Andalus" pitchFamily="18" charset="-78"/>
            </a:endParaRPr>
          </a:p>
        </p:txBody>
      </p:sp>
      <p:sp>
        <p:nvSpPr>
          <p:cNvPr id="4" name="مربع نص 3"/>
          <p:cNvSpPr txBox="1"/>
          <p:nvPr/>
        </p:nvSpPr>
        <p:spPr>
          <a:xfrm>
            <a:off x="6726733" y="4797152"/>
            <a:ext cx="622286" cy="369332"/>
          </a:xfrm>
          <a:prstGeom prst="rect">
            <a:avLst/>
          </a:prstGeom>
          <a:noFill/>
        </p:spPr>
        <p:txBody>
          <a:bodyPr wrap="none" rtlCol="1">
            <a:spAutoFit/>
          </a:bodyPr>
          <a:lstStyle/>
          <a:p>
            <a:r>
              <a:rPr lang="en-US" dirty="0" smtClean="0"/>
              <a:t>Fig 2</a:t>
            </a:r>
            <a:endParaRPr lang="ar-SA" dirty="0"/>
          </a:p>
        </p:txBody>
      </p:sp>
      <p:pic>
        <p:nvPicPr>
          <p:cNvPr id="4099"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21820" y="1844824"/>
            <a:ext cx="3154636" cy="28083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889061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dirty="0" smtClean="0"/>
              <a:t>CASE 2</a:t>
            </a:r>
            <a:endParaRPr lang="ar-SA" dirty="0"/>
          </a:p>
        </p:txBody>
      </p:sp>
      <p:sp>
        <p:nvSpPr>
          <p:cNvPr id="3" name="عنصر نائب للمحتوى 2"/>
          <p:cNvSpPr>
            <a:spLocks noGrp="1"/>
          </p:cNvSpPr>
          <p:nvPr>
            <p:ph idx="1"/>
          </p:nvPr>
        </p:nvSpPr>
        <p:spPr/>
        <p:txBody>
          <a:bodyPr/>
          <a:lstStyle/>
          <a:p>
            <a:pPr marL="0" indent="0" algn="l" rtl="0">
              <a:buNone/>
            </a:pPr>
            <a:r>
              <a:rPr lang="en-US" dirty="0" smtClean="0">
                <a:latin typeface="Andalus" pitchFamily="18" charset="-78"/>
                <a:cs typeface="Andalus" pitchFamily="18" charset="-78"/>
              </a:rPr>
              <a:t>A 38-years-old lady reported with h/o fever for the past 12 days, nausea and occasional vomiting for past 5 days and headache for past 3 days. Her exam showed temp 103.2</a:t>
            </a:r>
            <a:r>
              <a:rPr lang="en-US" baseline="30000" dirty="0" smtClean="0">
                <a:latin typeface="Andalus" pitchFamily="18" charset="-78"/>
                <a:cs typeface="Andalus" pitchFamily="18" charset="-78"/>
              </a:rPr>
              <a:t>o</a:t>
            </a:r>
            <a:r>
              <a:rPr lang="en-US" dirty="0" smtClean="0">
                <a:latin typeface="Andalus" pitchFamily="18" charset="-78"/>
                <a:cs typeface="Andalus" pitchFamily="18" charset="-78"/>
              </a:rPr>
              <a:t>F, </a:t>
            </a:r>
            <a:r>
              <a:rPr lang="en-US" dirty="0" err="1" smtClean="0">
                <a:latin typeface="Andalus" pitchFamily="18" charset="-78"/>
                <a:cs typeface="Andalus" pitchFamily="18" charset="-78"/>
              </a:rPr>
              <a:t>resp</a:t>
            </a:r>
            <a:r>
              <a:rPr lang="en-US" dirty="0" smtClean="0">
                <a:latin typeface="Andalus" pitchFamily="18" charset="-78"/>
                <a:cs typeface="Andalus" pitchFamily="18" charset="-78"/>
              </a:rPr>
              <a:t> rate 21/min, pulse 102/min. Neck stiffness present and medial convergence of right eyeball is noted. Her CSF was withdrawn that showed clear fluid with details shown in table 2. and ZN stain of deposit smear is shown in Fig 2</a:t>
            </a:r>
            <a:endParaRPr lang="ar-SA" dirty="0">
              <a:latin typeface="Andalus" pitchFamily="18" charset="-78"/>
              <a:cs typeface="Andalus" pitchFamily="18" charset="-78"/>
            </a:endParaRPr>
          </a:p>
        </p:txBody>
      </p:sp>
    </p:spTree>
    <p:extLst>
      <p:ext uri="{BB962C8B-B14F-4D97-AF65-F5344CB8AC3E}">
        <p14:creationId xmlns:p14="http://schemas.microsoft.com/office/powerpoint/2010/main" xmlns="" val="1455524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xmlns="" val="564228705"/>
              </p:ext>
            </p:extLst>
          </p:nvPr>
        </p:nvGraphicFramePr>
        <p:xfrm>
          <a:off x="395536" y="1600200"/>
          <a:ext cx="4937760" cy="4048760"/>
        </p:xfrm>
        <a:graphic>
          <a:graphicData uri="http://schemas.openxmlformats.org/drawingml/2006/table">
            <a:tbl>
              <a:tblPr rtl="1" firstRow="1" bandRow="1">
                <a:tableStyleId>{5C22544A-7EE6-4342-B048-85BDC9FD1C3A}</a:tableStyleId>
              </a:tblPr>
              <a:tblGrid>
                <a:gridCol w="1645920"/>
                <a:gridCol w="1645920"/>
                <a:gridCol w="1645920"/>
              </a:tblGrid>
              <a:tr h="370840">
                <a:tc>
                  <a:txBody>
                    <a:bodyPr/>
                    <a:lstStyle/>
                    <a:p>
                      <a:pPr algn="ctr" rtl="0"/>
                      <a:r>
                        <a:rPr lang="en-US" dirty="0" smtClean="0">
                          <a:latin typeface="Andalus" pitchFamily="18" charset="-78"/>
                          <a:cs typeface="Andalus" pitchFamily="18" charset="-78"/>
                        </a:rPr>
                        <a:t>Normal</a:t>
                      </a:r>
                      <a:r>
                        <a:rPr lang="en-US" baseline="0" dirty="0" smtClean="0">
                          <a:latin typeface="Andalus" pitchFamily="18" charset="-78"/>
                          <a:cs typeface="Andalus" pitchFamily="18" charset="-78"/>
                        </a:rPr>
                        <a:t>  value</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Patient’s result</a:t>
                      </a:r>
                      <a:endParaRPr lang="ar-SA" dirty="0">
                        <a:latin typeface="Andalus" pitchFamily="18" charset="-78"/>
                        <a:cs typeface="Andalus" pitchFamily="18" charset="-78"/>
                      </a:endParaRPr>
                    </a:p>
                  </a:txBody>
                  <a:tcPr/>
                </a:tc>
                <a:tc>
                  <a:txBody>
                    <a:bodyPr/>
                    <a:lstStyle/>
                    <a:p>
                      <a:pPr algn="l" rtl="0"/>
                      <a:r>
                        <a:rPr lang="en-US" dirty="0" smtClean="0">
                          <a:latin typeface="Andalus" pitchFamily="18" charset="-78"/>
                          <a:cs typeface="Andalus" pitchFamily="18" charset="-78"/>
                        </a:rPr>
                        <a:t>PARAMETERS</a:t>
                      </a:r>
                      <a:endParaRPr lang="ar-SA" dirty="0">
                        <a:latin typeface="Andalus" pitchFamily="18" charset="-78"/>
                        <a:cs typeface="Andalus" pitchFamily="18" charset="-78"/>
                      </a:endParaRPr>
                    </a:p>
                  </a:txBody>
                  <a:tcPr/>
                </a:tc>
              </a:tr>
              <a:tr h="370840">
                <a:tc>
                  <a:txBody>
                    <a:bodyPr/>
                    <a:lstStyle/>
                    <a:p>
                      <a:pPr algn="l" rtl="0"/>
                      <a:r>
                        <a:rPr lang="en-US" sz="1800" dirty="0" smtClean="0">
                          <a:effectLst/>
                          <a:latin typeface="Andalus" pitchFamily="18" charset="-78"/>
                          <a:cs typeface="Andalus" pitchFamily="18" charset="-78"/>
                        </a:rPr>
                        <a:t>50-180</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200</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Opening Pressure </a:t>
                      </a:r>
                      <a:r>
                        <a:rPr lang="en-US" sz="1800" b="0" dirty="0" smtClean="0">
                          <a:effectLst/>
                          <a:latin typeface="Andalus" pitchFamily="18" charset="-78"/>
                          <a:cs typeface="Andalus" pitchFamily="18" charset="-78"/>
                        </a:rPr>
                        <a:t>mm of H</a:t>
                      </a:r>
                      <a:r>
                        <a:rPr lang="en-US" sz="1800" b="0" baseline="-25000" dirty="0" smtClean="0">
                          <a:effectLst/>
                          <a:latin typeface="Andalus" pitchFamily="18" charset="-78"/>
                          <a:cs typeface="Andalus" pitchFamily="18" charset="-78"/>
                        </a:rPr>
                        <a:t>2</a:t>
                      </a:r>
                      <a:r>
                        <a:rPr lang="en-US" sz="1800" b="0" dirty="0" smtClean="0">
                          <a:effectLst/>
                          <a:latin typeface="Andalus" pitchFamily="18" charset="-78"/>
                          <a:cs typeface="Andalus" pitchFamily="18" charset="-78"/>
                        </a:rPr>
                        <a:t>O</a:t>
                      </a:r>
                      <a:endParaRPr lang="ar-SA" sz="1800" b="0" dirty="0">
                        <a:latin typeface="Andalus" pitchFamily="18" charset="-78"/>
                        <a:cs typeface="Andalus" pitchFamily="18" charset="-78"/>
                      </a:endParaRPr>
                    </a:p>
                  </a:txBody>
                  <a:tcPr/>
                </a:tc>
              </a:tr>
              <a:tr h="370840">
                <a:tc>
                  <a:txBody>
                    <a:bodyPr/>
                    <a:lstStyle/>
                    <a:p>
                      <a:pPr algn="l" rtl="0"/>
                      <a:r>
                        <a:rPr lang="en-US" sz="1800" dirty="0" smtClean="0">
                          <a:latin typeface="Andalus" pitchFamily="18" charset="-78"/>
                          <a:cs typeface="Andalus" pitchFamily="18" charset="-78"/>
                        </a:rPr>
                        <a:t>Clear</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Clear</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Transparency</a:t>
                      </a:r>
                      <a:endParaRPr lang="ar-SA" sz="1800" b="0" dirty="0">
                        <a:latin typeface="Andalus" pitchFamily="18" charset="-78"/>
                        <a:cs typeface="Andalus" pitchFamily="18" charset="-78"/>
                      </a:endParaRPr>
                    </a:p>
                  </a:txBody>
                  <a:tcPr/>
                </a:tc>
              </a:tr>
              <a:tr h="370840">
                <a:tc>
                  <a:txBody>
                    <a:bodyPr/>
                    <a:lstStyle/>
                    <a:p>
                      <a:pPr algn="l" rtl="0"/>
                      <a:r>
                        <a:rPr lang="en-US" sz="1800" dirty="0" smtClean="0">
                          <a:effectLst/>
                          <a:latin typeface="Andalus" pitchFamily="18" charset="-78"/>
                          <a:cs typeface="Andalus" pitchFamily="18" charset="-78"/>
                        </a:rPr>
                        <a:t>0-5</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876</a:t>
                      </a:r>
                      <a:endParaRPr lang="ar-SA" sz="1800" b="1"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smtClean="0">
                          <a:latin typeface="Andalus" pitchFamily="18" charset="-78"/>
                          <a:cs typeface="Andalus" pitchFamily="18" charset="-78"/>
                        </a:rPr>
                        <a:t>Cell Count</a:t>
                      </a: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/µL</a:t>
                      </a:r>
                      <a:endParaRPr lang="ar-SA" sz="1800" b="0" dirty="0">
                        <a:latin typeface="Andalus" pitchFamily="18" charset="-78"/>
                        <a:cs typeface="Andalus" pitchFamily="18" charset="-78"/>
                      </a:endParaRPr>
                    </a:p>
                  </a:txBody>
                  <a:tcPr/>
                </a:tc>
              </a:tr>
              <a:tr h="370840">
                <a:tc>
                  <a:txBody>
                    <a:bodyPr/>
                    <a:lstStyle/>
                    <a:p>
                      <a:pPr algn="l" rtl="0"/>
                      <a:r>
                        <a:rPr lang="en-US" sz="1800" dirty="0" smtClean="0">
                          <a:latin typeface="Andalus" pitchFamily="18" charset="-78"/>
                          <a:cs typeface="Andalus" pitchFamily="18" charset="-78"/>
                        </a:rPr>
                        <a:t>Lymphocytes</a:t>
                      </a:r>
                      <a:endParaRPr lang="ar-SA" sz="18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91% lymph, 9% monocytes</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Differential</a:t>
                      </a:r>
                      <a:endParaRPr lang="ar-SA" sz="1800" b="0" dirty="0">
                        <a:latin typeface="Andalus" pitchFamily="18" charset="-78"/>
                        <a:cs typeface="Andalus" pitchFamily="18" charset="-78"/>
                      </a:endParaRPr>
                    </a:p>
                  </a:txBody>
                  <a:tcPr/>
                </a:tc>
              </a:tr>
              <a:tr h="370840">
                <a:tc>
                  <a:txBody>
                    <a:bodyPr/>
                    <a:lstStyle/>
                    <a:p>
                      <a:pPr algn="l" rtl="0"/>
                      <a:r>
                        <a:rPr lang="en-US" sz="1800" dirty="0" smtClean="0">
                          <a:effectLst/>
                          <a:latin typeface="Andalus" pitchFamily="18" charset="-78"/>
                          <a:cs typeface="Andalus" pitchFamily="18" charset="-78"/>
                        </a:rPr>
                        <a:t>2.2-3.5</a:t>
                      </a:r>
                      <a:endParaRPr lang="ar-SA" sz="1800"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Andalus" pitchFamily="18" charset="-78"/>
                          <a:cs typeface="Andalus" pitchFamily="18" charset="-78"/>
                        </a:rPr>
                        <a:t>2.18</a:t>
                      </a:r>
                      <a:endParaRPr lang="ar-SA" sz="1800" b="1" dirty="0">
                        <a:latin typeface="Andalus" pitchFamily="18" charset="-78"/>
                        <a:cs typeface="Andalus" pitchFamily="18" charset="-7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smtClean="0">
                          <a:latin typeface="Andalus" pitchFamily="18" charset="-78"/>
                          <a:cs typeface="Andalus" pitchFamily="18" charset="-78"/>
                        </a:rPr>
                        <a:t>Glucose </a:t>
                      </a:r>
                      <a:r>
                        <a:rPr kumimoji="0" lang="en-US" sz="1800" b="0" i="0" u="none" strike="noStrike" kern="1200" cap="none" spc="0" normalizeH="0" baseline="0" noProof="0" dirty="0" err="1" smtClean="0">
                          <a:ln>
                            <a:noFill/>
                          </a:ln>
                          <a:solidFill>
                            <a:prstClr val="black"/>
                          </a:solidFill>
                          <a:effectLst/>
                          <a:uLnTx/>
                          <a:uFillTx/>
                          <a:latin typeface="Andalus" pitchFamily="18" charset="-78"/>
                          <a:ea typeface="+mn-ea"/>
                          <a:cs typeface="Andalus" pitchFamily="18" charset="-78"/>
                        </a:rPr>
                        <a:t>mmol</a:t>
                      </a:r>
                      <a:r>
                        <a:rPr kumimoji="0" lang="en-US" sz="1800" b="0" i="0" u="none" strike="noStrike" kern="1200" cap="none" spc="0" normalizeH="0" baseline="0" noProof="0" dirty="0" smtClean="0">
                          <a:ln>
                            <a:noFill/>
                          </a:ln>
                          <a:solidFill>
                            <a:prstClr val="black"/>
                          </a:solidFill>
                          <a:effectLst/>
                          <a:uLnTx/>
                          <a:uFillTx/>
                          <a:latin typeface="Andalus" pitchFamily="18" charset="-78"/>
                          <a:ea typeface="+mn-ea"/>
                          <a:cs typeface="Andalus" pitchFamily="18" charset="-78"/>
                        </a:rPr>
                        <a:t>/L</a:t>
                      </a:r>
                      <a:endParaRPr lang="ar-SA" sz="1800" b="0" dirty="0">
                        <a:latin typeface="Andalus" pitchFamily="18" charset="-78"/>
                        <a:cs typeface="Andalus" pitchFamily="18" charset="-78"/>
                      </a:endParaRPr>
                    </a:p>
                  </a:txBody>
                  <a:tcPr/>
                </a:tc>
              </a:tr>
              <a:tr h="370840">
                <a:tc>
                  <a:txBody>
                    <a:bodyPr/>
                    <a:lstStyle/>
                    <a:p>
                      <a:pPr algn="l" rtl="0"/>
                      <a:r>
                        <a:rPr lang="ar-SA" sz="1800" dirty="0" smtClean="0">
                          <a:latin typeface="Andalus" pitchFamily="18" charset="-78"/>
                          <a:cs typeface="Andalus" pitchFamily="18" charset="-78"/>
                        </a:rPr>
                        <a:t>0.2 – 0.4</a:t>
                      </a:r>
                      <a:endParaRPr lang="ar-SA" sz="1800" dirty="0">
                        <a:latin typeface="Andalus" pitchFamily="18" charset="-78"/>
                        <a:cs typeface="Andalus" pitchFamily="18" charset="-78"/>
                      </a:endParaRPr>
                    </a:p>
                  </a:txBody>
                  <a:tcPr/>
                </a:tc>
                <a:tc>
                  <a:txBody>
                    <a:bodyPr/>
                    <a:lstStyle/>
                    <a:p>
                      <a:pPr algn="l" rtl="0"/>
                      <a:r>
                        <a:rPr lang="en-US" sz="1800" b="1" dirty="0" smtClean="0">
                          <a:latin typeface="Andalus" pitchFamily="18" charset="-78"/>
                          <a:cs typeface="Andalus" pitchFamily="18" charset="-78"/>
                        </a:rPr>
                        <a:t>3.2</a:t>
                      </a:r>
                      <a:endParaRPr lang="ar-SA" sz="1800" b="1" dirty="0">
                        <a:latin typeface="Andalus" pitchFamily="18" charset="-78"/>
                        <a:cs typeface="Andalus" pitchFamily="18" charset="-78"/>
                      </a:endParaRPr>
                    </a:p>
                  </a:txBody>
                  <a:tcPr/>
                </a:tc>
                <a:tc>
                  <a:txBody>
                    <a:bodyPr/>
                    <a:lstStyle/>
                    <a:p>
                      <a:pPr algn="l" rtl="0"/>
                      <a:r>
                        <a:rPr lang="en-US" sz="1800" b="0" dirty="0" smtClean="0">
                          <a:latin typeface="Andalus" pitchFamily="18" charset="-78"/>
                          <a:cs typeface="Andalus" pitchFamily="18" charset="-78"/>
                        </a:rPr>
                        <a:t>Protein g/L</a:t>
                      </a:r>
                      <a:endParaRPr lang="ar-SA" sz="1800" b="0" dirty="0">
                        <a:latin typeface="Andalus" pitchFamily="18" charset="-78"/>
                        <a:cs typeface="Andalus" pitchFamily="18" charset="-78"/>
                      </a:endParaRPr>
                    </a:p>
                  </a:txBody>
                  <a:tcPr/>
                </a:tc>
              </a:tr>
              <a:tr h="370840">
                <a:tc>
                  <a:txBody>
                    <a:bodyPr/>
                    <a:lstStyle/>
                    <a:p>
                      <a:pPr rtl="1"/>
                      <a:endParaRPr lang="ar-SA"/>
                    </a:p>
                  </a:txBody>
                  <a:tcPr/>
                </a:tc>
                <a:tc>
                  <a:txBody>
                    <a:bodyPr/>
                    <a:lstStyle/>
                    <a:p>
                      <a:pPr algn="l" rtl="0"/>
                      <a:endParaRPr lang="ar-SA" dirty="0"/>
                    </a:p>
                  </a:txBody>
                  <a:tcPr/>
                </a:tc>
                <a:tc>
                  <a:txBody>
                    <a:bodyPr/>
                    <a:lstStyle/>
                    <a:p>
                      <a:pPr rtl="1"/>
                      <a:endParaRPr lang="ar-SA" dirty="0"/>
                    </a:p>
                  </a:txBody>
                  <a:tcPr/>
                </a:tc>
              </a:tr>
            </a:tbl>
          </a:graphicData>
        </a:graphic>
      </p:graphicFrame>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72125" y="2348880"/>
            <a:ext cx="3571875" cy="25431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مربع نص 5"/>
          <p:cNvSpPr txBox="1"/>
          <p:nvPr/>
        </p:nvSpPr>
        <p:spPr>
          <a:xfrm>
            <a:off x="6920507" y="5085184"/>
            <a:ext cx="622286" cy="369332"/>
          </a:xfrm>
          <a:prstGeom prst="rect">
            <a:avLst/>
          </a:prstGeom>
          <a:noFill/>
        </p:spPr>
        <p:txBody>
          <a:bodyPr wrap="none" rtlCol="1">
            <a:spAutoFit/>
          </a:bodyPr>
          <a:lstStyle/>
          <a:p>
            <a:r>
              <a:rPr lang="en-US" dirty="0" smtClean="0"/>
              <a:t>Fig 2</a:t>
            </a:r>
            <a:endParaRPr lang="ar-SA" dirty="0"/>
          </a:p>
        </p:txBody>
      </p:sp>
      <p:sp>
        <p:nvSpPr>
          <p:cNvPr id="7" name="مربع نص 6"/>
          <p:cNvSpPr txBox="1"/>
          <p:nvPr/>
        </p:nvSpPr>
        <p:spPr>
          <a:xfrm>
            <a:off x="522827" y="1196752"/>
            <a:ext cx="849528" cy="369332"/>
          </a:xfrm>
          <a:prstGeom prst="rect">
            <a:avLst/>
          </a:prstGeom>
          <a:noFill/>
        </p:spPr>
        <p:txBody>
          <a:bodyPr wrap="none" rtlCol="1">
            <a:spAutoFit/>
          </a:bodyPr>
          <a:lstStyle/>
          <a:p>
            <a:r>
              <a:rPr lang="en-US" dirty="0" smtClean="0"/>
              <a:t>Table 2</a:t>
            </a:r>
            <a:endParaRPr lang="ar-SA" dirty="0"/>
          </a:p>
        </p:txBody>
      </p:sp>
    </p:spTree>
    <p:extLst>
      <p:ext uri="{BB962C8B-B14F-4D97-AF65-F5344CB8AC3E}">
        <p14:creationId xmlns:p14="http://schemas.microsoft.com/office/powerpoint/2010/main" xmlns="" val="2567167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marL="514350" indent="-514350" algn="l" rtl="0">
              <a:buFont typeface="+mj-lt"/>
              <a:buAutoNum type="arabicPeriod"/>
            </a:pPr>
            <a:r>
              <a:rPr lang="en-US" dirty="0" smtClean="0">
                <a:latin typeface="Andalus" pitchFamily="18" charset="-78"/>
                <a:cs typeface="Andalus" pitchFamily="18" charset="-78"/>
              </a:rPr>
              <a:t>What is most likely diagnosis?</a:t>
            </a:r>
          </a:p>
          <a:p>
            <a:pPr marL="514350" indent="-514350" algn="l" rtl="0">
              <a:buFont typeface="+mj-lt"/>
              <a:buAutoNum type="arabicPeriod"/>
            </a:pPr>
            <a:r>
              <a:rPr lang="en-US" dirty="0" smtClean="0">
                <a:latin typeface="Andalus" pitchFamily="18" charset="-78"/>
                <a:cs typeface="Andalus" pitchFamily="18" charset="-78"/>
              </a:rPr>
              <a:t>What is significance of ZN staining?</a:t>
            </a:r>
          </a:p>
          <a:p>
            <a:pPr marL="514350" indent="-514350" algn="l" rtl="0">
              <a:buFont typeface="+mj-lt"/>
              <a:buAutoNum type="arabicPeriod"/>
            </a:pPr>
            <a:r>
              <a:rPr lang="en-US" dirty="0" smtClean="0">
                <a:latin typeface="Andalus" pitchFamily="18" charset="-78"/>
                <a:cs typeface="Andalus" pitchFamily="18" charset="-78"/>
              </a:rPr>
              <a:t>What is the pathology in patient’s right eye?</a:t>
            </a:r>
            <a:endParaRPr lang="ar-SA" dirty="0">
              <a:latin typeface="Andalus" pitchFamily="18" charset="-78"/>
              <a:cs typeface="Andalus" pitchFamily="18" charset="-78"/>
            </a:endParaRPr>
          </a:p>
        </p:txBody>
      </p:sp>
    </p:spTree>
    <p:extLst>
      <p:ext uri="{BB962C8B-B14F-4D97-AF65-F5344CB8AC3E}">
        <p14:creationId xmlns:p14="http://schemas.microsoft.com/office/powerpoint/2010/main" xmlns="" val="1676155644"/>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670</Words>
  <Application>Microsoft Office PowerPoint</Application>
  <PresentationFormat>عرض على الشاشة (3:4)‏</PresentationFormat>
  <Paragraphs>168</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سمة Office</vt:lpstr>
      <vt:lpstr>MICROBIOLOGICAL EXAM OF CSF</vt:lpstr>
      <vt:lpstr>OBJECTIVES</vt:lpstr>
      <vt:lpstr>CSF CHARACTERISTICS IN MENINGITIS </vt:lpstr>
      <vt:lpstr>CASE 1</vt:lpstr>
      <vt:lpstr>CSF RESULT</vt:lpstr>
      <vt:lpstr>الشريحة 6</vt:lpstr>
      <vt:lpstr>CASE 2</vt:lpstr>
      <vt:lpstr>الشريحة 8</vt:lpstr>
      <vt:lpstr>الشريحة 9</vt:lpstr>
      <vt:lpstr>CASE 3</vt:lpstr>
      <vt:lpstr>الشريحة 11</vt:lpstr>
      <vt:lpstr>الشريحة 12</vt:lpstr>
      <vt:lpstr>CASE 4</vt:lpstr>
      <vt:lpstr>الشريحة 14</vt:lpstr>
      <vt:lpstr>الشريحة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MAx</dc:creator>
  <cp:lastModifiedBy>a.mutairi</cp:lastModifiedBy>
  <cp:revision>14</cp:revision>
  <dcterms:created xsi:type="dcterms:W3CDTF">2013-04-14T06:38:53Z</dcterms:created>
  <dcterms:modified xsi:type="dcterms:W3CDTF">2013-05-01T07:48:19Z</dcterms:modified>
</cp:coreProperties>
</file>