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21/06/34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MENINGITIS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Assist Prof Dr. </a:t>
            </a:r>
          </a:p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Syed Yousaf Kazmi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8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VIDEO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225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CHRONIC MENINGITIS-PATHOGENESIS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5141168"/>
          </a:xfrm>
        </p:spPr>
        <p:txBody>
          <a:bodyPr>
            <a:normAutofit fontScale="92500" lnSpcReduction="20000"/>
          </a:bodyPr>
          <a:lstStyle/>
          <a:p>
            <a:pPr marL="530225" lvl="1" indent="-347663" algn="l" rtl="0"/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Mainly TBM, </a:t>
            </a:r>
            <a:r>
              <a:rPr lang="en-US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Cryptococcal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meningitis</a:t>
            </a:r>
          </a:p>
          <a:p>
            <a:pPr marL="530225" lvl="1" indent="-3476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TB mainly spread via droplet infection-lungs </a:t>
            </a:r>
          </a:p>
          <a:p>
            <a:pPr marL="530225" lvl="1" indent="-3476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Prim TB-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ghons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complex mainly in lungs but any organ may be involved</a:t>
            </a:r>
          </a:p>
          <a:p>
            <a:pPr marL="530225" lvl="1" indent="-3476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Contained in granuloma-Latent</a:t>
            </a:r>
          </a:p>
          <a:p>
            <a:pPr marL="530225" lvl="1" indent="-3476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Reactivation due to immunosuppression</a:t>
            </a:r>
          </a:p>
          <a:p>
            <a:pPr marL="530225" lvl="1" indent="-3476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If granuloma near ventricles-spill TB bacilli in CSF</a:t>
            </a:r>
          </a:p>
          <a:p>
            <a:pPr marL="530225" lvl="1" indent="-3476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Bacilli spread via CSF-Basilar cistern</a:t>
            </a:r>
          </a:p>
          <a:p>
            <a:pPr lvl="1" algn="l" rtl="0"/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44829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98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CRYPTOCOCCAL MENINGITIS-PATHOGENESIS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600200"/>
            <a:ext cx="5328592" cy="5257800"/>
          </a:xfrm>
        </p:spPr>
        <p:txBody>
          <a:bodyPr>
            <a:normAutofit fontScale="92500" lnSpcReduction="20000"/>
          </a:bodyPr>
          <a:lstStyle/>
          <a:p>
            <a:pPr marL="441325" lvl="1" indent="-258763" algn="l" rtl="0"/>
            <a:r>
              <a:rPr lang="en-US" i="1" dirty="0" smtClean="0">
                <a:latin typeface="Andalus" pitchFamily="18" charset="-78"/>
                <a:cs typeface="Andalus" pitchFamily="18" charset="-78"/>
              </a:rPr>
              <a:t>Cryptococcus </a:t>
            </a: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neoformans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-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yeast</a:t>
            </a:r>
          </a:p>
          <a:p>
            <a:pPr marL="441325" lvl="1" indent="-2587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Spores in pigeons/ birds dropping</a:t>
            </a:r>
          </a:p>
          <a:p>
            <a:pPr marL="441325" lvl="1" indent="-2587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No person to person transmission</a:t>
            </a:r>
          </a:p>
          <a:p>
            <a:pPr marL="441325" lvl="1" indent="-258763" algn="l" rtl="0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Cryptococcal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meningitis mostly in AIDS/ other conditions of immunosuppression e.g. malignancies, organ transplants, steroid therapy etc.</a:t>
            </a:r>
          </a:p>
          <a:p>
            <a:pPr marL="441325" lvl="1" indent="-2587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20% infected individuals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immuno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-competent</a:t>
            </a:r>
          </a:p>
          <a:p>
            <a:pPr marL="441325" lvl="1" indent="-2587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Spores inhaled- lung infection</a:t>
            </a:r>
          </a:p>
          <a:p>
            <a:pPr marL="441325" lvl="1" indent="-2587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Dissemination to brain and meninges</a:t>
            </a:r>
          </a:p>
          <a:p>
            <a:pPr marL="441325" lvl="1" indent="-258763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Chronic inflammation</a:t>
            </a:r>
          </a:p>
          <a:p>
            <a:pPr lvl="1" algn="l" rtl="0"/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4918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835557" y="3140968"/>
            <a:ext cx="32729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Cryptococcus capsule in India ink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2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CRYPTOCOCCAL MENINGITIS-PATHOGENESIS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5400" dirty="0" smtClean="0"/>
          </a:p>
          <a:p>
            <a:pPr marL="0" indent="0" algn="ctr" rtl="0">
              <a:buNone/>
            </a:pPr>
            <a:endParaRPr lang="en-US" sz="5400" dirty="0"/>
          </a:p>
          <a:p>
            <a:pPr marL="0" indent="0" algn="ctr" rtl="0">
              <a:buNone/>
            </a:pPr>
            <a:r>
              <a:rPr lang="en-US" sz="5400" dirty="0" smtClean="0"/>
              <a:t>VIDEO</a:t>
            </a:r>
          </a:p>
          <a:p>
            <a:pPr marL="0" indent="0" algn="ctr" rtl="0">
              <a:buNone/>
            </a:pP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xmlns="" val="38472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VIRAL MENINGITIS-PATHOGENESIS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Mostly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Enterovirus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Coxsackievirus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poliovirus, echovirus)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Others e.g. Mumps,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Herspesvirus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arboviruses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Enteroviruses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-transmission via direct contain or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feco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-oral 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Upper airway multiplication-CNS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Meninges infection-cell necrosis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Inflammation-lymphocytes recruited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Usually mild illness with good prognosis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VIRAL MENINGITIS-PATHOGENESIS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  </a:t>
            </a:r>
          </a:p>
          <a:p>
            <a:pPr marL="0" indent="0" algn="ctr" rtl="0">
              <a:buNone/>
            </a:pPr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VIDEO</a:t>
            </a:r>
            <a:endParaRPr lang="ar-SA" sz="6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ROLE OF VACCINE 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GB" i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Ns. meningitidis</a:t>
            </a:r>
          </a:p>
          <a:p>
            <a:pPr marL="533400" lvl="1" indent="-258763" algn="l" rtl="0"/>
            <a:r>
              <a:rPr lang="en-GB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 </a:t>
            </a:r>
            <a:r>
              <a:rPr lang="en-GB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polysaccharide tetravalent vaccine (</a:t>
            </a:r>
            <a:r>
              <a:rPr lang="en-GB" sz="2400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Menomune</a:t>
            </a:r>
            <a:r>
              <a:rPr lang="en-GB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®)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against </a:t>
            </a:r>
            <a:r>
              <a:rPr lang="en-GB" sz="2400" dirty="0" err="1">
                <a:latin typeface="Andalus" pitchFamily="18" charset="-78"/>
                <a:cs typeface="Andalus" pitchFamily="18" charset="-78"/>
              </a:rPr>
              <a:t>serogroups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 A, C, Y, and 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W-135-poor immunity</a:t>
            </a:r>
          </a:p>
          <a:p>
            <a:pPr marL="533400" lvl="1" indent="-258763" algn="l" rtl="0"/>
            <a:r>
              <a:rPr lang="en-GB" sz="2400" dirty="0">
                <a:latin typeface="Andalus" pitchFamily="18" charset="-78"/>
                <a:cs typeface="Andalus" pitchFamily="18" charset="-78"/>
              </a:rPr>
              <a:t>A tetravalent conjugate vaccine 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n-GB" sz="2400" dirty="0" err="1">
                <a:latin typeface="Andalus" pitchFamily="18" charset="-78"/>
                <a:cs typeface="Andalus" pitchFamily="18" charset="-78"/>
              </a:rPr>
              <a:t>Menactra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™)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 capsular polysaccharide conjugated to diphtheria 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toxoid-excellent immunogenicity</a:t>
            </a:r>
          </a:p>
          <a:p>
            <a:pPr marL="0" lvl="1" indent="0" algn="l" rtl="0">
              <a:buNone/>
            </a:pPr>
            <a:r>
              <a:rPr lang="en-GB" sz="32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Streptococcus </a:t>
            </a:r>
            <a:r>
              <a:rPr lang="en-GB" sz="3200" i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pneumoniae</a:t>
            </a:r>
          </a:p>
          <a:p>
            <a:pPr marL="533400" lvl="1" indent="-258763" algn="l" rtl="0"/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 polysaccharide vaccine containing 23 types</a:t>
            </a:r>
          </a:p>
          <a:p>
            <a:pPr marL="533400" lvl="1" indent="-258763" algn="l" rtl="0"/>
            <a:r>
              <a:rPr lang="en-GB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Pneumococcal </a:t>
            </a:r>
            <a:r>
              <a:rPr lang="en-GB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conjugate vaccine contains capsular polysaccharides conjugated to diphtheria CRM197 protein</a:t>
            </a:r>
          </a:p>
        </p:txBody>
      </p:sp>
    </p:spTree>
    <p:extLst>
      <p:ext uri="{BB962C8B-B14F-4D97-AF65-F5344CB8AC3E}">
        <p14:creationId xmlns:p14="http://schemas.microsoft.com/office/powerpoint/2010/main" xmlns="" val="1104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ROLE OF VACCINE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Haemophilus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influenzae</a:t>
            </a:r>
            <a:endParaRPr lang="en-US" i="1" dirty="0" smtClean="0"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GB" i="1" dirty="0" err="1" smtClean="0">
                <a:latin typeface="Andalus" pitchFamily="18" charset="-78"/>
                <a:cs typeface="Andalus" pitchFamily="18" charset="-78"/>
              </a:rPr>
              <a:t>Haemophilus</a:t>
            </a:r>
            <a:r>
              <a:rPr lang="en-GB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GB" dirty="0">
                <a:latin typeface="Andalus" pitchFamily="18" charset="-78"/>
                <a:cs typeface="Andalus" pitchFamily="18" charset="-78"/>
              </a:rPr>
              <a:t>b conjugate 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vaccine (</a:t>
            </a:r>
            <a:r>
              <a:rPr lang="en-GB" dirty="0" err="1" smtClean="0">
                <a:latin typeface="Andalus" pitchFamily="18" charset="-78"/>
                <a:cs typeface="Andalus" pitchFamily="18" charset="-78"/>
              </a:rPr>
              <a:t>Hib</a:t>
            </a:r>
            <a:r>
              <a:rPr lang="en-GB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lvl="1" algn="l" rtl="0"/>
            <a:r>
              <a:rPr lang="en-GB" dirty="0" err="1" smtClean="0"/>
              <a:t>PRPHbOC</a:t>
            </a:r>
            <a:r>
              <a:rPr lang="en-GB" dirty="0" smtClean="0"/>
              <a:t> (conjugated with tetanus toxoid, </a:t>
            </a:r>
            <a:r>
              <a:rPr lang="en-GB" i="1" dirty="0" smtClean="0"/>
              <a:t>Ns. meningitidis </a:t>
            </a:r>
            <a:r>
              <a:rPr lang="en-GB" dirty="0" smtClean="0"/>
              <a:t>OMP, diphtheria toxin)</a:t>
            </a:r>
          </a:p>
          <a:p>
            <a:pPr marL="0" lvl="1" indent="0" algn="l" rtl="0">
              <a:buNone/>
            </a:pPr>
            <a:r>
              <a:rPr lang="en-GB" sz="3200" i="1" dirty="0">
                <a:latin typeface="Andalus" pitchFamily="18" charset="-78"/>
                <a:cs typeface="Andalus" pitchFamily="18" charset="-78"/>
              </a:rPr>
              <a:t>Mycobacterium </a:t>
            </a:r>
            <a:r>
              <a:rPr lang="en-GB" sz="3200" i="1" dirty="0" smtClean="0">
                <a:latin typeface="Andalus" pitchFamily="18" charset="-78"/>
                <a:cs typeface="Andalus" pitchFamily="18" charset="-78"/>
              </a:rPr>
              <a:t>tuberculosis</a:t>
            </a:r>
          </a:p>
          <a:p>
            <a:pPr lvl="1" algn="l" rtl="0"/>
            <a:r>
              <a:rPr lang="en-US" dirty="0"/>
              <a:t>BCG (bacillus </a:t>
            </a:r>
            <a:r>
              <a:rPr lang="en-US" dirty="0" err="1"/>
              <a:t>Calmette-Guérin</a:t>
            </a:r>
            <a:r>
              <a:rPr lang="en-US" dirty="0"/>
              <a:t>, an attenuated bovine organism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Viral meningitis</a:t>
            </a:r>
          </a:p>
          <a:p>
            <a:pPr lvl="1" algn="l" rtl="0"/>
            <a:r>
              <a:rPr lang="en-US" dirty="0">
                <a:latin typeface="Andalus" pitchFamily="18" charset="-78"/>
                <a:cs typeface="Andalus" pitchFamily="18" charset="-78"/>
              </a:rPr>
              <a:t>Vaccine available for Measles, Mumps, Polioviruses, Influenza virus etc.</a:t>
            </a:r>
          </a:p>
          <a:p>
            <a:pPr marL="457200" lvl="1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SA" i="1" dirty="0"/>
          </a:p>
        </p:txBody>
      </p:sp>
    </p:spTree>
    <p:extLst>
      <p:ext uri="{BB962C8B-B14F-4D97-AF65-F5344CB8AC3E}">
        <p14:creationId xmlns:p14="http://schemas.microsoft.com/office/powerpoint/2010/main" xmlns="" val="29322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ROLE OF VACCINE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l" rtl="0"/>
            <a:r>
              <a:rPr lang="en-US" smtClean="0">
                <a:latin typeface="Andalus" pitchFamily="18" charset="-78"/>
                <a:cs typeface="Andalus" pitchFamily="18" charset="-78"/>
              </a:rPr>
              <a:t>Vaccines have dramatically reduced incidence of various causes of meningitis e.g. </a:t>
            </a:r>
            <a:r>
              <a:rPr lang="en-US" i="1" smtClean="0">
                <a:latin typeface="Andalus" pitchFamily="18" charset="-78"/>
                <a:cs typeface="Andalus" pitchFamily="18" charset="-78"/>
              </a:rPr>
              <a:t>H. influenzae </a:t>
            </a:r>
          </a:p>
          <a:p>
            <a:pPr lvl="1" algn="l" rtl="0"/>
            <a:r>
              <a:rPr lang="en-US" smtClean="0">
                <a:latin typeface="Andalus" pitchFamily="18" charset="-78"/>
                <a:cs typeface="Andalus" pitchFamily="18" charset="-78"/>
              </a:rPr>
              <a:t>Vaccines for meningitis prevention are given to certain risk groups e.g. pilgrims, travellers to meningitis belt, splenectomized patients, patients with complement deficiencies, etc.</a:t>
            </a:r>
          </a:p>
          <a:p>
            <a:pPr lvl="1" algn="l" rtl="0"/>
            <a:r>
              <a:rPr lang="en-US" smtClean="0">
                <a:latin typeface="Andalus" pitchFamily="18" charset="-78"/>
                <a:cs typeface="Andalus" pitchFamily="18" charset="-78"/>
              </a:rPr>
              <a:t>Close contacts of meningococcal meningitis are also administered vaccine and chemoprophylaxis</a:t>
            </a:r>
          </a:p>
          <a:p>
            <a:pPr lvl="1" algn="l" rtl="0"/>
            <a:r>
              <a:rPr lang="en-US" smtClean="0">
                <a:latin typeface="Andalus" pitchFamily="18" charset="-78"/>
                <a:cs typeface="Andalus" pitchFamily="18" charset="-78"/>
              </a:rPr>
              <a:t>BCG vaccine does not prevent pulmonary disease but may prevent meningitis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endParaRPr lang="en-US" dirty="0"/>
          </a:p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 YOU</a:t>
            </a:r>
            <a:endParaRPr lang="ar-SA" sz="4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9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LEARNING OBJECTIVES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List 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causes of acute and chronic meningitis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Discuss 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pathogenesis of acute and chronic meningitis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Discuss 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mechanism of transmission of pathogens </a:t>
            </a:r>
            <a:r>
              <a:rPr lang="ar-SA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causing 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acute and </a:t>
            </a:r>
            <a:r>
              <a:rPr lang="en-US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chronic </a:t>
            </a:r>
            <a:r>
              <a:rPr lang="en-GB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meningitis</a:t>
            </a:r>
            <a:endParaRPr lang="en-GB" dirty="0">
              <a:solidFill>
                <a:srgbClr val="632423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Discuss 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pathogenesis of </a:t>
            </a:r>
            <a:r>
              <a:rPr lang="en-US" dirty="0" err="1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Tuberculous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Cryptococcal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 and Viral Meningitis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Explain </a:t>
            </a:r>
            <a:r>
              <a:rPr lang="en-US" dirty="0">
                <a:solidFill>
                  <a:srgbClr val="632423"/>
                </a:solidFill>
                <a:latin typeface="Andalus" pitchFamily="18" charset="-78"/>
                <a:cs typeface="Andalus" pitchFamily="18" charset="-78"/>
              </a:rPr>
              <a:t>the role of immunization in prevention of acute and chronic meningitis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8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MENINGITIS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196752"/>
            <a:ext cx="5184576" cy="5544616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>
                <a:latin typeface="Andalus" pitchFamily="18" charset="-78"/>
                <a:cs typeface="Andalus" pitchFamily="18" charset="-78"/>
              </a:rPr>
              <a:t>Meningitis is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an inflammation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of the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meninges-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membranous covering of the brain and the spinal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cord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Most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commonly caused by infection (bacteria, viruses, or fungi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Other causes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Bleeding into the meninges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Cancer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Diseases of the immune system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Inflammatory response to certain chemotherapeutic/ other chemical agents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6724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ACUTE </a:t>
            </a:r>
            <a:r>
              <a:rPr lang="en-US" dirty="0" smtClean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MENINGITIS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 algn="l" rtl="0">
              <a:buNone/>
            </a:pPr>
            <a:r>
              <a:rPr lang="en-US" sz="32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BACTERIAL CAUSES</a:t>
            </a:r>
            <a:endParaRPr lang="en-US" sz="32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lvl="0" algn="l" rtl="0">
              <a:buFont typeface="Wingdings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Streptococcus pneumoniae</a:t>
            </a:r>
          </a:p>
          <a:p>
            <a:pPr lvl="0" algn="l" rtl="0">
              <a:buFont typeface="Wingdings" pitchFamily="2" charset="2"/>
              <a:buChar char="§"/>
            </a:pPr>
            <a:r>
              <a:rPr lang="en-US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Neisseria meningitidis</a:t>
            </a:r>
          </a:p>
          <a:p>
            <a:pPr lvl="0" algn="l" rtl="0">
              <a:buFont typeface="Wingdings" pitchFamily="2" charset="2"/>
              <a:buChar char="§"/>
            </a:pPr>
            <a:r>
              <a:rPr lang="en-US" sz="2400" i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Haemophilis</a:t>
            </a:r>
            <a:r>
              <a:rPr lang="en-US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infleunzae</a:t>
            </a:r>
            <a:endParaRPr lang="en-US" sz="2400" i="1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lvl="0" algn="l" rtl="0">
              <a:buFont typeface="Wingdings" pitchFamily="2" charset="2"/>
              <a:buChar char="§"/>
            </a:pPr>
            <a:r>
              <a:rPr lang="en-GB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Listeria </a:t>
            </a:r>
            <a:r>
              <a:rPr lang="en-GB" sz="2400" i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monocytogenes</a:t>
            </a:r>
            <a:r>
              <a:rPr lang="en-GB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lvl="0" algn="l" rtl="0">
              <a:buFont typeface="Wingdings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Group B streptococci (</a:t>
            </a:r>
            <a:r>
              <a:rPr lang="en-GB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 </a:t>
            </a:r>
            <a:r>
              <a:rPr lang="en-GB" sz="2400" i="1" dirty="0" err="1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agalactiae</a:t>
            </a:r>
            <a:r>
              <a:rPr lang="en-GB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lvl="0" algn="l" rtl="0">
              <a:buFont typeface="Wingdings" pitchFamily="2" charset="2"/>
              <a:buChar char="§"/>
            </a:pPr>
            <a:r>
              <a:rPr lang="en-GB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Escherichia coli</a:t>
            </a:r>
          </a:p>
          <a:p>
            <a:pPr lvl="0" algn="l" rtl="0">
              <a:buFont typeface="Wingdings" pitchFamily="2" charset="2"/>
              <a:buChar char="§"/>
            </a:pPr>
            <a:r>
              <a:rPr lang="en-GB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Staphylococci</a:t>
            </a:r>
          </a:p>
          <a:p>
            <a:pPr algn="l" rtl="0"/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VIRAL CAUSES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err="1" smtClean="0">
                <a:latin typeface="Andalus" pitchFamily="18" charset="-78"/>
                <a:cs typeface="Andalus" pitchFamily="18" charset="-78"/>
              </a:rPr>
              <a:t>Enteroviruses</a:t>
            </a:r>
            <a:endParaRPr lang="en-GB" sz="24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Mumps virus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err="1" smtClean="0">
                <a:latin typeface="Andalus" pitchFamily="18" charset="-78"/>
                <a:cs typeface="Andalus" pitchFamily="18" charset="-78"/>
              </a:rPr>
              <a:t>Herpesvirus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 (Epstein-Barr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virus, 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Herpes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simplex 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virus,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varicella-zoster 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virus)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Measles virus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Influenza Virus 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 err="1" smtClean="0">
                <a:latin typeface="Andalus" pitchFamily="18" charset="-78"/>
                <a:cs typeface="Andalus" pitchFamily="18" charset="-78"/>
              </a:rPr>
              <a:t>Arboviruses</a:t>
            </a:r>
            <a:endParaRPr lang="en-GB" sz="24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Rarely: LCMV 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(lymphocytic </a:t>
            </a:r>
            <a:r>
              <a:rPr lang="en-GB" sz="2400" dirty="0" err="1">
                <a:latin typeface="Andalus" pitchFamily="18" charset="-78"/>
                <a:cs typeface="Andalus" pitchFamily="18" charset="-78"/>
              </a:rPr>
              <a:t>choriomeningitis</a:t>
            </a:r>
            <a:r>
              <a:rPr lang="en-GB" sz="2400" dirty="0">
                <a:latin typeface="Andalus" pitchFamily="18" charset="-78"/>
                <a:cs typeface="Andalus" pitchFamily="18" charset="-78"/>
              </a:rPr>
              <a:t> virus</a:t>
            </a: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)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4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CHRONIC MENINGITIS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96752"/>
            <a:ext cx="4752528" cy="566124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i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Mycobacterium tuberculosis</a:t>
            </a:r>
          </a:p>
          <a:p>
            <a:pPr algn="l" rtl="0"/>
            <a:r>
              <a:rPr lang="en-US" i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Cryptococcus </a:t>
            </a:r>
            <a:r>
              <a:rPr lang="en-US" i="1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neoformans</a:t>
            </a:r>
            <a:endParaRPr lang="en-US" i="1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>
                <a:latin typeface="Andalus" pitchFamily="18" charset="-78"/>
                <a:cs typeface="Andalus" pitchFamily="18" charset="-78"/>
              </a:rPr>
              <a:t>Sporothrix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>
                <a:latin typeface="Andalus" pitchFamily="18" charset="-78"/>
                <a:cs typeface="Andalus" pitchFamily="18" charset="-78"/>
              </a:rPr>
              <a:t>Histoplasma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Blastomyces</a:t>
            </a:r>
            <a:endParaRPr lang="en-US" i="1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>
                <a:latin typeface="Andalus" pitchFamily="18" charset="-78"/>
                <a:cs typeface="Andalus" pitchFamily="18" charset="-78"/>
              </a:rPr>
              <a:t>Borrelia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burgdorferi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Treponema</a:t>
            </a:r>
            <a:r>
              <a:rPr lang="en-US" i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pallidum</a:t>
            </a:r>
            <a:endParaRPr lang="en-US" i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Leptospira</a:t>
            </a:r>
            <a:endParaRPr lang="en-US" i="1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>
                <a:latin typeface="Andalus" pitchFamily="18" charset="-78"/>
                <a:cs typeface="Andalus" pitchFamily="18" charset="-78"/>
              </a:rPr>
              <a:t>Brucella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Actinomyces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i="1" dirty="0" smtClean="0">
                <a:latin typeface="Andalus" pitchFamily="18" charset="-78"/>
                <a:cs typeface="Andalus" pitchFamily="18" charset="-78"/>
              </a:rPr>
              <a:t>Listeria</a:t>
            </a:r>
          </a:p>
          <a:p>
            <a:pPr algn="l" rtl="0"/>
            <a:r>
              <a:rPr lang="en-US" i="1" dirty="0" err="1">
                <a:latin typeface="Andalus" pitchFamily="18" charset="-78"/>
                <a:cs typeface="Andalus" pitchFamily="18" charset="-78"/>
              </a:rPr>
              <a:t>Taenia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solium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i="1" dirty="0" err="1">
                <a:latin typeface="Andalus" pitchFamily="18" charset="-78"/>
                <a:cs typeface="Andalus" pitchFamily="18" charset="-78"/>
              </a:rPr>
              <a:t>cysticercosis</a:t>
            </a:r>
            <a:r>
              <a:rPr lang="en-US" i="1" dirty="0"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 rtl="0"/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Schistosoma</a:t>
            </a:r>
            <a:endParaRPr lang="en-US" i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2100" dirty="0" smtClean="0">
                <a:latin typeface="Andalus" pitchFamily="18" charset="-78"/>
                <a:cs typeface="Andalus" pitchFamily="18" charset="-78"/>
              </a:rPr>
              <a:t>Ref: </a:t>
            </a:r>
            <a:r>
              <a:rPr lang="en-US" sz="2000" dirty="0" smtClean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http</a:t>
            </a:r>
            <a:r>
              <a:rPr lang="en-US" sz="2000" dirty="0">
                <a:solidFill>
                  <a:schemeClr val="tx2"/>
                </a:solidFill>
                <a:latin typeface="Andalus" pitchFamily="18" charset="-78"/>
                <a:cs typeface="Andalus" pitchFamily="18" charset="-78"/>
              </a:rPr>
              <a:t>://www.uptodate.com/contents/image?imageKey=ID%2F76402&amp;topicKey=ID%2F1275&amp;source=see_link</a:t>
            </a:r>
            <a:endParaRPr lang="en-US" sz="2000" dirty="0" smtClean="0">
              <a:solidFill>
                <a:schemeClr val="tx2"/>
              </a:solidFill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en-US" i="1" dirty="0" smtClean="0"/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35468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377952" cy="253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755768" y="3284984"/>
            <a:ext cx="18405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TB meningitis CSF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67978" y="6093296"/>
            <a:ext cx="28044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Cryptococcal</a:t>
            </a:r>
            <a:r>
              <a:rPr lang="en-US" dirty="0" smtClean="0">
                <a:solidFill>
                  <a:schemeClr val="bg1"/>
                </a:solidFill>
              </a:rPr>
              <a:t> meningitis CSF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PATHOGENESIS-ACUTE MENINGITIS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496" y="1412776"/>
            <a:ext cx="5184576" cy="544522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RISK FACTORS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Age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Community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setting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e.g. college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students living in dormitories and military personnel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sz="2400" dirty="0">
                <a:latin typeface="Andalus" pitchFamily="18" charset="-78"/>
                <a:cs typeface="Andalus" pitchFamily="18" charset="-78"/>
              </a:rPr>
              <a:t>Certain medical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conditions e.g. head trauma, CSF otorrhea, shunt placement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Complement deficiency (C5,6,7,8)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Viral URTI-RSV, Influenza virus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Lack of vaccination e.g.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Hib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Working 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with meningitis-causing pathogens </a:t>
            </a:r>
          </a:p>
          <a:p>
            <a:pPr lvl="1" algn="l" rtl="0"/>
            <a:r>
              <a:rPr lang="en-US" sz="2400" dirty="0">
                <a:latin typeface="Andalus" pitchFamily="18" charset="-78"/>
                <a:cs typeface="Andalus" pitchFamily="18" charset="-78"/>
              </a:rPr>
              <a:t>Travel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to meningitis belt</a:t>
            </a:r>
          </a:p>
          <a:p>
            <a:pPr lvl="1" algn="l" rtl="0"/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Splenectomy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sickle cell disease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9239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45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PATHOGENESIS-ACUTE MENINGITIS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TRANSMISSION &amp; COLONIZATION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Some org contagious but not like common cold</a:t>
            </a:r>
          </a:p>
          <a:p>
            <a:pPr lvl="1" algn="l" rtl="0"/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Ns. meningitidis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-nasopharyngeal colonization-30% pop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Colonization increase in epidemics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upto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70-80%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Many org e.g. </a:t>
            </a:r>
            <a:r>
              <a:rPr lang="en-US" sz="2400" i="1" dirty="0" smtClean="0">
                <a:latin typeface="Andalus" pitchFamily="18" charset="-78"/>
                <a:cs typeface="Andalus" pitchFamily="18" charset="-78"/>
              </a:rPr>
              <a:t>Strep pneumoniae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normal commensal</a:t>
            </a: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Viral infection e.g. Influenza, RSV-damage cilia favors attachment to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resp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epith</a:t>
            </a:r>
            <a:endParaRPr lang="en-US" sz="2400" dirty="0" smtClean="0"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Viral meningitis-usually a complication of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inf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e.g. Mumps</a:t>
            </a:r>
          </a:p>
        </p:txBody>
      </p:sp>
    </p:spTree>
    <p:extLst>
      <p:ext uri="{BB962C8B-B14F-4D97-AF65-F5344CB8AC3E}">
        <p14:creationId xmlns:p14="http://schemas.microsoft.com/office/powerpoint/2010/main" xmlns="" val="39431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PATHOGENESIS-ACUTE MENINGITIS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340768"/>
            <a:ext cx="5122912" cy="5328592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INVASION</a:t>
            </a:r>
          </a:p>
          <a:p>
            <a:pPr lvl="1" algn="l" rtl="0"/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Invasion into blood stream- due to risk factors</a:t>
            </a:r>
          </a:p>
          <a:p>
            <a:pPr lvl="1" algn="l" rtl="0"/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Certain org e.g. </a:t>
            </a:r>
            <a:r>
              <a:rPr lang="en-US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Ns. </a:t>
            </a:r>
            <a:r>
              <a:rPr lang="en-US" sz="2400" i="1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meningitidis, Strep pneumoniae  </a:t>
            </a:r>
            <a:r>
              <a:rPr lang="en-US" sz="2400" i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–</a:t>
            </a:r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intrinsic virulence factors e.g. pili, IgA protease, capsule </a:t>
            </a:r>
            <a:endParaRPr lang="en-US" sz="2400" dirty="0" smtClean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Org enter blood</a:t>
            </a:r>
          </a:p>
          <a:p>
            <a:pPr lvl="1" algn="l" rtl="0"/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Spleen normally filters org in blood-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Splenectomy</a:t>
            </a:r>
            <a:endParaRPr lang="en-US" sz="24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Complement system also kill-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Complement </a:t>
            </a:r>
            <a:r>
              <a:rPr lang="en-US" sz="24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def</a:t>
            </a:r>
            <a:r>
              <a:rPr lang="en-US" sz="24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lvl="1" algn="l" rtl="0"/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Monocytes </a:t>
            </a:r>
            <a:r>
              <a:rPr lang="en-US" sz="24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carry org across blood brain </a:t>
            </a:r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barrier</a:t>
            </a:r>
          </a:p>
          <a:p>
            <a:pPr lvl="1" algn="l" rtl="0"/>
            <a:endParaRPr lang="en-US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i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4067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18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PATHOGENESIS-ACUTE MENINGITIS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97152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HOST RESPONSE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Once inside CSF-unchecked replication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Bacterial component-IL-1,6, TNF-chemotactic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Inflammation-Neutrophils recruited from blood into CSF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Lymphocyte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pleocytosis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 viral infection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Inflammatory cells obstruct CSF reabsorption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Interstitial edema-limited space-grave consequences</a:t>
            </a:r>
          </a:p>
          <a:p>
            <a:pPr lvl="1" algn="l" rtl="0"/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3843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3843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23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867</TotalTime>
  <Words>725</Words>
  <Application>Microsoft Office PowerPoint</Application>
  <PresentationFormat>عرض على الشاشة (3:4)‏</PresentationFormat>
  <Paragraphs>145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MENINGITIS</vt:lpstr>
      <vt:lpstr>LEARNING OBJECTIVES</vt:lpstr>
      <vt:lpstr>MENINGITIS</vt:lpstr>
      <vt:lpstr>ACUTE MENINGITIS</vt:lpstr>
      <vt:lpstr>CHRONIC MENINGITIS</vt:lpstr>
      <vt:lpstr>PATHOGENESIS-ACUTE MENINGITIS</vt:lpstr>
      <vt:lpstr>PATHOGENESIS-ACUTE MENINGITIS</vt:lpstr>
      <vt:lpstr>PATHOGENESIS-ACUTE MENINGITIS</vt:lpstr>
      <vt:lpstr>PATHOGENESIS-ACUTE MENINGITIS</vt:lpstr>
      <vt:lpstr>VIDEO</vt:lpstr>
      <vt:lpstr>CHRONIC MENINGITIS-PATHOGENESIS</vt:lpstr>
      <vt:lpstr>CRYPTOCOCCAL MENINGITIS-PATHOGENESIS</vt:lpstr>
      <vt:lpstr>CRYPTOCOCCAL MENINGITIS-PATHOGENESIS</vt:lpstr>
      <vt:lpstr>VIRAL MENINGITIS-PATHOGENESIS</vt:lpstr>
      <vt:lpstr>VIRAL MENINGITIS-PATHOGENESIS</vt:lpstr>
      <vt:lpstr>ROLE OF VACCINE </vt:lpstr>
      <vt:lpstr>ROLE OF VACCINE </vt:lpstr>
      <vt:lpstr>ROLE OF VACCINE 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MENINGITIS</dc:title>
  <dc:creator>MAx</dc:creator>
  <cp:lastModifiedBy>a.mutairi</cp:lastModifiedBy>
  <cp:revision>35</cp:revision>
  <dcterms:created xsi:type="dcterms:W3CDTF">2013-04-06T07:41:07Z</dcterms:created>
  <dcterms:modified xsi:type="dcterms:W3CDTF">2013-05-01T07:59:38Z</dcterms:modified>
</cp:coreProperties>
</file>