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0" r:id="rId4"/>
    <p:sldId id="261" r:id="rId5"/>
    <p:sldId id="258" r:id="rId6"/>
    <p:sldId id="264" r:id="rId7"/>
    <p:sldId id="265" r:id="rId8"/>
    <p:sldId id="262" r:id="rId9"/>
    <p:sldId id="266" r:id="rId10"/>
    <p:sldId id="268" r:id="rId11"/>
    <p:sldId id="267" r:id="rId12"/>
    <p:sldId id="263" r:id="rId13"/>
    <p:sldId id="269" r:id="rId14"/>
    <p:sldId id="259" r:id="rId15"/>
    <p:sldId id="282" r:id="rId16"/>
    <p:sldId id="271" r:id="rId17"/>
    <p:sldId id="272" r:id="rId18"/>
    <p:sldId id="274" r:id="rId19"/>
    <p:sldId id="273" r:id="rId20"/>
    <p:sldId id="275" r:id="rId21"/>
    <p:sldId id="276" r:id="rId22"/>
    <p:sldId id="277" r:id="rId23"/>
    <p:sldId id="278" r:id="rId24"/>
    <p:sldId id="279" r:id="rId25"/>
    <p:sldId id="280" r:id="rId26"/>
    <p:sldId id="281" r:id="rId27"/>
    <p:sldId id="270"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74"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CCB6DD0-7A0F-4952-8205-86FB42FD0904}" type="datetimeFigureOut">
              <a:rPr lang="ar-SA" smtClean="0"/>
              <a:pPr/>
              <a:t>21/06/34</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1286FDD-7328-4FC2-9507-274A7B879CAC}" type="slidenum">
              <a:rPr lang="ar-SA" smtClean="0"/>
              <a:pPr/>
              <a:t>‹#›</a:t>
            </a:fld>
            <a:endParaRPr lang="ar-S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B6DD0-7A0F-4952-8205-86FB42FD0904}" type="datetimeFigureOut">
              <a:rPr lang="ar-SA" smtClean="0"/>
              <a:pPr/>
              <a:t>21/06/34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1286FDD-7328-4FC2-9507-274A7B879CA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CB6DD0-7A0F-4952-8205-86FB42FD0904}" type="datetimeFigureOut">
              <a:rPr lang="ar-SA" smtClean="0"/>
              <a:pPr/>
              <a:t>21/06/34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1286FDD-7328-4FC2-9507-274A7B879CA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CB6DD0-7A0F-4952-8205-86FB42FD0904}" type="datetimeFigureOut">
              <a:rPr lang="ar-SA" smtClean="0"/>
              <a:pPr/>
              <a:t>21/06/34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1286FDD-7328-4FC2-9507-274A7B879CAC}" type="slidenum">
              <a:rPr lang="ar-SA" smtClean="0"/>
              <a:pPr/>
              <a:t>‹#›</a:t>
            </a:fld>
            <a:endParaRPr lang="ar-S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CB6DD0-7A0F-4952-8205-86FB42FD0904}" type="datetimeFigureOut">
              <a:rPr lang="ar-SA" smtClean="0"/>
              <a:pPr/>
              <a:t>21/06/34</a:t>
            </a:fld>
            <a:endParaRPr lang="ar-SA"/>
          </a:p>
        </p:txBody>
      </p:sp>
      <p:sp>
        <p:nvSpPr>
          <p:cNvPr id="5" name="Footer Placeholder 4"/>
          <p:cNvSpPr>
            <a:spLocks noGrp="1"/>
          </p:cNvSpPr>
          <p:nvPr>
            <p:ph type="ftr" sz="quarter" idx="11"/>
          </p:nvPr>
        </p:nvSpPr>
        <p:spPr>
          <a:xfrm>
            <a:off x="800100" y="6172200"/>
            <a:ext cx="4000500" cy="457200"/>
          </a:xfrm>
        </p:spPr>
        <p:txBody>
          <a:bodyPr/>
          <a:lstStyle/>
          <a:p>
            <a:endParaRPr lang="ar-S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1286FDD-7328-4FC2-9507-274A7B879CAC}"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CCB6DD0-7A0F-4952-8205-86FB42FD0904}" type="datetimeFigureOut">
              <a:rPr lang="ar-SA" smtClean="0"/>
              <a:pPr/>
              <a:t>21/06/34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1286FDD-7328-4FC2-9507-274A7B879CAC}" type="slidenum">
              <a:rPr lang="ar-SA" smtClean="0"/>
              <a:pPr/>
              <a:t>‹#›</a:t>
            </a:fld>
            <a:endParaRPr lang="ar-S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CCB6DD0-7A0F-4952-8205-86FB42FD0904}" type="datetimeFigureOut">
              <a:rPr lang="ar-SA" smtClean="0"/>
              <a:pPr/>
              <a:t>21/06/34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1286FDD-7328-4FC2-9507-274A7B879CAC}" type="slidenum">
              <a:rPr lang="ar-SA" smtClean="0"/>
              <a:pPr/>
              <a:t>‹#›</a:t>
            </a:fld>
            <a:endParaRPr lang="ar-S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CB6DD0-7A0F-4952-8205-86FB42FD0904}" type="datetimeFigureOut">
              <a:rPr lang="ar-SA" smtClean="0"/>
              <a:pPr/>
              <a:t>21/06/34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1286FDD-7328-4FC2-9507-274A7B879CA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B6DD0-7A0F-4952-8205-86FB42FD0904}" type="datetimeFigureOut">
              <a:rPr lang="ar-SA" smtClean="0"/>
              <a:pPr/>
              <a:t>21/06/34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1286FDD-7328-4FC2-9507-274A7B879CA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CB6DD0-7A0F-4952-8205-86FB42FD0904}" type="datetimeFigureOut">
              <a:rPr lang="ar-SA" smtClean="0"/>
              <a:pPr/>
              <a:t>21/06/34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1286FDD-7328-4FC2-9507-274A7B879CAC}" type="slidenum">
              <a:rPr lang="ar-SA" smtClean="0"/>
              <a:pPr/>
              <a:t>‹#›</a:t>
            </a:fld>
            <a:endParaRPr lang="ar-S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CB6DD0-7A0F-4952-8205-86FB42FD0904}" type="datetimeFigureOut">
              <a:rPr lang="ar-SA" smtClean="0"/>
              <a:pPr/>
              <a:t>21/06/34</a:t>
            </a:fld>
            <a:endParaRPr lang="ar-SA"/>
          </a:p>
        </p:txBody>
      </p:sp>
      <p:sp>
        <p:nvSpPr>
          <p:cNvPr id="6" name="Footer Placeholder 5"/>
          <p:cNvSpPr>
            <a:spLocks noGrp="1"/>
          </p:cNvSpPr>
          <p:nvPr>
            <p:ph type="ftr" sz="quarter" idx="11"/>
          </p:nvPr>
        </p:nvSpPr>
        <p:spPr>
          <a:xfrm>
            <a:off x="914400" y="6172200"/>
            <a:ext cx="3886200" cy="457200"/>
          </a:xfrm>
        </p:spPr>
        <p:txBody>
          <a:bodyPr/>
          <a:lstStyle/>
          <a:p>
            <a:endParaRPr lang="ar-SA"/>
          </a:p>
        </p:txBody>
      </p:sp>
      <p:sp>
        <p:nvSpPr>
          <p:cNvPr id="7" name="Slide Number Placeholder 6"/>
          <p:cNvSpPr>
            <a:spLocks noGrp="1"/>
          </p:cNvSpPr>
          <p:nvPr>
            <p:ph type="sldNum" sz="quarter" idx="12"/>
          </p:nvPr>
        </p:nvSpPr>
        <p:spPr>
          <a:xfrm>
            <a:off x="146304" y="6208776"/>
            <a:ext cx="457200" cy="457200"/>
          </a:xfrm>
        </p:spPr>
        <p:txBody>
          <a:bodyPr/>
          <a:lstStyle/>
          <a:p>
            <a:fld id="{E1286FDD-7328-4FC2-9507-274A7B879CAC}" type="slidenum">
              <a:rPr lang="ar-SA" smtClean="0"/>
              <a:pPr/>
              <a:t>‹#›</a:t>
            </a:fld>
            <a:endParaRPr lang="ar-S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CB6DD0-7A0F-4952-8205-86FB42FD0904}" type="datetimeFigureOut">
              <a:rPr lang="ar-SA" smtClean="0"/>
              <a:pPr/>
              <a:t>21/06/34</a:t>
            </a:fld>
            <a:endParaRPr lang="ar-S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1286FDD-7328-4FC2-9507-274A7B879CA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l" rtl="0"/>
            <a:r>
              <a:rPr lang="en-US" dirty="0" smtClean="0"/>
              <a:t>Dr. Fahim Haider Jafari</a:t>
            </a:r>
          </a:p>
          <a:p>
            <a:pPr algn="l" rtl="0"/>
            <a:r>
              <a:rPr lang="en-US" dirty="0" smtClean="0"/>
              <a:t>PhD</a:t>
            </a:r>
            <a:endParaRPr lang="ar-SA" dirty="0"/>
          </a:p>
        </p:txBody>
      </p:sp>
      <p:sp>
        <p:nvSpPr>
          <p:cNvPr id="2" name="Title 1"/>
          <p:cNvSpPr>
            <a:spLocks noGrp="1"/>
          </p:cNvSpPr>
          <p:nvPr>
            <p:ph type="ctrTitle"/>
          </p:nvPr>
        </p:nvSpPr>
        <p:spPr/>
        <p:txBody>
          <a:bodyPr/>
          <a:lstStyle/>
          <a:p>
            <a:pPr algn="l" rtl="0"/>
            <a:r>
              <a:rPr lang="en-US" dirty="0" smtClean="0">
                <a:latin typeface="Garamond" pitchFamily="18" charset="0"/>
              </a:rPr>
              <a:t>Blood Supply of Brain and Spinal Cord</a:t>
            </a:r>
            <a:br>
              <a:rPr lang="en-US" dirty="0" smtClean="0">
                <a:latin typeface="Garamond" pitchFamily="18" charset="0"/>
              </a:rPr>
            </a:br>
            <a:r>
              <a:rPr lang="en-US" sz="2400" dirty="0" smtClean="0">
                <a:latin typeface="Garamond" pitchFamily="18" charset="0"/>
              </a:rPr>
              <a:t>Lecture: 17</a:t>
            </a:r>
            <a:endParaRPr lang="ar-SA" sz="2400" dirty="0">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19089" y="337145"/>
            <a:ext cx="4829175" cy="59721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Vertebral arteries</a:t>
            </a:r>
            <a:endParaRPr lang="ar-SA" dirty="0"/>
          </a:p>
        </p:txBody>
      </p:sp>
      <p:sp>
        <p:nvSpPr>
          <p:cNvPr id="3" name="Content Placeholder 2"/>
          <p:cNvSpPr>
            <a:spLocks noGrp="1"/>
          </p:cNvSpPr>
          <p:nvPr>
            <p:ph sz="quarter" idx="1"/>
          </p:nvPr>
        </p:nvSpPr>
        <p:spPr/>
        <p:txBody>
          <a:bodyPr>
            <a:normAutofit fontScale="92500"/>
          </a:bodyPr>
          <a:lstStyle/>
          <a:p>
            <a:pPr algn="l" rtl="0"/>
            <a:r>
              <a:rPr lang="en-GB" dirty="0" smtClean="0"/>
              <a:t>Inside the skull, the two vertebral arteries join up to form the basilar artery at the base of the medulla oblongata</a:t>
            </a:r>
          </a:p>
          <a:p>
            <a:pPr algn="l" rtl="0"/>
            <a:r>
              <a:rPr lang="en-GB" dirty="0" smtClean="0"/>
              <a:t>The basilar artery is the main blood supply to the brainstem and connects to the Circle of Willis to potentially supply the rest of the brain if there is compromise to one of the carotids</a:t>
            </a:r>
          </a:p>
          <a:p>
            <a:pPr algn="l" rtl="0"/>
            <a:endParaRPr lang="ar-SA"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933950" y="1619321"/>
            <a:ext cx="3749675" cy="422895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Arterial Supply of Brain</a:t>
            </a:r>
            <a:endParaRPr lang="ar-SA" dirty="0"/>
          </a:p>
        </p:txBody>
      </p:sp>
      <p:sp>
        <p:nvSpPr>
          <p:cNvPr id="3" name="Content Placeholder 2"/>
          <p:cNvSpPr>
            <a:spLocks noGrp="1"/>
          </p:cNvSpPr>
          <p:nvPr>
            <p:ph sz="quarter" idx="1"/>
          </p:nvPr>
        </p:nvSpPr>
        <p:spPr/>
        <p:txBody>
          <a:bodyPr>
            <a:normAutofit fontScale="85000" lnSpcReduction="10000"/>
          </a:bodyPr>
          <a:lstStyle/>
          <a:p>
            <a:pPr algn="l" rtl="0"/>
            <a:r>
              <a:rPr lang="en-US" dirty="0" smtClean="0"/>
              <a:t>The </a:t>
            </a:r>
            <a:r>
              <a:rPr lang="en-US" b="1" dirty="0" smtClean="0">
                <a:solidFill>
                  <a:srgbClr val="FF0000"/>
                </a:solidFill>
              </a:rPr>
              <a:t>posterior circulation</a:t>
            </a:r>
            <a:r>
              <a:rPr lang="en-US" dirty="0" smtClean="0">
                <a:solidFill>
                  <a:srgbClr val="FF0000"/>
                </a:solidFill>
              </a:rPr>
              <a:t> </a:t>
            </a:r>
            <a:r>
              <a:rPr lang="en-US" dirty="0" smtClean="0"/>
              <a:t>of the brain supplies the posterior cortex, the midbrain, and the brainstem</a:t>
            </a:r>
          </a:p>
          <a:p>
            <a:pPr algn="l" rtl="0"/>
            <a:r>
              <a:rPr lang="en-US" dirty="0" smtClean="0"/>
              <a:t>Comprises arterial branches arising from the </a:t>
            </a:r>
            <a:r>
              <a:rPr lang="en-US" b="1" dirty="0" smtClean="0"/>
              <a:t>posterior cerebral</a:t>
            </a:r>
            <a:r>
              <a:rPr lang="en-US" dirty="0" smtClean="0"/>
              <a:t>, </a:t>
            </a:r>
            <a:r>
              <a:rPr lang="en-US" b="1" dirty="0" smtClean="0"/>
              <a:t>basilar</a:t>
            </a:r>
            <a:r>
              <a:rPr lang="en-US" dirty="0" smtClean="0"/>
              <a:t>, and </a:t>
            </a:r>
            <a:r>
              <a:rPr lang="en-US" b="1" dirty="0" smtClean="0"/>
              <a:t>vertebral arteries</a:t>
            </a:r>
          </a:p>
          <a:p>
            <a:pPr algn="l" rtl="0"/>
            <a:r>
              <a:rPr lang="en-US" dirty="0" smtClean="0"/>
              <a:t>Midline arteries supply medial structures, lateral arteries supply the lateral brainstem, and dorsal-lateral arteries supply dorsal-lateral brainstem structures and the cerebellum</a:t>
            </a:r>
            <a:endParaRPr lang="ar-SA"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4933950" y="2409840"/>
            <a:ext cx="3749675" cy="264791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Arterial Supply to Brain</a:t>
            </a:r>
            <a:endParaRPr lang="ar-SA"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914400" y="1904690"/>
            <a:ext cx="3749675" cy="3658220"/>
          </a:xfrm>
          <a:prstGeom prst="rect">
            <a:avLst/>
          </a:prstGeom>
          <a:noFill/>
          <a:ln w="9525">
            <a:noFill/>
            <a:miter lim="800000"/>
            <a:headEnd/>
            <a:tailEnd/>
          </a:ln>
          <a:effectLst/>
        </p:spPr>
      </p:pic>
      <p:pic>
        <p:nvPicPr>
          <p:cNvPr id="6147" name="Picture 3"/>
          <p:cNvPicPr>
            <a:picLocks noGrp="1" noChangeAspect="1" noChangeArrowheads="1"/>
          </p:cNvPicPr>
          <p:nvPr>
            <p:ph sz="quarter" idx="2"/>
          </p:nvPr>
        </p:nvPicPr>
        <p:blipFill>
          <a:blip r:embed="rId3" cstate="print"/>
          <a:srcRect/>
          <a:stretch>
            <a:fillRect/>
          </a:stretch>
        </p:blipFill>
        <p:spPr bwMode="auto">
          <a:xfrm>
            <a:off x="4933950" y="1904690"/>
            <a:ext cx="3749675" cy="365822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Origin of Arteries</a:t>
            </a:r>
            <a:endParaRPr lang="ar-SA" dirty="0"/>
          </a:p>
        </p:txBody>
      </p:sp>
      <p:sp>
        <p:nvSpPr>
          <p:cNvPr id="3" name="Content Placeholder 2"/>
          <p:cNvSpPr>
            <a:spLocks noGrp="1"/>
          </p:cNvSpPr>
          <p:nvPr>
            <p:ph sz="quarter" idx="1"/>
          </p:nvPr>
        </p:nvSpPr>
        <p:spPr/>
        <p:txBody>
          <a:bodyPr>
            <a:normAutofit fontScale="92500" lnSpcReduction="20000"/>
          </a:bodyPr>
          <a:lstStyle/>
          <a:p>
            <a:pPr algn="l" rtl="0"/>
            <a:r>
              <a:rPr lang="en-GB" dirty="0" smtClean="0"/>
              <a:t>The left and right internal carotid arteries arise from the left and right common carotid arteries</a:t>
            </a:r>
          </a:p>
          <a:p>
            <a:pPr algn="l" rtl="0"/>
            <a:r>
              <a:rPr lang="en-GB" dirty="0" smtClean="0"/>
              <a:t>The posterior communicating artery is given off as a branch of the internal carotid artery just before it divides into its terminal branches - the anterior and middle cerebral arteries</a:t>
            </a:r>
          </a:p>
          <a:p>
            <a:pPr algn="l" rtl="0"/>
            <a:r>
              <a:rPr lang="en-GB" dirty="0" smtClean="0"/>
              <a:t>The anterior cerebral artery forms the </a:t>
            </a:r>
            <a:r>
              <a:rPr lang="en-GB" dirty="0" err="1" smtClean="0"/>
              <a:t>anterolateral</a:t>
            </a:r>
            <a:r>
              <a:rPr lang="en-GB" dirty="0" smtClean="0"/>
              <a:t> portion of the Circle of Willis, while the middle cerebral artery does not contribute to the circle</a:t>
            </a:r>
          </a:p>
          <a:p>
            <a:pPr algn="l" rtl="0"/>
            <a:r>
              <a:rPr lang="en-GB" dirty="0" smtClean="0"/>
              <a:t>The right and left posterior cerebral arteries arise from the basilar artery, which is formed by the left and right vertebral arteries</a:t>
            </a:r>
          </a:p>
          <a:p>
            <a:pPr algn="l" rtl="0"/>
            <a:r>
              <a:rPr lang="en-GB" dirty="0" smtClean="0"/>
              <a:t>The vertebral arteries arise from the </a:t>
            </a:r>
            <a:r>
              <a:rPr lang="en-GB" dirty="0" err="1" smtClean="0"/>
              <a:t>subclavian</a:t>
            </a:r>
            <a:r>
              <a:rPr lang="en-GB" dirty="0" smtClean="0"/>
              <a:t> arteries</a:t>
            </a:r>
          </a:p>
          <a:p>
            <a:pPr algn="l" rtl="0"/>
            <a:r>
              <a:rPr lang="en-GB" dirty="0" smtClean="0"/>
              <a:t>The anterior communicating artery connects the two anterior cerebral arteries and could be said to arise from either the left or right side</a:t>
            </a:r>
          </a:p>
          <a:p>
            <a:pPr algn="l"/>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Blood Supply to Cerebellum</a:t>
            </a:r>
            <a:endParaRPr lang="ar-SA" dirty="0"/>
          </a:p>
        </p:txBody>
      </p:sp>
      <p:sp>
        <p:nvSpPr>
          <p:cNvPr id="3" name="Content Placeholder 2"/>
          <p:cNvSpPr>
            <a:spLocks noGrp="1"/>
          </p:cNvSpPr>
          <p:nvPr>
            <p:ph sz="quarter" idx="1"/>
          </p:nvPr>
        </p:nvSpPr>
        <p:spPr/>
        <p:txBody>
          <a:bodyPr/>
          <a:lstStyle/>
          <a:p>
            <a:pPr algn="l" rtl="0"/>
            <a:r>
              <a:rPr lang="en-GB" dirty="0" smtClean="0"/>
              <a:t>Superior </a:t>
            </a:r>
            <a:r>
              <a:rPr lang="en-GB" dirty="0" err="1" smtClean="0"/>
              <a:t>cerebellar</a:t>
            </a:r>
            <a:r>
              <a:rPr lang="en-GB" dirty="0" smtClean="0"/>
              <a:t> artery (SCA) from basilar artery</a:t>
            </a:r>
          </a:p>
          <a:p>
            <a:pPr algn="l" rtl="0"/>
            <a:r>
              <a:rPr lang="en-GB" dirty="0" smtClean="0"/>
              <a:t>Anterior inferior </a:t>
            </a:r>
            <a:r>
              <a:rPr lang="en-GB" dirty="0" err="1" smtClean="0"/>
              <a:t>cerebellar</a:t>
            </a:r>
            <a:r>
              <a:rPr lang="en-GB" dirty="0" smtClean="0"/>
              <a:t> artery (AICA) from basilar artery</a:t>
            </a:r>
          </a:p>
          <a:p>
            <a:pPr algn="l" rtl="0"/>
            <a:r>
              <a:rPr lang="en-GB" dirty="0" smtClean="0"/>
              <a:t>Posterior inferior </a:t>
            </a:r>
            <a:r>
              <a:rPr lang="en-GB" dirty="0" err="1" smtClean="0"/>
              <a:t>cerebellar</a:t>
            </a:r>
            <a:r>
              <a:rPr lang="en-GB" dirty="0" smtClean="0"/>
              <a:t> artery (PICA) from vertebral artery</a:t>
            </a:r>
            <a:endParaRPr lang="ar-SA"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5241925" y="2462212"/>
            <a:ext cx="3133725" cy="25431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Blood Supply to Spinal Cord</a:t>
            </a:r>
            <a:endParaRPr lang="ar-SA" dirty="0"/>
          </a:p>
        </p:txBody>
      </p:sp>
      <p:sp>
        <p:nvSpPr>
          <p:cNvPr id="3" name="Content Placeholder 2"/>
          <p:cNvSpPr>
            <a:spLocks noGrp="1"/>
          </p:cNvSpPr>
          <p:nvPr>
            <p:ph sz="quarter" idx="1"/>
          </p:nvPr>
        </p:nvSpPr>
        <p:spPr/>
        <p:txBody>
          <a:bodyPr>
            <a:normAutofit fontScale="92500"/>
          </a:bodyPr>
          <a:lstStyle/>
          <a:p>
            <a:pPr algn="l" rtl="0"/>
            <a:r>
              <a:rPr lang="en-GB" dirty="0" smtClean="0"/>
              <a:t>The spinal cord is supplied with blood by three arteries that run along its length starting in the brain, and many arteries that approach it through the sides of the spinal column</a:t>
            </a:r>
          </a:p>
          <a:p>
            <a:pPr algn="l" rtl="0"/>
            <a:r>
              <a:rPr lang="en-GB" dirty="0" smtClean="0"/>
              <a:t>The three longitudinal arteries are called the </a:t>
            </a:r>
            <a:r>
              <a:rPr lang="en-GB" b="1" dirty="0" smtClean="0">
                <a:solidFill>
                  <a:srgbClr val="FF0000"/>
                </a:solidFill>
              </a:rPr>
              <a:t>anterior spinal artery, and the right and left posterior spinal arteries</a:t>
            </a:r>
          </a:p>
          <a:p>
            <a:pPr algn="l" rtl="0"/>
            <a:r>
              <a:rPr lang="en-GB" dirty="0" smtClean="0"/>
              <a:t>These travel in the </a:t>
            </a:r>
            <a:r>
              <a:rPr lang="en-GB" b="1" dirty="0" smtClean="0">
                <a:solidFill>
                  <a:srgbClr val="008A3E"/>
                </a:solidFill>
              </a:rPr>
              <a:t>subarachnoid space </a:t>
            </a:r>
            <a:r>
              <a:rPr lang="en-GB" dirty="0" smtClean="0"/>
              <a:t>and send branches into the spinal cord</a:t>
            </a:r>
          </a:p>
          <a:p>
            <a:pPr algn="l" rtl="0"/>
            <a:r>
              <a:rPr lang="en-GB" dirty="0" smtClean="0"/>
              <a:t>They form </a:t>
            </a:r>
            <a:r>
              <a:rPr lang="en-GB" dirty="0" err="1" smtClean="0"/>
              <a:t>anastamoses</a:t>
            </a:r>
            <a:r>
              <a:rPr lang="en-GB" dirty="0" smtClean="0"/>
              <a:t> via the </a:t>
            </a:r>
            <a:r>
              <a:rPr lang="en-GB" b="1" dirty="0" smtClean="0">
                <a:solidFill>
                  <a:srgbClr val="FF0000"/>
                </a:solidFill>
              </a:rPr>
              <a:t>anterior and posterior segmental </a:t>
            </a:r>
            <a:r>
              <a:rPr lang="en-GB" b="1" dirty="0" err="1" smtClean="0">
                <a:solidFill>
                  <a:srgbClr val="FF0000"/>
                </a:solidFill>
              </a:rPr>
              <a:t>medullary</a:t>
            </a:r>
            <a:r>
              <a:rPr lang="en-GB" b="1" dirty="0" smtClean="0">
                <a:solidFill>
                  <a:srgbClr val="FF0000"/>
                </a:solidFill>
              </a:rPr>
              <a:t> arteries</a:t>
            </a:r>
            <a:r>
              <a:rPr lang="en-GB" dirty="0" smtClean="0"/>
              <a:t>, which enter the spinal cord at various points along its length</a:t>
            </a:r>
          </a:p>
          <a:p>
            <a:pPr algn="l" rtl="0"/>
            <a:r>
              <a:rPr lang="en-GB" dirty="0" smtClean="0"/>
              <a:t>Supply blood </a:t>
            </a:r>
            <a:r>
              <a:rPr lang="en-GB" dirty="0" err="1" smtClean="0"/>
              <a:t>upto</a:t>
            </a:r>
            <a:r>
              <a:rPr lang="en-GB" dirty="0" smtClean="0"/>
              <a:t> </a:t>
            </a:r>
            <a:r>
              <a:rPr lang="en-GB" b="1" dirty="0" smtClean="0">
                <a:solidFill>
                  <a:srgbClr val="00B050"/>
                </a:solidFill>
              </a:rPr>
              <a:t>cervical segments</a:t>
            </a:r>
            <a:endParaRPr lang="ar-SA" b="1" dirty="0">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Blood Supply to Spinal Cord</a:t>
            </a:r>
            <a:endParaRPr lang="ar-SA" dirty="0"/>
          </a:p>
        </p:txBody>
      </p:sp>
      <p:sp>
        <p:nvSpPr>
          <p:cNvPr id="3" name="Content Placeholder 2"/>
          <p:cNvSpPr>
            <a:spLocks noGrp="1"/>
          </p:cNvSpPr>
          <p:nvPr>
            <p:ph sz="quarter" idx="1"/>
          </p:nvPr>
        </p:nvSpPr>
        <p:spPr/>
        <p:txBody>
          <a:bodyPr>
            <a:normAutofit fontScale="92500" lnSpcReduction="20000"/>
          </a:bodyPr>
          <a:lstStyle/>
          <a:p>
            <a:pPr algn="l" rtl="0"/>
            <a:r>
              <a:rPr lang="en-GB" dirty="0" smtClean="0"/>
              <a:t>Arterial blood supply below the cervical region comes from the </a:t>
            </a:r>
            <a:r>
              <a:rPr lang="en-GB" dirty="0" err="1" smtClean="0"/>
              <a:t>radially</a:t>
            </a:r>
            <a:r>
              <a:rPr lang="en-GB" dirty="0" smtClean="0"/>
              <a:t> arranged </a:t>
            </a:r>
            <a:r>
              <a:rPr lang="en-GB" dirty="0" smtClean="0">
                <a:solidFill>
                  <a:srgbClr val="FF0000"/>
                </a:solidFill>
              </a:rPr>
              <a:t>posterior and anterior </a:t>
            </a:r>
            <a:r>
              <a:rPr lang="en-GB" dirty="0" err="1" smtClean="0">
                <a:solidFill>
                  <a:srgbClr val="FF0000"/>
                </a:solidFill>
              </a:rPr>
              <a:t>radicular</a:t>
            </a:r>
            <a:r>
              <a:rPr lang="en-GB" dirty="0" smtClean="0">
                <a:solidFill>
                  <a:srgbClr val="FF0000"/>
                </a:solidFill>
              </a:rPr>
              <a:t> arteries</a:t>
            </a:r>
            <a:r>
              <a:rPr lang="en-GB" dirty="0" smtClean="0"/>
              <a:t>, which run into spinal cord alongside the dorsal and ventral nerve roots</a:t>
            </a:r>
          </a:p>
          <a:p>
            <a:pPr algn="l" rtl="0"/>
            <a:r>
              <a:rPr lang="en-GB" dirty="0" smtClean="0"/>
              <a:t>These intercostal and lumbar </a:t>
            </a:r>
            <a:r>
              <a:rPr lang="en-GB" dirty="0" err="1" smtClean="0"/>
              <a:t>radicular</a:t>
            </a:r>
            <a:r>
              <a:rPr lang="en-GB" dirty="0" smtClean="0"/>
              <a:t> arteries arise from the aorta, provide major </a:t>
            </a:r>
            <a:r>
              <a:rPr lang="en-GB" dirty="0" err="1" smtClean="0"/>
              <a:t>anastomoses</a:t>
            </a:r>
            <a:r>
              <a:rPr lang="en-GB" dirty="0" smtClean="0"/>
              <a:t> and supplement the blood flow to the spinal cord</a:t>
            </a:r>
          </a:p>
          <a:p>
            <a:pPr algn="l" rtl="0"/>
            <a:r>
              <a:rPr lang="en-GB" dirty="0" smtClean="0"/>
              <a:t>Largest of the anterior </a:t>
            </a:r>
            <a:r>
              <a:rPr lang="en-GB" dirty="0" err="1" smtClean="0"/>
              <a:t>radicular</a:t>
            </a:r>
            <a:r>
              <a:rPr lang="en-GB" dirty="0" smtClean="0"/>
              <a:t> arteries is known as </a:t>
            </a:r>
            <a:r>
              <a:rPr lang="en-GB" dirty="0" smtClean="0">
                <a:solidFill>
                  <a:srgbClr val="FF0000"/>
                </a:solidFill>
              </a:rPr>
              <a:t>the artery of </a:t>
            </a:r>
            <a:r>
              <a:rPr lang="en-GB" dirty="0" err="1" smtClean="0">
                <a:solidFill>
                  <a:srgbClr val="FF0000"/>
                </a:solidFill>
              </a:rPr>
              <a:t>Adamkiewicz</a:t>
            </a:r>
            <a:r>
              <a:rPr lang="en-GB" dirty="0" smtClean="0"/>
              <a:t>, which usually arises between L1 and L2</a:t>
            </a:r>
          </a:p>
          <a:p>
            <a:pPr algn="l" rtl="0"/>
            <a:r>
              <a:rPr lang="en-GB" dirty="0" smtClean="0"/>
              <a:t>Impaired blood flow through these critical </a:t>
            </a:r>
            <a:r>
              <a:rPr lang="en-GB" dirty="0" err="1" smtClean="0"/>
              <a:t>radicular</a:t>
            </a:r>
            <a:r>
              <a:rPr lang="en-GB" dirty="0" smtClean="0"/>
              <a:t> arteries, especially during surgical procedures that involve abrupt disruption of blood flow through the aorta for example during aortic </a:t>
            </a:r>
            <a:r>
              <a:rPr lang="en-GB" dirty="0" err="1" smtClean="0"/>
              <a:t>aneursym</a:t>
            </a:r>
            <a:r>
              <a:rPr lang="en-GB" dirty="0" smtClean="0"/>
              <a:t> repair, can result in spinal </a:t>
            </a:r>
            <a:r>
              <a:rPr lang="en-GB" dirty="0" smtClean="0">
                <a:solidFill>
                  <a:srgbClr val="FF0000"/>
                </a:solidFill>
              </a:rPr>
              <a:t>cord infarction and paraplegia</a:t>
            </a:r>
            <a:endParaRPr lang="ar-SA"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2016671" y="413884"/>
            <a:ext cx="5003601" cy="539138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2562200" y="620688"/>
            <a:ext cx="3810000" cy="53435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Learning Objectives</a:t>
            </a:r>
            <a:endParaRPr lang="ar-SA" dirty="0"/>
          </a:p>
        </p:txBody>
      </p:sp>
      <p:sp>
        <p:nvSpPr>
          <p:cNvPr id="3" name="Content Placeholder 2"/>
          <p:cNvSpPr>
            <a:spLocks noGrp="1"/>
          </p:cNvSpPr>
          <p:nvPr>
            <p:ph sz="quarter" idx="1"/>
          </p:nvPr>
        </p:nvSpPr>
        <p:spPr/>
        <p:txBody>
          <a:bodyPr/>
          <a:lstStyle/>
          <a:p>
            <a:pPr algn="l" rtl="0"/>
            <a:r>
              <a:rPr lang="en-GB" dirty="0" smtClean="0"/>
              <a:t>Enumerate arterial supply of brain</a:t>
            </a:r>
          </a:p>
          <a:p>
            <a:pPr algn="l" rtl="0"/>
            <a:r>
              <a:rPr lang="en-GB" dirty="0" smtClean="0"/>
              <a:t>Explain division of arterial system in carotid and vertebral systems</a:t>
            </a:r>
          </a:p>
          <a:p>
            <a:pPr algn="l" rtl="0"/>
            <a:r>
              <a:rPr lang="en-GB" dirty="0" smtClean="0"/>
              <a:t>Enumerate branches of carotid and </a:t>
            </a:r>
            <a:r>
              <a:rPr lang="en-GB" dirty="0" err="1" smtClean="0"/>
              <a:t>intervertebral</a:t>
            </a:r>
            <a:r>
              <a:rPr lang="en-GB" dirty="0" smtClean="0"/>
              <a:t> arteries</a:t>
            </a:r>
          </a:p>
          <a:p>
            <a:pPr algn="l" rtl="0"/>
            <a:r>
              <a:rPr lang="en-GB" dirty="0" smtClean="0"/>
              <a:t>Explain circle of Willis and identify arterial supply of specific brain areas</a:t>
            </a:r>
          </a:p>
          <a:p>
            <a:pPr algn="l" rtl="0"/>
            <a:r>
              <a:rPr lang="en-GB" dirty="0" smtClean="0"/>
              <a:t>Enumerate veins of brain and spinal cord</a:t>
            </a:r>
          </a:p>
          <a:p>
            <a:pPr algn="l" rtl="0"/>
            <a:r>
              <a:rPr lang="en-GB" dirty="0" smtClean="0"/>
              <a:t>Identify clinical application</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01452" y="144463"/>
            <a:ext cx="64389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34163" y="1368599"/>
            <a:ext cx="6994221" cy="393260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en-US" dirty="0" smtClean="0"/>
              <a:t>Extra-</a:t>
            </a:r>
            <a:r>
              <a:rPr lang="en-US" dirty="0" err="1" smtClean="0"/>
              <a:t>dural</a:t>
            </a:r>
            <a:r>
              <a:rPr lang="en-US" dirty="0" smtClean="0"/>
              <a:t> Hemorrhage</a:t>
            </a:r>
            <a:endParaRPr lang="ar-SA" dirty="0"/>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latin typeface="Garamond" pitchFamily="18" charset="0"/>
              </a:rPr>
              <a:t>It results from injuries of the </a:t>
            </a:r>
            <a:r>
              <a:rPr lang="en-US" dirty="0" err="1" smtClean="0">
                <a:solidFill>
                  <a:srgbClr val="FF0000"/>
                </a:solidFill>
                <a:latin typeface="Garamond" pitchFamily="18" charset="0"/>
              </a:rPr>
              <a:t>meningeal</a:t>
            </a:r>
            <a:r>
              <a:rPr lang="en-US" dirty="0" smtClean="0">
                <a:latin typeface="Garamond" pitchFamily="18" charset="0"/>
              </a:rPr>
              <a:t> </a:t>
            </a:r>
            <a:r>
              <a:rPr lang="en-US" dirty="0" smtClean="0">
                <a:solidFill>
                  <a:srgbClr val="FF0000"/>
                </a:solidFill>
                <a:latin typeface="Garamond" pitchFamily="18" charset="0"/>
              </a:rPr>
              <a:t>arteries or veins</a:t>
            </a:r>
          </a:p>
          <a:p>
            <a:pPr algn="l" rtl="0"/>
            <a:r>
              <a:rPr lang="en-US" dirty="0" smtClean="0">
                <a:latin typeface="Garamond" pitchFamily="18" charset="0"/>
              </a:rPr>
              <a:t>The most common is the </a:t>
            </a:r>
            <a:r>
              <a:rPr lang="en-US" dirty="0" smtClean="0">
                <a:solidFill>
                  <a:srgbClr val="FF0000"/>
                </a:solidFill>
                <a:latin typeface="Garamond" pitchFamily="18" charset="0"/>
              </a:rPr>
              <a:t>anterior branch</a:t>
            </a:r>
            <a:r>
              <a:rPr lang="en-US" dirty="0" smtClean="0">
                <a:latin typeface="Garamond" pitchFamily="18" charset="0"/>
              </a:rPr>
              <a:t> of the middle </a:t>
            </a:r>
            <a:r>
              <a:rPr lang="en-US" dirty="0" err="1" smtClean="0">
                <a:latin typeface="Garamond" pitchFamily="18" charset="0"/>
              </a:rPr>
              <a:t>meningeal</a:t>
            </a:r>
            <a:r>
              <a:rPr lang="en-US" dirty="0" smtClean="0">
                <a:latin typeface="Garamond" pitchFamily="18" charset="0"/>
              </a:rPr>
              <a:t> artery</a:t>
            </a:r>
          </a:p>
          <a:p>
            <a:pPr algn="l" rtl="0"/>
            <a:r>
              <a:rPr lang="en-US" dirty="0" smtClean="0">
                <a:latin typeface="Garamond" pitchFamily="18" charset="0"/>
              </a:rPr>
              <a:t>A minor </a:t>
            </a:r>
            <a:r>
              <a:rPr lang="en-US" dirty="0" smtClean="0">
                <a:solidFill>
                  <a:srgbClr val="FF0000"/>
                </a:solidFill>
                <a:latin typeface="Garamond" pitchFamily="18" charset="0"/>
              </a:rPr>
              <a:t>blow to the side</a:t>
            </a:r>
            <a:r>
              <a:rPr lang="en-US" dirty="0" smtClean="0">
                <a:latin typeface="Garamond" pitchFamily="18" charset="0"/>
              </a:rPr>
              <a:t> of the head result in fracture of the</a:t>
            </a:r>
            <a:r>
              <a:rPr lang="en-US" dirty="0" smtClean="0">
                <a:solidFill>
                  <a:srgbClr val="FF0000"/>
                </a:solidFill>
                <a:latin typeface="Garamond" pitchFamily="18" charset="0"/>
              </a:rPr>
              <a:t> </a:t>
            </a:r>
            <a:r>
              <a:rPr lang="en-US" dirty="0" err="1" smtClean="0">
                <a:solidFill>
                  <a:srgbClr val="FF0000"/>
                </a:solidFill>
                <a:latin typeface="Garamond" pitchFamily="18" charset="0"/>
              </a:rPr>
              <a:t>anteroinferior</a:t>
            </a:r>
            <a:r>
              <a:rPr lang="en-US" dirty="0" smtClean="0">
                <a:latin typeface="Garamond" pitchFamily="18" charset="0"/>
              </a:rPr>
              <a:t> portion of the parietal bone </a:t>
            </a:r>
            <a:r>
              <a:rPr lang="en-US" dirty="0" smtClean="0">
                <a:solidFill>
                  <a:srgbClr val="FF0000"/>
                </a:solidFill>
                <a:latin typeface="Garamond" pitchFamily="18" charset="0"/>
              </a:rPr>
              <a:t>(</a:t>
            </a:r>
            <a:r>
              <a:rPr lang="en-US" dirty="0" err="1" smtClean="0">
                <a:solidFill>
                  <a:srgbClr val="FF0000"/>
                </a:solidFill>
                <a:latin typeface="Garamond" pitchFamily="18" charset="0"/>
              </a:rPr>
              <a:t>pterion</a:t>
            </a:r>
            <a:r>
              <a:rPr lang="en-US" dirty="0" smtClean="0">
                <a:solidFill>
                  <a:srgbClr val="FF0000"/>
                </a:solidFill>
                <a:latin typeface="Garamond" pitchFamily="18" charset="0"/>
              </a:rPr>
              <a:t>)</a:t>
            </a:r>
          </a:p>
          <a:p>
            <a:pPr algn="l" rtl="0"/>
            <a:r>
              <a:rPr lang="en-US" dirty="0" smtClean="0">
                <a:latin typeface="Garamond" pitchFamily="18" charset="0"/>
              </a:rPr>
              <a:t>The </a:t>
            </a:r>
            <a:r>
              <a:rPr lang="en-US" dirty="0" smtClean="0">
                <a:solidFill>
                  <a:srgbClr val="FF0000"/>
                </a:solidFill>
                <a:latin typeface="Garamond" pitchFamily="18" charset="0"/>
              </a:rPr>
              <a:t>intracranial pressure rises</a:t>
            </a:r>
            <a:r>
              <a:rPr lang="en-US" dirty="0" smtClean="0">
                <a:latin typeface="Garamond" pitchFamily="18" charset="0"/>
              </a:rPr>
              <a:t>. The blood clot exerts </a:t>
            </a:r>
            <a:r>
              <a:rPr lang="en-US" dirty="0" smtClean="0">
                <a:solidFill>
                  <a:srgbClr val="FF0000"/>
                </a:solidFill>
                <a:latin typeface="Garamond" pitchFamily="18" charset="0"/>
              </a:rPr>
              <a:t>local pressure</a:t>
            </a:r>
            <a:r>
              <a:rPr lang="en-US" dirty="0" smtClean="0">
                <a:latin typeface="Garamond" pitchFamily="18" charset="0"/>
              </a:rPr>
              <a:t> on the underlying </a:t>
            </a:r>
            <a:r>
              <a:rPr lang="en-US" dirty="0" smtClean="0">
                <a:solidFill>
                  <a:srgbClr val="FF0000"/>
                </a:solidFill>
                <a:latin typeface="Garamond" pitchFamily="18" charset="0"/>
              </a:rPr>
              <a:t>motor area</a:t>
            </a:r>
            <a:r>
              <a:rPr lang="en-US" dirty="0" smtClean="0">
                <a:latin typeface="Garamond" pitchFamily="18" charset="0"/>
              </a:rPr>
              <a:t> in the </a:t>
            </a:r>
            <a:r>
              <a:rPr lang="en-US" dirty="0" err="1" smtClean="0">
                <a:latin typeface="Garamond" pitchFamily="18" charset="0"/>
              </a:rPr>
              <a:t>precentral</a:t>
            </a:r>
            <a:r>
              <a:rPr lang="en-US" dirty="0" smtClean="0">
                <a:latin typeface="Garamond" pitchFamily="18" charset="0"/>
              </a:rPr>
              <a:t> </a:t>
            </a:r>
            <a:r>
              <a:rPr lang="en-US" dirty="0" err="1" smtClean="0">
                <a:latin typeface="Garamond" pitchFamily="18" charset="0"/>
              </a:rPr>
              <a:t>gyrus</a:t>
            </a:r>
            <a:endParaRPr lang="en-US" dirty="0" smtClean="0">
              <a:latin typeface="Garamond" pitchFamily="18" charset="0"/>
            </a:endParaRPr>
          </a:p>
          <a:p>
            <a:pPr algn="l" rtl="0"/>
            <a:r>
              <a:rPr lang="en-US" dirty="0" smtClean="0">
                <a:latin typeface="Garamond" pitchFamily="18" charset="0"/>
              </a:rPr>
              <a:t>Blood may </a:t>
            </a:r>
            <a:r>
              <a:rPr lang="en-US" dirty="0" smtClean="0">
                <a:solidFill>
                  <a:srgbClr val="FF0000"/>
                </a:solidFill>
                <a:latin typeface="Garamond" pitchFamily="18" charset="0"/>
              </a:rPr>
              <a:t>pass out</a:t>
            </a:r>
            <a:r>
              <a:rPr lang="en-US" dirty="0" smtClean="0">
                <a:latin typeface="Garamond" pitchFamily="18" charset="0"/>
              </a:rPr>
              <a:t> through the fracture line to form a </a:t>
            </a:r>
            <a:r>
              <a:rPr lang="en-US" dirty="0" smtClean="0">
                <a:solidFill>
                  <a:srgbClr val="FF0000"/>
                </a:solidFill>
                <a:latin typeface="Garamond" pitchFamily="18" charset="0"/>
              </a:rPr>
              <a:t>soft swelling</a:t>
            </a:r>
            <a:r>
              <a:rPr lang="en-US" dirty="0" smtClean="0">
                <a:latin typeface="Garamond" pitchFamily="18" charset="0"/>
              </a:rPr>
              <a:t> under the </a:t>
            </a:r>
            <a:r>
              <a:rPr lang="en-US" dirty="0" err="1" smtClean="0">
                <a:solidFill>
                  <a:srgbClr val="FF0000"/>
                </a:solidFill>
                <a:latin typeface="Garamond" pitchFamily="18" charset="0"/>
              </a:rPr>
              <a:t>temporalis</a:t>
            </a:r>
            <a:r>
              <a:rPr lang="en-US" dirty="0" smtClean="0">
                <a:solidFill>
                  <a:srgbClr val="FF0000"/>
                </a:solidFill>
                <a:latin typeface="Garamond" pitchFamily="18" charset="0"/>
              </a:rPr>
              <a:t> muscle</a:t>
            </a:r>
            <a:endParaRPr lang="en-US" dirty="0" smtClean="0">
              <a:latin typeface="Garamond" pitchFamily="18" charset="0"/>
            </a:endParaRPr>
          </a:p>
          <a:p>
            <a:pPr algn="l" rtl="0"/>
            <a:r>
              <a:rPr lang="en-US" dirty="0" smtClean="0">
                <a:latin typeface="Garamond" pitchFamily="18" charset="0"/>
              </a:rPr>
              <a:t>The burr hole through the skull wall should be placed 2.5 to 4 cm </a:t>
            </a:r>
            <a:r>
              <a:rPr lang="en-US" dirty="0" smtClean="0">
                <a:solidFill>
                  <a:srgbClr val="FF0000"/>
                </a:solidFill>
                <a:latin typeface="Garamond" pitchFamily="18" charset="0"/>
              </a:rPr>
              <a:t>above </a:t>
            </a:r>
            <a:r>
              <a:rPr lang="en-US" dirty="0" smtClean="0">
                <a:latin typeface="Garamond" pitchFamily="18" charset="0"/>
              </a:rPr>
              <a:t>the midpoint </a:t>
            </a:r>
            <a:r>
              <a:rPr lang="en-US" dirty="0" smtClean="0">
                <a:solidFill>
                  <a:srgbClr val="FF0000"/>
                </a:solidFill>
                <a:latin typeface="Garamond" pitchFamily="18" charset="0"/>
              </a:rPr>
              <a:t>of the </a:t>
            </a:r>
            <a:r>
              <a:rPr lang="en-US" dirty="0" err="1" smtClean="0">
                <a:solidFill>
                  <a:srgbClr val="FF0000"/>
                </a:solidFill>
                <a:latin typeface="Garamond" pitchFamily="18" charset="0"/>
              </a:rPr>
              <a:t>zygomatic</a:t>
            </a:r>
            <a:r>
              <a:rPr lang="en-US" dirty="0" smtClean="0">
                <a:latin typeface="Garamond" pitchFamily="18" charset="0"/>
              </a:rPr>
              <a:t> arch to </a:t>
            </a:r>
            <a:r>
              <a:rPr lang="en-US" dirty="0" err="1" smtClean="0">
                <a:latin typeface="Garamond" pitchFamily="18" charset="0"/>
              </a:rPr>
              <a:t>ligate</a:t>
            </a:r>
            <a:r>
              <a:rPr lang="en-US" dirty="0" smtClean="0">
                <a:latin typeface="Garamond" pitchFamily="18" charset="0"/>
              </a:rPr>
              <a:t> or plug the </a:t>
            </a:r>
            <a:r>
              <a:rPr lang="en-US" dirty="0" smtClean="0">
                <a:solidFill>
                  <a:srgbClr val="FF0000"/>
                </a:solidFill>
                <a:latin typeface="Garamond" pitchFamily="18" charset="0"/>
              </a:rPr>
              <a:t>torn artery or vein</a:t>
            </a:r>
            <a:endParaRPr lang="en-US" dirty="0" smtClean="0">
              <a:latin typeface="Garamond" pitchFamily="18" charset="0"/>
            </a:endParaRPr>
          </a:p>
          <a:p>
            <a:pPr algn="l" rtl="0"/>
            <a:endParaRPr lang="ar-SA" dirty="0">
              <a:latin typeface="Garamond"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938AAF"/>
          <p:cNvPicPr>
            <a:picLocks noChangeAspect="1" noChangeArrowheads="1"/>
          </p:cNvPicPr>
          <p:nvPr/>
        </p:nvPicPr>
        <p:blipFill>
          <a:blip r:embed="rId2" cstate="print"/>
          <a:srcRect l="22162" b="46844"/>
          <a:stretch>
            <a:fillRect/>
          </a:stretch>
        </p:blipFill>
        <p:spPr>
          <a:xfrm>
            <a:off x="2267744" y="792088"/>
            <a:ext cx="4427538" cy="4653136"/>
          </a:xfrm>
          <a:prstGeom prst="rect">
            <a:avLst/>
          </a:prstGeo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Sub-</a:t>
            </a:r>
            <a:r>
              <a:rPr lang="en-US" dirty="0" err="1" smtClean="0"/>
              <a:t>dural</a:t>
            </a:r>
            <a:r>
              <a:rPr lang="en-US" dirty="0" smtClean="0"/>
              <a:t> Hemorrhage</a:t>
            </a:r>
            <a:endParaRPr lang="ar-SA" dirty="0"/>
          </a:p>
        </p:txBody>
      </p:sp>
      <p:sp>
        <p:nvSpPr>
          <p:cNvPr id="3" name="Content Placeholder 2"/>
          <p:cNvSpPr>
            <a:spLocks noGrp="1"/>
          </p:cNvSpPr>
          <p:nvPr>
            <p:ph sz="quarter" idx="1"/>
          </p:nvPr>
        </p:nvSpPr>
        <p:spPr/>
        <p:txBody>
          <a:bodyPr>
            <a:noAutofit/>
          </a:bodyPr>
          <a:lstStyle/>
          <a:p>
            <a:pPr algn="l" rtl="0">
              <a:spcBef>
                <a:spcPct val="50000"/>
              </a:spcBef>
            </a:pPr>
            <a:r>
              <a:rPr lang="en-US" sz="2400" dirty="0" smtClean="0">
                <a:latin typeface="Garamond" pitchFamily="18" charset="0"/>
              </a:rPr>
              <a:t>It results from </a:t>
            </a:r>
            <a:r>
              <a:rPr lang="en-US" sz="2400" dirty="0" smtClean="0">
                <a:solidFill>
                  <a:srgbClr val="FF0000"/>
                </a:solidFill>
                <a:latin typeface="Garamond" pitchFamily="18" charset="0"/>
              </a:rPr>
              <a:t>tearing of</a:t>
            </a:r>
            <a:r>
              <a:rPr lang="en-US" sz="2400" dirty="0" smtClean="0">
                <a:latin typeface="Garamond" pitchFamily="18" charset="0"/>
              </a:rPr>
              <a:t> the </a:t>
            </a:r>
            <a:r>
              <a:rPr lang="en-US" sz="2400" dirty="0" smtClean="0">
                <a:solidFill>
                  <a:srgbClr val="FF0000"/>
                </a:solidFill>
                <a:latin typeface="Garamond" pitchFamily="18" charset="0"/>
              </a:rPr>
              <a:t>superior cerebral veins</a:t>
            </a:r>
            <a:r>
              <a:rPr lang="en-US" sz="2400" dirty="0" smtClean="0">
                <a:latin typeface="Garamond" pitchFamily="18" charset="0"/>
              </a:rPr>
              <a:t> at their </a:t>
            </a:r>
            <a:r>
              <a:rPr lang="en-US" sz="2400" dirty="0" smtClean="0">
                <a:solidFill>
                  <a:srgbClr val="FF0000"/>
                </a:solidFill>
                <a:latin typeface="Garamond" pitchFamily="18" charset="0"/>
              </a:rPr>
              <a:t>entrance into the</a:t>
            </a:r>
            <a:r>
              <a:rPr lang="en-US" sz="2400" dirty="0" smtClean="0">
                <a:latin typeface="Garamond" pitchFamily="18" charset="0"/>
              </a:rPr>
              <a:t> superior </a:t>
            </a:r>
            <a:r>
              <a:rPr lang="en-US" sz="2400" dirty="0" err="1" smtClean="0">
                <a:latin typeface="Garamond" pitchFamily="18" charset="0"/>
              </a:rPr>
              <a:t>sagittal</a:t>
            </a:r>
            <a:r>
              <a:rPr lang="en-US" sz="2400" dirty="0" smtClean="0">
                <a:latin typeface="Garamond" pitchFamily="18" charset="0"/>
              </a:rPr>
              <a:t> sinus</a:t>
            </a:r>
          </a:p>
          <a:p>
            <a:pPr algn="l" rtl="0">
              <a:spcBef>
                <a:spcPct val="50000"/>
              </a:spcBef>
            </a:pPr>
            <a:r>
              <a:rPr lang="en-US" sz="2400" dirty="0" smtClean="0">
                <a:latin typeface="Garamond" pitchFamily="18" charset="0"/>
              </a:rPr>
              <a:t>Cause is a blow on the front or back of the head causing </a:t>
            </a:r>
            <a:r>
              <a:rPr lang="en-US" sz="2400" dirty="0" err="1" smtClean="0">
                <a:solidFill>
                  <a:srgbClr val="FF0000"/>
                </a:solidFill>
                <a:latin typeface="Garamond" pitchFamily="18" charset="0"/>
              </a:rPr>
              <a:t>anteroposterior</a:t>
            </a:r>
            <a:r>
              <a:rPr lang="en-US" sz="2400" dirty="0" smtClean="0">
                <a:solidFill>
                  <a:srgbClr val="FF0000"/>
                </a:solidFill>
                <a:latin typeface="Garamond" pitchFamily="18" charset="0"/>
              </a:rPr>
              <a:t> displacement</a:t>
            </a:r>
            <a:r>
              <a:rPr lang="en-US" sz="2400" dirty="0" smtClean="0">
                <a:latin typeface="Garamond" pitchFamily="18" charset="0"/>
              </a:rPr>
              <a:t> of the brain within the skull</a:t>
            </a:r>
          </a:p>
          <a:p>
            <a:pPr algn="l" rtl="0">
              <a:spcBef>
                <a:spcPct val="50000"/>
              </a:spcBef>
            </a:pPr>
            <a:r>
              <a:rPr lang="en-US" sz="2400" dirty="0" smtClean="0">
                <a:latin typeface="Garamond" pitchFamily="18" charset="0"/>
              </a:rPr>
              <a:t>Blood under low pressure begins to accumulate in the space between </a:t>
            </a:r>
            <a:r>
              <a:rPr lang="en-US" sz="2400" dirty="0" smtClean="0">
                <a:solidFill>
                  <a:srgbClr val="FF0000"/>
                </a:solidFill>
                <a:latin typeface="Garamond" pitchFamily="18" charset="0"/>
              </a:rPr>
              <a:t>the </a:t>
            </a:r>
            <a:r>
              <a:rPr lang="en-US" sz="2400" dirty="0" err="1" smtClean="0">
                <a:solidFill>
                  <a:srgbClr val="FF0000"/>
                </a:solidFill>
                <a:latin typeface="Garamond" pitchFamily="18" charset="0"/>
              </a:rPr>
              <a:t>dura</a:t>
            </a:r>
            <a:r>
              <a:rPr lang="en-US" sz="2400" dirty="0" smtClean="0">
                <a:solidFill>
                  <a:srgbClr val="FF0000"/>
                </a:solidFill>
                <a:latin typeface="Garamond" pitchFamily="18" charset="0"/>
              </a:rPr>
              <a:t> and </a:t>
            </a:r>
            <a:r>
              <a:rPr lang="en-US" sz="2400" dirty="0" err="1" smtClean="0">
                <a:solidFill>
                  <a:srgbClr val="FF0000"/>
                </a:solidFill>
                <a:latin typeface="Garamond" pitchFamily="18" charset="0"/>
              </a:rPr>
              <a:t>arachnoid</a:t>
            </a:r>
            <a:endParaRPr lang="en-US" sz="2400" dirty="0" smtClean="0">
              <a:solidFill>
                <a:srgbClr val="FF0000"/>
              </a:solidFill>
              <a:latin typeface="Garamond" pitchFamily="18" charset="0"/>
            </a:endParaRPr>
          </a:p>
          <a:p>
            <a:pPr algn="l" rtl="0">
              <a:spcBef>
                <a:spcPct val="50000"/>
              </a:spcBef>
            </a:pPr>
            <a:r>
              <a:rPr lang="en-US" sz="2400" dirty="0" smtClean="0">
                <a:solidFill>
                  <a:srgbClr val="FF0000"/>
                </a:solidFill>
                <a:latin typeface="Garamond" pitchFamily="18" charset="0"/>
              </a:rPr>
              <a:t>Acute</a:t>
            </a:r>
            <a:r>
              <a:rPr lang="en-US" sz="2400" dirty="0" smtClean="0">
                <a:latin typeface="Garamond" pitchFamily="18" charset="0"/>
              </a:rPr>
              <a:t> symptoms in the form of </a:t>
            </a:r>
            <a:r>
              <a:rPr lang="en-US" sz="2400" dirty="0" smtClean="0">
                <a:solidFill>
                  <a:srgbClr val="FF0000"/>
                </a:solidFill>
                <a:latin typeface="Garamond" pitchFamily="18" charset="0"/>
              </a:rPr>
              <a:t>vomiting due</a:t>
            </a:r>
            <a:r>
              <a:rPr lang="en-US" sz="2400" dirty="0" smtClean="0">
                <a:latin typeface="Garamond" pitchFamily="18" charset="0"/>
              </a:rPr>
              <a:t> to rise in the venous pressure  may be present. In the </a:t>
            </a:r>
            <a:r>
              <a:rPr lang="en-US" sz="2400" dirty="0" smtClean="0">
                <a:solidFill>
                  <a:srgbClr val="FF0000"/>
                </a:solidFill>
                <a:latin typeface="Garamond" pitchFamily="18" charset="0"/>
              </a:rPr>
              <a:t>chronic</a:t>
            </a:r>
            <a:r>
              <a:rPr lang="en-US" sz="2400" dirty="0" smtClean="0">
                <a:latin typeface="Garamond" pitchFamily="18" charset="0"/>
              </a:rPr>
              <a:t> form, over a several months, the small blood clot will attract fluid by</a:t>
            </a:r>
            <a:r>
              <a:rPr lang="en-US" sz="2400" dirty="0" smtClean="0">
                <a:solidFill>
                  <a:srgbClr val="FF0000"/>
                </a:solidFill>
                <a:latin typeface="Garamond" pitchFamily="18" charset="0"/>
              </a:rPr>
              <a:t> osmosis</a:t>
            </a:r>
            <a:r>
              <a:rPr lang="en-US" sz="2400" dirty="0" smtClean="0">
                <a:latin typeface="Garamond" pitchFamily="18" charset="0"/>
              </a:rPr>
              <a:t> so a </a:t>
            </a:r>
            <a:r>
              <a:rPr lang="en-US" sz="2400" dirty="0" smtClean="0">
                <a:solidFill>
                  <a:srgbClr val="FF0000"/>
                </a:solidFill>
                <a:latin typeface="Garamond" pitchFamily="18" charset="0"/>
              </a:rPr>
              <a:t>hemorrhagic cyst</a:t>
            </a:r>
            <a:r>
              <a:rPr lang="en-US" sz="2400" dirty="0" smtClean="0">
                <a:latin typeface="Garamond" pitchFamily="18" charset="0"/>
              </a:rPr>
              <a:t> is formed and </a:t>
            </a:r>
            <a:r>
              <a:rPr lang="en-US" sz="2400" dirty="0" smtClean="0">
                <a:solidFill>
                  <a:srgbClr val="FF0000"/>
                </a:solidFill>
                <a:latin typeface="Garamond" pitchFamily="18" charset="0"/>
              </a:rPr>
              <a:t>gradually expands</a:t>
            </a:r>
            <a:r>
              <a:rPr lang="en-US" sz="2400" dirty="0" smtClean="0">
                <a:latin typeface="Garamond" pitchFamily="18" charset="0"/>
              </a:rPr>
              <a:t> produces </a:t>
            </a:r>
            <a:r>
              <a:rPr lang="en-US" sz="2400" dirty="0" smtClean="0">
                <a:solidFill>
                  <a:srgbClr val="FF0000"/>
                </a:solidFill>
                <a:latin typeface="Garamond" pitchFamily="18" charset="0"/>
              </a:rPr>
              <a:t>pressure</a:t>
            </a:r>
            <a:endParaRPr lang="ar-SA" sz="2400" dirty="0">
              <a:latin typeface="Garamond"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Sub-</a:t>
            </a:r>
            <a:r>
              <a:rPr lang="en-US" dirty="0" err="1" smtClean="0"/>
              <a:t>dural</a:t>
            </a:r>
            <a:r>
              <a:rPr lang="en-US" dirty="0" smtClean="0"/>
              <a:t> Hemorrhage</a:t>
            </a:r>
            <a:endParaRPr lang="ar-SA" dirty="0"/>
          </a:p>
        </p:txBody>
      </p:sp>
      <p:pic>
        <p:nvPicPr>
          <p:cNvPr id="5" name="Picture 2" descr="8E496ACB"/>
          <p:cNvPicPr>
            <a:picLocks noGrp="1" noChangeAspect="1" noChangeArrowheads="1"/>
          </p:cNvPicPr>
          <p:nvPr>
            <p:ph sz="quarter" idx="1"/>
          </p:nvPr>
        </p:nvPicPr>
        <p:blipFill>
          <a:blip r:embed="rId2" cstate="print">
            <a:lum bright="-6000"/>
          </a:blip>
          <a:srcRect l="44180" t="37059" b="31854"/>
          <a:stretch>
            <a:fillRect/>
          </a:stretch>
        </p:blipFill>
        <p:spPr>
          <a:xfrm>
            <a:off x="914400" y="2325082"/>
            <a:ext cx="3749675" cy="2817436"/>
          </a:xfrm>
          <a:noFill/>
          <a:ln/>
        </p:spPr>
      </p:pic>
      <p:pic>
        <p:nvPicPr>
          <p:cNvPr id="6" name="Picture 3" descr="8D08B6CB"/>
          <p:cNvPicPr>
            <a:picLocks noGrp="1" noChangeAspect="1" noChangeArrowheads="1"/>
          </p:cNvPicPr>
          <p:nvPr>
            <p:ph sz="quarter" idx="2"/>
          </p:nvPr>
        </p:nvPicPr>
        <p:blipFill>
          <a:blip r:embed="rId3" cstate="print">
            <a:lum bright="-12000" contrast="12000"/>
          </a:blip>
          <a:srcRect l="19444" t="3625" r="12929" b="49507"/>
          <a:stretch>
            <a:fillRect/>
          </a:stretch>
        </p:blipFill>
        <p:spPr bwMode="auto">
          <a:xfrm>
            <a:off x="4933950" y="2065051"/>
            <a:ext cx="3749675" cy="333749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Subarachnoid Hemorrhage</a:t>
            </a:r>
            <a:endParaRPr lang="ar-SA" dirty="0"/>
          </a:p>
        </p:txBody>
      </p:sp>
      <p:sp>
        <p:nvSpPr>
          <p:cNvPr id="3" name="Content Placeholder 2"/>
          <p:cNvSpPr>
            <a:spLocks noGrp="1"/>
          </p:cNvSpPr>
          <p:nvPr>
            <p:ph sz="quarter" idx="1"/>
          </p:nvPr>
        </p:nvSpPr>
        <p:spPr/>
        <p:txBody>
          <a:bodyPr>
            <a:normAutofit fontScale="85000" lnSpcReduction="10000"/>
          </a:bodyPr>
          <a:lstStyle/>
          <a:p>
            <a:pPr algn="l" rtl="0"/>
            <a:r>
              <a:rPr lang="en-US" sz="2800" dirty="0" smtClean="0">
                <a:latin typeface="Garamond" pitchFamily="18" charset="0"/>
              </a:rPr>
              <a:t>It results from leakage or </a:t>
            </a:r>
            <a:r>
              <a:rPr lang="en-US" sz="2800" dirty="0" smtClean="0">
                <a:solidFill>
                  <a:srgbClr val="FF0000"/>
                </a:solidFill>
                <a:latin typeface="Garamond" pitchFamily="18" charset="0"/>
              </a:rPr>
              <a:t>rupture of</a:t>
            </a:r>
            <a:r>
              <a:rPr lang="en-US" sz="2800" dirty="0" smtClean="0">
                <a:latin typeface="Garamond" pitchFamily="18" charset="0"/>
              </a:rPr>
              <a:t> a congenital </a:t>
            </a:r>
            <a:r>
              <a:rPr lang="en-US" sz="2800" dirty="0" smtClean="0">
                <a:solidFill>
                  <a:srgbClr val="FF0000"/>
                </a:solidFill>
                <a:latin typeface="Garamond" pitchFamily="18" charset="0"/>
              </a:rPr>
              <a:t>aneurysm on</a:t>
            </a:r>
            <a:r>
              <a:rPr lang="en-US" sz="2800" dirty="0" smtClean="0">
                <a:latin typeface="Garamond" pitchFamily="18" charset="0"/>
              </a:rPr>
              <a:t> the circle of Willis </a:t>
            </a:r>
          </a:p>
          <a:p>
            <a:pPr algn="l" rtl="0"/>
            <a:r>
              <a:rPr lang="en-US" sz="2800" dirty="0" smtClean="0">
                <a:latin typeface="Garamond" pitchFamily="18" charset="0"/>
              </a:rPr>
              <a:t>The </a:t>
            </a:r>
            <a:r>
              <a:rPr lang="en-US" sz="2800" dirty="0" smtClean="0">
                <a:solidFill>
                  <a:srgbClr val="FF0000"/>
                </a:solidFill>
                <a:latin typeface="Garamond" pitchFamily="18" charset="0"/>
              </a:rPr>
              <a:t>sudden </a:t>
            </a:r>
            <a:r>
              <a:rPr lang="en-US" sz="2800" dirty="0" smtClean="0">
                <a:latin typeface="Garamond" pitchFamily="18" charset="0"/>
              </a:rPr>
              <a:t>symptoms include severe headache; </a:t>
            </a:r>
            <a:r>
              <a:rPr lang="en-US" sz="2800" dirty="0" smtClean="0">
                <a:solidFill>
                  <a:srgbClr val="FF0000"/>
                </a:solidFill>
                <a:latin typeface="Garamond" pitchFamily="18" charset="0"/>
              </a:rPr>
              <a:t>stiffness of the neck</a:t>
            </a:r>
            <a:r>
              <a:rPr lang="en-US" sz="2800" dirty="0" smtClean="0">
                <a:latin typeface="Garamond" pitchFamily="18" charset="0"/>
              </a:rPr>
              <a:t> and loss of consciousness </a:t>
            </a:r>
          </a:p>
          <a:p>
            <a:pPr algn="l" rtl="0"/>
            <a:r>
              <a:rPr lang="en-US" sz="2800" dirty="0" smtClean="0">
                <a:latin typeface="Garamond" pitchFamily="18" charset="0"/>
              </a:rPr>
              <a:t>The diagnosis is established by withdrawing </a:t>
            </a:r>
            <a:r>
              <a:rPr lang="en-US" sz="2800" dirty="0" smtClean="0">
                <a:solidFill>
                  <a:srgbClr val="FF0000"/>
                </a:solidFill>
                <a:latin typeface="Garamond" pitchFamily="18" charset="0"/>
              </a:rPr>
              <a:t>heavily blood- stained CSF fluid</a:t>
            </a:r>
            <a:r>
              <a:rPr lang="en-US" sz="2800" dirty="0" smtClean="0">
                <a:latin typeface="Garamond" pitchFamily="18" charset="0"/>
              </a:rPr>
              <a:t> through a lumbar puncture ( </a:t>
            </a:r>
            <a:r>
              <a:rPr lang="en-US" sz="2800" dirty="0" smtClean="0">
                <a:solidFill>
                  <a:srgbClr val="FF0000"/>
                </a:solidFill>
                <a:latin typeface="Garamond" pitchFamily="18" charset="0"/>
              </a:rPr>
              <a:t>spinal tap )</a:t>
            </a:r>
            <a:endParaRPr lang="ar-SA" dirty="0">
              <a:latin typeface="Garamond" pitchFamily="18" charset="0"/>
            </a:endParaRPr>
          </a:p>
        </p:txBody>
      </p:sp>
      <p:pic>
        <p:nvPicPr>
          <p:cNvPr id="5" name="Picture 2" descr="44387227"/>
          <p:cNvPicPr>
            <a:picLocks noGrp="1" noChangeAspect="1" noChangeArrowheads="1"/>
          </p:cNvPicPr>
          <p:nvPr>
            <p:ph sz="quarter" idx="2"/>
          </p:nvPr>
        </p:nvPicPr>
        <p:blipFill>
          <a:blip r:embed="rId2" cstate="print">
            <a:lum bright="-6000" contrast="6000"/>
          </a:blip>
          <a:srcRect l="8464" t="3320" r="6879" b="52257"/>
          <a:stretch>
            <a:fillRect/>
          </a:stretch>
        </p:blipFill>
        <p:spPr>
          <a:xfrm>
            <a:off x="4933950" y="2442637"/>
            <a:ext cx="3749675" cy="2582325"/>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1" dirty="0" smtClean="0"/>
              <a:t>The areas of the brain affected by stroke</a:t>
            </a:r>
            <a:endParaRPr lang="ar-SA" dirty="0"/>
          </a:p>
        </p:txBody>
      </p:sp>
      <p:sp>
        <p:nvSpPr>
          <p:cNvPr id="3" name="Text Placeholder 2"/>
          <p:cNvSpPr>
            <a:spLocks noGrp="1"/>
          </p:cNvSpPr>
          <p:nvPr>
            <p:ph type="body" sz="half" idx="2"/>
          </p:nvPr>
        </p:nvSpPr>
        <p:spPr/>
        <p:txBody>
          <a:bodyPr>
            <a:noAutofit/>
          </a:bodyPr>
          <a:lstStyle/>
          <a:p>
            <a:pPr algn="l" rtl="0"/>
            <a:r>
              <a:rPr lang="en-GB" sz="1400" dirty="0" smtClean="0"/>
              <a:t>A stroke is the sudden damage or death of cells in a localised area of the brain, due to inadequate blood flow. A stroke occurs when blood flow is interrupted causing oxygen starvation. A haemorrhage or thrombosis in the main arteries of the brain can cause this oxygen starvation. The areas of the brain affected by the stroke depend on the particular artery that is affected: middle cerebral artery (pink); posterior cerebral artery (green); and anterior cerebral artery (blue).</a:t>
            </a:r>
          </a:p>
          <a:p>
            <a:pPr algn="l" rtl="0"/>
            <a:endParaRPr lang="ar-SA" sz="1400" dirty="0"/>
          </a:p>
        </p:txBody>
      </p:sp>
      <p:pic>
        <p:nvPicPr>
          <p:cNvPr id="7170" name="Picture 2"/>
          <p:cNvPicPr>
            <a:picLocks noGrp="1" noChangeAspect="1" noChangeArrowheads="1"/>
          </p:cNvPicPr>
          <p:nvPr>
            <p:ph type="pic" idx="1"/>
          </p:nvPr>
        </p:nvPicPr>
        <p:blipFill>
          <a:blip r:embed="rId2" cstate="print"/>
          <a:srcRect t="5801" b="5801"/>
          <a:stretch>
            <a:fillRect/>
          </a:stretch>
        </p:blipFill>
        <p:spPr bwMode="auto">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Circle of Willis</a:t>
            </a:r>
            <a:endParaRPr lang="ar-SA"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5029250" y="2204864"/>
            <a:ext cx="3439151" cy="3168352"/>
          </a:xfrm>
          <a:prstGeom prst="rect">
            <a:avLst/>
          </a:prstGeom>
          <a:noFill/>
          <a:ln w="9525">
            <a:noFill/>
            <a:miter lim="800000"/>
            <a:headEnd/>
            <a:tailEnd/>
          </a:ln>
          <a:effectLst/>
        </p:spPr>
      </p:pic>
      <p:pic>
        <p:nvPicPr>
          <p:cNvPr id="1027" name="Picture 3"/>
          <p:cNvPicPr>
            <a:picLocks noGrp="1" noChangeAspect="1" noChangeArrowheads="1"/>
          </p:cNvPicPr>
          <p:nvPr>
            <p:ph sz="quarter" idx="1"/>
          </p:nvPr>
        </p:nvPicPr>
        <p:blipFill>
          <a:blip r:embed="rId3" cstate="print"/>
          <a:srcRect/>
          <a:stretch>
            <a:fillRect/>
          </a:stretch>
        </p:blipFill>
        <p:spPr bwMode="auto">
          <a:xfrm>
            <a:off x="1354286" y="1447800"/>
            <a:ext cx="2869903"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Arterial Supply of Brain</a:t>
            </a:r>
            <a:endParaRPr lang="ar-SA" dirty="0"/>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The brain receives blood from two sources: the </a:t>
            </a:r>
            <a:r>
              <a:rPr lang="en-US" b="1" dirty="0" smtClean="0"/>
              <a:t>internal carotid arteries</a:t>
            </a:r>
            <a:r>
              <a:rPr lang="en-US" dirty="0" smtClean="0"/>
              <a:t>, which arise at the point in the neck where the common carotid arteries bifurcate, and the </a:t>
            </a:r>
            <a:r>
              <a:rPr lang="en-US" b="1" dirty="0" smtClean="0"/>
              <a:t>vertebral arteries</a:t>
            </a:r>
            <a:r>
              <a:rPr lang="en-US" dirty="0" smtClean="0"/>
              <a:t> </a:t>
            </a:r>
          </a:p>
          <a:p>
            <a:pPr algn="l" rtl="0"/>
            <a:r>
              <a:rPr lang="en-US" dirty="0" smtClean="0"/>
              <a:t>The internal carotid arteries branch to form, the </a:t>
            </a:r>
            <a:r>
              <a:rPr lang="en-US" b="1" dirty="0" smtClean="0"/>
              <a:t>anterior</a:t>
            </a:r>
            <a:r>
              <a:rPr lang="en-US" dirty="0" smtClean="0"/>
              <a:t> and </a:t>
            </a:r>
            <a:r>
              <a:rPr lang="en-US" b="1" dirty="0" smtClean="0"/>
              <a:t>middle cerebral arteries</a:t>
            </a:r>
          </a:p>
          <a:p>
            <a:pPr algn="l" rtl="0"/>
            <a:r>
              <a:rPr lang="en-US" dirty="0" smtClean="0"/>
              <a:t>The right and left vertebral arteries come together at the level of the </a:t>
            </a:r>
            <a:r>
              <a:rPr lang="en-US" dirty="0" err="1" smtClean="0"/>
              <a:t>pons</a:t>
            </a:r>
            <a:r>
              <a:rPr lang="en-US" dirty="0" smtClean="0"/>
              <a:t> on the ventral surface of the brainstem to form the midline </a:t>
            </a:r>
            <a:r>
              <a:rPr lang="en-US" b="1" dirty="0" smtClean="0"/>
              <a:t>basilar artery</a:t>
            </a:r>
          </a:p>
          <a:p>
            <a:pPr algn="l" rtl="0"/>
            <a:r>
              <a:rPr lang="en-US" dirty="0" smtClean="0"/>
              <a:t>The basilar artery joins the blood supply from the internal carotids in an arterial ring at the base of the brain (in the vicinity of the hypothalamus and cerebral peduncles) called the </a:t>
            </a:r>
            <a:r>
              <a:rPr lang="en-US" b="1" dirty="0" smtClean="0"/>
              <a:t>circle of Willis</a:t>
            </a:r>
          </a:p>
          <a:p>
            <a:pPr algn="l" rtl="0"/>
            <a:r>
              <a:rPr lang="en-US" dirty="0" smtClean="0"/>
              <a:t>The </a:t>
            </a:r>
            <a:r>
              <a:rPr lang="en-US" b="1" dirty="0" smtClean="0"/>
              <a:t>posterior cerebral arteries </a:t>
            </a:r>
            <a:r>
              <a:rPr lang="en-US" dirty="0" smtClean="0"/>
              <a:t>arise at this confluence, as do two small bridging arteries, the </a:t>
            </a:r>
            <a:r>
              <a:rPr lang="en-US" b="1" dirty="0" smtClean="0"/>
              <a:t>anterior and posterior communicating arteries</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Physiological Significance</a:t>
            </a:r>
            <a:endParaRPr lang="ar-SA" dirty="0"/>
          </a:p>
        </p:txBody>
      </p:sp>
      <p:sp>
        <p:nvSpPr>
          <p:cNvPr id="3" name="Content Placeholder 2"/>
          <p:cNvSpPr>
            <a:spLocks noGrp="1"/>
          </p:cNvSpPr>
          <p:nvPr>
            <p:ph sz="quarter" idx="1"/>
          </p:nvPr>
        </p:nvSpPr>
        <p:spPr/>
        <p:txBody>
          <a:bodyPr/>
          <a:lstStyle/>
          <a:p>
            <a:pPr algn="l" rtl="0"/>
            <a:r>
              <a:rPr lang="en-GB" dirty="0" smtClean="0"/>
              <a:t>The arrangement of the brain's arteries into the Circle of Willis creates collaterals in the cerebral circulation</a:t>
            </a:r>
          </a:p>
          <a:p>
            <a:pPr algn="l" rtl="0"/>
            <a:r>
              <a:rPr lang="en-GB" dirty="0" smtClean="0"/>
              <a:t>If one part of the circle becomes blocked or narrowed (</a:t>
            </a:r>
            <a:r>
              <a:rPr lang="en-GB" dirty="0" err="1" smtClean="0"/>
              <a:t>stenosed</a:t>
            </a:r>
            <a:r>
              <a:rPr lang="en-GB" dirty="0" smtClean="0"/>
              <a:t>) or one of the arteries supplying the circle is blocked or narrowed, blood flow from the other blood vessels can often preserve the cerebral perfusion well enough to avoid the symptoms of ischemia</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Internal Carotid Artery</a:t>
            </a:r>
            <a:endParaRPr lang="ar-SA" dirty="0"/>
          </a:p>
        </p:txBody>
      </p:sp>
      <p:sp>
        <p:nvSpPr>
          <p:cNvPr id="3" name="Content Placeholder 2"/>
          <p:cNvSpPr>
            <a:spLocks noGrp="1"/>
          </p:cNvSpPr>
          <p:nvPr>
            <p:ph sz="quarter" idx="1"/>
          </p:nvPr>
        </p:nvSpPr>
        <p:spPr>
          <a:xfrm>
            <a:off x="914400" y="1447800"/>
            <a:ext cx="4233664" cy="4572000"/>
          </a:xfrm>
        </p:spPr>
        <p:txBody>
          <a:bodyPr>
            <a:normAutofit fontScale="92500" lnSpcReduction="10000"/>
          </a:bodyPr>
          <a:lstStyle/>
          <a:p>
            <a:pPr algn="l" rtl="0"/>
            <a:r>
              <a:rPr lang="en-US" dirty="0" smtClean="0"/>
              <a:t>Arises from common carotid artery in the neck, entering head at skull base via the carotid canal, and terminates at bifurcation into the anterior cerebral artery and middle cerebral artery </a:t>
            </a:r>
          </a:p>
          <a:p>
            <a:pPr algn="l" rtl="0"/>
            <a:r>
              <a:rPr lang="en-US" dirty="0" smtClean="0"/>
              <a:t>The </a:t>
            </a:r>
            <a:r>
              <a:rPr lang="en-US" dirty="0" err="1" smtClean="0"/>
              <a:t>extracranial</a:t>
            </a:r>
            <a:r>
              <a:rPr lang="en-US" dirty="0" smtClean="0"/>
              <a:t> segment of the ICA is from the origin of the ICA to the skull base</a:t>
            </a:r>
          </a:p>
          <a:p>
            <a:pPr algn="l" rtl="0"/>
            <a:r>
              <a:rPr lang="en-US" dirty="0" smtClean="0"/>
              <a:t>The intracranial segment of the ICA is divided into </a:t>
            </a:r>
            <a:r>
              <a:rPr lang="en-US" dirty="0" err="1" smtClean="0"/>
              <a:t>petrous</a:t>
            </a:r>
            <a:r>
              <a:rPr lang="en-US" dirty="0" smtClean="0"/>
              <a:t>, cavernous, </a:t>
            </a:r>
            <a:r>
              <a:rPr lang="en-US" dirty="0" err="1" smtClean="0">
                <a:solidFill>
                  <a:srgbClr val="FF0000"/>
                </a:solidFill>
              </a:rPr>
              <a:t>supraclinoid</a:t>
            </a:r>
            <a:r>
              <a:rPr lang="en-US" dirty="0" smtClean="0">
                <a:solidFill>
                  <a:srgbClr val="FF0000"/>
                </a:solidFill>
              </a:rPr>
              <a:t> portions </a:t>
            </a:r>
            <a:endParaRPr lang="ar-SA" dirty="0">
              <a:solidFill>
                <a:srgbClr val="FF0000"/>
              </a:solidFill>
            </a:endParaRPr>
          </a:p>
        </p:txBody>
      </p:sp>
      <p:pic>
        <p:nvPicPr>
          <p:cNvPr id="4098" name="Picture 2"/>
          <p:cNvPicPr>
            <a:picLocks noGrp="1" noChangeAspect="1" noChangeArrowheads="1"/>
          </p:cNvPicPr>
          <p:nvPr>
            <p:ph sz="quarter" idx="2"/>
          </p:nvPr>
        </p:nvPicPr>
        <p:blipFill>
          <a:blip r:embed="rId2" cstate="print"/>
          <a:srcRect/>
          <a:stretch>
            <a:fillRect/>
          </a:stretch>
        </p:blipFill>
        <p:spPr bwMode="auto">
          <a:xfrm>
            <a:off x="5622230" y="1844824"/>
            <a:ext cx="3342258" cy="295232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Internal Carotid Artery</a:t>
            </a:r>
            <a:endParaRPr lang="ar-SA" dirty="0"/>
          </a:p>
        </p:txBody>
      </p:sp>
      <p:sp>
        <p:nvSpPr>
          <p:cNvPr id="3" name="Content Placeholder 2"/>
          <p:cNvSpPr>
            <a:spLocks noGrp="1"/>
          </p:cNvSpPr>
          <p:nvPr>
            <p:ph sz="quarter" idx="1"/>
          </p:nvPr>
        </p:nvSpPr>
        <p:spPr/>
        <p:txBody>
          <a:bodyPr/>
          <a:lstStyle/>
          <a:p>
            <a:pPr algn="l" rtl="0"/>
            <a:r>
              <a:rPr lang="en-US" dirty="0" smtClean="0"/>
              <a:t>Upon exiting the cavernous sinus, the ICA extends through the </a:t>
            </a:r>
            <a:r>
              <a:rPr lang="en-US" dirty="0" err="1" smtClean="0"/>
              <a:t>meninges</a:t>
            </a:r>
            <a:r>
              <a:rPr lang="en-US" dirty="0" smtClean="0"/>
              <a:t> to become the </a:t>
            </a:r>
            <a:r>
              <a:rPr lang="en-US" dirty="0" err="1" smtClean="0"/>
              <a:t>supraclinoid</a:t>
            </a:r>
            <a:r>
              <a:rPr lang="en-US" dirty="0" smtClean="0"/>
              <a:t> segment</a:t>
            </a:r>
          </a:p>
          <a:p>
            <a:pPr algn="l" rtl="0"/>
            <a:r>
              <a:rPr lang="en-US" dirty="0" smtClean="0"/>
              <a:t>The </a:t>
            </a:r>
            <a:r>
              <a:rPr lang="en-US" dirty="0" err="1" smtClean="0"/>
              <a:t>supraclinoid</a:t>
            </a:r>
            <a:r>
              <a:rPr lang="en-US" dirty="0" smtClean="0"/>
              <a:t> or cerebral ICA bends </a:t>
            </a:r>
            <a:r>
              <a:rPr lang="en-US" dirty="0" err="1" smtClean="0"/>
              <a:t>posteriorly</a:t>
            </a:r>
            <a:r>
              <a:rPr lang="en-US" dirty="0" smtClean="0"/>
              <a:t> and laterally between the </a:t>
            </a:r>
            <a:r>
              <a:rPr lang="en-US" dirty="0" err="1" smtClean="0"/>
              <a:t>oculomotor</a:t>
            </a:r>
            <a:r>
              <a:rPr lang="en-US" dirty="0" smtClean="0"/>
              <a:t> (III) and optic (II) nerves</a:t>
            </a:r>
          </a:p>
          <a:p>
            <a:pPr algn="l" rtl="0"/>
            <a:r>
              <a:rPr lang="en-US" dirty="0" smtClean="0"/>
              <a:t>Branches: </a:t>
            </a:r>
          </a:p>
          <a:p>
            <a:pPr algn="l" rtl="0"/>
            <a:r>
              <a:rPr lang="en-US" dirty="0" smtClean="0"/>
              <a:t>to the superior </a:t>
            </a:r>
            <a:r>
              <a:rPr lang="en-US" dirty="0" err="1" smtClean="0"/>
              <a:t>hypophyseal</a:t>
            </a:r>
            <a:r>
              <a:rPr lang="en-US" dirty="0" smtClean="0"/>
              <a:t> perforators to the anterior pituitary and stalk</a:t>
            </a:r>
          </a:p>
          <a:p>
            <a:pPr algn="l" rtl="0"/>
            <a:r>
              <a:rPr lang="en-US" dirty="0" smtClean="0"/>
              <a:t>posterior communicating artery (</a:t>
            </a:r>
            <a:r>
              <a:rPr lang="en-US" dirty="0" err="1" smtClean="0"/>
              <a:t>PCoA</a:t>
            </a:r>
            <a:r>
              <a:rPr lang="en-US" dirty="0" smtClean="0"/>
              <a:t>)</a:t>
            </a:r>
          </a:p>
          <a:p>
            <a:pPr algn="l" rtl="0"/>
            <a:r>
              <a:rPr lang="en-US" dirty="0" smtClean="0"/>
              <a:t>anterior </a:t>
            </a:r>
            <a:r>
              <a:rPr lang="en-US" dirty="0" err="1" smtClean="0"/>
              <a:t>choroidal</a:t>
            </a:r>
            <a:r>
              <a:rPr lang="en-US" dirty="0" smtClean="0"/>
              <a:t> artery (</a:t>
            </a:r>
            <a:r>
              <a:rPr lang="en-US" dirty="0" err="1" smtClean="0"/>
              <a:t>AChA</a:t>
            </a:r>
            <a:r>
              <a:rPr lang="en-US" dirty="0" smtClean="0"/>
              <a:t>) </a:t>
            </a:r>
          </a:p>
          <a:p>
            <a:pPr algn="l" rtl="0"/>
            <a:r>
              <a:rPr lang="en-US" dirty="0" smtClean="0"/>
              <a:t>bifurcating into the ACA and MCA</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Arterial Supply of Brain</a:t>
            </a:r>
            <a:endParaRPr lang="ar-SA" dirty="0"/>
          </a:p>
        </p:txBody>
      </p:sp>
      <p:sp>
        <p:nvSpPr>
          <p:cNvPr id="3" name="Content Placeholder 2"/>
          <p:cNvSpPr>
            <a:spLocks noGrp="1"/>
          </p:cNvSpPr>
          <p:nvPr>
            <p:ph sz="quarter" idx="1"/>
          </p:nvPr>
        </p:nvSpPr>
        <p:spPr>
          <a:xfrm>
            <a:off x="914400" y="1447800"/>
            <a:ext cx="4593704" cy="4572000"/>
          </a:xfrm>
        </p:spPr>
        <p:txBody>
          <a:bodyPr>
            <a:normAutofit fontScale="85000" lnSpcReduction="20000"/>
          </a:bodyPr>
          <a:lstStyle/>
          <a:p>
            <a:pPr algn="l" rtl="0"/>
            <a:r>
              <a:rPr lang="en-US" dirty="0" smtClean="0"/>
              <a:t>The major branches that arise from the internal carotid artery—the anterior and middle cerebral arteries—form the </a:t>
            </a:r>
            <a:r>
              <a:rPr lang="en-US" b="1" dirty="0" smtClean="0">
                <a:solidFill>
                  <a:srgbClr val="FF0000"/>
                </a:solidFill>
              </a:rPr>
              <a:t>anterior circulation </a:t>
            </a:r>
            <a:r>
              <a:rPr lang="en-US" dirty="0" smtClean="0"/>
              <a:t>that supplies the forebrain</a:t>
            </a:r>
          </a:p>
          <a:p>
            <a:pPr algn="l" rtl="0"/>
            <a:r>
              <a:rPr lang="en-US" dirty="0" smtClean="0"/>
              <a:t>Each gives rise to branches that supply the cortex and branches that penetrate the basal surface of the brain, supplying deep structures such as the basal ganglia, thalamus, and internal capsule</a:t>
            </a:r>
          </a:p>
          <a:p>
            <a:pPr algn="l" rtl="0"/>
            <a:r>
              <a:rPr lang="en-US" dirty="0" smtClean="0"/>
              <a:t>Particularly prominent are the </a:t>
            </a:r>
            <a:r>
              <a:rPr lang="en-US" dirty="0" err="1" smtClean="0"/>
              <a:t>lenticulostriate</a:t>
            </a:r>
            <a:r>
              <a:rPr lang="en-US" dirty="0" smtClean="0"/>
              <a:t> arteries that branch from the middle cerebral artery</a:t>
            </a:r>
          </a:p>
          <a:p>
            <a:pPr algn="l" rtl="0"/>
            <a:r>
              <a:rPr lang="en-US" dirty="0" smtClean="0"/>
              <a:t>These arteries supply the basal ganglia and thalamus</a:t>
            </a:r>
            <a:endParaRPr lang="ar-SA"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6079182" y="2195512"/>
            <a:ext cx="2381250" cy="30765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Vertebral arteries</a:t>
            </a:r>
            <a:endParaRPr lang="ar-SA" dirty="0"/>
          </a:p>
        </p:txBody>
      </p:sp>
      <p:sp>
        <p:nvSpPr>
          <p:cNvPr id="3" name="Content Placeholder 2"/>
          <p:cNvSpPr>
            <a:spLocks noGrp="1"/>
          </p:cNvSpPr>
          <p:nvPr>
            <p:ph sz="quarter" idx="1"/>
          </p:nvPr>
        </p:nvSpPr>
        <p:spPr/>
        <p:txBody>
          <a:bodyPr>
            <a:normAutofit fontScale="92500" lnSpcReduction="20000"/>
          </a:bodyPr>
          <a:lstStyle/>
          <a:p>
            <a:pPr algn="l" rtl="0"/>
            <a:r>
              <a:rPr lang="en-GB" dirty="0" smtClean="0"/>
              <a:t>They branch from the </a:t>
            </a:r>
            <a:r>
              <a:rPr lang="en-GB" dirty="0" err="1" smtClean="0"/>
              <a:t>subclavian</a:t>
            </a:r>
            <a:r>
              <a:rPr lang="en-GB" dirty="0" smtClean="0"/>
              <a:t> arteries</a:t>
            </a:r>
          </a:p>
          <a:p>
            <a:pPr algn="l" rtl="0"/>
            <a:r>
              <a:rPr lang="en-GB" dirty="0" smtClean="0"/>
              <a:t>Enter deep to the transverse process of the level of the C6</a:t>
            </a:r>
          </a:p>
          <a:p>
            <a:pPr algn="l" rtl="0"/>
            <a:r>
              <a:rPr lang="en-GB" dirty="0" smtClean="0"/>
              <a:t>Then proceed superiorly, in the transverse foramen of each cervical vertebra until C1</a:t>
            </a:r>
          </a:p>
          <a:p>
            <a:pPr algn="l" rtl="0"/>
            <a:r>
              <a:rPr lang="en-GB" dirty="0" smtClean="0"/>
              <a:t>At the C1 level, the vertebral arteries travel across the posterior arch of the atlas through the </a:t>
            </a:r>
            <a:r>
              <a:rPr lang="en-GB" dirty="0" err="1" smtClean="0"/>
              <a:t>suboccipital</a:t>
            </a:r>
            <a:r>
              <a:rPr lang="en-GB" dirty="0" smtClean="0"/>
              <a:t> triangle before entering the foramen magnum</a:t>
            </a:r>
            <a:endParaRPr lang="ar-SA" dirty="0"/>
          </a:p>
        </p:txBody>
      </p:sp>
      <p:pic>
        <p:nvPicPr>
          <p:cNvPr id="5" name="Picture 2"/>
          <p:cNvPicPr>
            <a:picLocks noGrp="1" noChangeAspect="1" noChangeArrowheads="1"/>
          </p:cNvPicPr>
          <p:nvPr>
            <p:ph sz="quarter" idx="2"/>
          </p:nvPr>
        </p:nvPicPr>
        <p:blipFill>
          <a:blip r:embed="rId2" cstate="print"/>
          <a:srcRect/>
          <a:stretch>
            <a:fillRect/>
          </a:stretch>
        </p:blipFill>
        <p:spPr bwMode="auto">
          <a:xfrm>
            <a:off x="4933950" y="1619321"/>
            <a:ext cx="3749675" cy="422895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2023</TotalTime>
  <Words>1408</Words>
  <Application>Microsoft Office PowerPoint</Application>
  <PresentationFormat>عرض على الشاشة (3:4)‏</PresentationFormat>
  <Paragraphs>91</Paragraphs>
  <Slides>27</Slides>
  <Notes>0</Notes>
  <HiddenSlides>0</HiddenSlides>
  <MMClips>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Equity</vt:lpstr>
      <vt:lpstr>Blood Supply of Brain and Spinal Cord Lecture: 17</vt:lpstr>
      <vt:lpstr>Learning Objectives</vt:lpstr>
      <vt:lpstr>Circle of Willis</vt:lpstr>
      <vt:lpstr>Arterial Supply of Brain</vt:lpstr>
      <vt:lpstr>Physiological Significance</vt:lpstr>
      <vt:lpstr>Internal Carotid Artery</vt:lpstr>
      <vt:lpstr>Internal Carotid Artery</vt:lpstr>
      <vt:lpstr>Arterial Supply of Brain</vt:lpstr>
      <vt:lpstr>Vertebral arteries</vt:lpstr>
      <vt:lpstr>الشريحة 10</vt:lpstr>
      <vt:lpstr>Vertebral arteries</vt:lpstr>
      <vt:lpstr>Arterial Supply of Brain</vt:lpstr>
      <vt:lpstr>Arterial Supply to Brain</vt:lpstr>
      <vt:lpstr>Origin of Arteries</vt:lpstr>
      <vt:lpstr>Blood Supply to Cerebellum</vt:lpstr>
      <vt:lpstr>Blood Supply to Spinal Cord</vt:lpstr>
      <vt:lpstr>Blood Supply to Spinal Cord</vt:lpstr>
      <vt:lpstr>الشريحة 18</vt:lpstr>
      <vt:lpstr>الشريحة 19</vt:lpstr>
      <vt:lpstr>الشريحة 20</vt:lpstr>
      <vt:lpstr>الشريحة 21</vt:lpstr>
      <vt:lpstr>Extra-dural Hemorrhage</vt:lpstr>
      <vt:lpstr>الشريحة 23</vt:lpstr>
      <vt:lpstr>Sub-dural Hemorrhage</vt:lpstr>
      <vt:lpstr>Sub-dural Hemorrhage</vt:lpstr>
      <vt:lpstr>Subarachnoid Hemorrhage</vt:lpstr>
      <vt:lpstr>The areas of the brain affected by stroke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Supply of Brain and Spinal Cord</dc:title>
  <dc:creator>د. غادة</dc:creator>
  <cp:lastModifiedBy>a.mutairi</cp:lastModifiedBy>
  <cp:revision>57</cp:revision>
  <dcterms:created xsi:type="dcterms:W3CDTF">2013-04-08T06:23:58Z</dcterms:created>
  <dcterms:modified xsi:type="dcterms:W3CDTF">2013-05-01T07:53:22Z</dcterms:modified>
</cp:coreProperties>
</file>