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notesMasterIdLst>
    <p:notesMasterId r:id="rId34"/>
  </p:notesMasterIdLst>
  <p:sldIdLst>
    <p:sldId id="256" r:id="rId2"/>
    <p:sldId id="351" r:id="rId3"/>
    <p:sldId id="299" r:id="rId4"/>
    <p:sldId id="303" r:id="rId5"/>
    <p:sldId id="324" r:id="rId6"/>
    <p:sldId id="349" r:id="rId7"/>
    <p:sldId id="346" r:id="rId8"/>
    <p:sldId id="325" r:id="rId9"/>
    <p:sldId id="326" r:id="rId10"/>
    <p:sldId id="350" r:id="rId11"/>
    <p:sldId id="328" r:id="rId12"/>
    <p:sldId id="330" r:id="rId13"/>
    <p:sldId id="332" r:id="rId14"/>
    <p:sldId id="333" r:id="rId15"/>
    <p:sldId id="334" r:id="rId16"/>
    <p:sldId id="335" r:id="rId17"/>
    <p:sldId id="336" r:id="rId18"/>
    <p:sldId id="337" r:id="rId19"/>
    <p:sldId id="338" r:id="rId20"/>
    <p:sldId id="339" r:id="rId21"/>
    <p:sldId id="340" r:id="rId22"/>
    <p:sldId id="341" r:id="rId23"/>
    <p:sldId id="359" r:id="rId24"/>
    <p:sldId id="371" r:id="rId25"/>
    <p:sldId id="372" r:id="rId26"/>
    <p:sldId id="373" r:id="rId27"/>
    <p:sldId id="374" r:id="rId28"/>
    <p:sldId id="375" r:id="rId29"/>
    <p:sldId id="376" r:id="rId30"/>
    <p:sldId id="377" r:id="rId31"/>
    <p:sldId id="380" r:id="rId32"/>
    <p:sldId id="379" r:id="rId3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6" d="100"/>
          <a:sy n="66" d="100"/>
        </p:scale>
        <p:origin x="-126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1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FE8E224D-BC1A-487D-A4B1-7AF9FECF5E56}" type="datetimeFigureOut">
              <a:rPr lang="en-GB"/>
              <a:pPr>
                <a:defRPr/>
              </a:pPr>
              <a:t>01/05/2013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C65AF6FD-5697-4569-AA5B-74F2B995E7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ar-SA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9D9A163-328A-461C-8E8C-38BEC0E2A55C}" type="slidenum">
              <a:rPr lang="en-GB">
                <a:latin typeface="Arial" pitchFamily="34" charset="0"/>
              </a:rPr>
              <a:pPr/>
              <a:t>2</a:t>
            </a:fld>
            <a:endParaRPr lang="en-GB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EFDD1-59B3-45C6-A38F-89C0A9E7ED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C62CC-14FB-4ACB-8B1F-09E764757D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0FC34-A57E-4CCD-8DE5-FC60507627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BE864-4984-4CBE-8245-42CF0CCAEB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420D60-2A55-4102-9A12-798966EAF2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F1862-4F5C-4B1E-BEDC-EE1F24909F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1BD96-6841-49B5-A49C-987204CBC1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342DC-2666-4E25-A6B2-F8E517C19E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B01E7-09AC-4671-93D8-23B092F988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108F7-FC19-46B3-A536-F201542898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8E721-0354-4030-BD3D-AFAA5DE5A2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FE79A-531B-4E3C-94D5-9739B42E9DF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14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15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6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4048B-8C91-4766-B487-51122C50A7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614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56E6C24B-AA57-47EB-8629-56CF69EF5A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615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7" r:id="rId2"/>
    <p:sldLayoutId id="2147483746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7" r:id="rId9"/>
    <p:sldLayoutId id="2147483743" r:id="rId10"/>
    <p:sldLayoutId id="2147483744" r:id="rId11"/>
    <p:sldLayoutId id="2147483748" r:id="rId12"/>
    <p:sldLayoutId id="2147483749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file:///C:\WINDOWS\Desktop\WORK-PC\PowerPoint%20Jobs\CARLSON-Psyhology\Artwork\Ch9\Tab%209.2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quotationspage.com/quotes/Thomas_Dekker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nford.edu/~dement/history.html" TargetMode="External"/><Relationship Id="rId7" Type="http://schemas.openxmlformats.org/officeDocument/2006/relationships/hyperlink" Target="http://www.umm.edu/patiented/articles/what_drug_treatments_insomnia_000" TargetMode="External"/><Relationship Id="rId2" Type="http://schemas.openxmlformats.org/officeDocument/2006/relationships/hyperlink" Target="http://www.sleepdisorderchannel.net/stage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csc.essortment.com/insomniasymptom_roqy.htm" TargetMode="External"/><Relationship Id="rId5" Type="http://schemas.openxmlformats.org/officeDocument/2006/relationships/hyperlink" Target="http://miscarriage.homestead.com/insomnia.html" TargetMode="External"/><Relationship Id="rId4" Type="http://schemas.openxmlformats.org/officeDocument/2006/relationships/hyperlink" Target="http://www.sleep4health.com.au/sleep.asp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SLEEP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895600"/>
            <a:ext cx="7772400" cy="3200400"/>
          </a:xfrm>
        </p:spPr>
        <p:txBody>
          <a:bodyPr/>
          <a:lstStyle/>
          <a:p>
            <a:pPr algn="ctr">
              <a:buFontTx/>
              <a:buNone/>
            </a:pPr>
            <a:endParaRPr lang="en-GB" smtClean="0"/>
          </a:p>
          <a:p>
            <a:pPr algn="ctr">
              <a:buFontTx/>
              <a:buNone/>
            </a:pPr>
            <a:r>
              <a:rPr lang="en-GB" smtClean="0"/>
              <a:t>By</a:t>
            </a:r>
          </a:p>
          <a:p>
            <a:pPr algn="ctr">
              <a:buFontTx/>
              <a:buNone/>
            </a:pPr>
            <a:r>
              <a:rPr lang="en-GB" smtClean="0"/>
              <a:t> DR KAMRAN AFZAL </a:t>
            </a:r>
          </a:p>
          <a:p>
            <a:pPr algn="ctr">
              <a:buFontTx/>
              <a:buNone/>
            </a:pPr>
            <a:endParaRPr lang="en-GB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>
            <p:ph/>
          </p:nvPr>
        </p:nvGraphicFramePr>
        <p:xfrm>
          <a:off x="0" y="26988"/>
          <a:ext cx="9144000" cy="6858000"/>
        </p:xfrm>
        <a:graphic>
          <a:graphicData uri="http://schemas.openxmlformats.org/presentationml/2006/ole">
            <p:oleObj spid="_x0000_s3074" name="Bitmap Image" r:id="rId3" imgW="6095238" imgH="4571429" progId="Paint.Picture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762000"/>
            <a:ext cx="7772400" cy="5334000"/>
          </a:xfrm>
        </p:spPr>
        <p:txBody>
          <a:bodyPr/>
          <a:lstStyle/>
          <a:p>
            <a:pPr marL="609600" indent="-609600"/>
            <a:r>
              <a:rPr lang="en-GB" b="1" smtClean="0"/>
              <a:t>Stage 4 </a:t>
            </a:r>
            <a:r>
              <a:rPr lang="en-GB" smtClean="0"/>
              <a:t>sleep consists mainly of </a:t>
            </a:r>
            <a:r>
              <a:rPr lang="en-GB" b="1" smtClean="0"/>
              <a:t>delta activity </a:t>
            </a:r>
            <a:r>
              <a:rPr lang="en-GB" smtClean="0"/>
              <a:t>– relatively high-amplitude waves occurring at less than 3.5 Hz. </a:t>
            </a:r>
          </a:p>
          <a:p>
            <a:pPr marL="609600" indent="-609600"/>
            <a:r>
              <a:rPr lang="en-GB" smtClean="0"/>
              <a:t>Sleeper much less responsive to environment and difficult to awaken. </a:t>
            </a:r>
          </a:p>
          <a:p>
            <a:pPr marL="609600" indent="-609600"/>
            <a:r>
              <a:rPr lang="en-GB" smtClean="0"/>
              <a:t>Stages 3 and 4 are collectively known as </a:t>
            </a:r>
            <a:r>
              <a:rPr lang="en-GB" b="1" smtClean="0"/>
              <a:t>slow wave </a:t>
            </a:r>
            <a:r>
              <a:rPr lang="en-GB" smtClean="0"/>
              <a:t>or </a:t>
            </a:r>
            <a:r>
              <a:rPr lang="en-GB" b="1" smtClean="0"/>
              <a:t>Non Rapid-Eye-Movement (NREM) </a:t>
            </a:r>
            <a:r>
              <a:rPr lang="en-GB" smtClean="0"/>
              <a:t>sleep.</a:t>
            </a:r>
          </a:p>
          <a:p>
            <a:pPr marL="609600" indent="-609600">
              <a:buFontTx/>
              <a:buNone/>
            </a:pPr>
            <a:endParaRPr lang="en-GB" b="1" smtClean="0"/>
          </a:p>
          <a:p>
            <a:pPr marL="609600" indent="-609600"/>
            <a:endParaRPr lang="en-GB" smtClean="0"/>
          </a:p>
          <a:p>
            <a:pPr marL="609600" indent="-609600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762000"/>
            <a:ext cx="7772400" cy="5334000"/>
          </a:xfrm>
        </p:spPr>
        <p:txBody>
          <a:bodyPr/>
          <a:lstStyle/>
          <a:p>
            <a:pPr marL="609600" indent="-609600"/>
            <a:r>
              <a:rPr lang="en-GB" smtClean="0"/>
              <a:t>Stage 4 sleep is reached in less than an hour and continues for up to 30 minutes.</a:t>
            </a:r>
          </a:p>
          <a:p>
            <a:pPr marL="609600" indent="-609600"/>
            <a:r>
              <a:rPr lang="en-GB" smtClean="0"/>
              <a:t>EEG records then indicate that the brain shifts back up through stages 4 to 2.</a:t>
            </a:r>
          </a:p>
          <a:p>
            <a:pPr marL="609600" indent="-609600"/>
            <a:r>
              <a:rPr lang="en-GB" smtClean="0"/>
              <a:t>Instead of waking up the sleeper enters </a:t>
            </a:r>
            <a:r>
              <a:rPr lang="en-GB" b="1" smtClean="0"/>
              <a:t>Rapid-Eye-Movement </a:t>
            </a:r>
            <a:r>
              <a:rPr lang="en-GB" smtClean="0"/>
              <a:t>sleep.</a:t>
            </a:r>
          </a:p>
          <a:p>
            <a:pPr marL="609600" indent="-609600"/>
            <a:r>
              <a:rPr lang="en-GB" smtClean="0"/>
              <a:t>The associated EEG is very similar to that of the waking brain. Heartbeat and respiration become irregular and the eyes move rapidly back and forth.</a:t>
            </a:r>
          </a:p>
          <a:p>
            <a:pPr marL="609600" indent="-609600"/>
            <a:endParaRPr lang="en-GB" smtClean="0"/>
          </a:p>
          <a:p>
            <a:pPr marL="609600" indent="-609600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3" descr="C:\WINDOWS\Desktop\WORK-PC\PowerPoint Jobs\CARLSON-Psyhology\Artwork\Ch9\Tab 9.2"/>
          <p:cNvPicPr>
            <a:picLocks noGrp="1" noChangeAspect="1" noChangeArrowheads="1"/>
          </p:cNvPicPr>
          <p:nvPr>
            <p:ph/>
          </p:nvPr>
        </p:nvPicPr>
        <p:blipFill>
          <a:blip r:embed="rId2" r:link="rId3" cstate="print"/>
          <a:srcRect/>
          <a:stretch>
            <a:fillRect/>
          </a:stretch>
        </p:blipFill>
        <p:spPr>
          <a:xfrm>
            <a:off x="765175" y="609600"/>
            <a:ext cx="7613650" cy="5486400"/>
          </a:xfr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762000"/>
            <a:ext cx="7772400" cy="5334000"/>
          </a:xfrm>
        </p:spPr>
        <p:txBody>
          <a:bodyPr/>
          <a:lstStyle/>
          <a:p>
            <a:pPr marL="609600" indent="-609600"/>
            <a:r>
              <a:rPr lang="en-GB" smtClean="0"/>
              <a:t>First episode of REM sleep lasts 20-30 minutes, followed by approx. 1 hour of slow-wave sleep.</a:t>
            </a:r>
          </a:p>
          <a:p>
            <a:pPr marL="609600" indent="-609600"/>
            <a:r>
              <a:rPr lang="en-GB" smtClean="0"/>
              <a:t>As night goes on REM episodes get longer and slow-wave intervals grow shorter – total cycle remains approx 90 minutes.</a:t>
            </a:r>
          </a:p>
          <a:p>
            <a:pPr marL="609600" indent="-609600"/>
            <a:r>
              <a:rPr lang="en-GB" smtClean="0"/>
              <a:t>A typical night’s sleep will consist of 4-5 of these cycles.</a:t>
            </a:r>
          </a:p>
          <a:p>
            <a:pPr marL="609600" indent="-609600"/>
            <a:endParaRPr lang="en-GB" smtClean="0"/>
          </a:p>
          <a:p>
            <a:pPr marL="609600" indent="-609600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>
            <p:ph/>
          </p:nvPr>
        </p:nvGraphicFramePr>
        <p:xfrm>
          <a:off x="1524000" y="1066800"/>
          <a:ext cx="6096000" cy="4572000"/>
        </p:xfrm>
        <a:graphic>
          <a:graphicData uri="http://schemas.openxmlformats.org/presentationml/2006/ole">
            <p:oleObj spid="_x0000_s4098" name="Bitmap Image" r:id="rId3" imgW="6095238" imgH="4571429" progId="Paint.Picture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What is REM sleep for?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z="2800" smtClean="0"/>
              <a:t>Total sleep deprivation is lethal, but what about selective REM sleep deprivation?</a:t>
            </a:r>
          </a:p>
          <a:p>
            <a:r>
              <a:rPr lang="en-GB" sz="2800" smtClean="0"/>
              <a:t>EEG recording allows volunteers to be woken up every time they start to enter REM sleep.</a:t>
            </a:r>
          </a:p>
          <a:p>
            <a:r>
              <a:rPr lang="en-GB" sz="2800" smtClean="0"/>
              <a:t>After REM sleep deprivation ends subjects experience a </a:t>
            </a:r>
            <a:r>
              <a:rPr lang="en-GB" sz="2800" b="1" smtClean="0"/>
              <a:t>REM-rebound effect. </a:t>
            </a:r>
            <a:r>
              <a:rPr lang="en-GB" sz="2800" smtClean="0"/>
              <a:t>This has been demonstrated in both animals and humans.</a:t>
            </a:r>
          </a:p>
          <a:p>
            <a:endParaRPr lang="en-GB" sz="2800" smtClean="0"/>
          </a:p>
          <a:p>
            <a:endParaRPr lang="en-GB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REM-Rebound Effect</a:t>
            </a:r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>
            <p:ph type="chart" idx="1"/>
          </p:nvPr>
        </p:nvGraphicFramePr>
        <p:xfrm>
          <a:off x="685800" y="1981200"/>
          <a:ext cx="7772400" cy="4114800"/>
        </p:xfrm>
        <a:graphic>
          <a:graphicData uri="http://schemas.openxmlformats.org/presentationml/2006/ole">
            <p:oleObj spid="_x0000_s5122" name="Chart" r:id="rId3" imgW="7772400" imgH="4114867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762000"/>
            <a:ext cx="7772400" cy="5334000"/>
          </a:xfrm>
        </p:spPr>
        <p:txBody>
          <a:bodyPr/>
          <a:lstStyle/>
          <a:p>
            <a:pPr marL="609600" indent="-609600"/>
            <a:r>
              <a:rPr lang="en-GB" smtClean="0"/>
              <a:t>According to Winson (1990) REM sleep is vital for a process of </a:t>
            </a:r>
            <a:r>
              <a:rPr lang="en-GB" b="1" smtClean="0"/>
              <a:t>memory consolidation </a:t>
            </a:r>
            <a:r>
              <a:rPr lang="en-GB" smtClean="0"/>
              <a:t>to occur.</a:t>
            </a:r>
          </a:p>
          <a:p>
            <a:pPr marL="609600" indent="-609600">
              <a:buFontTx/>
              <a:buNone/>
            </a:pPr>
            <a:endParaRPr lang="en-GB" smtClean="0"/>
          </a:p>
          <a:p>
            <a:pPr marL="609600" indent="-609600"/>
            <a:endParaRPr lang="en-GB" smtClean="0"/>
          </a:p>
          <a:p>
            <a:pPr marL="609600" indent="-609600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762000"/>
            <a:ext cx="7772400" cy="53340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GB" smtClean="0"/>
              <a:t>However…..</a:t>
            </a:r>
          </a:p>
          <a:p>
            <a:pPr marL="609600" indent="-609600"/>
            <a:r>
              <a:rPr lang="en-GB" smtClean="0"/>
              <a:t>Animals deprived of REM sleep take longer to learn a task, but they can still learn it.</a:t>
            </a:r>
          </a:p>
          <a:p>
            <a:pPr marL="609600" indent="-609600"/>
            <a:r>
              <a:rPr lang="en-GB" smtClean="0"/>
              <a:t>Patients who sustain damage to the brain stem may show little or no REM sleep at all (Lavie et al., 1984; Gironell et al., 1995).</a:t>
            </a:r>
          </a:p>
          <a:p>
            <a:pPr marL="609600" indent="-609600"/>
            <a:r>
              <a:rPr lang="en-GB" smtClean="0"/>
              <a:t>Despite this they show few serious side effects.</a:t>
            </a:r>
          </a:p>
          <a:p>
            <a:pPr marL="609600" indent="-609600">
              <a:buFontTx/>
              <a:buNone/>
            </a:pPr>
            <a:endParaRPr lang="en-GB" smtClean="0"/>
          </a:p>
          <a:p>
            <a:pPr marL="609600" indent="-609600"/>
            <a:endParaRPr lang="en-GB" smtClean="0"/>
          </a:p>
          <a:p>
            <a:pPr marL="609600" indent="-609600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1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2800" i="1" dirty="0" smtClean="0">
                <a:latin typeface="Times New Roman" pitchFamily="18" charset="0"/>
                <a:cs typeface="Times New Roman" pitchFamily="18" charset="0"/>
              </a:rPr>
              <a:t>At the end of the lecture the student should be able to</a:t>
            </a:r>
            <a:endParaRPr lang="en-GB" sz="1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2800" dirty="0" smtClean="0">
                <a:latin typeface="Times New Roman" pitchFamily="18" charset="0"/>
                <a:cs typeface="Times New Roman" pitchFamily="18" charset="0"/>
              </a:rPr>
              <a:t>Enumerate different types of sleep and differentiate between them</a:t>
            </a:r>
            <a:endParaRPr lang="en-GB" sz="128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2800" dirty="0" smtClean="0">
                <a:latin typeface="Times New Roman" pitchFamily="18" charset="0"/>
                <a:cs typeface="Times New Roman" pitchFamily="18" charset="0"/>
              </a:rPr>
              <a:t>Explain the sleep cycle</a:t>
            </a:r>
            <a:endParaRPr lang="en-GB" sz="128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2800" dirty="0" smtClean="0">
                <a:latin typeface="Times New Roman" pitchFamily="18" charset="0"/>
                <a:cs typeface="Times New Roman" pitchFamily="18" charset="0"/>
              </a:rPr>
              <a:t>Describe the mechanism of sleep generation</a:t>
            </a:r>
            <a:endParaRPr lang="en-GB" sz="128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2800" dirty="0" smtClean="0">
                <a:latin typeface="Times New Roman" pitchFamily="18" charset="0"/>
                <a:cs typeface="Times New Roman" pitchFamily="18" charset="0"/>
              </a:rPr>
              <a:t>Understand the physiological effects of sleep</a:t>
            </a:r>
            <a:endParaRPr lang="en-GB" sz="128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2800" dirty="0" smtClean="0">
                <a:latin typeface="Times New Roman" pitchFamily="18" charset="0"/>
                <a:cs typeface="Times New Roman" pitchFamily="18" charset="0"/>
              </a:rPr>
              <a:t>Apply his knowledge to understand sleep disorders</a:t>
            </a:r>
            <a:endParaRPr lang="en-GB" sz="128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 </a:t>
            </a:r>
            <a:endParaRPr lang="en-GB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 </a:t>
            </a:r>
            <a:endParaRPr lang="en-GB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 </a:t>
            </a:r>
            <a:endParaRPr lang="en-GB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 </a:t>
            </a:r>
            <a:endParaRPr lang="en-GB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 </a:t>
            </a:r>
            <a:endParaRPr lang="en-GB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 </a:t>
            </a:r>
            <a:endParaRPr lang="en-GB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 </a:t>
            </a:r>
            <a:endParaRPr lang="en-GB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 </a:t>
            </a:r>
            <a:endParaRPr lang="en-GB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 </a:t>
            </a:r>
            <a:endParaRPr lang="en-GB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 </a:t>
            </a:r>
            <a:endParaRPr lang="en-GB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 </a:t>
            </a:r>
            <a:endParaRPr lang="en-GB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 </a:t>
            </a:r>
            <a:endParaRPr lang="en-GB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 </a:t>
            </a:r>
            <a:endParaRPr lang="en-GB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 </a:t>
            </a:r>
            <a:endParaRPr lang="en-GB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 </a:t>
            </a: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Theories of Sleep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Given that we spend a third of our lives asleep, why is it so important?</a:t>
            </a:r>
          </a:p>
          <a:p>
            <a:pPr>
              <a:buFontTx/>
              <a:buNone/>
            </a:pPr>
            <a:r>
              <a:rPr lang="en-GB" smtClean="0"/>
              <a:t>There are two main types of explanation:</a:t>
            </a:r>
          </a:p>
          <a:p>
            <a:r>
              <a:rPr lang="en-GB" b="1" smtClean="0"/>
              <a:t>Restoration </a:t>
            </a:r>
            <a:r>
              <a:rPr lang="en-GB" smtClean="0"/>
              <a:t>models </a:t>
            </a:r>
          </a:p>
          <a:p>
            <a:r>
              <a:rPr lang="en-GB" b="1" smtClean="0"/>
              <a:t>Evolutionary/circadian sleep </a:t>
            </a:r>
            <a:r>
              <a:rPr lang="en-GB" smtClean="0"/>
              <a:t>models</a:t>
            </a:r>
            <a:endParaRPr lang="en-GB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Restoration Models of Sleep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800"/>
              <a:t>Sleep is necessary to recharge our bodies and allow us to recover from physical and mental fatigue (Hess, 1965).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800"/>
              <a:t>A meta-analysis of 38 sleep studies by Youngstedt et al. (1997) found people sleep longer by only 10 minutes following exercise.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800"/>
              <a:t>Shapiro et al. (1981) studied 18- to 26-year-old ultramarathon runners.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800"/>
              <a:t>Found that they slept longer and spent more time in slow-wave sleep for two days following a 57-mile run.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762000"/>
            <a:ext cx="7772400" cy="5334000"/>
          </a:xfrm>
        </p:spPr>
        <p:txBody>
          <a:bodyPr/>
          <a:lstStyle/>
          <a:p>
            <a:pPr marL="609600" indent="-609600"/>
            <a:r>
              <a:rPr lang="en-GB" smtClean="0"/>
              <a:t>What is it that gets ‘restored’ during sleep?</a:t>
            </a:r>
          </a:p>
          <a:p>
            <a:pPr marL="609600" indent="-609600"/>
            <a:r>
              <a:rPr lang="en-GB" smtClean="0"/>
              <a:t>One theory is that sleep allows the body to purge build-up of a cellular waste product called </a:t>
            </a:r>
            <a:r>
              <a:rPr lang="en-GB" b="1" smtClean="0"/>
              <a:t>adenosine</a:t>
            </a:r>
            <a:r>
              <a:rPr lang="en-GB" smtClean="0"/>
              <a:t> (Mendelson, 2000; Rail, 1980).</a:t>
            </a:r>
          </a:p>
          <a:p>
            <a:pPr marL="609600" indent="-609600"/>
            <a:r>
              <a:rPr lang="en-GB" smtClean="0"/>
              <a:t>Adenosine is produced as cells consume fuel. Build-up decreases alertness and signals that too much cellular fuel has been burned.</a:t>
            </a:r>
          </a:p>
          <a:p>
            <a:pPr marL="609600" indent="-609600"/>
            <a:endParaRPr lang="en-GB" smtClean="0"/>
          </a:p>
          <a:p>
            <a:pPr marL="609600" indent="-609600">
              <a:buFontTx/>
              <a:buNone/>
            </a:pPr>
            <a:endParaRPr lang="en-GB" smtClean="0"/>
          </a:p>
          <a:p>
            <a:pPr marL="609600" indent="-609600"/>
            <a:endParaRPr lang="en-GB" smtClean="0"/>
          </a:p>
          <a:p>
            <a:pPr marL="609600" indent="-609600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29700" name="Picture 5" descr="Brain activity during slee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52400"/>
            <a:ext cx="83820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800"/>
              <a:t>Insomnia</a:t>
            </a:r>
          </a:p>
        </p:txBody>
      </p:sp>
      <p:sp>
        <p:nvSpPr>
          <p:cNvPr id="3072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/>
            <a:endParaRPr lang="en-US" smtClean="0"/>
          </a:p>
        </p:txBody>
      </p:sp>
      <p:pic>
        <p:nvPicPr>
          <p:cNvPr id="30724" name="Picture 7" descr="Imsomnia Patie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3284538"/>
            <a:ext cx="7848600" cy="357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Prevalence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114800"/>
          </a:xfrm>
        </p:spPr>
        <p:txBody>
          <a:bodyPr>
            <a:normAutofit fontScale="92500"/>
          </a:bodyPr>
          <a:lstStyle/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/>
              <a:t>Is a very common sleep disorder that affects approximately 10% of the adult population on a chronic basis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/>
              <a:t>More common among women and older adults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/>
              <a:t>Insomnia can also be associated with chronic pain and psychological disorders such as anxiety or depression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/>
              <a:t>If left untreated, insomnia could lead to major depression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/>
              <a:t>Less than 15% of individuals affected by this disorder receive any treatment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Possible Causes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smtClean="0"/>
              <a:t>Most common cause is stress, and insomnia can hit at the most inopportune times in one’s life</a:t>
            </a:r>
          </a:p>
          <a:p>
            <a:r>
              <a:rPr lang="en-US" sz="2400" smtClean="0"/>
              <a:t>The environment one is sleeping in</a:t>
            </a:r>
          </a:p>
          <a:p>
            <a:r>
              <a:rPr lang="en-US" sz="2400" smtClean="0"/>
              <a:t>Excessive napping during the day</a:t>
            </a:r>
          </a:p>
          <a:p>
            <a:r>
              <a:rPr lang="en-US" sz="2400" smtClean="0"/>
              <a:t>Too much caffeine, nicotine, or alcohol before bed</a:t>
            </a:r>
          </a:p>
          <a:p>
            <a:r>
              <a:rPr lang="en-US" sz="2400" smtClean="0"/>
              <a:t>Excessive neural activity and chemical imbalances could also be a factor such as high levels of cortisol and other stress hormones</a:t>
            </a:r>
          </a:p>
          <a:p>
            <a:r>
              <a:rPr lang="en-US" sz="2400" smtClean="0"/>
              <a:t>Psychological disorders such as anxiety, depression, and bipolar disorder can cause insomnia</a:t>
            </a:r>
          </a:p>
          <a:p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Symptoms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Individual may fall into a deep sleep for the first few hours and then wake up after about 2 or 3 hours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Person will toss and turn, think and worry about unimportant details, or listens to every sound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Problems falling back asleep even though one is very tired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Feeling sleepy during the day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Having poor and slow judgement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Inability to remember things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Easily irritated</a:t>
            </a:r>
          </a:p>
          <a:p>
            <a:pPr>
              <a:lnSpc>
                <a:spcPct val="90000"/>
              </a:lnSpc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Other Forms and Types of Insomnia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229600" cy="4114800"/>
          </a:xfrm>
        </p:spPr>
        <p:txBody>
          <a:bodyPr/>
          <a:lstStyle/>
          <a:p>
            <a:r>
              <a:rPr lang="en-US" smtClean="0"/>
              <a:t>Difficulty falling asleep</a:t>
            </a:r>
          </a:p>
          <a:p>
            <a:r>
              <a:rPr lang="en-US" smtClean="0"/>
              <a:t>Waking up too early</a:t>
            </a:r>
          </a:p>
          <a:p>
            <a:r>
              <a:rPr lang="en-US" smtClean="0"/>
              <a:t>Not feeling refreshed after waking up</a:t>
            </a:r>
          </a:p>
          <a:p>
            <a:r>
              <a:rPr lang="en-US" smtClean="0"/>
              <a:t>Transient</a:t>
            </a:r>
          </a:p>
          <a:p>
            <a:r>
              <a:rPr lang="en-US" smtClean="0"/>
              <a:t>Short-term</a:t>
            </a:r>
          </a:p>
          <a:p>
            <a:r>
              <a:rPr lang="en-US" smtClean="0"/>
              <a:t>Chronic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Treatment for Insomnia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11480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2800"/>
              <a:t>Tips for getting a better night’s sleep: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/>
              <a:t>Avoid or limit use of caffeine, alcohol, tobacco, and/or cold medicines before bed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/>
              <a:t>Exercise more often, but not within a few hours of going to bed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/>
              <a:t>Learn to reduce or manage stress in life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/>
              <a:t>Try eating a light snack before going to bed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/>
              <a:t>Don’t nap during the day if it makes symptoms worse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/>
              <a:t>About 15% of chronic insomniacs need medical treatment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762000"/>
            <a:ext cx="7772400" cy="5334000"/>
          </a:xfrm>
        </p:spPr>
        <p:txBody>
          <a:bodyPr/>
          <a:lstStyle/>
          <a:p>
            <a:pPr marL="609600" indent="-609600"/>
            <a:endParaRPr lang="en-GB" smtClean="0"/>
          </a:p>
          <a:p>
            <a:pPr marL="609600" indent="-609600">
              <a:buFont typeface="Wingdings 2" pitchFamily="18" charset="2"/>
              <a:buNone/>
            </a:pPr>
            <a:r>
              <a:rPr lang="en-GB" smtClean="0"/>
              <a:t>SLEEP</a:t>
            </a:r>
          </a:p>
          <a:p>
            <a:pPr marL="609600" indent="-609600"/>
            <a:endParaRPr lang="en-GB" smtClean="0"/>
          </a:p>
          <a:p>
            <a:pPr marL="609600" indent="-609600"/>
            <a:r>
              <a:rPr lang="en-GB" smtClean="0"/>
              <a:t>Sleep is a universal behaviour that is displayed by all mammals and birds, and some cold-blooded vertebrates.</a:t>
            </a:r>
          </a:p>
          <a:p>
            <a:pPr marL="609600" indent="-609600"/>
            <a:r>
              <a:rPr lang="en-GB" smtClean="0"/>
              <a:t>Human beings spend approximately one third of their lives asleep.</a:t>
            </a:r>
          </a:p>
          <a:p>
            <a:pPr marL="609600" indent="-609600"/>
            <a:r>
              <a:rPr lang="en-GB" smtClean="0"/>
              <a:t>Sleep represents an </a:t>
            </a:r>
            <a:r>
              <a:rPr lang="en-GB" b="1" smtClean="0"/>
              <a:t>altered state of consciousness from which a person can be aroused</a:t>
            </a:r>
            <a:endParaRPr lang="en-GB" smtClean="0"/>
          </a:p>
          <a:p>
            <a:pPr marL="609600" indent="-609600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Treatment for Insomnia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mtClean="0"/>
              <a:t>Prescription drugs include:</a:t>
            </a:r>
          </a:p>
          <a:p>
            <a:pPr>
              <a:lnSpc>
                <a:spcPct val="90000"/>
              </a:lnSpc>
            </a:pPr>
            <a:r>
              <a:rPr lang="en-US" smtClean="0"/>
              <a:t>Nefazodone (Serzone)</a:t>
            </a:r>
          </a:p>
          <a:p>
            <a:pPr>
              <a:lnSpc>
                <a:spcPct val="90000"/>
              </a:lnSpc>
            </a:pPr>
            <a:r>
              <a:rPr lang="en-US" smtClean="0"/>
              <a:t>Chloral hydrate</a:t>
            </a:r>
          </a:p>
          <a:p>
            <a:pPr>
              <a:lnSpc>
                <a:spcPct val="90000"/>
              </a:lnSpc>
            </a:pPr>
            <a:r>
              <a:rPr lang="en-US" smtClean="0"/>
              <a:t>Barbiturates (Seconal, Nembutal)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/>
              <a:t>	However, this treatment can be very dangerous if an overdose occurs and addiction and abuse are common with this drug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Summary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800" smtClean="0"/>
              <a:t>Sleep is essential for human survival, but the reasons why remain unclear.</a:t>
            </a:r>
          </a:p>
          <a:p>
            <a:r>
              <a:rPr lang="en-US" sz="2800" smtClean="0"/>
              <a:t>[Sleep is] the golden chain that ties health and our bodies together. </a:t>
            </a:r>
          </a:p>
          <a:p>
            <a:pPr lvl="1"/>
            <a:r>
              <a:rPr lang="en-US" b="1" smtClean="0">
                <a:hlinkClick r:id="rId2"/>
              </a:rPr>
              <a:t>Thomas Dekker</a:t>
            </a:r>
            <a:r>
              <a:rPr lang="en-US" smtClean="0"/>
              <a:t/>
            </a:r>
            <a:br>
              <a:rPr lang="en-US" smtClean="0"/>
            </a:br>
            <a:r>
              <a:rPr lang="en-US" i="1" smtClean="0"/>
              <a:t>English dramatist (1572 - 1632)</a:t>
            </a:r>
            <a:r>
              <a:rPr lang="en-US" smtClean="0"/>
              <a:t> </a:t>
            </a:r>
          </a:p>
          <a:p>
            <a:pPr>
              <a:lnSpc>
                <a:spcPct val="90000"/>
              </a:lnSpc>
            </a:pPr>
            <a:endParaRPr lang="en-GB" sz="2800" smtClean="0"/>
          </a:p>
          <a:p>
            <a:pPr>
              <a:lnSpc>
                <a:spcPct val="90000"/>
              </a:lnSpc>
            </a:pPr>
            <a:endParaRPr lang="en-GB" sz="2800" smtClean="0"/>
          </a:p>
          <a:p>
            <a:pPr>
              <a:lnSpc>
                <a:spcPct val="90000"/>
              </a:lnSpc>
            </a:pPr>
            <a:endParaRPr lang="en-GB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11480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600" i="1"/>
              <a:t>Sleep Stages</a:t>
            </a:r>
            <a:r>
              <a:rPr lang="en-US" sz="1600"/>
              <a:t>. (1998).  Retrieved December 5, 2005, from 	</a:t>
            </a:r>
            <a:r>
              <a:rPr lang="en-US" sz="1600">
                <a:hlinkClick r:id="rId2"/>
              </a:rPr>
              <a:t>http://www.sleepdisorderchannel.net/stages/</a:t>
            </a:r>
            <a:endParaRPr lang="en-US" sz="160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600" i="1"/>
              <a:t>A Brief History of Sleep Research</a:t>
            </a:r>
            <a:r>
              <a:rPr lang="en-US" sz="1600"/>
              <a:t>. (1999, February 3).  Retrieved December 5, 2005, 	from </a:t>
            </a:r>
            <a:r>
              <a:rPr lang="en-US" sz="1600">
                <a:hlinkClick r:id="rId3"/>
              </a:rPr>
              <a:t>http://www.stanford.edu/~dement/history.html</a:t>
            </a:r>
            <a:endParaRPr lang="en-US" sz="160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600" i="1"/>
              <a:t>Sleep 4 Health</a:t>
            </a:r>
            <a:r>
              <a:rPr lang="en-US" sz="1600"/>
              <a:t>. (2003).  Retrieved December 3, 2005, from 	</a:t>
            </a:r>
            <a:r>
              <a:rPr lang="en-US" sz="1600">
                <a:hlinkClick r:id="rId4"/>
              </a:rPr>
              <a:t>http://www.sleep4health.com.au/sleep.asp</a:t>
            </a:r>
            <a:endParaRPr lang="en-US" sz="160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600"/>
              <a:t>Chaudhuri, K. Ray. (2003).  The Restless Legs Syndrome: Time to Recognize a Very 	Common Movement Disorder. </a:t>
            </a:r>
            <a:r>
              <a:rPr lang="en-US" sz="1600" i="1"/>
              <a:t>Practical Neurology, 4, </a:t>
            </a:r>
            <a:r>
              <a:rPr lang="en-US" sz="1600"/>
              <a:t>204-213.  Retrieved 	December 5, 2005, from EBSCOhost.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600" i="1"/>
              <a:t>Insomnia-The Effects, Symptoms, and Treatment.</a:t>
            </a:r>
            <a:r>
              <a:rPr lang="en-US" sz="1600"/>
              <a:t>  Retrieved December 5, 2005, 	from </a:t>
            </a:r>
            <a:r>
              <a:rPr lang="en-US" sz="1600">
                <a:hlinkClick r:id="rId5"/>
              </a:rPr>
              <a:t>http://miscarriage.homestead.com/insomnia.html</a:t>
            </a:r>
            <a:endParaRPr lang="en-US" sz="160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600" i="1"/>
              <a:t>Information of Insomnia-Symptoms, Causes, Treatments.</a:t>
            </a:r>
            <a:r>
              <a:rPr lang="en-US" sz="1600"/>
              <a:t>  (2002).  Retrieved 	December 4, 2005, from 	</a:t>
            </a:r>
            <a:r>
              <a:rPr lang="en-US" sz="1600">
                <a:hlinkClick r:id="rId6"/>
              </a:rPr>
              <a:t>http://scsc.essortment.com/insomniasymptom_roqy.htm</a:t>
            </a:r>
            <a:endParaRPr lang="en-US" sz="160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1600" i="1"/>
              <a:t>What Are Drug Treatments for Insomnia?</a:t>
            </a:r>
            <a:r>
              <a:rPr lang="en-US" sz="1600"/>
              <a:t>  (2002, June 30).  Retrieved December 5, 	2005, from 	</a:t>
            </a:r>
            <a:r>
              <a:rPr lang="en-US" sz="1600">
                <a:hlinkClick r:id="rId7"/>
              </a:rPr>
              <a:t>http://www.umm.edu/patiented/articles/what_drug_treatments_insomnia_000</a:t>
            </a:r>
            <a:r>
              <a:rPr lang="en-US" sz="1600"/>
              <a:t>	027_8.htm</a:t>
            </a:r>
            <a:endParaRPr lang="en-US" sz="16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762000"/>
            <a:ext cx="7772400" cy="53340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GB" sz="2800" smtClean="0"/>
              <a:t>In a sleep laboratory a subject’s physiological responses while asleep are recorded using a </a:t>
            </a:r>
            <a:r>
              <a:rPr lang="en-GB" sz="2800" b="1" smtClean="0"/>
              <a:t>polygraph</a:t>
            </a:r>
            <a:r>
              <a:rPr lang="en-GB" sz="2800" smtClean="0"/>
              <a:t> machine.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GB" sz="2800" smtClean="0"/>
              <a:t>Recorded responses include:</a:t>
            </a:r>
          </a:p>
          <a:p>
            <a:pPr marL="609600" indent="-609600">
              <a:lnSpc>
                <a:spcPct val="90000"/>
              </a:lnSpc>
            </a:pPr>
            <a:r>
              <a:rPr lang="en-GB" sz="2800" smtClean="0"/>
              <a:t>Electrical activity of the brain – </a:t>
            </a:r>
            <a:r>
              <a:rPr lang="en-GB" sz="2800" b="1" smtClean="0"/>
              <a:t>electroencephalograms (EEGs)</a:t>
            </a:r>
          </a:p>
          <a:p>
            <a:pPr marL="609600" indent="-609600">
              <a:lnSpc>
                <a:spcPct val="90000"/>
              </a:lnSpc>
            </a:pPr>
            <a:r>
              <a:rPr lang="en-GB" sz="2800" smtClean="0"/>
              <a:t>Electrical signals from muscles – </a:t>
            </a:r>
            <a:r>
              <a:rPr lang="en-GB" sz="2800" b="1" smtClean="0"/>
              <a:t>electromyograms (EMGs)</a:t>
            </a:r>
          </a:p>
          <a:p>
            <a:pPr marL="609600" indent="-609600">
              <a:lnSpc>
                <a:spcPct val="90000"/>
              </a:lnSpc>
            </a:pPr>
            <a:r>
              <a:rPr lang="en-GB" sz="2800" smtClean="0"/>
              <a:t>Electrical signals from heart – </a:t>
            </a:r>
            <a:r>
              <a:rPr lang="en-GB" sz="2800" b="1" smtClean="0"/>
              <a:t>electrocardiograms (EKGs)</a:t>
            </a:r>
          </a:p>
          <a:p>
            <a:pPr marL="609600" indent="-609600">
              <a:lnSpc>
                <a:spcPct val="90000"/>
              </a:lnSpc>
            </a:pPr>
            <a:r>
              <a:rPr lang="en-GB" sz="2800" smtClean="0"/>
              <a:t>Electrical activity caused by eye movement – </a:t>
            </a:r>
            <a:r>
              <a:rPr lang="en-GB" sz="2800" b="1" smtClean="0"/>
              <a:t>electro-oculograms (EOGs)</a:t>
            </a:r>
            <a:endParaRPr lang="en-GB" sz="2800" smtClean="0"/>
          </a:p>
          <a:p>
            <a:pPr marL="609600" indent="-609600">
              <a:lnSpc>
                <a:spcPct val="90000"/>
              </a:lnSpc>
            </a:pPr>
            <a:endParaRPr lang="en-GB" sz="2800" smtClean="0"/>
          </a:p>
          <a:p>
            <a:pPr marL="609600" indent="-609600">
              <a:lnSpc>
                <a:spcPct val="90000"/>
              </a:lnSpc>
            </a:pPr>
            <a:endParaRPr lang="en-GB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Stages of Sleep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EEG recordings during sleep have helped identify four distinct stages of sleep.</a:t>
            </a:r>
          </a:p>
          <a:p>
            <a:r>
              <a:rPr lang="en-GB" smtClean="0"/>
              <a:t>These different stages have distinct </a:t>
            </a:r>
            <a:r>
              <a:rPr lang="en-GB" b="1" smtClean="0"/>
              <a:t>frequency </a:t>
            </a:r>
            <a:r>
              <a:rPr lang="en-GB" smtClean="0"/>
              <a:t>(number of cycles per second) and </a:t>
            </a:r>
            <a:r>
              <a:rPr lang="en-GB" b="1" smtClean="0"/>
              <a:t>amplitude </a:t>
            </a:r>
            <a:r>
              <a:rPr lang="en-GB" smtClean="0"/>
              <a:t>(height of the recorded waves).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>
            <p:ph/>
          </p:nvPr>
        </p:nvGraphicFramePr>
        <p:xfrm>
          <a:off x="2714625" y="2890838"/>
          <a:ext cx="3714750" cy="923925"/>
        </p:xfrm>
        <a:graphic>
          <a:graphicData uri="http://schemas.openxmlformats.org/presentationml/2006/ole">
            <p:oleObj spid="_x0000_s1026" name="Photo Editor Photo" r:id="rId3" imgW="3715269" imgH="923810" progId="MSPhotoEd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>
            <p:ph/>
          </p:nvPr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050" name="Bitmap Image" r:id="rId3" imgW="6095238" imgH="4571429" progId="Paint.Picture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762000"/>
            <a:ext cx="7772400" cy="53340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GB" b="1" smtClean="0"/>
              <a:t>Beta activity </a:t>
            </a:r>
            <a:r>
              <a:rPr lang="en-GB" smtClean="0"/>
              <a:t>is high frequency (15-30 Hz) and low amplitude.</a:t>
            </a:r>
          </a:p>
          <a:p>
            <a:pPr marL="609600" indent="-609600">
              <a:lnSpc>
                <a:spcPct val="90000"/>
              </a:lnSpc>
            </a:pPr>
            <a:r>
              <a:rPr lang="en-GB" b="1" smtClean="0"/>
              <a:t>Alpha activity </a:t>
            </a:r>
            <a:r>
              <a:rPr lang="en-GB" smtClean="0"/>
              <a:t>has a medium frequency (8-12 Hz) and a medium-amplitude rhythm.</a:t>
            </a:r>
          </a:p>
          <a:p>
            <a:pPr marL="609600" indent="-609600">
              <a:lnSpc>
                <a:spcPct val="90000"/>
              </a:lnSpc>
            </a:pPr>
            <a:r>
              <a:rPr lang="en-GB" smtClean="0"/>
              <a:t>First stage of sleep (stage 1) is marked by the emergence of </a:t>
            </a:r>
            <a:r>
              <a:rPr lang="en-GB" b="1" smtClean="0"/>
              <a:t>theta activity </a:t>
            </a:r>
            <a:r>
              <a:rPr lang="en-GB" smtClean="0"/>
              <a:t>(3.5-7.5 Hz).</a:t>
            </a:r>
          </a:p>
          <a:p>
            <a:pPr marL="609600" indent="-609600">
              <a:lnSpc>
                <a:spcPct val="90000"/>
              </a:lnSpc>
            </a:pPr>
            <a:r>
              <a:rPr lang="en-GB" smtClean="0"/>
              <a:t>Stage 1 is a transition stage between sleep and wakefulness. A person can easily be awakened at this stage.</a:t>
            </a:r>
          </a:p>
          <a:p>
            <a:pPr marL="609600" indent="-609600">
              <a:lnSpc>
                <a:spcPct val="90000"/>
              </a:lnSpc>
            </a:pPr>
            <a:endParaRPr lang="en-GB" smtClean="0"/>
          </a:p>
          <a:p>
            <a:pPr marL="609600" indent="-609600">
              <a:lnSpc>
                <a:spcPct val="90000"/>
              </a:lnSpc>
            </a:pP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762000"/>
            <a:ext cx="7772400" cy="5334000"/>
          </a:xfrm>
        </p:spPr>
        <p:txBody>
          <a:bodyPr/>
          <a:lstStyle/>
          <a:p>
            <a:pPr marL="609600" indent="-609600"/>
            <a:r>
              <a:rPr lang="en-GB" sz="2800" smtClean="0"/>
              <a:t>A person is completely asleep as they enter </a:t>
            </a:r>
            <a:r>
              <a:rPr lang="en-GB" sz="2800" b="1" smtClean="0"/>
              <a:t>Stage 2 </a:t>
            </a:r>
            <a:r>
              <a:rPr lang="en-GB" sz="2800" smtClean="0"/>
              <a:t>sleep. </a:t>
            </a:r>
          </a:p>
          <a:p>
            <a:pPr marL="609600" indent="-609600"/>
            <a:r>
              <a:rPr lang="en-GB" sz="2800" smtClean="0"/>
              <a:t>The EEG gets progressively lower in frequency and higher in amplitude.</a:t>
            </a:r>
          </a:p>
          <a:p>
            <a:pPr marL="609600" indent="-609600"/>
            <a:r>
              <a:rPr lang="en-GB" sz="2800" smtClean="0"/>
              <a:t>As sleep becomes deeper </a:t>
            </a:r>
            <a:r>
              <a:rPr lang="en-GB" sz="2800" b="1" smtClean="0"/>
              <a:t>sleep spindles </a:t>
            </a:r>
            <a:r>
              <a:rPr lang="en-GB" sz="2800" smtClean="0"/>
              <a:t>emerge – periodic 1 to 2 second bursts of rapid brain-wave activity (12 to 15 Hz). Also </a:t>
            </a:r>
            <a:r>
              <a:rPr lang="en-GB" sz="2800" b="1" smtClean="0"/>
              <a:t>K-Complex.</a:t>
            </a:r>
            <a:endParaRPr lang="en-GB" sz="2800" smtClean="0"/>
          </a:p>
          <a:p>
            <a:pPr marL="609600" indent="-609600"/>
            <a:r>
              <a:rPr lang="en-GB" sz="2800" smtClean="0"/>
              <a:t>During Stage 2 and Stage 3 sleep muscles become more relaxed, breathing and heart rate slow, becomes harder to be awakened.</a:t>
            </a:r>
          </a:p>
          <a:p>
            <a:pPr marL="609600" indent="-609600"/>
            <a:endParaRPr lang="en-GB" sz="2800" smtClean="0"/>
          </a:p>
          <a:p>
            <a:pPr marL="609600" indent="-609600"/>
            <a:endParaRPr lang="en-GB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2780</TotalTime>
  <Words>1202</Words>
  <Application>Microsoft Office PowerPoint</Application>
  <PresentationFormat>عرض على الشاشة (3:4)‏</PresentationFormat>
  <Paragraphs>144</Paragraphs>
  <Slides>32</Slides>
  <Notes>1</Notes>
  <HiddenSlides>0</HiddenSlides>
  <MMClips>0</MMClips>
  <ScaleCrop>false</ScaleCrop>
  <HeadingPairs>
    <vt:vector size="8" baseType="variant">
      <vt:variant>
        <vt:lpstr>الخطوط المستخدمة</vt:lpstr>
      </vt:variant>
      <vt:variant>
        <vt:i4>5</vt:i4>
      </vt:variant>
      <vt:variant>
        <vt:lpstr>سمة</vt:lpstr>
      </vt:variant>
      <vt:variant>
        <vt:i4>1</vt:i4>
      </vt:variant>
      <vt:variant>
        <vt:lpstr>خوادم OLE مضمنة</vt:lpstr>
      </vt:variant>
      <vt:variant>
        <vt:i4>3</vt:i4>
      </vt:variant>
      <vt:variant>
        <vt:lpstr>عناوين الشرائح</vt:lpstr>
      </vt:variant>
      <vt:variant>
        <vt:i4>32</vt:i4>
      </vt:variant>
    </vt:vector>
  </HeadingPairs>
  <TitlesOfParts>
    <vt:vector size="41" baseType="lpstr">
      <vt:lpstr>Arial</vt:lpstr>
      <vt:lpstr>Calibri</vt:lpstr>
      <vt:lpstr>Constantia</vt:lpstr>
      <vt:lpstr>Wingdings 2</vt:lpstr>
      <vt:lpstr>Times New Roman</vt:lpstr>
      <vt:lpstr>Flow</vt:lpstr>
      <vt:lpstr>Microsoft Photo Editor 3.0 Photo</vt:lpstr>
      <vt:lpstr>Bitmap Image</vt:lpstr>
      <vt:lpstr>Microsoft Graph 2000 Chart</vt:lpstr>
      <vt:lpstr>    SLEEP</vt:lpstr>
      <vt:lpstr>Learning Objectives</vt:lpstr>
      <vt:lpstr>الشريحة 3</vt:lpstr>
      <vt:lpstr>الشريحة 4</vt:lpstr>
      <vt:lpstr>Stages of Sleep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What is REM sleep for?</vt:lpstr>
      <vt:lpstr>REM-Rebound Effect</vt:lpstr>
      <vt:lpstr>الشريحة 18</vt:lpstr>
      <vt:lpstr>الشريحة 19</vt:lpstr>
      <vt:lpstr>Theories of Sleep</vt:lpstr>
      <vt:lpstr>Restoration Models of Sleep</vt:lpstr>
      <vt:lpstr>الشريحة 22</vt:lpstr>
      <vt:lpstr>الشريحة 23</vt:lpstr>
      <vt:lpstr>Insomnia</vt:lpstr>
      <vt:lpstr>Prevalence</vt:lpstr>
      <vt:lpstr>Possible Causes </vt:lpstr>
      <vt:lpstr>Symptoms</vt:lpstr>
      <vt:lpstr>Other Forms and Types of Insomnia</vt:lpstr>
      <vt:lpstr>Treatment for Insomnia</vt:lpstr>
      <vt:lpstr>Treatment for Insomnia</vt:lpstr>
      <vt:lpstr>Summary</vt:lpstr>
      <vt:lpstr>References</vt:lpstr>
    </vt:vector>
  </TitlesOfParts>
  <Company>Department of Psychology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CONSCIOUSNESS</dc:title>
  <dc:creator>David Pearson</dc:creator>
  <cp:lastModifiedBy>a.mutairi</cp:lastModifiedBy>
  <cp:revision>54</cp:revision>
  <dcterms:created xsi:type="dcterms:W3CDTF">2003-03-10T17:13:12Z</dcterms:created>
  <dcterms:modified xsi:type="dcterms:W3CDTF">2013-05-01T07:40:40Z</dcterms:modified>
</cp:coreProperties>
</file>