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4" r:id="rId7"/>
    <p:sldId id="265" r:id="rId8"/>
    <p:sldId id="266" r:id="rId9"/>
    <p:sldId id="263" r:id="rId10"/>
    <p:sldId id="267" r:id="rId11"/>
    <p:sldId id="274" r:id="rId12"/>
    <p:sldId id="270" r:id="rId13"/>
    <p:sldId id="275" r:id="rId14"/>
    <p:sldId id="268" r:id="rId15"/>
    <p:sldId id="272" r:id="rId16"/>
    <p:sldId id="271" r:id="rId17"/>
    <p:sldId id="269" r:id="rId18"/>
    <p:sldId id="273" r:id="rId19"/>
    <p:sldId id="276" r:id="rId20"/>
    <p:sldId id="27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94"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51AE4071-B891-481E-985F-C03E647EB53A}" type="datetimeFigureOut">
              <a:rPr lang="en-IN" smtClean="0"/>
              <a:pPr/>
              <a:t>01-05-2013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549EEB9-9789-4205-B61C-4951151C4A3B}" type="slidenum">
              <a:rPr lang="en-IN" smtClean="0"/>
              <a:pPr/>
              <a:t>‹#›</a:t>
            </a:fld>
            <a:endParaRPr lang="en-IN"/>
          </a:p>
        </p:txBody>
      </p:sp>
    </p:spTree>
    <p:extLst>
      <p:ext uri="{BB962C8B-B14F-4D97-AF65-F5344CB8AC3E}">
        <p14:creationId xmlns:p14="http://schemas.microsoft.com/office/powerpoint/2010/main" xmlns="" val="2612601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51AE4071-B891-481E-985F-C03E647EB53A}" type="datetimeFigureOut">
              <a:rPr lang="en-IN" smtClean="0"/>
              <a:pPr/>
              <a:t>01-05-2013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549EEB9-9789-4205-B61C-4951151C4A3B}" type="slidenum">
              <a:rPr lang="en-IN" smtClean="0"/>
              <a:pPr/>
              <a:t>‹#›</a:t>
            </a:fld>
            <a:endParaRPr lang="en-IN"/>
          </a:p>
        </p:txBody>
      </p:sp>
    </p:spTree>
    <p:extLst>
      <p:ext uri="{BB962C8B-B14F-4D97-AF65-F5344CB8AC3E}">
        <p14:creationId xmlns:p14="http://schemas.microsoft.com/office/powerpoint/2010/main" xmlns="" val="749651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51AE4071-B891-481E-985F-C03E647EB53A}" type="datetimeFigureOut">
              <a:rPr lang="en-IN" smtClean="0"/>
              <a:pPr/>
              <a:t>01-05-2013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549EEB9-9789-4205-B61C-4951151C4A3B}" type="slidenum">
              <a:rPr lang="en-IN" smtClean="0"/>
              <a:pPr/>
              <a:t>‹#›</a:t>
            </a:fld>
            <a:endParaRPr lang="en-IN"/>
          </a:p>
        </p:txBody>
      </p:sp>
    </p:spTree>
    <p:extLst>
      <p:ext uri="{BB962C8B-B14F-4D97-AF65-F5344CB8AC3E}">
        <p14:creationId xmlns:p14="http://schemas.microsoft.com/office/powerpoint/2010/main" xmlns="" val="2989415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51AE4071-B891-481E-985F-C03E647EB53A}" type="datetimeFigureOut">
              <a:rPr lang="en-IN" smtClean="0"/>
              <a:pPr/>
              <a:t>01-05-2013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549EEB9-9789-4205-B61C-4951151C4A3B}" type="slidenum">
              <a:rPr lang="en-IN" smtClean="0"/>
              <a:pPr/>
              <a:t>‹#›</a:t>
            </a:fld>
            <a:endParaRPr lang="en-IN"/>
          </a:p>
        </p:txBody>
      </p:sp>
    </p:spTree>
    <p:extLst>
      <p:ext uri="{BB962C8B-B14F-4D97-AF65-F5344CB8AC3E}">
        <p14:creationId xmlns:p14="http://schemas.microsoft.com/office/powerpoint/2010/main" xmlns="" val="2734833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AE4071-B891-481E-985F-C03E647EB53A}" type="datetimeFigureOut">
              <a:rPr lang="en-IN" smtClean="0"/>
              <a:pPr/>
              <a:t>01-05-2013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549EEB9-9789-4205-B61C-4951151C4A3B}" type="slidenum">
              <a:rPr lang="en-IN" smtClean="0"/>
              <a:pPr/>
              <a:t>‹#›</a:t>
            </a:fld>
            <a:endParaRPr lang="en-IN"/>
          </a:p>
        </p:txBody>
      </p:sp>
    </p:spTree>
    <p:extLst>
      <p:ext uri="{BB962C8B-B14F-4D97-AF65-F5344CB8AC3E}">
        <p14:creationId xmlns:p14="http://schemas.microsoft.com/office/powerpoint/2010/main" xmlns="" val="545852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51AE4071-B891-481E-985F-C03E647EB53A}" type="datetimeFigureOut">
              <a:rPr lang="en-IN" smtClean="0"/>
              <a:pPr/>
              <a:t>01-05-2013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549EEB9-9789-4205-B61C-4951151C4A3B}" type="slidenum">
              <a:rPr lang="en-IN" smtClean="0"/>
              <a:pPr/>
              <a:t>‹#›</a:t>
            </a:fld>
            <a:endParaRPr lang="en-IN"/>
          </a:p>
        </p:txBody>
      </p:sp>
    </p:spTree>
    <p:extLst>
      <p:ext uri="{BB962C8B-B14F-4D97-AF65-F5344CB8AC3E}">
        <p14:creationId xmlns:p14="http://schemas.microsoft.com/office/powerpoint/2010/main" xmlns="" val="833473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51AE4071-B891-481E-985F-C03E647EB53A}" type="datetimeFigureOut">
              <a:rPr lang="en-IN" smtClean="0"/>
              <a:pPr/>
              <a:t>01-05-2013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549EEB9-9789-4205-B61C-4951151C4A3B}" type="slidenum">
              <a:rPr lang="en-IN" smtClean="0"/>
              <a:pPr/>
              <a:t>‹#›</a:t>
            </a:fld>
            <a:endParaRPr lang="en-IN"/>
          </a:p>
        </p:txBody>
      </p:sp>
    </p:spTree>
    <p:extLst>
      <p:ext uri="{BB962C8B-B14F-4D97-AF65-F5344CB8AC3E}">
        <p14:creationId xmlns:p14="http://schemas.microsoft.com/office/powerpoint/2010/main" xmlns="" val="3838844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51AE4071-B891-481E-985F-C03E647EB53A}" type="datetimeFigureOut">
              <a:rPr lang="en-IN" smtClean="0"/>
              <a:pPr/>
              <a:t>01-05-2013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A549EEB9-9789-4205-B61C-4951151C4A3B}" type="slidenum">
              <a:rPr lang="en-IN" smtClean="0"/>
              <a:pPr/>
              <a:t>‹#›</a:t>
            </a:fld>
            <a:endParaRPr lang="en-IN"/>
          </a:p>
        </p:txBody>
      </p:sp>
    </p:spTree>
    <p:extLst>
      <p:ext uri="{BB962C8B-B14F-4D97-AF65-F5344CB8AC3E}">
        <p14:creationId xmlns:p14="http://schemas.microsoft.com/office/powerpoint/2010/main" xmlns="" val="2357346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AE4071-B891-481E-985F-C03E647EB53A}" type="datetimeFigureOut">
              <a:rPr lang="en-IN" smtClean="0"/>
              <a:pPr/>
              <a:t>01-05-2013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A549EEB9-9789-4205-B61C-4951151C4A3B}" type="slidenum">
              <a:rPr lang="en-IN" smtClean="0"/>
              <a:pPr/>
              <a:t>‹#›</a:t>
            </a:fld>
            <a:endParaRPr lang="en-IN"/>
          </a:p>
        </p:txBody>
      </p:sp>
    </p:spTree>
    <p:extLst>
      <p:ext uri="{BB962C8B-B14F-4D97-AF65-F5344CB8AC3E}">
        <p14:creationId xmlns:p14="http://schemas.microsoft.com/office/powerpoint/2010/main" xmlns="" val="3101121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AE4071-B891-481E-985F-C03E647EB53A}" type="datetimeFigureOut">
              <a:rPr lang="en-IN" smtClean="0"/>
              <a:pPr/>
              <a:t>01-05-2013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549EEB9-9789-4205-B61C-4951151C4A3B}" type="slidenum">
              <a:rPr lang="en-IN" smtClean="0"/>
              <a:pPr/>
              <a:t>‹#›</a:t>
            </a:fld>
            <a:endParaRPr lang="en-IN"/>
          </a:p>
        </p:txBody>
      </p:sp>
    </p:spTree>
    <p:extLst>
      <p:ext uri="{BB962C8B-B14F-4D97-AF65-F5344CB8AC3E}">
        <p14:creationId xmlns:p14="http://schemas.microsoft.com/office/powerpoint/2010/main" xmlns="" val="2185890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AE4071-B891-481E-985F-C03E647EB53A}" type="datetimeFigureOut">
              <a:rPr lang="en-IN" smtClean="0"/>
              <a:pPr/>
              <a:t>01-05-2013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549EEB9-9789-4205-B61C-4951151C4A3B}" type="slidenum">
              <a:rPr lang="en-IN" smtClean="0"/>
              <a:pPr/>
              <a:t>‹#›</a:t>
            </a:fld>
            <a:endParaRPr lang="en-IN"/>
          </a:p>
        </p:txBody>
      </p:sp>
    </p:spTree>
    <p:extLst>
      <p:ext uri="{BB962C8B-B14F-4D97-AF65-F5344CB8AC3E}">
        <p14:creationId xmlns:p14="http://schemas.microsoft.com/office/powerpoint/2010/main" xmlns="" val="2938067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AE4071-B891-481E-985F-C03E647EB53A}" type="datetimeFigureOut">
              <a:rPr lang="en-IN" smtClean="0"/>
              <a:pPr/>
              <a:t>01-05-2013</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49EEB9-9789-4205-B61C-4951151C4A3B}" type="slidenum">
              <a:rPr lang="en-IN" smtClean="0"/>
              <a:pPr/>
              <a:t>‹#›</a:t>
            </a:fld>
            <a:endParaRPr lang="en-IN"/>
          </a:p>
        </p:txBody>
      </p:sp>
    </p:spTree>
    <p:extLst>
      <p:ext uri="{BB962C8B-B14F-4D97-AF65-F5344CB8AC3E}">
        <p14:creationId xmlns:p14="http://schemas.microsoft.com/office/powerpoint/2010/main" xmlns="" val="2698304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Lecture no 21</a:t>
            </a:r>
            <a:endParaRPr lang="en-IN" dirty="0"/>
          </a:p>
        </p:txBody>
      </p:sp>
      <p:sp>
        <p:nvSpPr>
          <p:cNvPr id="3" name="Subtitle 2"/>
          <p:cNvSpPr>
            <a:spLocks noGrp="1"/>
          </p:cNvSpPr>
          <p:nvPr>
            <p:ph type="subTitle" idx="1"/>
          </p:nvPr>
        </p:nvSpPr>
        <p:spPr/>
        <p:txBody>
          <a:bodyPr/>
          <a:lstStyle/>
          <a:p>
            <a:r>
              <a:rPr lang="en-US" dirty="0" smtClean="0"/>
              <a:t>Dr. Mohammad </a:t>
            </a:r>
            <a:r>
              <a:rPr lang="en-US" smtClean="0"/>
              <a:t>Rehan Asad</a:t>
            </a:r>
            <a:endParaRPr lang="en-IN"/>
          </a:p>
        </p:txBody>
      </p:sp>
    </p:spTree>
    <p:extLst>
      <p:ext uri="{BB962C8B-B14F-4D97-AF65-F5344CB8AC3E}">
        <p14:creationId xmlns:p14="http://schemas.microsoft.com/office/powerpoint/2010/main" xmlns="" val="22711893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solidFill>
        </p:spPr>
        <p:txBody>
          <a:bodyPr/>
          <a:lstStyle/>
          <a:p>
            <a:r>
              <a:rPr lang="en-US" dirty="0" smtClean="0"/>
              <a:t>Vagal nerve</a:t>
            </a:r>
            <a:endParaRPr lang="en-IN" dirty="0"/>
          </a:p>
        </p:txBody>
      </p:sp>
      <p:sp>
        <p:nvSpPr>
          <p:cNvPr id="3" name="Content Placeholder 2"/>
          <p:cNvSpPr>
            <a:spLocks noGrp="1"/>
          </p:cNvSpPr>
          <p:nvPr>
            <p:ph idx="1"/>
          </p:nvPr>
        </p:nvSpPr>
        <p:spPr/>
        <p:txBody>
          <a:bodyPr>
            <a:normAutofit fontScale="92500" lnSpcReduction="10000"/>
          </a:bodyPr>
          <a:lstStyle/>
          <a:p>
            <a:pPr marL="0" indent="0">
              <a:buNone/>
            </a:pPr>
            <a:endParaRPr lang="en-US" dirty="0" smtClean="0"/>
          </a:p>
          <a:p>
            <a:r>
              <a:rPr lang="en-US" b="1" dirty="0" smtClean="0">
                <a:solidFill>
                  <a:srgbClr val="FF0000"/>
                </a:solidFill>
              </a:rPr>
              <a:t>Brachial efferent</a:t>
            </a:r>
            <a:r>
              <a:rPr lang="en-US" dirty="0" smtClean="0"/>
              <a:t>:</a:t>
            </a:r>
          </a:p>
          <a:p>
            <a:pPr>
              <a:buFont typeface="Wingdings" pitchFamily="2" charset="2"/>
              <a:buChar char="Ø"/>
            </a:pPr>
            <a:r>
              <a:rPr lang="en-US" dirty="0" smtClean="0"/>
              <a:t> Nucleus </a:t>
            </a:r>
            <a:r>
              <a:rPr lang="en-US" dirty="0" err="1" smtClean="0"/>
              <a:t>ambiguus</a:t>
            </a:r>
            <a:r>
              <a:rPr lang="en-US" dirty="0" smtClean="0"/>
              <a:t> in upper medulla for skeletal muscle, pharynx and upper </a:t>
            </a:r>
            <a:r>
              <a:rPr lang="en-US" dirty="0" err="1" smtClean="0"/>
              <a:t>oesophagus</a:t>
            </a:r>
            <a:r>
              <a:rPr lang="en-US" dirty="0" smtClean="0"/>
              <a:t> and </a:t>
            </a:r>
            <a:r>
              <a:rPr lang="en-US" dirty="0" err="1" smtClean="0"/>
              <a:t>cricithyroid</a:t>
            </a:r>
            <a:endParaRPr lang="en-US" dirty="0" smtClean="0"/>
          </a:p>
          <a:p>
            <a:r>
              <a:rPr lang="en-US" b="1" dirty="0">
                <a:solidFill>
                  <a:srgbClr val="FF0000"/>
                </a:solidFill>
              </a:rPr>
              <a:t>Special visceral </a:t>
            </a:r>
            <a:r>
              <a:rPr lang="en-US" b="1" dirty="0" smtClean="0">
                <a:solidFill>
                  <a:srgbClr val="FF0000"/>
                </a:solidFill>
              </a:rPr>
              <a:t>efferent (parasympathetic): </a:t>
            </a:r>
          </a:p>
          <a:p>
            <a:pPr>
              <a:buFont typeface="Wingdings" pitchFamily="2" charset="2"/>
              <a:buChar char="Ø"/>
            </a:pPr>
            <a:r>
              <a:rPr lang="en-US" dirty="0" smtClean="0"/>
              <a:t>Dorsal motor nucleus of vagus in upper medulla</a:t>
            </a:r>
          </a:p>
          <a:p>
            <a:pPr>
              <a:buFont typeface="Wingdings" pitchFamily="2" charset="2"/>
              <a:buChar char="Ø"/>
            </a:pPr>
            <a:r>
              <a:rPr lang="en-US" dirty="0" smtClean="0"/>
              <a:t>Give </a:t>
            </a:r>
            <a:r>
              <a:rPr lang="en-US" dirty="0" err="1" smtClean="0"/>
              <a:t>efferents</a:t>
            </a:r>
            <a:r>
              <a:rPr lang="en-US" dirty="0" smtClean="0"/>
              <a:t> to cardiac and visceral muscle of thoracic and abdominal viscera</a:t>
            </a:r>
          </a:p>
          <a:p>
            <a:endParaRPr lang="en-IN" dirty="0"/>
          </a:p>
        </p:txBody>
      </p:sp>
      <p:sp>
        <p:nvSpPr>
          <p:cNvPr id="4" name="TextBox 3"/>
          <p:cNvSpPr txBox="1"/>
          <p:nvPr/>
        </p:nvSpPr>
        <p:spPr>
          <a:xfrm>
            <a:off x="2843808" y="1619508"/>
            <a:ext cx="3816424" cy="369332"/>
          </a:xfrm>
          <a:prstGeom prst="rect">
            <a:avLst/>
          </a:prstGeom>
          <a:solidFill>
            <a:schemeClr val="accent2"/>
          </a:solidFill>
        </p:spPr>
        <p:txBody>
          <a:bodyPr wrap="square" rtlCol="0">
            <a:spAutoFit/>
          </a:bodyPr>
          <a:lstStyle/>
          <a:p>
            <a:r>
              <a:rPr lang="en-US" dirty="0" smtClean="0"/>
              <a:t>Two motor and two sensory  nuclei</a:t>
            </a:r>
            <a:endParaRPr lang="en-IN" dirty="0"/>
          </a:p>
        </p:txBody>
      </p:sp>
    </p:spTree>
    <p:extLst>
      <p:ext uri="{BB962C8B-B14F-4D97-AF65-F5344CB8AC3E}">
        <p14:creationId xmlns:p14="http://schemas.microsoft.com/office/powerpoint/2010/main" xmlns="" val="9753541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US" b="1" dirty="0">
                <a:solidFill>
                  <a:srgbClr val="FF0000"/>
                </a:solidFill>
              </a:rPr>
              <a:t>Special visceral afferent</a:t>
            </a:r>
            <a:r>
              <a:rPr lang="en-US" dirty="0"/>
              <a:t>: </a:t>
            </a:r>
          </a:p>
          <a:p>
            <a:pPr>
              <a:buFont typeface="Wingdings" pitchFamily="2" charset="2"/>
              <a:buChar char="Ø"/>
            </a:pPr>
            <a:r>
              <a:rPr lang="en-US" dirty="0"/>
              <a:t>nucleus of </a:t>
            </a:r>
            <a:r>
              <a:rPr lang="en-US" dirty="0" err="1"/>
              <a:t>tractus</a:t>
            </a:r>
            <a:r>
              <a:rPr lang="en-US" dirty="0"/>
              <a:t> </a:t>
            </a:r>
            <a:r>
              <a:rPr lang="en-US" dirty="0" err="1"/>
              <a:t>solitarius</a:t>
            </a:r>
            <a:endParaRPr lang="en-US" dirty="0"/>
          </a:p>
          <a:p>
            <a:pPr>
              <a:buFont typeface="Wingdings" pitchFamily="2" charset="2"/>
              <a:buChar char="Ø"/>
            </a:pPr>
            <a:r>
              <a:rPr lang="en-US" dirty="0"/>
              <a:t>Receive afferent from heart, lungs and abdominal viscera</a:t>
            </a:r>
          </a:p>
          <a:p>
            <a:pPr>
              <a:buFont typeface="Wingdings" pitchFamily="2" charset="2"/>
              <a:buChar char="Ø"/>
            </a:pPr>
            <a:r>
              <a:rPr lang="en-US" dirty="0"/>
              <a:t>Baroreceptor of aortic arch, chemoreceptor aortic bodies, taste from epiglottis</a:t>
            </a:r>
          </a:p>
          <a:p>
            <a:r>
              <a:rPr lang="en-US" b="1" dirty="0">
                <a:solidFill>
                  <a:srgbClr val="FF0000"/>
                </a:solidFill>
              </a:rPr>
              <a:t>Somatic afferent</a:t>
            </a:r>
            <a:r>
              <a:rPr lang="en-US" dirty="0"/>
              <a:t>: </a:t>
            </a:r>
          </a:p>
          <a:p>
            <a:pPr>
              <a:buFont typeface="Wingdings" pitchFamily="2" charset="2"/>
              <a:buChar char="Ø"/>
            </a:pPr>
            <a:r>
              <a:rPr lang="en-US" dirty="0"/>
              <a:t>spinal nucleus of trigeminal nerve</a:t>
            </a:r>
          </a:p>
          <a:p>
            <a:pPr>
              <a:buFont typeface="Wingdings" pitchFamily="2" charset="2"/>
              <a:buChar char="Ø"/>
            </a:pPr>
            <a:r>
              <a:rPr lang="en-US" dirty="0"/>
              <a:t>Receive skin of external acoustic meatus and auricle </a:t>
            </a:r>
          </a:p>
          <a:p>
            <a:pPr>
              <a:buFont typeface="Wingdings" pitchFamily="2" charset="2"/>
              <a:buChar char="Ø"/>
            </a:pPr>
            <a:r>
              <a:rPr lang="en-US" dirty="0"/>
              <a:t>Mucous membrane of pharynx and larynx</a:t>
            </a:r>
          </a:p>
          <a:p>
            <a:endParaRPr lang="en-IN" dirty="0"/>
          </a:p>
        </p:txBody>
      </p:sp>
      <p:sp>
        <p:nvSpPr>
          <p:cNvPr id="4" name="Title 1"/>
          <p:cNvSpPr>
            <a:spLocks noGrp="1"/>
          </p:cNvSpPr>
          <p:nvPr>
            <p:ph type="title"/>
          </p:nvPr>
        </p:nvSpPr>
        <p:spPr>
          <a:solidFill>
            <a:schemeClr val="accent5"/>
          </a:solidFill>
        </p:spPr>
        <p:txBody>
          <a:bodyPr/>
          <a:lstStyle/>
          <a:p>
            <a:r>
              <a:rPr lang="en-US" dirty="0" smtClean="0"/>
              <a:t>Vagal nerve</a:t>
            </a:r>
            <a:endParaRPr lang="en-IN" dirty="0"/>
          </a:p>
        </p:txBody>
      </p:sp>
    </p:spTree>
    <p:extLst>
      <p:ext uri="{BB962C8B-B14F-4D97-AF65-F5344CB8AC3E}">
        <p14:creationId xmlns:p14="http://schemas.microsoft.com/office/powerpoint/2010/main" xmlns="" val="2197948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mk:@MSITStore:D:\my%20documents\Snell's%20Clinical%20Neuroanatomy.chm::/11%20-%20The%20Cranial%20Nerve%20Nuclei%20and%20Their%20Central%20Connections%20and%20Distribution_files/C11FF18.png"/>
          <p:cNvSpPr>
            <a:spLocks noChangeAspect="1" noChangeArrowheads="1"/>
          </p:cNvSpPr>
          <p:nvPr/>
        </p:nvSpPr>
        <p:spPr bwMode="auto">
          <a:xfrm>
            <a:off x="155575" y="-2209800"/>
            <a:ext cx="5619750" cy="46101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62125" y="404664"/>
            <a:ext cx="6496566" cy="53293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950386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30832" y="274638"/>
            <a:ext cx="8229600" cy="1143000"/>
          </a:xfrm>
          <a:solidFill>
            <a:schemeClr val="accent3"/>
          </a:solidFill>
        </p:spPr>
        <p:txBody>
          <a:bodyPr/>
          <a:lstStyle/>
          <a:p>
            <a:r>
              <a:rPr lang="en-US" dirty="0" smtClean="0"/>
              <a:t>Course </a:t>
            </a:r>
            <a:endParaRPr lang="en-IN" dirty="0"/>
          </a:p>
        </p:txBody>
      </p:sp>
      <p:sp>
        <p:nvSpPr>
          <p:cNvPr id="3" name="Content Placeholder 2"/>
          <p:cNvSpPr>
            <a:spLocks noGrp="1"/>
          </p:cNvSpPr>
          <p:nvPr>
            <p:ph sz="half" idx="4294967295"/>
          </p:nvPr>
        </p:nvSpPr>
        <p:spPr>
          <a:xfrm>
            <a:off x="173360" y="1600200"/>
            <a:ext cx="4038600" cy="4525963"/>
          </a:xfrm>
          <a:solidFill>
            <a:schemeClr val="accent6"/>
          </a:solidFill>
        </p:spPr>
        <p:txBody>
          <a:bodyPr>
            <a:normAutofit fontScale="47500" lnSpcReduction="20000"/>
          </a:bodyPr>
          <a:lstStyle/>
          <a:p>
            <a:pPr marL="0" indent="0">
              <a:buNone/>
            </a:pPr>
            <a:endParaRPr lang="en-IN" dirty="0"/>
          </a:p>
          <a:p>
            <a:r>
              <a:rPr lang="en-IN" sz="3300" dirty="0" smtClean="0"/>
              <a:t>leaves </a:t>
            </a:r>
            <a:r>
              <a:rPr lang="en-IN" sz="3300" dirty="0"/>
              <a:t>the skull through the jugular foramen. </a:t>
            </a:r>
            <a:endParaRPr lang="en-IN" sz="3300" dirty="0" smtClean="0"/>
          </a:p>
          <a:p>
            <a:r>
              <a:rPr lang="en-IN" sz="3300" dirty="0" smtClean="0"/>
              <a:t>possesses </a:t>
            </a:r>
            <a:r>
              <a:rPr lang="en-IN" sz="3300" dirty="0"/>
              <a:t>two sensory ganglia, a rounded superior </a:t>
            </a:r>
            <a:r>
              <a:rPr lang="en-IN" sz="3300" dirty="0" smtClean="0"/>
              <a:t>ganglion</a:t>
            </a:r>
            <a:r>
              <a:rPr lang="en-IN" sz="3300" dirty="0"/>
              <a:t> </a:t>
            </a:r>
            <a:r>
              <a:rPr lang="en-IN" sz="3300" dirty="0" smtClean="0"/>
              <a:t> </a:t>
            </a:r>
            <a:r>
              <a:rPr lang="en-IN" sz="3300" dirty="0"/>
              <a:t>within the jugular foramen, and a cylindrical inferior ganglion</a:t>
            </a:r>
            <a:r>
              <a:rPr lang="en-IN" sz="3300" dirty="0" smtClean="0"/>
              <a:t>,  </a:t>
            </a:r>
            <a:r>
              <a:rPr lang="en-IN" sz="3300" dirty="0"/>
              <a:t>just below the foramen</a:t>
            </a:r>
            <a:r>
              <a:rPr lang="en-IN" sz="3300" dirty="0" smtClean="0"/>
              <a:t>.</a:t>
            </a:r>
            <a:endParaRPr lang="en-IN" sz="3300" dirty="0"/>
          </a:p>
          <a:p>
            <a:r>
              <a:rPr lang="en-IN" sz="3300" dirty="0" smtClean="0"/>
              <a:t>descends </a:t>
            </a:r>
            <a:r>
              <a:rPr lang="en-IN" sz="3300" dirty="0"/>
              <a:t>vertically in the neck within the carotid sheath with the internal jugular vein and the internal and common carotid arteries.</a:t>
            </a:r>
          </a:p>
          <a:p>
            <a:r>
              <a:rPr lang="en-IN" sz="3300" dirty="0"/>
              <a:t>The right vagus nerve enters the thorax  </a:t>
            </a:r>
            <a:r>
              <a:rPr lang="en-IN" sz="3300" dirty="0" smtClean="0"/>
              <a:t>posterior </a:t>
            </a:r>
            <a:r>
              <a:rPr lang="en-IN" sz="3300" dirty="0"/>
              <a:t>to the root of the right </a:t>
            </a:r>
            <a:r>
              <a:rPr lang="en-IN" sz="3300" dirty="0" smtClean="0"/>
              <a:t>lung</a:t>
            </a:r>
            <a:endParaRPr lang="en-IN" sz="3300" dirty="0"/>
          </a:p>
          <a:p>
            <a:r>
              <a:rPr lang="en-IN" sz="3300" dirty="0" smtClean="0"/>
              <a:t>Supply to </a:t>
            </a:r>
            <a:r>
              <a:rPr lang="en-IN" sz="3300" dirty="0"/>
              <a:t>the duodenum, liver, kidneys, and small and large intestines as far as the distal third of the transverse </a:t>
            </a:r>
            <a:r>
              <a:rPr lang="en-IN" sz="3300" dirty="0" smtClean="0"/>
              <a:t>colon.</a:t>
            </a:r>
          </a:p>
          <a:p>
            <a:r>
              <a:rPr lang="en-IN" sz="3300" dirty="0" smtClean="0"/>
              <a:t> </a:t>
            </a:r>
            <a:r>
              <a:rPr lang="en-IN" sz="3300" dirty="0"/>
              <a:t>enters the thorax and crosses the left side of the aortic arch and descends behind the root of the left lung</a:t>
            </a:r>
          </a:p>
        </p:txBody>
      </p:sp>
      <p:sp>
        <p:nvSpPr>
          <p:cNvPr id="5" name="AutoShape 2" descr="mk:@MSITStore:D:\my%20documents\Snell's%20Clinical%20Neuroanatomy.chm::/11%20-%20The%20Cranial%20Nerve%20Nuclei%20and%20Their%20Central%20Connections%20and%20Distribution_files/C11FF19.png"/>
          <p:cNvSpPr>
            <a:spLocks noChangeAspect="1" noChangeArrowheads="1"/>
          </p:cNvSpPr>
          <p:nvPr/>
        </p:nvSpPr>
        <p:spPr bwMode="auto">
          <a:xfrm>
            <a:off x="155575" y="-2833688"/>
            <a:ext cx="5648325" cy="59055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88024" y="1687694"/>
            <a:ext cx="4076405" cy="42620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667413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2840" y="274638"/>
            <a:ext cx="8229600" cy="1143000"/>
          </a:xfrm>
          <a:solidFill>
            <a:schemeClr val="accent6"/>
          </a:solidFill>
        </p:spPr>
        <p:txBody>
          <a:bodyPr/>
          <a:lstStyle/>
          <a:p>
            <a:r>
              <a:rPr lang="en-US" dirty="0" smtClean="0"/>
              <a:t>Accessory nerve nuclei</a:t>
            </a:r>
            <a:endParaRPr lang="en-IN" dirty="0"/>
          </a:p>
        </p:txBody>
      </p:sp>
      <p:sp>
        <p:nvSpPr>
          <p:cNvPr id="4" name="TextBox 3"/>
          <p:cNvSpPr txBox="1"/>
          <p:nvPr/>
        </p:nvSpPr>
        <p:spPr>
          <a:xfrm>
            <a:off x="899592" y="1484784"/>
            <a:ext cx="1823320" cy="369332"/>
          </a:xfrm>
          <a:prstGeom prst="rect">
            <a:avLst/>
          </a:prstGeom>
          <a:solidFill>
            <a:schemeClr val="accent2"/>
          </a:solidFill>
        </p:spPr>
        <p:txBody>
          <a:bodyPr wrap="none" rtlCol="0">
            <a:spAutoFit/>
          </a:bodyPr>
          <a:lstStyle/>
          <a:p>
            <a:r>
              <a:rPr lang="en-US" dirty="0" smtClean="0"/>
              <a:t>Two motor nuclei</a:t>
            </a:r>
            <a:endParaRPr lang="en-IN" dirty="0"/>
          </a:p>
        </p:txBody>
      </p:sp>
      <p:sp>
        <p:nvSpPr>
          <p:cNvPr id="5" name="TextBox 4"/>
          <p:cNvSpPr txBox="1"/>
          <p:nvPr/>
        </p:nvSpPr>
        <p:spPr>
          <a:xfrm>
            <a:off x="755576" y="2060848"/>
            <a:ext cx="2903440" cy="4524315"/>
          </a:xfrm>
          <a:prstGeom prst="rect">
            <a:avLst/>
          </a:prstGeom>
          <a:solidFill>
            <a:schemeClr val="accent3"/>
          </a:solidFill>
        </p:spPr>
        <p:txBody>
          <a:bodyPr wrap="square" rtlCol="0">
            <a:spAutoFit/>
          </a:bodyPr>
          <a:lstStyle/>
          <a:p>
            <a:r>
              <a:rPr lang="en-US" dirty="0" smtClean="0"/>
              <a:t>Brachial efferent: two components</a:t>
            </a:r>
          </a:p>
          <a:p>
            <a:pPr marL="285750" indent="-285750">
              <a:buFont typeface="Wingdings" pitchFamily="2" charset="2"/>
              <a:buChar char="§"/>
            </a:pPr>
            <a:r>
              <a:rPr lang="en-US" dirty="0" smtClean="0"/>
              <a:t>Cranial part: Nucleus </a:t>
            </a:r>
            <a:r>
              <a:rPr lang="en-US" dirty="0" err="1" smtClean="0"/>
              <a:t>abiguus</a:t>
            </a:r>
            <a:r>
              <a:rPr lang="en-US" dirty="0" smtClean="0"/>
              <a:t> in upper medulla</a:t>
            </a:r>
          </a:p>
          <a:p>
            <a:pPr marL="285750" indent="-285750">
              <a:buFont typeface="Wingdings" pitchFamily="2" charset="2"/>
              <a:buChar char="§"/>
            </a:pPr>
            <a:r>
              <a:rPr lang="en-US" dirty="0" smtClean="0"/>
              <a:t>Fibers joining vagus for skeletal muscle of palate and pharynx</a:t>
            </a:r>
          </a:p>
          <a:p>
            <a:pPr marL="285750" indent="-285750">
              <a:buFont typeface="Wingdings" pitchFamily="2" charset="2"/>
              <a:buChar char="§"/>
            </a:pPr>
            <a:r>
              <a:rPr lang="en-US" dirty="0" smtClean="0"/>
              <a:t>Spinal part: anterior horn cells of upper five cervical segments</a:t>
            </a:r>
            <a:r>
              <a:rPr lang="en-IN" dirty="0" smtClean="0"/>
              <a:t> of spinal cord</a:t>
            </a:r>
          </a:p>
          <a:p>
            <a:pPr marL="285750" indent="-285750">
              <a:buFont typeface="Wingdings" pitchFamily="2" charset="2"/>
              <a:buChar char="§"/>
            </a:pPr>
            <a:r>
              <a:rPr lang="en-US" dirty="0" smtClean="0"/>
              <a:t>For sternocleidomastoid and trapezius</a:t>
            </a:r>
          </a:p>
          <a:p>
            <a:pPr marL="285750" indent="-285750">
              <a:buFont typeface="Wingdings" pitchFamily="2" charset="2"/>
              <a:buChar char="§"/>
            </a:pPr>
            <a:r>
              <a:rPr lang="en-IN" dirty="0"/>
              <a:t>The spinal nucleus receive </a:t>
            </a:r>
            <a:r>
              <a:rPr lang="en-IN" dirty="0" err="1"/>
              <a:t>corticospinal</a:t>
            </a:r>
            <a:r>
              <a:rPr lang="en-IN" dirty="0"/>
              <a:t> </a:t>
            </a:r>
            <a:r>
              <a:rPr lang="en-IN" dirty="0" err="1"/>
              <a:t>fibers</a:t>
            </a:r>
            <a:r>
              <a:rPr lang="en-IN" dirty="0"/>
              <a:t> from both cerebral hemispheres.</a:t>
            </a:r>
            <a:endParaRPr lang="en-US" dirty="0" smtClean="0"/>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28741" y="1988840"/>
            <a:ext cx="3803699" cy="44387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24139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7584" y="1340768"/>
            <a:ext cx="7920880" cy="5262979"/>
          </a:xfrm>
          <a:prstGeom prst="rect">
            <a:avLst/>
          </a:prstGeom>
          <a:solidFill>
            <a:schemeClr val="accent6"/>
          </a:solidFill>
        </p:spPr>
        <p:txBody>
          <a:bodyPr wrap="square">
            <a:spAutoFit/>
          </a:bodyPr>
          <a:lstStyle/>
          <a:p>
            <a:pPr marL="285750" indent="-285750">
              <a:buFont typeface="Arial" pitchFamily="34" charset="0"/>
              <a:buChar char="•"/>
            </a:pPr>
            <a:r>
              <a:rPr lang="en-IN" sz="2400" dirty="0" smtClean="0"/>
              <a:t>The </a:t>
            </a:r>
            <a:r>
              <a:rPr lang="en-IN" sz="2400" dirty="0"/>
              <a:t>nerve runs laterally in the posterior cranial fossa and joins the spinal root. </a:t>
            </a:r>
            <a:endParaRPr lang="en-IN" sz="2400" dirty="0" smtClean="0"/>
          </a:p>
          <a:p>
            <a:pPr marL="285750" indent="-285750">
              <a:buFont typeface="Wingdings" pitchFamily="2" charset="2"/>
              <a:buChar char="ü"/>
            </a:pPr>
            <a:r>
              <a:rPr lang="en-IN" sz="2400" dirty="0" smtClean="0"/>
              <a:t>The </a:t>
            </a:r>
            <a:r>
              <a:rPr lang="en-IN" sz="2400" dirty="0"/>
              <a:t>two roots unite and leave the skull through the jugular foramen. </a:t>
            </a:r>
            <a:endParaRPr lang="en-IN" sz="2400" dirty="0" smtClean="0"/>
          </a:p>
          <a:p>
            <a:pPr marL="285750" indent="-285750">
              <a:buFont typeface="Wingdings" pitchFamily="2" charset="2"/>
              <a:buChar char="ü"/>
            </a:pPr>
            <a:r>
              <a:rPr lang="en-IN" sz="2400" dirty="0" smtClean="0"/>
              <a:t>The </a:t>
            </a:r>
            <a:r>
              <a:rPr lang="en-IN" sz="2400" dirty="0"/>
              <a:t>roots then separate, and the cranial root joins the vagus nerve and is distributed in its pharyngeal and recurrent laryngeal branches to the muscles of the soft palate, pharynx, and </a:t>
            </a:r>
            <a:r>
              <a:rPr lang="en-IN" sz="2400" dirty="0" smtClean="0"/>
              <a:t>larynx.</a:t>
            </a:r>
          </a:p>
          <a:p>
            <a:pPr marL="285750" indent="-285750">
              <a:buFont typeface="Wingdings" pitchFamily="2" charset="2"/>
              <a:buChar char="§"/>
            </a:pPr>
            <a:r>
              <a:rPr lang="en-IN" sz="2400" dirty="0" smtClean="0"/>
              <a:t>Course </a:t>
            </a:r>
            <a:r>
              <a:rPr lang="en-IN" sz="2400" dirty="0"/>
              <a:t>of the Spinal </a:t>
            </a:r>
            <a:r>
              <a:rPr lang="en-IN" sz="2400" dirty="0" smtClean="0"/>
              <a:t>Root: nerve </a:t>
            </a:r>
            <a:r>
              <a:rPr lang="en-IN" sz="2400" dirty="0"/>
              <a:t>trunk </a:t>
            </a:r>
          </a:p>
          <a:p>
            <a:pPr marL="285750" indent="-285750">
              <a:buFont typeface="Wingdings" pitchFamily="2" charset="2"/>
              <a:buChar char="ü"/>
            </a:pPr>
            <a:r>
              <a:rPr lang="en-IN" sz="2400" dirty="0" smtClean="0"/>
              <a:t>Enters skull </a:t>
            </a:r>
            <a:r>
              <a:rPr lang="en-IN" sz="2400" dirty="0"/>
              <a:t>through the foramen magnum. </a:t>
            </a:r>
          </a:p>
          <a:p>
            <a:pPr marL="285750" indent="-285750">
              <a:buFont typeface="Wingdings" pitchFamily="2" charset="2"/>
              <a:buChar char="ü"/>
            </a:pPr>
            <a:r>
              <a:rPr lang="en-IN" sz="2400" dirty="0" smtClean="0"/>
              <a:t>joins </a:t>
            </a:r>
            <a:r>
              <a:rPr lang="en-IN" sz="2400" dirty="0"/>
              <a:t>the cranial </a:t>
            </a:r>
            <a:r>
              <a:rPr lang="en-IN" sz="2400" dirty="0" smtClean="0"/>
              <a:t>root And Exit  </a:t>
            </a:r>
            <a:r>
              <a:rPr lang="en-IN" sz="2400" dirty="0"/>
              <a:t>through the jugular foramen. </a:t>
            </a:r>
            <a:endParaRPr lang="en-IN" sz="2400" dirty="0" smtClean="0"/>
          </a:p>
          <a:p>
            <a:pPr marL="285750" indent="-285750">
              <a:buFont typeface="Wingdings" pitchFamily="2" charset="2"/>
              <a:buChar char="ü"/>
            </a:pPr>
            <a:r>
              <a:rPr lang="en-IN" sz="2400" dirty="0" smtClean="0"/>
              <a:t>the </a:t>
            </a:r>
            <a:r>
              <a:rPr lang="en-IN" sz="2400" dirty="0"/>
              <a:t>spinal root separates from the cranial root and runs downward and laterally and enters the deep surface of the sternocleidomastoid </a:t>
            </a:r>
            <a:r>
              <a:rPr lang="en-IN" sz="2400" dirty="0" smtClean="0"/>
              <a:t>muscle and trapezius. </a:t>
            </a:r>
            <a:endParaRPr lang="en-IN" sz="2400" dirty="0"/>
          </a:p>
        </p:txBody>
      </p:sp>
      <p:sp>
        <p:nvSpPr>
          <p:cNvPr id="13" name="Title 12"/>
          <p:cNvSpPr>
            <a:spLocks noGrp="1"/>
          </p:cNvSpPr>
          <p:nvPr>
            <p:ph type="title" idx="4294967295"/>
          </p:nvPr>
        </p:nvSpPr>
        <p:spPr>
          <a:xfrm>
            <a:off x="302840" y="116632"/>
            <a:ext cx="8229600" cy="1143000"/>
          </a:xfrm>
          <a:solidFill>
            <a:schemeClr val="accent3"/>
          </a:solidFill>
        </p:spPr>
        <p:txBody>
          <a:bodyPr/>
          <a:lstStyle/>
          <a:p>
            <a:r>
              <a:rPr lang="en-IN" dirty="0"/>
              <a:t>Course </a:t>
            </a:r>
          </a:p>
        </p:txBody>
      </p:sp>
    </p:spTree>
    <p:extLst>
      <p:ext uri="{BB962C8B-B14F-4D97-AF65-F5344CB8AC3E}">
        <p14:creationId xmlns:p14="http://schemas.microsoft.com/office/powerpoint/2010/main" xmlns="" val="41433268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mk:@MSITStore:D:\my%20documents\Snell's%20Clinical%20Neuroanatomy.chm::/11%20-%20The%20Cranial%20Nerve%20Nuclei%20and%20Their%20Central%20Connections%20and%20Distribution_files/C11FF20.png"/>
          <p:cNvSpPr>
            <a:spLocks noChangeAspect="1" noChangeArrowheads="1"/>
          </p:cNvSpPr>
          <p:nvPr/>
        </p:nvSpPr>
        <p:spPr bwMode="auto">
          <a:xfrm>
            <a:off x="155575" y="-3132138"/>
            <a:ext cx="5591175" cy="6524626"/>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2326928"/>
            <a:ext cx="3597767" cy="41984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AutoShape 5" descr="mk:@MSITStore:D:\my%20documents\Snell's%20Clinical%20Neuroanatomy.chm::/11%20-%20The%20Cranial%20Nerve%20Nuclei%20and%20Their%20Central%20Connections%20and%20Distribution_files/C11FF21.png"/>
          <p:cNvSpPr>
            <a:spLocks noChangeAspect="1" noChangeArrowheads="1"/>
          </p:cNvSpPr>
          <p:nvPr/>
        </p:nvSpPr>
        <p:spPr bwMode="auto">
          <a:xfrm>
            <a:off x="155575" y="-1287463"/>
            <a:ext cx="4257675" cy="268605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2054"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06813" y="2708920"/>
            <a:ext cx="4257675" cy="2686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itle 12"/>
          <p:cNvSpPr txBox="1">
            <a:spLocks/>
          </p:cNvSpPr>
          <p:nvPr/>
        </p:nvSpPr>
        <p:spPr>
          <a:xfrm>
            <a:off x="302840" y="116632"/>
            <a:ext cx="8229600" cy="1143000"/>
          </a:xfrm>
          <a:prstGeom prst="rect">
            <a:avLst/>
          </a:prstGeom>
          <a:solidFill>
            <a:schemeClr val="accent3"/>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mtClean="0"/>
              <a:t>Course </a:t>
            </a:r>
            <a:endParaRPr lang="en-IN" dirty="0"/>
          </a:p>
        </p:txBody>
      </p:sp>
    </p:spTree>
    <p:extLst>
      <p:ext uri="{BB962C8B-B14F-4D97-AF65-F5344CB8AC3E}">
        <p14:creationId xmlns:p14="http://schemas.microsoft.com/office/powerpoint/2010/main" xmlns="" val="32773385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2840" y="44624"/>
            <a:ext cx="8229600" cy="1143000"/>
          </a:xfrm>
          <a:solidFill>
            <a:srgbClr val="FFFF00"/>
          </a:solidFill>
        </p:spPr>
        <p:txBody>
          <a:bodyPr/>
          <a:lstStyle/>
          <a:p>
            <a:r>
              <a:rPr lang="en-US" dirty="0" smtClean="0"/>
              <a:t>Hypoglossal nucleus</a:t>
            </a:r>
            <a:endParaRPr lang="en-IN" dirty="0"/>
          </a:p>
        </p:txBody>
      </p:sp>
      <p:sp>
        <p:nvSpPr>
          <p:cNvPr id="3" name="Content Placeholder 2"/>
          <p:cNvSpPr>
            <a:spLocks noGrp="1"/>
          </p:cNvSpPr>
          <p:nvPr>
            <p:ph sz="half" idx="4294967295"/>
          </p:nvPr>
        </p:nvSpPr>
        <p:spPr>
          <a:xfrm>
            <a:off x="600918" y="1600200"/>
            <a:ext cx="2674938" cy="3484563"/>
          </a:xfrm>
          <a:solidFill>
            <a:srgbClr val="00B0F0"/>
          </a:solidFill>
        </p:spPr>
        <p:txBody>
          <a:bodyPr>
            <a:normAutofit fontScale="70000" lnSpcReduction="20000"/>
          </a:bodyPr>
          <a:lstStyle/>
          <a:p>
            <a:r>
              <a:rPr lang="en-US" dirty="0" smtClean="0"/>
              <a:t>Somatic efferent: hypoglossal nucleus in upper medulla</a:t>
            </a:r>
          </a:p>
          <a:p>
            <a:pPr>
              <a:buFont typeface="Wingdings" pitchFamily="2" charset="2"/>
              <a:buChar char="Ø"/>
            </a:pPr>
            <a:r>
              <a:rPr lang="en-US" dirty="0" smtClean="0"/>
              <a:t>Receives corticonuclear fibers from both hemisphere</a:t>
            </a:r>
          </a:p>
          <a:p>
            <a:pPr>
              <a:buFont typeface="Wingdings" pitchFamily="2" charset="2"/>
              <a:buChar char="Ø"/>
            </a:pPr>
            <a:r>
              <a:rPr lang="en-US" dirty="0" smtClean="0"/>
              <a:t>Muscle of tongue</a:t>
            </a:r>
            <a:endParaRPr lang="en-IN" dirty="0"/>
          </a:p>
        </p:txBody>
      </p:sp>
      <p:sp>
        <p:nvSpPr>
          <p:cNvPr id="5" name="AutoShape 2" descr="mk:@MSITStore:D:\my%20documents\Snell's%20Clinical%20Neuroanatomy.chm::/11%20-%20The%20Cranial%20Nerve%20Nuclei%20and%20Their%20Central%20Connections%20and%20Distribution_files/C11FF22.png"/>
          <p:cNvSpPr>
            <a:spLocks noChangeAspect="1" noChangeArrowheads="1"/>
          </p:cNvSpPr>
          <p:nvPr/>
        </p:nvSpPr>
        <p:spPr bwMode="auto">
          <a:xfrm>
            <a:off x="155575" y="-2300288"/>
            <a:ext cx="5086350" cy="48006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22154" y="1292696"/>
            <a:ext cx="5086350" cy="4800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838447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447031"/>
            <a:ext cx="4176464" cy="5078313"/>
          </a:xfrm>
          <a:prstGeom prst="rect">
            <a:avLst/>
          </a:prstGeom>
          <a:solidFill>
            <a:srgbClr val="00B0F0"/>
          </a:solidFill>
        </p:spPr>
        <p:txBody>
          <a:bodyPr wrap="square">
            <a:spAutoFit/>
          </a:bodyPr>
          <a:lstStyle/>
          <a:p>
            <a:pPr marL="285750" indent="-285750">
              <a:buFont typeface="Arial" pitchFamily="34" charset="0"/>
              <a:buChar char="•"/>
            </a:pPr>
            <a:r>
              <a:rPr lang="en-IN" dirty="0" smtClean="0"/>
              <a:t> Exit  </a:t>
            </a:r>
            <a:r>
              <a:rPr lang="en-IN" dirty="0"/>
              <a:t>skull through the hypoglossal canal. </a:t>
            </a:r>
          </a:p>
          <a:p>
            <a:pPr marL="285750" indent="-285750">
              <a:buFont typeface="Arial" pitchFamily="34" charset="0"/>
              <a:buChar char="•"/>
            </a:pPr>
            <a:r>
              <a:rPr lang="en-IN" dirty="0" smtClean="0"/>
              <a:t> Passes  </a:t>
            </a:r>
            <a:r>
              <a:rPr lang="en-IN" dirty="0"/>
              <a:t>forward in the neck between the internal carotid artery and the internal jugular vein until it reaches the lower border of the posterior belly of the digastric muscle</a:t>
            </a:r>
            <a:r>
              <a:rPr lang="en-IN" dirty="0" smtClean="0"/>
              <a:t>.</a:t>
            </a:r>
          </a:p>
          <a:p>
            <a:pPr marL="285750" indent="-285750">
              <a:buFont typeface="Arial" pitchFamily="34" charset="0"/>
              <a:buChar char="•"/>
            </a:pPr>
            <a:r>
              <a:rPr lang="en-IN" dirty="0" smtClean="0"/>
              <a:t> Turn forward </a:t>
            </a:r>
            <a:r>
              <a:rPr lang="en-IN" dirty="0"/>
              <a:t>and crosses the internal and external carotid arteries and the loop of the lingual artery. </a:t>
            </a:r>
          </a:p>
          <a:p>
            <a:pPr marL="285750" indent="-285750">
              <a:buFont typeface="Arial" pitchFamily="34" charset="0"/>
              <a:buChar char="•"/>
            </a:pPr>
            <a:r>
              <a:rPr lang="en-IN" dirty="0" smtClean="0"/>
              <a:t> Passes </a:t>
            </a:r>
            <a:r>
              <a:rPr lang="en-IN" dirty="0"/>
              <a:t>deep to the posterior margin of the </a:t>
            </a:r>
            <a:r>
              <a:rPr lang="en-IN" dirty="0" err="1"/>
              <a:t>mylohyoid</a:t>
            </a:r>
            <a:r>
              <a:rPr lang="en-IN" dirty="0"/>
              <a:t> muscle lying on the lateral surface of the </a:t>
            </a:r>
            <a:r>
              <a:rPr lang="en-IN" dirty="0" err="1"/>
              <a:t>hyoglossus</a:t>
            </a:r>
            <a:r>
              <a:rPr lang="en-IN" dirty="0"/>
              <a:t> muscle. </a:t>
            </a:r>
          </a:p>
          <a:p>
            <a:pPr marL="285750" indent="-285750">
              <a:buFont typeface="Arial" pitchFamily="34" charset="0"/>
              <a:buChar char="•"/>
            </a:pPr>
            <a:r>
              <a:rPr lang="en-IN" dirty="0" smtClean="0"/>
              <a:t> Nerve </a:t>
            </a:r>
            <a:r>
              <a:rPr lang="en-IN" dirty="0"/>
              <a:t>then sends branches to the muscles of the </a:t>
            </a:r>
            <a:r>
              <a:rPr lang="en-IN" dirty="0" smtClean="0"/>
              <a:t>tongue.</a:t>
            </a:r>
          </a:p>
          <a:p>
            <a:pPr marL="285750" indent="-285750">
              <a:buFont typeface="Arial" pitchFamily="34" charset="0"/>
              <a:buChar char="•"/>
            </a:pPr>
            <a:r>
              <a:rPr lang="en-IN" dirty="0" smtClean="0"/>
              <a:t>Hypoglossal </a:t>
            </a:r>
            <a:r>
              <a:rPr lang="en-IN" dirty="0"/>
              <a:t>nerve controls the movements and shape of the tongue.</a:t>
            </a:r>
          </a:p>
        </p:txBody>
      </p:sp>
      <p:sp>
        <p:nvSpPr>
          <p:cNvPr id="4" name="AutoShape 4" descr="data:image/jpeg;base64,/9j/4AAQSkZJRgABAQAAAQABAAD/2wCEAAkGBhQSEBQUEhQWFRQUFRgYFxgUGBwXFhcYFRUYFRUYFxUYGyYeFxkjGRgVHzAgIycpLSwtFh8yNjEqNyYrLCkBCQoKDgwOFA8PFywcHCQpKTUsLiksKSwsKSwsKjUsLCwsLCkuKSksLCkpLSksLCkpKSkpKSktLSksKSkvLCkpLP/AABEIAOYA2wMBIgACEQEDEQH/xAAbAAABBQEBAAAAAAAAAAAAAAAFAAEDBAYCB//EAEwQAAICAAQDBgIGBQYNAwUAAAECAxEABBIhBRMxBiIyQVFhI3EHFEJSgZEWM2KSoRVygrHR8CQ0Q2Nzg5Oio7LBwuFTVLMXZMPT8f/EABsBAQADAQEBAQAAAAAAAAAAAAABAwUEAgYH/8QAMhEBAAECBAIHBwQDAAAAAAAAAAECEQMEElEhMQUTYXGxwfAiQUKBkaHRFDLh8SNSU//aAAwDAQACEQMRAD8A9uJwrwsMcA94ROGwsA+rCLYbCOAbmD88PqxC3Q+Y8wRd9b6f1ViIzgHqRv67WCb8Xlv1+WAjzMs0e6KJl81sJL/RJpHPsdHzPTEY7SQ3UheE9PjxvEt+gkZQh/BjiDjHHVy8RllekUL0A1Oxv4aAnvOxoAeXrtjJZ7t9motDSQQ6JbqNnZmKk1vIDoJ6Cgp8QHnuHo4fDa8ZTg2ZSSISZRzACaMTjmQo+xKmMMOVsQQUZVIYGjYwWEmaI2bLe5AkP+7Y/K8AW1YWrAr6lmDucyAfRYV0fkzM3+9iNuIZmL9ZEsw+9AdDH/VSmh5/5T8OuAMlsLVgPH2hLGhlsz+4lfnzKxYGfmI7uXI/0kiL+egvgCN4V4DZDjMkk2gwqEIJDrIWBoCyoMa6lshdQPU7WATgxeAe8K8Nh8AtWFqwsNeAcNh9WGGHwDXhtWOsKsBzeHw9YVYBsLCw2AWFhVh8AsMThYrTuGUirBB9/wAhvZ9sBYK/39fLf1xE69Nz18unrv8AlWOEm2Heu+mxA9gTjvLnujc2NjfW688AOz2SBItQ3eXci96AvfyHU+wPzPhX0sPN9eHMJC6AYwL0qupgQNQBJsbmt/YUB79xAsYHaManA1ov3mUalX8aA/HGR7S9l4eJDLmzo3k1jZwhCkqD9ljaiiNtB6VRDP8AYbtEkSRHMMFizMehi1KiuBqj1G+7YEwDGrFemNHmuKvmA0XD30woaknQ6mdj1SJ2JuttUnlYAO14AZiGB5oMvE68iGNppO98PZeSgWSqcIOYWIJALH3q7luLxrJLPlwscUCqJmcMokVmKoEVVLGTUCAzAdeh8ky900VVRMxAzwjNzZJgualaWFzQdzqaFjWkSP5oxJGroCB0BNbAG8ZLhfEl4nETG0ax+GSgXk732dMiBVB33IcdR64vjgGWy6onNkiTwqjZhtJrel5jEg+dKRg8zExNpGMxm0jBLMAB1JIFdOvp1H54FZrinOISIOyMCSyqwBorpUS6dAU21tfRTV2MNlsxkhy5FeNuYe45bmHwmQkMxJQaTZO1Xv1xdm7QZdRZniqlOzqdpGVUY0dlJZe903G+CE+SyIjBPVmrUaAGwCgKB4VAGw8t/U4sjFVuLwi7miFEA3IorUNSg77WNx7YT8VhUsGljBXxW6jTvp72+25A38zgLeHIxXXPxm6kQ1V0w2tdQvfa13+W+O4Mwri0ZWFkWpDCwaIseYOA7wqw+FWAQGHwwGERgFhYQw+AWGvD4cYCNmGrTYsi6vehQJr03H54YsLCkjUQSB5kCgSB5gWPzGAHaLsn9ZdnWXls8aRkhNRpGkfrqB8TqduhQYH5jsCzCvrJF8weAksHdHtyZd3GgDUunovpgNfHIrC1IYb7g2NjR3HuCPwx0RjMN2JBihQzvcIkp1Gli0k6TF71bMArJe/6xvka2V+j4KoDTuzAIoYAilV5DKoBc0JEkKn0IseVBryMBdU0MkaSSCVZbVW06GVwuvTQamUqjkdCCtEnVtDw/svJCjKmakBaUyFtKtYYbqwk1AnzLLps4h4xl8ynJdp4mVZhZeAjTzEeFSxWUCrkC7AeK8AYUW9CwCLBHQEVW/Rrs/3rFhHrTdWxo/kd6PsB+eA2WObEhtcu5Ci95IvPy7sldOlnE8uZzAs/VlbYj4cwPWt6kjT+/X1AE8wdKHrQHlufTGF4Zm9ny5KiP6zL5gfCYCTlr0sc1nBrah6HBPtD2jaOIK2XnUvSgXCwZmNKtRyliSdug8+uMZHw+IxRuYwGmjV3NUxk1MJCG6rTDaj3RVVj1RTqrijf+1OPixhUTXMXW/pIycaTREMttHo0ir1JIsisaNgaRN6CwOtYGqdHDj/9xma9e5DHf/yP/A40PDuHx5nLmCQKJ7d4Jm3aRgXWnc7lgFZSB9hbFaaXP8XGmLKwfajSQuvmskkzWrftDQB+XUHFGJwmezg+h6LxKMSmjDjnNUVfKIv4jfYHhGZsTQyokLSgSIRu4jG9dzrvpux0ONtxvh0L8uWdygy7cwMG0gUVPePparsKvp51ir2KiCcPgva0Lm/R2Z7J+Rx3lYzmpFmf9RGQ0CnbmMOk7g+Q+wP6fUrp90xaGdm8XrMaue2VP9AIDq1lyNMSrvRUQxtGCWHiYhhZoXy47vTv1B2DhEpdmke5VlAJAHMUoxY0O8WZLPQUxAA2ONG52Nda2xi/0lz6qHkgC2qqIyjKGlaYxjSxbUPFEaYbqrkVj05RHLdgcujBhqZlQookIdQOW0W4oFhpZtr89qxE30fRCNQrsJVCkStudaiMFyAQSW5dnvdXY+eK0naPPRK5khGlGNuyEAIZUVZPGqt3WcaLBHL1E97HGS7RcRMepstZIZgGRhsS5Hh+6BGuitba9V7HEi9B9HGWUUDIOlkFd6VlYHu+FtTEjyJ2rBrgvBEysfLjLadRbvG6sAUKAAACjYDGdftJnxf+Bkilqla7aBmo9+v1oVTVhQdzeD3Z7PTSxE5iLlOHIAogEAAgjUbqyRZq62FUTAKAYVYWFWAcYRwgMI4BVhVhYbAIjD4asdXgM5xztkuWn5TRkkqjBi6qtySiMWT4VF2WP4XgdD9IwOsmBwq1TEgAF42kjVhud9DgsNh3fXGwkjB6i9wd99wbB/AgH8MPgMsvbkfVGzLRHTzAirqAYjlLIbPS/GB5Gh0vD/p0mquU3jdfGmruMFrTd80k2IvEVBPtixxztBPDIVjyxlQIp1KWvUwmagAhBVeUL3v4i0NxdXL9p801H6maZwgAZtV8pJWY2gATSZFBvxKqmr2Csn0lIUDchxcZcWwH29NXWwoEkmq6AE4lbtmJvhJlWl5o0hSwWw0XMIcMO4GU0t+PciqwU4dxyV8usjZWTWxYFEKggDz+MybHp8/bEp4tIRRyc9EebZavx/wjABOF8QqNMyQ3KKFY5nvUIw7aVzAHRT1ElemqiLYtDx40AwjZl2laKQMkZ0agSGKtRFNXobs+fcPEZFAVclMqqAAA2WAAAoAAT7CtqGBE+SjDGRuHSUtkhpYBEKu2MRzHLG1m9PmcBxPOZeZmSPgQKxh6nmy01Ot9UG1H7Tb/AGBjLJGBXsKHt0v3+yNvc+pvZ8RhkzsDKo5JZNte+kncA6SRqI2NE0p8yax50eC8VinCypGUYkBrFdQLtd9rH/k4uymYw4iquvlfhPmz89gYmLpij16s77QF9OUWMlZBcqFdmDtpaOj5HUx9jv6Yp8c4hJLI8kwUSUA2kVZjQL0rYkjpv6eVAj2jE31xFyylpY1XlqQNzFK7Ch591Oh9B64FZdnzOYEcj1rlDTSnuldcgLadNaTZvbwgjzo4z8KddF9+P14vqMpP6amnFiOUTffjwj7w9TycK5pI4kIbJxKqlh0zJQABB6wiu8ftEaegbVphjyfK/W+EluQeblgx1QynZCSdlcL8M7MA1aWK9ASurZ5L6Qcq6XIxhar0ydTW1IVsOb2CjvdO6Lx1MiRviOfWFNTWdwFVd3dj4UQebE/2mgCcc8MWXRc5XWxJ0p4YweiBur0OrHqSegoCtkMmzyc+daeiI4+vJQ9brYysK1MNh4RsCWKXggsLTh8U89xNYyFovI96I1rW1dTvsqjzZqA9bIBkXAMUJeNxglY9UzDqsI10fRnsIh9mYHECcOaU3mWsVfJQkRAftnZpj5b0v7PngjCFUBVACjYKoAA3rYDYDY4gUVzeYfwxxRi/tyF2F9LSNdNm/v4TpmALM8KgCyeQ1bdTZn2HzxO+YSPVqKRk+bEC/sgknxbAeuKr9ocuTXOjO9dQeoIPzF16D3wHenNDdZIJOhoxslj2cSt/y4X8ryIPjZdgv34Tzlr3UKsn5IcLLcdhYjTIjXsNJFChYvfbodvesXOcNI9LYb9KWx7e3998B1lM9HKuqN1cA0dJuiOoPofY74nwKnyKSASoxSWgOZHsxFjuupBDrv4WHntXXEuR4g2rlTALKBYK+CVR1aO99vNDut+YIYhfw9Ya8K8BDmc6kfjZVFqNzW7MEX82IHzOOvrA+8PPzH2fF+Xn6Yz3GuxC5nMiZnKrSWFUay0erTUp3VaboB5X13xAPo5g278ngdDsgBDx8vwhAo7oB2G5s+ZsNO2ZUDdlAoHcjoeh+Ro7+2OI88jXpdTTFDv0YEqV+dgivbGYm+jiI6akewUNuEe9HLvZl3sRJQbUoNmiTiR/o6g0gB5FqrorbUXKliVskayAT0oYDS/W1q9S166hWH+sD1F3XXz9Pn7YzCfR5BYB3jWOJFTStXGCHd7BVmccu6Ufql64jh+jmMSF3kYgMpQAAUFaRjrY3rYmQ97YihVdMBqFzyFiutbA1EWNgDpJP47YaWdCpDMtEWbYVR6Hr067+2AmV7DxIkqa5GEyFG1FehqzsnU11N9TiJfo9y4l5nePfD6DoKWHDAVo8GyjTdDT674A/l1RVVEIoDYXZoVZ3NnqN/ceuB3GEuWH2s/78bf9n9eKWW7CwxOjxPIskaMqsdL0W5mliCu+kSMPKwqg3WKvFeJusyLKAkoAqr5cqjmanjJN0AbKHdfcUx5c3H+GqI9cXqnmzmU5svFFEJAdYixY0eQrRopk38TU9Kp+0bOwbGe7OcMM0yRp1Kuw/aIjZ6b11NQJ98bLshsM1P5DKxjUdukTP1PWlCC+m3tgT9GkOrOg/chc/iTGnT+kcesOLU0Q18tN8vmKp91MR9ZlpuF54vEshGsoBHOp31xt3VZgepIGk+rJ5C8Q8S7FJtJCvMiPe0da1LWpAdnGknY70TR3xZzyfVc5rI+DMG1jy0sQJL/msVb5Mwwa4Y5jkaFjY8UZPmDZI+fU/MP0FY6GMyWTgaIfBkdF6UrMFH+rJKg+2k4LQ8XzQ6MjjfxoC23vEVA328P9gO57g6SHV4X+8B1/nD7X8D7jAvMZEoO+AAPtHwfiwrT8m0D3OA4k7R5iiBFBqo0TMwFixZUxeEH9rFLheZnUEkxGd93k/WFqvSKEiUoGwUUBZ6kkkl9VIG+oAityaI67aaUfv/8AjqKC60nb9lAR62NDN5HzN4CBpJ23aYj10RBB60WcSj+NH+OOfq+vxSyNtvqmrqB5Runp5p/5uLlAAaB+fKlU++6Kp/jiUQOR0YnatpAtXvavKu/998BSh4aim1VL2ojdtvPUICwP44IahXif85z/ABFbYsJw5vvVtvpBH9btWJpiY4mKgtoViASSSQCQLNnc4Ac3DxIN0DAHzke/3ZFI/A4hTgBXeINGQei6UJ+aLcTfKl+eB6fSKukfBZiU1EI6ECoee+5IoaQdJPjokdMdn6RItRUxSAjoLUu3xRHpCXevcto60pwF+LijxmpxsOsig6R6cxDvHZ8xqXpv6Ws5EJ1UIwBBDhxuyd0lWWjQbcdbBUsCCDjvgfFhmoFlClQ2oUSD0JHUdQaxTzOT+rHmRj4J3kQAUnS5E9BsNQ3oAEVRwF7hWfMisrgCWM6ZFHS+oZf2GFEfiDuDi/jO5aQDNROqKhmTQ9MDqIQyKTXXRoKg77SHeqvQnAZbjfaedcw8GXh1sph73fIAlYaiwVKVQti9VjUDpIBxHF2vzDSrGuTYEgW0jOiKeVzG1MYul90GhftjWEDDEDAZIdtZTGJRlqhZVYOztQDs2l3qOtIVdRok95QAbGIou3U7Rs4yUlaI2TxMG1qrdQnQ2QD6rvuaxfysudedA6COFZX1aVXvJolCi9bErfJOoBSSxFAA4jzPEM+rUsCMOcyg+RjBTS579ras2wBIMR9QCHMvaDNKMu3IZ+Ys3MXQ4YFZo1iFhSEPLZ271A6Tvjh+1OcsKMmdRRWs8wIGKK5XVy961aenVG/CvleN8ReMkZcX9lmTRsA2q42lJDatFdQRfyxrckzNGhkXS5RS6/dYqNQ2J6Gx1PzwGdTtHm2dSMsVQMwdWWTVp5kaKQ3L0ltJZ6UkEdSK3MT9oIkYhy6aSRbxSKhrzEhTSRsTYPTBGsN8sSKWX41BIaSeJj6LIpPp0BvGV+kSMvGwqwkaN6aSZdJcEb6lXp88bHMZKOQfERH/AJ6hv+YYwfa3gmVQg8mNA0yxlo15elGhJY/Dq6Iv5rjlzNWmiO+Pz5LsD99MzFwfgXHNGTzKvq+LlyEcVTGiO8v2HBkYdAGVVYCrol9FsAM87fdjRf33JP8AyDGQE6Ik0aTMbCoUcswLRvFZjZ+vhbp5KOlDGv8Ao0kdBOwTUuqNWC7uKVm2HmO9/wDysTHszGzTojTksaeV5huOO8P5sRAFsveX5gUV/pKWX8fbAbhMplgCg/Fy9FPUp9mh5kUBXnpW9mONBleJRSeFxfodj+R6/hjP8TgOXzIkQbMSwHQG/wBYntZ3+ZXyU4viYnjDGaLJZsSIGFe4Buj8/ToQfMEHzxX4onMaKLqrsWkB6GOOiQfm5iBHmC2KkWYWORXU/Cno+lE+3kQSb9mPlHgnIoWQuzADQFF7V3mLfn3P3cTcN/JyA2tof82StnztR3SfcjA/MzpRoCV2ZkRXVO8wI1GwoOgHqfb3GFnOOg92Miz9pmC160Dv+JHyDdMQ8KngjF69b9LCttZPdUVtuT7nFPWxM2plNhdOHpQtEvzpRV+dbYsj54G/X5H/AFURAP2pe4B/R8R/v88WMrkQramJd6rUfIeir0Uf3JOLYqvyQt1hacRzzBa92Cj8T/ZeIYc6G1saEa9GvrXjP80Hb8Dhqi9hZ5eIoMkiFiiqpY6m0qF1H1NdT7nCyWY1oGorq3APWvIn0sb4nxI504jnlVFLOwVV3JYgAD3J2GKeYz7NIYoACy1rdrKR2LAoEF3IIOkEUCCSLUM8PBU1B5SZnBsNJRCn1RAAiH3Av1JwA/hHDEafnRqyQqCI1YsFZn8UiRMajSrUUBetzVUW0OGrCOAq5nikMZIkkRSACQzAEA3Vgnzo/liIcfy2ojnxWBZHMWwNOu6vpp71+m+IuI9noZpDI6nXoEepWKnSJFlA2NeJR+FjoSMCo/o/y4PWXQF0ogdgEBXQ9EGzqHX1s3Z3AG345lxGZDNEIw2kuXUJq+7qur9sM3HssDRniB1FaMi3qHVavqPTFaHsxAsRiCtoLs9a28TIYzRvYaSRX49d8Q5fsblYwwWMgMroRqbwy+MDfzsn2JNViQUy3EoZGKxyI7AAkKwYgHoSAbr+3FmsCcr2Wy0bMVjHfQRsGtlKhUSiG62scYPrp+eOv0Yyn/tof9mv9mIBSvnhvwOBR7KZP/2sH+yX+zCHZbKf+2g/2Sf2YkFCPnjzv6QcxXLoUTLOd/2UaMHfb7QONf8Aorkyf8Vg/wBkn9mMD2y0ocukahUEc9IuwUGWLoB0HUV744c1xnDjt8pdmSp1Y1MMqnCkZVT/ACgA5eklWcFdWggGzJauy/eXbrovX9heGkQPJHmmhkMxRVdkaOSokIUrIuo7t5G9hjHS5xeULcBgy0Nthy2s+t3XT0T1wV4ZwhM2hkk5ukvTvFG3eCgFmeVk5am9ib92rdjZMaauzwd8zFWVmK6uGqY7eHl4PQUSeQlX5BlA7wZGhc+jBw0iuPmpHt0ujLl51PLlhctZaLkyI0bUDY0uIyDRroSPL30WZRJYtUfjiFrd61oeE3vv/E774rLnDLCA9LKvLdW6AqzALIu22x3X12wtF9Vr9u7GZvL8RiLFZZJ4EYhhzEdY1kBOzal0ENRBF77/AHrwe7NnLSggMkrr1+IJdtwNrINURdb6QfMYbOZY6ySpXWd66CQAElD5htmHurXVHEWbycc4WWSOOSSIgSBlU6gb0uCRsGBO+1XfRBd2mmfci7VBQBQ29un8MK8B4OBQlQ0LTRBunLlkUD/VligIN7adiKxMOHzr4MyT/pokf+MfLP8AHFiFriEumFyDR0mj6Eih89yNsTRClA9AP4DADiWbzKlUdMvIGYHuu8R0p32JVlcAbD7WIs12jZ1GqCaKJiQXAR9Q28AVizWLN6eg86IxVNVplInIBmH8+Uh6g1qbzCkeVef5dbFbMTmchIVDxKw1UdKNp8tVEaQa2Fk9dtiaA49DJ8OSQZaEbaZbheQfOQClN+RN77m9jTccysIReZGqlNSlfAEF0S6jSoNMBZFkECzjxFF/Pt/gW8s0t06oB+y5Y/kUGLOA2Y7YZZF1FyAApNoy6Q76Bq1AaTe+k96gSAccDtnli5TU2ylidDUApKkEVqVrFaSATYq7xeha7O/4tGftEXJ/pSSZr9xJrH4YI4AQcWyag5sHQjuULjUEdq8ZVSVNgeNhdDcjHcXbfKMa5hA7lMyOqtzNRXSSu4AQkt0HrgDuFWB3Du0UE5AifUWUsBpZSVAU6qZR3e+tHob2wRvAeZ9pu0mdgzWZMbEwpWlaF91bYKQbsnugEHdgel4HL2v4j3970miQuwIAPdBe5ASSPs1V749IzvHMrHI6yyRo6jUQ5AYitVqDu23pfl645/lzKadRmgA7vidBWtdaggnYlQTXscVdXO7QpzWHERGjw/Dzb9MeItIQCRoYBqUEAMWBolhzCFCttpsmulEyfpdxP084+lHYrb76+uqh6Dz9cejnjGVtRzImLFQApVidcgiBpbNayBfQeeOn4lllbSZYA2oJpLIDqbotE3qPp1w6ud0/q8P/AE8Pw85y/ajiJEpYkEI3LXambYrfeJ62OtbYZu1PE+ZpsadQGutq5ukvp1/c72m/x8sejRcVyzI7iSLRG2hntdAalNa/CfGvn1NdcJ+LZVWCmSHUW01akhtLvRrw92NzvXhOI6urdP6vC/5+H4eewdqOI8xA5AQkhyD5DaxvtZGoddmA2IJx6AGzbeUEQ+bzH8qjH8Th/wCWcpajnZe2rSNcdnUaWhe9np64my3GIZHKRyK5C6jpOpQA2k2w2u/K7x7ppmOcubHxqcS2mm3ruhAeGTN481IPaJI4x/vK7D97HmHbbhqq0Pjk1Rsbkd3q3DWFYkDbahQx6lJ2iy6tp5yMwPhjPMfr9yO2/hjyntlni8kIWOWlhUd9NF947gSEEg7C68sUY99dHzdPRkUzmKdXrgHZ7ILEsaqoXuodh6w6/wD8gO3kw9sH+xebzDSxIs3Lgik1vXRtdnQzVuWo7GgACcCe0iSg5bUiLqy0TKSxckCKNL00o8ugJ9zgl2K4TJIktSurOGOhFQBuWQrrbKxvdCPl7ArZVe/B1TXFGR5c6pagrIspaFSF1SBFBJbTE5RlUEgBrRjo2saBexBOZLjLaQzpqQ3Uke42NEHpRB6hgtHatsBzEwGtHYEtqANFXdBZQiu5LpGxWg4AJF4tpOT8bQ8LuBcsHx4mI/8AVjADNXTUUBA6OBjzRTHw8GLItPPFmEKhxqO63sQR0Ok0SPl1BPrjOxztHMWIJDXqQ7+YWWO/QmmF7aiR0oYILmYnXVMiaTY58BLQk+epkOqM+ofYfeOK/FeDqkZeJmMb0SQwobUGDKPCy90netverY1e/wBeu9C7k+JRwOEaRRHLvEXYDUSLFFjZNCiOupQTvJgpm8+sa2d9rAFWff0A/aND3xjmyysdDMxRvCGK1qsEq6kFVLbBiBQJVgKbBThPZvKOm0Kq6kaitxvYsBgUIK+fToQR1XEzq5QOoo5ZmLlFN+Et+rAHhoV3/Mg0RZuvQnBwZb1SEyP6t0HyX+3YeQGODwQj9XmMwn9MSj/jq5/jitn8tnVhk5U4kfSNFxIrg6hq7xYRnu6huo3r5Y8U4URz4lxytqPTFHNcCgkILxI2lSoFd3Sb2KjYjc1YNWSKxl54OJkNGrnVLzHLWNMdKmhElCjSC7MK6gREjxXiwkPEiVd5AmkMCAEYHUYLPLW9QX/CCld6gobcm7UC+Y7I5aRGVo9mWidbE+IsGOpjbAmwxs+XTbHR7JZav1Q36nU+om9VltVk6t7J6gegwEeTikkaEBUZ1RithAlyF2RmsSa1HLXbulQ97kDEmYy+fbKGiwnM4bd1T4fJCsLRtIXmWQAb6E74Ay3ZjLmJYjEvLViyrbbFlKsbuzYJB33s4f8ARnL2vwl7gQLRYECMMEAIPQBmHuDveM4ud4q6HQoDAuLkVEBPLjA7jANpEhlKnzCgG+ptyrxNWUK8bpq3LBA1a2AsChp5YVjXe1NtsCMAcyXBIopNaLRESQqPJY4ySqrtdW3mT0GCF4z3AsvnRNqzMmteSBtoC67VmJRR1tnUEeSC99zod8AJzvZbLyyvI6kvIEVu8QCI3SRdgdu9Gn5YzMMXCyLLSAvGNm5hfTLl5AT3VJJMTOWIJoi9sb0rgVl+y2WjbVHGEYDYgnu9zl2ASVB0mum/neAAFOGjMa+YxkEmsAc1gZDPrIQBTqJl30KTfWqs45I4Y7ySmUsXI1G3I+LrcVt4e8+/RehqgAb/AEOy3JEISlVVUEVqGgBVO4Iuh6euFH2LygUKIRQ0+bfZUoDs3UqSD96zd4APoyAyyRu7pHNUy8wtqXlqsakvRVAFRVAY79NycRhOGOHHMYiStY+KFPwZYAh7tKeSJE0bGkG1gHGlfgMBUKYlKqugA7jTerTXmLxzD2dy6ABYloMj72TqjYsjWxJJBJN++AzuQyvDXIijk1tKXFAtbEJTkkKALVrDbA6rF3gzk+yGWj1jRrEoAcS/EVgNNWGFHwLud9r674sZfszlkKlIlBRiy1dKTQsAmhVCh0FbVglWAExdksouy5aFR6LGoH5AVjy3tfweBJYgkUahoVJ0qBZ1NZ6bmq39se0eePJO20dPl/aAD91iP6zjkx5nXh/PwavRMROYpie3wlW7W8IhGXyDpGql8tbUAAaERs152W3xL2d4bAkUUkkSEBrexdo0jKxPsFOr+gMLtNJ/g/D161lAfXrpH/afywS7PQ68tCp3saD57SE1/wBdr8/LF9P7pWZumKcphcPiq8ZbePKrlmQRqFhY6Sq7BGvusB5Amwfc4pZcvlp2jUao61Kg8RQdSm+7Jsun7oX2qyvDY1lkhRQkckIOlBpUMjFNQA2DUY+n3F9MW8qBNHGzgFkN/wA10JViK9wdvfETTx9fNj3R/VYZzzI2KyDq8Z0SA+QcV3v5rgj2wPfhkkROxo3cmWUUb687Jm1e/No7Y+i40QXDnFqGA4jkZ9IeIxtCQTzVBkjAF7PHrDou7dC+nvAncjDcG4rm2buRxNKq2RzCmrTWpGDIRupSmDeQcWC2rXZzIFWMsG0nV0ulmHo3kJKGz/IG1wHn4RrZJ8oa71MmylCCQaDeEqx7yHp3q6kMBCDtQDqDwZhGQ068sSFfQkQs5o7kGqNbYlTtRlrozoh+7KTC37soU+R8sS5nhvMCMTy5lXZ030k7stHxxk9VP8CAR3kZzLGRIo1KzJIviXUprYH7LCmF+TDAQ5vtFBG2lpLb4Z0qCxqV1jQ90HYs6/gbxD+mGV16eaPCrauq04sCx56e8dqC7mt8TTdm8u76zGAwVVBVmUKqOrrpCsAtMimxR7oxVj7GZYAApqNudRJVjzHd3vl6RRMjggCiDXTbASZLthlJF1CVV62H7pFMqm726su/Tf54aTtllQa5l7LQANkuzJWnxAgobsAC19cI9kMsWjOjux6qXqp1o0Z1BrJAV3FAgd7e6Fd/ohlr1cvvbWxeQs1EsNbF7cWftE3S34RQd5vtPlYnZJJVVk8VhqHdDbmq6FfP7SjqwBdu0+WBcc0EpswCsSDq00AF3N+Qs1v03x3m+z0EurmRhte7WTv4Pf8Azafu4gHZLK3+q3qr1vqG4aw2uwxIFsDZ8ycBLwztJBO5SNxzAX7p6/DcoTtYO4urvSymheCmBuT4BBFIZIo1RyCCQTvqbUdrq7PWr8um2CBOJHZ64WEcNeICwicLHQOA4wjh7w2AY4V4WOcSMf20+kP6i/LTLyTSUCSO6i3uBq+0emwrrjz3iHH5MyI2kgMOkMos2CSwbp1Hnjb9skrN396JD+TSKf6hjJ8bFoh9H/rVh/ZjorytNWF1nviFeQz9WH0hh4Vvit9f7QcWkuLKHpWXIr2XMzr/ANMHOw/FlaaGGmDqq3qAo6a3sMaOqhR8vXpjLSZnUEUn9WpAHn3pZJOv9LG37H8NELQ92ndYpC2wYiVQ9Fq3FllA/Dbrjho5vp+kqaaMvRE89VVvq2uc2zGXb15sf76c0fxh/vti1lstoL72HfUBXhtVBHvuCfxxW44KhLjrCyy7dajYM4Hzj1j8cEAQem49fX3xbZ84Rw2HwxOJCvFHNcPOsyRNokPisWklbASLtdDowIYepHdMbcZD7QI029aloRAjrcrd0/0NR9sM3EZk3lhGjzMDmUr7shjRiP5gY+2AjzPGSq6WKZeW+s9tCfXRICoa/IEq3quKnDTmGkzBSTLt8RbIRyNXIiG1S+mnB2KVXUMpDKwsEGwwPQgjYjHUUaqKVQo9FAA/IYAfozX38v8A7OT/APZjms565b92Uf8AdgrhDAB5os4Y2GqIOXh0tCG2USqZSwkaiNGrbz3HngOme4oVYctNScsbKBqZoS76dbhSqy6FJBPdLVbCsbIAYZhiBlspHny8ok2URTiPSy0XYoYSTqLahUnUAAV67VlfigQABCQlAuIySaazJUlar0aQtggtqo9NiFwguJADhBzwzBGY0GEIQGULqZgwCsaNhiLJFaelUbGD9jCrC2xAlwrwrw14B9WFhrw2vAdYZhhasLAR4VY7rD4m4xfbyHvwt6rIv5FCP62xiuML8Fj6FT+TD/pj0Pt3H8GNvuyj8mjcf11jC5+PVDIPMo1X6gWPbrWNTA9vAmO9h41XU57DxNppn6T/AAy4Wjt9qrPrtWPVDBWXyUm/+Lxqa/ZjV1/GuZjzBTq/E+Xv+Hpj2HheX5vDMvQ7wgiZb+8qAgfjRH44xcPnL9E6dj2cPvkfVrHsf79MCYZHytRmN5IR+reMazGvkjoO8Qo2VlDbAXRFte4RLqhQ3e3X5bD+H59cXKxa+XCJeKyttBl2N/bnPJQe+kgyH5aB8x1xwOBmTfNSGb/NgcuD8YgSZP8AWMw9hg1WHIwEASth0G3y+WFWJqwqxNwFkT6s5cbQSNcg8onY7yD0Rj4vIE6trc4KViRowQQRYIog7gg+o88DuHkxPyGOwFxE9WjGxUnzZLA91Knc3gLuHGJKw9YDhWwrx3WHrECPVhE4krCrARg4WO6wsBmOLdsGhzEkIhMmhENg1RkZY1u/F35E6VQ1HfFSP6RwR+oZiFUtpddP+LtmHIs3p0qdJ+1jY1hacBlG7eAypCIisjSKjBmBCk5gQv4evd1MCPOgcSz9uUjmliZCXjkVAAVAIZSdZJOyqR3m6AMMaUriuchHpZdCaWJLLpFMWNsWFUSTvZwGW/8AqXEdBWNqa9QYqCtjudCQNRrr5Gxe1kou2aHKNmuXIIlYC+6WIJALBQx2DGvXYmqwaSBVUKFAUCgAAAABQAA2Arasd6cBlZPpEQScsQylucISp0AlmZoxVuAO+p6+VEXeCqdqYSkb6ZqkjSRdOXmkGmRQy20aMt0dxeCmgegx0FwGT7UdoInyrjTPYKMLy2YA7sik7mKhteMdl84rnYPt11I6f86i8eo8cg15aZfMxPXz0kj+NY80u+nnjTyU8KoYfSkRFVE9nrxZWIdB92vnakjy+R/LHs/YqUnh+X86TT+4xX/pjx7OLpkkHlqY/vHVf8ces/R5JfD4/ZpR/wAVz/1xk2011R3vvukK+uyWXxd7fela/lDkQ5tgmoZcu2kUpYclJ6s7fa035AD0xTg7eRkkPFIjczlitLhiZJIowCrdWaJxXqOpFElcmnx8yG8J5ZAPQgx6Tt8wR+GJ34TCdHw1+GwZaFAMt6TQ2NFmIvoTfXHt86AyfSJAEDlZFU6DbgChJobopY3y5Fk6VRqwbAuxdrEMSuyOuuV41Xulu4GZmbvaRSqxIs9NrO2Cn8nx3fLSwAL0joptR06AgEDyrCHDotATlpoBBC6V0gg2CFqgb88ABPb2EkrHHK7B1U7KFppI4w+rVRBMi15nzry4yH0hQyKCUcMegWmBPMEajUdNE2D3gBXng+OFQ71FHTeLuLvZB3233AO/piKbgMDAgxJuKJVQrUDqrUtMBe+xwFfgvaqDNMyw6u6qsSylQQ3ofUXRH9eJNXOnBH6uAt3vvSlWjKj2VWcH9ogfZOI8zl0i0xZdFjklUKGVRaRxgKXJrfSpVVu+8yjpeCWVy6xoqIKVRQHsPc9T7+eAlw2H1Ye8AwwqwrwsAgMLD4WARw2+HwsAxwsQy5tFNM6qQpaiwB0jq1E+EevTHP8AKMV1zEur8a9CCwPXpQJ+QOAnrC2xCuejNU6GzQpgbNaqG/Wt69MdDMLWrUtXV2Ku6q/W9vngOzWEcRnNJ95drvcbV18/LFduMwDXciDlWXs7Jp3bUfKsBcoYexiNp1HUgee5A29ccQ52N0Do6srAEEEUQehB9LwEpUHHnuZ7JzxISRGVUDcORtsLIKWPXz8+uN9JOqqWZlCqLJJAAFXZJ2ArzwIn4g+YUrl4wUbYzTBljo+caCnm9iNK+jnFlGLXh30TxUY2Xoxra45PJOLxGOeVXItX02NgSAFAF/IfP26Y9J+i+TVk2H3ZnA+RVH/7scT/AEY5eRuZLJM8pNs5Zdz50pQhNtu75AXfXGi4LwOLKoUhBAJ1MSSWZqAsk+wA2226Y56Yqvqrm8+9u4+cwq8ph4FFNtNvtFiTu5th/wCpCpH+qkYN/wDKmLeZzSRqWkdUUVuxAG5oCz5k0PxxT4k2iSCTyEnLb+bN3B/xeThs4oOZy9gkBZWHprARQfnpeQD5nFjJX4MwrqGRgysLDKQQR6gjY4d5AASTQHUnYD5k4Hy8HpmaGR4S5JcIFZGJ6tocEB/PUKvz1YePgUVhnXmuPtzfEYfzQe6nyUKMBbyufjkvlyI9ddDBq+ek7YmOKmZ4VE9akFjoy911/mutMv4EYqTcKlKmP6wTGwo6kBlCnYhZVZQLG1lWPve+Ak4MNerMH/LVo9olvlD8QTJ85K8hgljlUAAA2A2AHQAdMOMA+HOOcI4DoYWGGEcB1hqw2FgHrC04a8PqwAbiXZeKaUyMXDMqA1pq4yWjbvISCCTtek+YOKD/AEeZUoVKt3rs93Vvy730bfqxt0okdNgU4x2hTLsFYMbXUxBRVRNSpqZpHUbswAAsnfbEA7Z5UKWeQppJBtWNFWClbUEFu8h0g3TAkVidM7CrL2Ey5NgMvWwukAhpOafsbHVp7wo0oF9bmHZCEQrEtqqyCQUEIvlco91kKUVvy6knFmXtZlV13L+rYK1K5IJQydAu9IrMSOgG9Yhm7aZVXC6ybZlJCtpXTzLYmt0uKQa1sAqbIo4nTOwox/R/ACx1OWYg6m5bFSHVwQDHR8C3YN1v5VHN9HOXIIuQCqA7hocvlHxRmyVvc2QTtWC47W5XXy+b39RUjQ+xUop1d3ui5IxqNDvDfHH6aZPf4vQA+CSyCoe1Gi3pCGOm6Bs1hpnYug4h2OinzInkLEjR3TpKfDZXAIKEkEou14qZf6PMujq1u2kRjS2gqRE6OtgJ0+GgPrRPiN4Jntlk+98de6VVqDEAsWAul2FqwvoCCDWJD2ijEEM7BljlrcgfDtGYF99h3dO17sMNM7CtwjsnFFGquokKyNILB0AkgIAhJB5aLGik2QE2qzg6MBP01yoHxHMbhFdkdG1oGRpDqAU7KqsSRYGk74s/pRltSrze876FGlt21yR14fvRSC+nd+WGmdgSJw+BvE+0EUEsMcl3MTR20oAVW3JOwLsijruw98RHtdlQuoyELp1ktHIAEokMxKd1WAOkmtVbXhpnYEc3llkRkYWrAg+Wx9D5H38sU8rw+USq8socRqypSaCdWm2k7xBalruhR3m23AFc9tMnpZucKRVZjpfYM4jW+711kLXW/liWXtXllJUyGw2mgjmyLDaaXv6SCG03pIo1hpnYFThrwG4h2vgiWJ7LrNNylKVWreydRHdHQkXh+I9rYIJjFIWDBVawLGlllctsbIAha9vMVfk0zsDGFeBTdrsqGK83cHT4XILamUIpC07ko1Ktk6TQOIpe2eVHSTVuoNAgLqeKNtTMAoKGaMspOpQ24w0zsDWHBwHHbDKf+rR0u5BRwQsacxmIK2o0ENv1BFXYw8vazLgoAxZpOWVAVhayyxwqwLACg0i3vdeWGmdgXw2Ab9tMuryJIxj5bMrFhsSrIoKhSSwYuQKH+TfppxMe12UpjzhpW+9pbSQBqYq2mmAG5IsDzw01bFxcYRwMyHabLTsVikDsELkAMKUMUN2BR1AijvtivF2yyzQyShmIih5zgIxbRp1HTtTkdO6SAcNM7A3hXgGvbbKbh5OWRI0dSKym0kkj1DbdLifvdBW9HbCzPbKCOZ4pNSGNwpLDum4+YGFEki+50vVQrcEtM7A3eGvAWTttlAgdZNSFlXWqtoBZdQGoii26jSLa2Aqzg6MRMTHMU+I8Fhn085A+mwLvo1alNeJTS2psHSLGwxWfsnlTq+EO8CDRYHcgk2Dsxpe8N6UC6AGHwsLzuOZOyGUN3Am4UeYpVBUKtHuppZhpFAhiCDZxzD2Pyy6vhhi7SMSxJPxTIWUei/FkAA+8fMk4WFidU7jmbsZlSkirHo5qOjlDvok0cxRqsAEIg2GwAqqGFxTsblp0KldBP2o9mApQQLBAtUUdOgrCwsNU7jpux2UPWFTvfU9aIJ6+dkn1Js2d8WB2dg5LQmMNE5BKMSy90KAACdgNCmh57+ZwsLEap3FDinYTKz6rQoXYl2jOkvqDh1J3pW5jk1VlyepJxaPZTK6i3JWzIJDuaLhmcErdVrZmqqs3V4fCxOqdx1L2ay7heZEshVEQNJ3mCxm0pjuDe9jcnriMdkMpVchKoijZBBBWiCdwFJAvwg0KwsLEXncO3ZPKnrFfc0WWYnTYYi9VgkhST1NCycdRdl8sjao4lRgQVKitBClQUXwr4jsBRJsg4WFhqncR/ohlTl48u8SvFEulQ++x3bVVXqIBI6EgbbCrWY4LE5LaachRrG7DQHVCNVgkCR+oI7294fCwvIH5bsRlUr4dgRxxrqJOlYl0oV9HG51+KyaIs4UfYnKiYyaLtQug1yxTRtemrLExRWSTekYWFiddW5ZOnZLKjTUI7uqt2Nal0E7nro7oPUDYUMND2QyiMGWFQVqiL6q6yAnfdtaISx3JUXdYWFiNU7iTNdmctIbeJSTe+4bvOJTTA2DrAax0PSrOOn7OZcgAwoQOZQIsfGXTKKPky7H2wsLC8hZfs7Ajq6xjUqlAxJYhW8W7E7nzPU+ZxzF2ZyyoyLEoRozERvRjbqvXphYWF53DP2WyxIJiWwdQNm71yP1u92llJ9dZu8dZzs3l5W1SRKzWxs3duqKxBvY1HHuOmgEbjCwsLzuOG7J5U2DCpDAAg2QaXRdX10gAnqdIu6FFFWhWFhYTMy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5" name="Title 4"/>
          <p:cNvSpPr>
            <a:spLocks noGrp="1"/>
          </p:cNvSpPr>
          <p:nvPr>
            <p:ph type="title" idx="4294967295"/>
          </p:nvPr>
        </p:nvSpPr>
        <p:spPr>
          <a:xfrm>
            <a:off x="446856" y="116632"/>
            <a:ext cx="8229600" cy="1143000"/>
          </a:xfrm>
          <a:solidFill>
            <a:schemeClr val="accent3"/>
          </a:solidFill>
        </p:spPr>
        <p:txBody>
          <a:bodyPr/>
          <a:lstStyle/>
          <a:p>
            <a:r>
              <a:rPr lang="en-US" dirty="0" smtClean="0"/>
              <a:t>Course </a:t>
            </a:r>
            <a:endParaRPr lang="en-IN" dirty="0"/>
          </a:p>
        </p:txBody>
      </p:sp>
      <p:pic>
        <p:nvPicPr>
          <p:cNvPr id="5127" name="Picture 7" descr="https://encrypted-tbn0.gstatic.com/images?q=tbn:ANd9GcRH9ArovC2bbhRAQ7ZU0BWsOvYoE-1AwPpT9i6qmswdcWfNPwY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27984" y="1772816"/>
            <a:ext cx="4485843" cy="35283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988341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lstStyle/>
          <a:p>
            <a:r>
              <a:rPr lang="en-US" dirty="0" smtClean="0"/>
              <a:t>Clinical application</a:t>
            </a:r>
            <a:endParaRPr lang="en-IN" dirty="0"/>
          </a:p>
        </p:txBody>
      </p:sp>
      <p:sp>
        <p:nvSpPr>
          <p:cNvPr id="3" name="Content Placeholder 2"/>
          <p:cNvSpPr>
            <a:spLocks noGrp="1"/>
          </p:cNvSpPr>
          <p:nvPr>
            <p:ph idx="1"/>
          </p:nvPr>
        </p:nvSpPr>
        <p:spPr>
          <a:solidFill>
            <a:srgbClr val="FFFF00"/>
          </a:solidFill>
        </p:spPr>
        <p:txBody>
          <a:bodyPr>
            <a:normAutofit lnSpcReduction="10000"/>
          </a:bodyPr>
          <a:lstStyle/>
          <a:p>
            <a:r>
              <a:rPr lang="en-IN" dirty="0"/>
              <a:t>Isolated lesions of the glossopharyngeal nerve are rare and usually also involve the vagus </a:t>
            </a:r>
            <a:r>
              <a:rPr lang="en-IN" dirty="0" smtClean="0"/>
              <a:t>nerve</a:t>
            </a:r>
          </a:p>
          <a:p>
            <a:r>
              <a:rPr lang="en-IN" dirty="0"/>
              <a:t>Hoarseness or absence of the voice may occur as a symptom of vagal nerve palsy</a:t>
            </a:r>
            <a:r>
              <a:rPr lang="en-IN" dirty="0" smtClean="0"/>
              <a:t>.</a:t>
            </a:r>
          </a:p>
          <a:p>
            <a:r>
              <a:rPr lang="en-IN" dirty="0"/>
              <a:t>Lesions involving the vagus nerve in the posterior cranial fossa commonly involve the glossopharyngeal, accessory, and hypoglossal nerves as </a:t>
            </a:r>
            <a:r>
              <a:rPr lang="en-IN" dirty="0" smtClean="0"/>
              <a:t>well.</a:t>
            </a:r>
            <a:endParaRPr lang="en-IN" dirty="0"/>
          </a:p>
        </p:txBody>
      </p:sp>
    </p:spTree>
    <p:extLst>
      <p:ext uri="{BB962C8B-B14F-4D97-AF65-F5344CB8AC3E}">
        <p14:creationId xmlns:p14="http://schemas.microsoft.com/office/powerpoint/2010/main" xmlns="" val="16913424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6278"/>
          </a:xfrm>
        </p:spPr>
        <p:txBody>
          <a:bodyPr>
            <a:normAutofit fontScale="90000"/>
          </a:bodyPr>
          <a:lstStyle/>
          <a:p>
            <a:r>
              <a:rPr lang="en-US" dirty="0" smtClean="0"/>
              <a:t>At the end of the lecture the student should be able to</a:t>
            </a:r>
            <a:r>
              <a:rPr lang="en-IN" dirty="0" smtClean="0"/>
              <a:t/>
            </a:r>
            <a:br>
              <a:rPr lang="en-IN" dirty="0" smtClean="0"/>
            </a:br>
            <a:endParaRPr lang="en-IN" dirty="0"/>
          </a:p>
        </p:txBody>
      </p:sp>
      <p:sp>
        <p:nvSpPr>
          <p:cNvPr id="3" name="Content Placeholder 2"/>
          <p:cNvSpPr>
            <a:spLocks noGrp="1"/>
          </p:cNvSpPr>
          <p:nvPr>
            <p:ph idx="1"/>
          </p:nvPr>
        </p:nvSpPr>
        <p:spPr/>
        <p:txBody>
          <a:bodyPr>
            <a:normAutofit/>
          </a:bodyPr>
          <a:lstStyle/>
          <a:p>
            <a:pPr lvl="0"/>
            <a:r>
              <a:rPr lang="en-US" dirty="0" smtClean="0"/>
              <a:t>Enlist </a:t>
            </a:r>
            <a:r>
              <a:rPr lang="en-US" dirty="0"/>
              <a:t>nuclei, components and course of glossopharyngeal nerve</a:t>
            </a:r>
            <a:endParaRPr lang="en-IN" dirty="0"/>
          </a:p>
          <a:p>
            <a:pPr lvl="0"/>
            <a:r>
              <a:rPr lang="en-US" dirty="0"/>
              <a:t>Enlist nuclei, components and course of vagus nerve</a:t>
            </a:r>
            <a:endParaRPr lang="en-IN" dirty="0"/>
          </a:p>
          <a:p>
            <a:pPr lvl="0"/>
            <a:r>
              <a:rPr lang="en-US" dirty="0"/>
              <a:t>Enlist nuclei, components and course of spinal accessory and hypoglossal nerve. </a:t>
            </a:r>
            <a:endParaRPr lang="en-IN" dirty="0"/>
          </a:p>
          <a:p>
            <a:pPr lvl="0"/>
            <a:r>
              <a:rPr lang="en-US" dirty="0"/>
              <a:t>Identify and describe parasympathetic ganglia of head. </a:t>
            </a:r>
            <a:endParaRPr lang="en-IN" dirty="0"/>
          </a:p>
          <a:p>
            <a:endParaRPr lang="en-IN" dirty="0"/>
          </a:p>
        </p:txBody>
      </p:sp>
    </p:spTree>
    <p:extLst>
      <p:ext uri="{BB962C8B-B14F-4D97-AF65-F5344CB8AC3E}">
        <p14:creationId xmlns:p14="http://schemas.microsoft.com/office/powerpoint/2010/main" xmlns="" val="73236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91264" cy="4781128"/>
          </a:xfrm>
          <a:solidFill>
            <a:srgbClr val="FFFF00"/>
          </a:solidFill>
        </p:spPr>
        <p:txBody>
          <a:bodyPr>
            <a:normAutofit fontScale="85000" lnSpcReduction="20000"/>
          </a:bodyPr>
          <a:lstStyle/>
          <a:p>
            <a:r>
              <a:rPr lang="en-IN" dirty="0"/>
              <a:t>Lesions of the spinal part of the accessory nerve will result in paralysis of the sternocleidomastoid and trapezius </a:t>
            </a:r>
            <a:r>
              <a:rPr lang="en-IN" dirty="0" smtClean="0"/>
              <a:t>muscles.</a:t>
            </a:r>
          </a:p>
          <a:p>
            <a:r>
              <a:rPr lang="en-IN" dirty="0"/>
              <a:t>may result from </a:t>
            </a:r>
            <a:r>
              <a:rPr lang="en-IN" dirty="0" smtClean="0"/>
              <a:t>tumour's </a:t>
            </a:r>
            <a:r>
              <a:rPr lang="en-IN" dirty="0"/>
              <a:t>or trauma from stab or gunshot wounds in the neck</a:t>
            </a:r>
            <a:r>
              <a:rPr lang="en-IN" dirty="0" smtClean="0"/>
              <a:t>.</a:t>
            </a:r>
          </a:p>
          <a:p>
            <a:r>
              <a:rPr lang="en-IN" dirty="0"/>
              <a:t>lower motor neuron </a:t>
            </a:r>
            <a:r>
              <a:rPr lang="en-IN" dirty="0" smtClean="0"/>
              <a:t>lesion of hypoglossal nerve, </a:t>
            </a:r>
            <a:r>
              <a:rPr lang="en-IN" dirty="0"/>
              <a:t>the tongue will be observed to deviate toward the paralyzed side</a:t>
            </a:r>
            <a:r>
              <a:rPr lang="en-IN" dirty="0" smtClean="0"/>
              <a:t>.</a:t>
            </a:r>
          </a:p>
          <a:p>
            <a:r>
              <a:rPr lang="en-IN" dirty="0" smtClean="0"/>
              <a:t>Patient </a:t>
            </a:r>
            <a:r>
              <a:rPr lang="en-IN" dirty="0"/>
              <a:t>has a lesion of the corticonuclear </a:t>
            </a:r>
            <a:r>
              <a:rPr lang="en-IN" dirty="0" err="1"/>
              <a:t>fibers</a:t>
            </a:r>
            <a:r>
              <a:rPr lang="en-IN" dirty="0"/>
              <a:t>, there will be no </a:t>
            </a:r>
            <a:r>
              <a:rPr lang="en-IN" dirty="0" smtClean="0"/>
              <a:t>atrophy.</a:t>
            </a:r>
          </a:p>
          <a:p>
            <a:r>
              <a:rPr lang="en-US" dirty="0" smtClean="0"/>
              <a:t>On protrusion tongue will deviate to opposite side because of </a:t>
            </a:r>
            <a:r>
              <a:rPr lang="en-US" dirty="0" err="1" smtClean="0"/>
              <a:t>genioglossus</a:t>
            </a:r>
            <a:r>
              <a:rPr lang="en-US" dirty="0" smtClean="0"/>
              <a:t>.</a:t>
            </a:r>
            <a:endParaRPr lang="en-IN" dirty="0"/>
          </a:p>
        </p:txBody>
      </p:sp>
      <p:sp>
        <p:nvSpPr>
          <p:cNvPr id="4" name="Title 1"/>
          <p:cNvSpPr>
            <a:spLocks noGrp="1"/>
          </p:cNvSpPr>
          <p:nvPr>
            <p:ph type="title"/>
          </p:nvPr>
        </p:nvSpPr>
        <p:spPr>
          <a:solidFill>
            <a:schemeClr val="accent3"/>
          </a:solidFill>
        </p:spPr>
        <p:txBody>
          <a:bodyPr/>
          <a:lstStyle/>
          <a:p>
            <a:r>
              <a:rPr lang="en-US" dirty="0" smtClean="0"/>
              <a:t>Clinical application</a:t>
            </a:r>
            <a:endParaRPr lang="en-IN" dirty="0"/>
          </a:p>
        </p:txBody>
      </p:sp>
    </p:spTree>
    <p:extLst>
      <p:ext uri="{BB962C8B-B14F-4D97-AF65-F5344CB8AC3E}">
        <p14:creationId xmlns:p14="http://schemas.microsoft.com/office/powerpoint/2010/main" xmlns="" val="12684872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6816" y="274638"/>
            <a:ext cx="8229600" cy="1143000"/>
          </a:xfrm>
          <a:solidFill>
            <a:schemeClr val="accent3"/>
          </a:solidFill>
        </p:spPr>
        <p:txBody>
          <a:bodyPr/>
          <a:lstStyle/>
          <a:p>
            <a:r>
              <a:rPr lang="en-IN" dirty="0" smtClean="0"/>
              <a:t>Glossopharyngeal </a:t>
            </a:r>
            <a:r>
              <a:rPr lang="en-IN" dirty="0"/>
              <a:t>nerve</a:t>
            </a:r>
          </a:p>
        </p:txBody>
      </p:sp>
      <p:sp>
        <p:nvSpPr>
          <p:cNvPr id="5" name="Content Placeholder 4"/>
          <p:cNvSpPr>
            <a:spLocks noGrp="1"/>
          </p:cNvSpPr>
          <p:nvPr>
            <p:ph sz="half" idx="4294967295"/>
          </p:nvPr>
        </p:nvSpPr>
        <p:spPr>
          <a:xfrm>
            <a:off x="101352" y="1600200"/>
            <a:ext cx="4038600" cy="4525963"/>
          </a:xfrm>
          <a:solidFill>
            <a:srgbClr val="FFFF00"/>
          </a:solidFill>
        </p:spPr>
        <p:txBody>
          <a:bodyPr/>
          <a:lstStyle/>
          <a:p>
            <a:r>
              <a:rPr lang="en-IN" dirty="0" smtClean="0"/>
              <a:t>Mixed: motor </a:t>
            </a:r>
            <a:r>
              <a:rPr lang="en-IN" dirty="0"/>
              <a:t>and a sensory </a:t>
            </a:r>
            <a:r>
              <a:rPr lang="en-IN" dirty="0" smtClean="0"/>
              <a:t>nerve</a:t>
            </a:r>
          </a:p>
          <a:p>
            <a:pPr>
              <a:buFont typeface="Wingdings" pitchFamily="2" charset="2"/>
              <a:buChar char="Ø"/>
            </a:pPr>
            <a:r>
              <a:rPr lang="en-IN" dirty="0" smtClean="0"/>
              <a:t> Main </a:t>
            </a:r>
            <a:r>
              <a:rPr lang="en-IN" dirty="0"/>
              <a:t>motor </a:t>
            </a:r>
            <a:r>
              <a:rPr lang="en-IN" dirty="0" smtClean="0"/>
              <a:t>nucleus</a:t>
            </a:r>
            <a:endParaRPr lang="en-IN" dirty="0"/>
          </a:p>
          <a:p>
            <a:pPr>
              <a:buFont typeface="Wingdings" pitchFamily="2" charset="2"/>
              <a:buChar char="Ø"/>
            </a:pPr>
            <a:r>
              <a:rPr lang="en-IN" dirty="0" smtClean="0"/>
              <a:t>  Parasympathetic nucleus (inf. </a:t>
            </a:r>
            <a:r>
              <a:rPr lang="en-IN" dirty="0" err="1" smtClean="0"/>
              <a:t>Salivatory</a:t>
            </a:r>
            <a:r>
              <a:rPr lang="en-IN" dirty="0" smtClean="0"/>
              <a:t>)</a:t>
            </a:r>
          </a:p>
          <a:p>
            <a:pPr>
              <a:buFont typeface="Wingdings" pitchFamily="2" charset="2"/>
              <a:buChar char="Ø"/>
            </a:pPr>
            <a:r>
              <a:rPr lang="en-IN" dirty="0" smtClean="0"/>
              <a:t> Sensory </a:t>
            </a:r>
            <a:r>
              <a:rPr lang="en-IN" dirty="0"/>
              <a:t>nucleus</a:t>
            </a:r>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31525" y="1772816"/>
            <a:ext cx="4272923" cy="41044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2805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bg/>
                                          </p:spTgt>
                                        </p:tgtEl>
                                        <p:attrNameLst>
                                          <p:attrName>style.visibility</p:attrName>
                                        </p:attrNameLst>
                                      </p:cBhvr>
                                      <p:to>
                                        <p:strVal val="visible"/>
                                      </p:to>
                                    </p:set>
                                    <p:anim calcmode="lin" valueType="num">
                                      <p:cBhvr additive="base">
                                        <p:cTn id="13" dur="500" fill="hold"/>
                                        <p:tgtEl>
                                          <p:spTgt spid="5">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 calcmode="lin" valueType="num">
                                      <p:cBhvr additive="base">
                                        <p:cTn id="2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 calcmode="lin" valueType="num">
                                      <p:cBhvr additive="base">
                                        <p:cTn id="3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 calcmode="lin" valueType="num">
                                      <p:cBhvr additive="base">
                                        <p:cTn id="3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mk:@MSITStore:D:\my%20documents\Snell's%20Clinical%20Neuroanatomy.chm::/11%20-%20The%20Cranial%20Nerve%20Nuclei%20and%20Their%20Central%20Connections%20and%20Distribution_files/C11FF16.png"/>
          <p:cNvSpPr>
            <a:spLocks noChangeAspect="1" noChangeArrowheads="1"/>
          </p:cNvSpPr>
          <p:nvPr/>
        </p:nvSpPr>
        <p:spPr bwMode="auto">
          <a:xfrm>
            <a:off x="155575" y="-2446338"/>
            <a:ext cx="5314950" cy="51054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14524" y="593072"/>
            <a:ext cx="5875907" cy="56442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457647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2840" y="274638"/>
            <a:ext cx="8229600" cy="1143000"/>
          </a:xfrm>
          <a:solidFill>
            <a:schemeClr val="accent2"/>
          </a:solidFill>
        </p:spPr>
        <p:txBody>
          <a:bodyPr/>
          <a:lstStyle/>
          <a:p>
            <a:r>
              <a:rPr lang="en-US" dirty="0" smtClean="0"/>
              <a:t>Main motor nucleus</a:t>
            </a:r>
            <a:endParaRPr lang="en-IN" dirty="0"/>
          </a:p>
        </p:txBody>
      </p:sp>
      <p:sp>
        <p:nvSpPr>
          <p:cNvPr id="4" name="TextBox 3"/>
          <p:cNvSpPr txBox="1"/>
          <p:nvPr/>
        </p:nvSpPr>
        <p:spPr>
          <a:xfrm>
            <a:off x="7452320" y="2996952"/>
            <a:ext cx="1296144" cy="646331"/>
          </a:xfrm>
          <a:prstGeom prst="rect">
            <a:avLst/>
          </a:prstGeom>
          <a:noFill/>
        </p:spPr>
        <p:txBody>
          <a:bodyPr wrap="square" rtlCol="0">
            <a:spAutoFit/>
          </a:bodyPr>
          <a:lstStyle/>
          <a:p>
            <a:endParaRPr lang="en-IN" dirty="0"/>
          </a:p>
          <a:p>
            <a:endParaRPr lang="en-IN" dirty="0"/>
          </a:p>
        </p:txBody>
      </p:sp>
      <p:sp>
        <p:nvSpPr>
          <p:cNvPr id="5" name="TextBox 4"/>
          <p:cNvSpPr txBox="1"/>
          <p:nvPr/>
        </p:nvSpPr>
        <p:spPr>
          <a:xfrm>
            <a:off x="1763688" y="1641574"/>
            <a:ext cx="5184576" cy="923330"/>
          </a:xfrm>
          <a:prstGeom prst="rect">
            <a:avLst/>
          </a:prstGeom>
          <a:solidFill>
            <a:srgbClr val="00B0F0"/>
          </a:solidFill>
        </p:spPr>
        <p:txBody>
          <a:bodyPr wrap="square" rtlCol="0">
            <a:spAutoFit/>
          </a:bodyPr>
          <a:lstStyle/>
          <a:p>
            <a:r>
              <a:rPr lang="en-US" dirty="0" smtClean="0"/>
              <a:t>Location: </a:t>
            </a:r>
            <a:r>
              <a:rPr lang="en-IN" dirty="0" smtClean="0"/>
              <a:t>deep </a:t>
            </a:r>
            <a:r>
              <a:rPr lang="en-IN" dirty="0"/>
              <a:t>in the reticular formation of the medulla oblongata and is formed by the superior end of the nucleus </a:t>
            </a:r>
            <a:r>
              <a:rPr lang="en-IN" dirty="0" err="1" smtClean="0"/>
              <a:t>ambiguus</a:t>
            </a:r>
            <a:r>
              <a:rPr lang="en-IN" dirty="0"/>
              <a:t>.</a:t>
            </a:r>
          </a:p>
        </p:txBody>
      </p:sp>
      <p:sp>
        <p:nvSpPr>
          <p:cNvPr id="6" name="Down Arrow 5"/>
          <p:cNvSpPr/>
          <p:nvPr/>
        </p:nvSpPr>
        <p:spPr>
          <a:xfrm rot="5400000" flipV="1">
            <a:off x="789505" y="4596069"/>
            <a:ext cx="728370" cy="1168142"/>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r>
              <a:rPr lang="en-US" dirty="0" smtClean="0"/>
              <a:t>Afferent </a:t>
            </a:r>
            <a:endParaRPr lang="en-IN" dirty="0"/>
          </a:p>
        </p:txBody>
      </p:sp>
      <p:sp>
        <p:nvSpPr>
          <p:cNvPr id="7" name="TextBox 6"/>
          <p:cNvSpPr txBox="1"/>
          <p:nvPr/>
        </p:nvSpPr>
        <p:spPr>
          <a:xfrm>
            <a:off x="2195736" y="5014917"/>
            <a:ext cx="2088232" cy="646331"/>
          </a:xfrm>
          <a:prstGeom prst="rect">
            <a:avLst/>
          </a:prstGeom>
          <a:solidFill>
            <a:srgbClr val="FFFF00"/>
          </a:solidFill>
        </p:spPr>
        <p:txBody>
          <a:bodyPr wrap="square" rtlCol="0">
            <a:spAutoFit/>
          </a:bodyPr>
          <a:lstStyle/>
          <a:p>
            <a:r>
              <a:rPr lang="en-IN" dirty="0" err="1"/>
              <a:t>corticonuclear</a:t>
            </a:r>
            <a:r>
              <a:rPr lang="en-IN" dirty="0"/>
              <a:t> </a:t>
            </a:r>
            <a:r>
              <a:rPr lang="en-IN" dirty="0" err="1"/>
              <a:t>fibers</a:t>
            </a:r>
            <a:endParaRPr lang="en-IN" dirty="0"/>
          </a:p>
        </p:txBody>
      </p:sp>
      <p:sp>
        <p:nvSpPr>
          <p:cNvPr id="8" name="Down Arrow 7"/>
          <p:cNvSpPr/>
          <p:nvPr/>
        </p:nvSpPr>
        <p:spPr>
          <a:xfrm rot="5400000" flipV="1">
            <a:off x="4860032" y="4878215"/>
            <a:ext cx="728370" cy="11681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t>Efferent </a:t>
            </a:r>
            <a:endParaRPr lang="en-IN" dirty="0"/>
          </a:p>
        </p:txBody>
      </p:sp>
      <p:sp>
        <p:nvSpPr>
          <p:cNvPr id="11" name="TextBox 10"/>
          <p:cNvSpPr txBox="1"/>
          <p:nvPr/>
        </p:nvSpPr>
        <p:spPr>
          <a:xfrm>
            <a:off x="5998305" y="5180140"/>
            <a:ext cx="2088232" cy="646331"/>
          </a:xfrm>
          <a:prstGeom prst="rect">
            <a:avLst/>
          </a:prstGeom>
          <a:solidFill>
            <a:srgbClr val="FFFF00"/>
          </a:solidFill>
        </p:spPr>
        <p:txBody>
          <a:bodyPr wrap="square" rtlCol="0">
            <a:spAutoFit/>
          </a:bodyPr>
          <a:lstStyle/>
          <a:p>
            <a:r>
              <a:rPr lang="en-US" dirty="0" err="1" smtClean="0"/>
              <a:t>Stylopharyngeus</a:t>
            </a:r>
            <a:r>
              <a:rPr lang="en-US" dirty="0" smtClean="0"/>
              <a:t> muscle</a:t>
            </a:r>
            <a:endParaRPr lang="en-IN" dirty="0"/>
          </a:p>
        </p:txBody>
      </p:sp>
    </p:spTree>
    <p:extLst>
      <p:ext uri="{BB962C8B-B14F-4D97-AF65-F5344CB8AC3E}">
        <p14:creationId xmlns:p14="http://schemas.microsoft.com/office/powerpoint/2010/main" xmlns="" val="3421576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a:p>
          <a:p>
            <a:endParaRPr lang="en-US" dirty="0" smtClean="0"/>
          </a:p>
          <a:p>
            <a:pPr marL="0" indent="0">
              <a:buNone/>
            </a:pPr>
            <a:endParaRPr lang="en-US" dirty="0" smtClean="0"/>
          </a:p>
          <a:p>
            <a:endParaRPr lang="en-US" dirty="0"/>
          </a:p>
          <a:p>
            <a:endParaRPr lang="en-IN" dirty="0"/>
          </a:p>
        </p:txBody>
      </p:sp>
      <p:sp>
        <p:nvSpPr>
          <p:cNvPr id="4" name="TextBox 3"/>
          <p:cNvSpPr txBox="1"/>
          <p:nvPr/>
        </p:nvSpPr>
        <p:spPr>
          <a:xfrm>
            <a:off x="5580112" y="3491716"/>
            <a:ext cx="2232248" cy="369332"/>
          </a:xfrm>
          <a:prstGeom prst="rect">
            <a:avLst/>
          </a:prstGeom>
          <a:solidFill>
            <a:srgbClr val="00B0F0"/>
          </a:solidFill>
        </p:spPr>
        <p:txBody>
          <a:bodyPr wrap="square" rtlCol="0">
            <a:spAutoFit/>
          </a:bodyPr>
          <a:lstStyle/>
          <a:p>
            <a:r>
              <a:rPr lang="en-US" dirty="0" smtClean="0"/>
              <a:t>Hypothalamus</a:t>
            </a:r>
            <a:endParaRPr lang="en-IN" dirty="0"/>
          </a:p>
        </p:txBody>
      </p:sp>
      <p:sp>
        <p:nvSpPr>
          <p:cNvPr id="5" name="Down Arrow 4"/>
          <p:cNvSpPr/>
          <p:nvPr/>
        </p:nvSpPr>
        <p:spPr>
          <a:xfrm rot="5400000" flipV="1">
            <a:off x="1191486" y="1408915"/>
            <a:ext cx="728370" cy="1168142"/>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r>
              <a:rPr lang="en-US" dirty="0" smtClean="0"/>
              <a:t>Afferent </a:t>
            </a:r>
            <a:endParaRPr lang="en-IN" dirty="0"/>
          </a:p>
        </p:txBody>
      </p:sp>
      <p:sp>
        <p:nvSpPr>
          <p:cNvPr id="6" name="TextBox 5"/>
          <p:cNvSpPr txBox="1"/>
          <p:nvPr/>
        </p:nvSpPr>
        <p:spPr>
          <a:xfrm>
            <a:off x="4572000" y="2852936"/>
            <a:ext cx="3893117" cy="369332"/>
          </a:xfrm>
          <a:prstGeom prst="rect">
            <a:avLst/>
          </a:prstGeom>
          <a:solidFill>
            <a:srgbClr val="00B0F0"/>
          </a:solidFill>
        </p:spPr>
        <p:txBody>
          <a:bodyPr wrap="none" rtlCol="0">
            <a:spAutoFit/>
          </a:bodyPr>
          <a:lstStyle/>
          <a:p>
            <a:r>
              <a:rPr lang="en-US" dirty="0" smtClean="0"/>
              <a:t>Olfactory system via reticular formation</a:t>
            </a:r>
            <a:endParaRPr lang="en-IN" dirty="0"/>
          </a:p>
        </p:txBody>
      </p:sp>
      <p:sp>
        <p:nvSpPr>
          <p:cNvPr id="7" name="TextBox 6"/>
          <p:cNvSpPr txBox="1"/>
          <p:nvPr/>
        </p:nvSpPr>
        <p:spPr>
          <a:xfrm>
            <a:off x="5796136" y="2195572"/>
            <a:ext cx="2535118" cy="369332"/>
          </a:xfrm>
          <a:prstGeom prst="rect">
            <a:avLst/>
          </a:prstGeom>
          <a:solidFill>
            <a:srgbClr val="00B0F0"/>
          </a:solidFill>
        </p:spPr>
        <p:txBody>
          <a:bodyPr wrap="none" rtlCol="0">
            <a:spAutoFit/>
          </a:bodyPr>
          <a:lstStyle/>
          <a:p>
            <a:r>
              <a:rPr lang="en-US" dirty="0" smtClean="0"/>
              <a:t>Nucleus </a:t>
            </a:r>
            <a:r>
              <a:rPr lang="en-US" dirty="0" err="1" smtClean="0"/>
              <a:t>tractus</a:t>
            </a:r>
            <a:r>
              <a:rPr lang="en-US" dirty="0" smtClean="0"/>
              <a:t> </a:t>
            </a:r>
            <a:r>
              <a:rPr lang="en-US" dirty="0" err="1" smtClean="0"/>
              <a:t>solitarius</a:t>
            </a:r>
            <a:endParaRPr lang="en-IN" dirty="0"/>
          </a:p>
        </p:txBody>
      </p:sp>
      <p:sp>
        <p:nvSpPr>
          <p:cNvPr id="8" name="Down Arrow 7"/>
          <p:cNvSpPr/>
          <p:nvPr/>
        </p:nvSpPr>
        <p:spPr>
          <a:xfrm rot="10800000" flipV="1">
            <a:off x="1979713" y="3501008"/>
            <a:ext cx="728370" cy="11681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t>Efferent </a:t>
            </a:r>
            <a:endParaRPr lang="en-IN" dirty="0"/>
          </a:p>
        </p:txBody>
      </p:sp>
      <p:sp>
        <p:nvSpPr>
          <p:cNvPr id="9" name="TextBox 8"/>
          <p:cNvSpPr txBox="1"/>
          <p:nvPr/>
        </p:nvSpPr>
        <p:spPr>
          <a:xfrm>
            <a:off x="971600" y="4869160"/>
            <a:ext cx="3268652" cy="369332"/>
          </a:xfrm>
          <a:prstGeom prst="rect">
            <a:avLst/>
          </a:prstGeom>
          <a:solidFill>
            <a:srgbClr val="FFFF00"/>
          </a:solidFill>
        </p:spPr>
        <p:txBody>
          <a:bodyPr wrap="none" rtlCol="0">
            <a:spAutoFit/>
          </a:bodyPr>
          <a:lstStyle/>
          <a:p>
            <a:r>
              <a:rPr lang="en-US" dirty="0" smtClean="0"/>
              <a:t>Preganglionic reach </a:t>
            </a:r>
            <a:r>
              <a:rPr lang="en-US" dirty="0" err="1" smtClean="0"/>
              <a:t>otic</a:t>
            </a:r>
            <a:r>
              <a:rPr lang="en-US" dirty="0" smtClean="0"/>
              <a:t> ganglion</a:t>
            </a:r>
            <a:endParaRPr lang="en-IN" dirty="0"/>
          </a:p>
        </p:txBody>
      </p:sp>
      <p:sp>
        <p:nvSpPr>
          <p:cNvPr id="10" name="TextBox 9"/>
          <p:cNvSpPr txBox="1"/>
          <p:nvPr/>
        </p:nvSpPr>
        <p:spPr>
          <a:xfrm>
            <a:off x="611560" y="5445224"/>
            <a:ext cx="4112472" cy="369332"/>
          </a:xfrm>
          <a:prstGeom prst="rect">
            <a:avLst/>
          </a:prstGeom>
          <a:solidFill>
            <a:srgbClr val="FFFF00"/>
          </a:solidFill>
        </p:spPr>
        <p:txBody>
          <a:bodyPr wrap="none" rtlCol="0">
            <a:spAutoFit/>
          </a:bodyPr>
          <a:lstStyle/>
          <a:p>
            <a:r>
              <a:rPr lang="en-US" dirty="0" smtClean="0"/>
              <a:t>Via tympanic plexus, lesser </a:t>
            </a:r>
            <a:r>
              <a:rPr lang="en-US" dirty="0" err="1" smtClean="0"/>
              <a:t>petrosal</a:t>
            </a:r>
            <a:r>
              <a:rPr lang="en-US" dirty="0" smtClean="0"/>
              <a:t> nerve</a:t>
            </a:r>
            <a:endParaRPr lang="en-IN" dirty="0"/>
          </a:p>
        </p:txBody>
      </p:sp>
      <p:sp>
        <p:nvSpPr>
          <p:cNvPr id="12" name="TextBox 11"/>
          <p:cNvSpPr txBox="1"/>
          <p:nvPr/>
        </p:nvSpPr>
        <p:spPr>
          <a:xfrm>
            <a:off x="611560" y="6237312"/>
            <a:ext cx="4293740" cy="369332"/>
          </a:xfrm>
          <a:prstGeom prst="rect">
            <a:avLst/>
          </a:prstGeom>
          <a:solidFill>
            <a:srgbClr val="FFFF00"/>
          </a:solidFill>
        </p:spPr>
        <p:txBody>
          <a:bodyPr wrap="none" rtlCol="0">
            <a:spAutoFit/>
          </a:bodyPr>
          <a:lstStyle/>
          <a:p>
            <a:r>
              <a:rPr lang="en-US" dirty="0" smtClean="0"/>
              <a:t>Post ganglionic </a:t>
            </a:r>
            <a:r>
              <a:rPr lang="en-US" dirty="0" err="1" smtClean="0"/>
              <a:t>fibres</a:t>
            </a:r>
            <a:r>
              <a:rPr lang="en-US" dirty="0" smtClean="0"/>
              <a:t> reach to parotid gland</a:t>
            </a:r>
            <a:endParaRPr lang="en-IN" dirty="0"/>
          </a:p>
        </p:txBody>
      </p:sp>
      <p:sp>
        <p:nvSpPr>
          <p:cNvPr id="13" name="Title 1"/>
          <p:cNvSpPr>
            <a:spLocks noGrp="1"/>
          </p:cNvSpPr>
          <p:nvPr>
            <p:ph type="title"/>
          </p:nvPr>
        </p:nvSpPr>
        <p:spPr>
          <a:solidFill>
            <a:schemeClr val="accent2"/>
          </a:solidFill>
        </p:spPr>
        <p:txBody>
          <a:bodyPr>
            <a:normAutofit fontScale="90000"/>
          </a:bodyPr>
          <a:lstStyle/>
          <a:p>
            <a:r>
              <a:rPr lang="en-IN" dirty="0"/>
              <a:t>Parasympathetic Nucleus</a:t>
            </a:r>
            <a:br>
              <a:rPr lang="en-IN" dirty="0"/>
            </a:br>
            <a:endParaRPr lang="en-IN" dirty="0"/>
          </a:p>
        </p:txBody>
      </p:sp>
      <p:sp>
        <p:nvSpPr>
          <p:cNvPr id="14" name="Oval 13"/>
          <p:cNvSpPr/>
          <p:nvPr/>
        </p:nvSpPr>
        <p:spPr>
          <a:xfrm>
            <a:off x="4427984" y="1409637"/>
            <a:ext cx="914400" cy="435187"/>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taste</a:t>
            </a:r>
            <a:endParaRPr lang="en-IN" dirty="0"/>
          </a:p>
        </p:txBody>
      </p:sp>
      <p:cxnSp>
        <p:nvCxnSpPr>
          <p:cNvPr id="16" name="Straight Arrow Connector 15"/>
          <p:cNvCxnSpPr>
            <a:stCxn id="14" idx="5"/>
          </p:cNvCxnSpPr>
          <p:nvPr/>
        </p:nvCxnSpPr>
        <p:spPr>
          <a:xfrm>
            <a:off x="5208473" y="1781092"/>
            <a:ext cx="587663" cy="41448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xmlns="" val="35952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ppt_x"/>
                                          </p:val>
                                        </p:tav>
                                        <p:tav tm="100000">
                                          <p:val>
                                            <p:strVal val="#ppt_x"/>
                                          </p:val>
                                        </p:tav>
                                      </p:tavLst>
                                    </p:anim>
                                    <p:anim calcmode="lin" valueType="num">
                                      <p:cBhvr additive="base">
                                        <p:cTn id="4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500" fill="hold"/>
                                        <p:tgtEl>
                                          <p:spTgt spid="12"/>
                                        </p:tgtEl>
                                        <p:attrNameLst>
                                          <p:attrName>ppt_x</p:attrName>
                                        </p:attrNameLst>
                                      </p:cBhvr>
                                      <p:tavLst>
                                        <p:tav tm="0">
                                          <p:val>
                                            <p:strVal val="#ppt_x"/>
                                          </p:val>
                                        </p:tav>
                                        <p:tav tm="100000">
                                          <p:val>
                                            <p:strVal val="#ppt_x"/>
                                          </p:val>
                                        </p:tav>
                                      </p:tavLst>
                                    </p:anim>
                                    <p:anim calcmode="lin" valueType="num">
                                      <p:cBhvr additive="base">
                                        <p:cTn id="4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pPr marL="0" indent="0">
              <a:buNone/>
            </a:pPr>
            <a:endParaRPr lang="en-US" dirty="0"/>
          </a:p>
          <a:p>
            <a:endParaRPr lang="en-US" dirty="0" smtClean="0"/>
          </a:p>
          <a:p>
            <a:pPr marL="0" indent="0">
              <a:buNone/>
            </a:pPr>
            <a:endParaRPr lang="en-US" dirty="0" smtClean="0"/>
          </a:p>
          <a:p>
            <a:endParaRPr lang="en-US" dirty="0"/>
          </a:p>
          <a:p>
            <a:endParaRPr lang="en-IN" dirty="0"/>
          </a:p>
        </p:txBody>
      </p:sp>
      <p:sp>
        <p:nvSpPr>
          <p:cNvPr id="4" name="TextBox 3"/>
          <p:cNvSpPr txBox="1"/>
          <p:nvPr/>
        </p:nvSpPr>
        <p:spPr>
          <a:xfrm>
            <a:off x="6696236" y="1628800"/>
            <a:ext cx="1548172" cy="1477328"/>
          </a:xfrm>
          <a:prstGeom prst="rect">
            <a:avLst/>
          </a:prstGeom>
          <a:solidFill>
            <a:srgbClr val="00B0F0"/>
          </a:solidFill>
        </p:spPr>
        <p:txBody>
          <a:bodyPr wrap="square" rtlCol="0">
            <a:spAutoFit/>
          </a:bodyPr>
          <a:lstStyle/>
          <a:p>
            <a:r>
              <a:rPr lang="en-US" dirty="0" smtClean="0"/>
              <a:t>Opposite ventral  nuclei of </a:t>
            </a:r>
            <a:r>
              <a:rPr lang="en-US" dirty="0"/>
              <a:t>thalamus</a:t>
            </a:r>
            <a:endParaRPr lang="en-IN" dirty="0"/>
          </a:p>
          <a:p>
            <a:r>
              <a:rPr lang="en-US" dirty="0"/>
              <a:t>a</a:t>
            </a:r>
            <a:r>
              <a:rPr lang="en-US" dirty="0" smtClean="0"/>
              <a:t>nd Hypothalamus </a:t>
            </a:r>
            <a:endParaRPr lang="en-IN" dirty="0"/>
          </a:p>
        </p:txBody>
      </p:sp>
      <p:sp>
        <p:nvSpPr>
          <p:cNvPr id="7" name="TextBox 6"/>
          <p:cNvSpPr txBox="1"/>
          <p:nvPr/>
        </p:nvSpPr>
        <p:spPr>
          <a:xfrm>
            <a:off x="3131840" y="1988840"/>
            <a:ext cx="1879710" cy="923330"/>
          </a:xfrm>
          <a:prstGeom prst="rect">
            <a:avLst/>
          </a:prstGeom>
          <a:solidFill>
            <a:srgbClr val="00B0F0"/>
          </a:solidFill>
        </p:spPr>
        <p:txBody>
          <a:bodyPr wrap="square" rtlCol="0">
            <a:spAutoFit/>
          </a:bodyPr>
          <a:lstStyle/>
          <a:p>
            <a:r>
              <a:rPr lang="en-US" dirty="0" smtClean="0"/>
              <a:t>Pass through axon and synapse in nucleus</a:t>
            </a:r>
            <a:endParaRPr lang="en-IN" dirty="0"/>
          </a:p>
        </p:txBody>
      </p:sp>
      <p:sp>
        <p:nvSpPr>
          <p:cNvPr id="8" name="Down Arrow 7"/>
          <p:cNvSpPr/>
          <p:nvPr/>
        </p:nvSpPr>
        <p:spPr>
          <a:xfrm rot="5400000" flipV="1">
            <a:off x="5708576" y="1788368"/>
            <a:ext cx="479166" cy="11681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t>Efferent </a:t>
            </a:r>
            <a:endParaRPr lang="en-IN" dirty="0"/>
          </a:p>
        </p:txBody>
      </p:sp>
      <p:sp>
        <p:nvSpPr>
          <p:cNvPr id="9" name="TextBox 8"/>
          <p:cNvSpPr txBox="1"/>
          <p:nvPr/>
        </p:nvSpPr>
        <p:spPr>
          <a:xfrm>
            <a:off x="511341" y="1484784"/>
            <a:ext cx="3966086" cy="369332"/>
          </a:xfrm>
          <a:prstGeom prst="rect">
            <a:avLst/>
          </a:prstGeom>
          <a:solidFill>
            <a:srgbClr val="FFFF00"/>
          </a:solidFill>
        </p:spPr>
        <p:txBody>
          <a:bodyPr wrap="none" rtlCol="0">
            <a:spAutoFit/>
          </a:bodyPr>
          <a:lstStyle/>
          <a:p>
            <a:r>
              <a:rPr lang="en-US" dirty="0" smtClean="0"/>
              <a:t>Component of nucleus  </a:t>
            </a:r>
            <a:r>
              <a:rPr lang="en-US" dirty="0" err="1" smtClean="0"/>
              <a:t>tractus</a:t>
            </a:r>
            <a:r>
              <a:rPr lang="en-US" dirty="0" smtClean="0"/>
              <a:t> </a:t>
            </a:r>
            <a:r>
              <a:rPr lang="en-US" dirty="0" err="1" smtClean="0"/>
              <a:t>solitarius</a:t>
            </a:r>
            <a:endParaRPr lang="en-IN" dirty="0"/>
          </a:p>
        </p:txBody>
      </p:sp>
      <p:sp>
        <p:nvSpPr>
          <p:cNvPr id="13" name="Title 1"/>
          <p:cNvSpPr>
            <a:spLocks noGrp="1"/>
          </p:cNvSpPr>
          <p:nvPr>
            <p:ph type="title"/>
          </p:nvPr>
        </p:nvSpPr>
        <p:spPr>
          <a:solidFill>
            <a:schemeClr val="accent2"/>
          </a:solidFill>
        </p:spPr>
        <p:txBody>
          <a:bodyPr>
            <a:normAutofit fontScale="90000"/>
          </a:bodyPr>
          <a:lstStyle/>
          <a:p>
            <a:r>
              <a:rPr lang="en-IN" dirty="0" smtClean="0"/>
              <a:t>Sensory  </a:t>
            </a:r>
            <a:r>
              <a:rPr lang="en-IN" dirty="0"/>
              <a:t>Nucleus</a:t>
            </a:r>
            <a:br>
              <a:rPr lang="en-IN" dirty="0"/>
            </a:br>
            <a:endParaRPr lang="en-IN" dirty="0"/>
          </a:p>
        </p:txBody>
      </p:sp>
      <p:cxnSp>
        <p:nvCxnSpPr>
          <p:cNvPr id="16" name="Straight Arrow Connector 15"/>
          <p:cNvCxnSpPr/>
          <p:nvPr/>
        </p:nvCxnSpPr>
        <p:spPr>
          <a:xfrm>
            <a:off x="2339752" y="2420888"/>
            <a:ext cx="587663" cy="2257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5" name="Oval 14"/>
          <p:cNvSpPr/>
          <p:nvPr/>
        </p:nvSpPr>
        <p:spPr>
          <a:xfrm>
            <a:off x="539552" y="1988840"/>
            <a:ext cx="1738808" cy="1026696"/>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Taste sensation</a:t>
            </a:r>
            <a:endParaRPr lang="en-IN" dirty="0"/>
          </a:p>
        </p:txBody>
      </p:sp>
      <p:sp>
        <p:nvSpPr>
          <p:cNvPr id="17" name="TextBox 16"/>
          <p:cNvSpPr txBox="1"/>
          <p:nvPr/>
        </p:nvSpPr>
        <p:spPr>
          <a:xfrm>
            <a:off x="6295057" y="3645024"/>
            <a:ext cx="2246027" cy="923330"/>
          </a:xfrm>
          <a:prstGeom prst="rect">
            <a:avLst/>
          </a:prstGeom>
          <a:solidFill>
            <a:srgbClr val="00B0F0"/>
          </a:solidFill>
        </p:spPr>
        <p:txBody>
          <a:bodyPr wrap="square" rtlCol="0">
            <a:spAutoFit/>
          </a:bodyPr>
          <a:lstStyle/>
          <a:p>
            <a:r>
              <a:rPr lang="en-US" dirty="0" smtClean="0"/>
              <a:t>Pass through internal capsule and reach post central </a:t>
            </a:r>
            <a:r>
              <a:rPr lang="en-US" dirty="0" err="1" smtClean="0"/>
              <a:t>gyrus</a:t>
            </a:r>
            <a:endParaRPr lang="en-IN" dirty="0"/>
          </a:p>
        </p:txBody>
      </p:sp>
      <p:cxnSp>
        <p:nvCxnSpPr>
          <p:cNvPr id="18" name="Straight Arrow Connector 17"/>
          <p:cNvCxnSpPr/>
          <p:nvPr/>
        </p:nvCxnSpPr>
        <p:spPr>
          <a:xfrm>
            <a:off x="7452320" y="3212976"/>
            <a:ext cx="0" cy="41745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12"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14524" y="3415561"/>
            <a:ext cx="3449564" cy="33135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9155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idx="4294967295"/>
          </p:nvPr>
        </p:nvSpPr>
        <p:spPr>
          <a:xfrm>
            <a:off x="302840" y="274638"/>
            <a:ext cx="8229600" cy="1143000"/>
          </a:xfrm>
          <a:solidFill>
            <a:schemeClr val="accent2"/>
          </a:solidFill>
        </p:spPr>
        <p:txBody>
          <a:bodyPr>
            <a:normAutofit fontScale="90000"/>
          </a:bodyPr>
          <a:lstStyle/>
          <a:p>
            <a:r>
              <a:rPr lang="en-IN" dirty="0" smtClean="0"/>
              <a:t>Sensory  </a:t>
            </a:r>
            <a:r>
              <a:rPr lang="en-IN" dirty="0"/>
              <a:t>Nucleus</a:t>
            </a:r>
            <a:br>
              <a:rPr lang="en-IN" dirty="0"/>
            </a:br>
            <a:endParaRPr lang="en-IN" dirty="0"/>
          </a:p>
        </p:txBody>
      </p:sp>
      <p:sp>
        <p:nvSpPr>
          <p:cNvPr id="4" name="Down Arrow 3"/>
          <p:cNvSpPr/>
          <p:nvPr/>
        </p:nvSpPr>
        <p:spPr>
          <a:xfrm rot="5400000" flipV="1">
            <a:off x="1119478" y="1624939"/>
            <a:ext cx="728370" cy="1168142"/>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r>
              <a:rPr lang="en-US" dirty="0" smtClean="0"/>
              <a:t>Afferent </a:t>
            </a:r>
            <a:endParaRPr lang="en-IN" dirty="0"/>
          </a:p>
        </p:txBody>
      </p:sp>
      <p:sp>
        <p:nvSpPr>
          <p:cNvPr id="9" name="Rectangle 8"/>
          <p:cNvSpPr/>
          <p:nvPr/>
        </p:nvSpPr>
        <p:spPr>
          <a:xfrm>
            <a:off x="2341050" y="1628800"/>
            <a:ext cx="4572000" cy="1200329"/>
          </a:xfrm>
          <a:prstGeom prst="rect">
            <a:avLst/>
          </a:prstGeom>
          <a:solidFill>
            <a:schemeClr val="accent3"/>
          </a:solidFill>
        </p:spPr>
        <p:txBody>
          <a:bodyPr>
            <a:spAutoFit/>
          </a:bodyPr>
          <a:lstStyle/>
          <a:p>
            <a:r>
              <a:rPr lang="en-IN" dirty="0" smtClean="0"/>
              <a:t> </a:t>
            </a:r>
            <a:r>
              <a:rPr lang="en-IN" dirty="0"/>
              <a:t>information </a:t>
            </a:r>
            <a:r>
              <a:rPr lang="en-IN" dirty="0" smtClean="0"/>
              <a:t>common </a:t>
            </a:r>
            <a:r>
              <a:rPr lang="en-IN" dirty="0"/>
              <a:t>sensation enters the brainstem through the superior ganglion of the glossopharyngeal </a:t>
            </a:r>
            <a:r>
              <a:rPr lang="en-IN" dirty="0" smtClean="0"/>
              <a:t>nerve and ends in the spinal nucleus of the trigeminal nerve</a:t>
            </a:r>
            <a:endParaRPr lang="en-IN" dirty="0"/>
          </a:p>
        </p:txBody>
      </p:sp>
      <p:sp>
        <p:nvSpPr>
          <p:cNvPr id="11" name="Rectangle 10"/>
          <p:cNvSpPr/>
          <p:nvPr/>
        </p:nvSpPr>
        <p:spPr>
          <a:xfrm>
            <a:off x="2376264" y="2948751"/>
            <a:ext cx="4572000" cy="1200329"/>
          </a:xfrm>
          <a:prstGeom prst="rect">
            <a:avLst/>
          </a:prstGeom>
          <a:solidFill>
            <a:schemeClr val="accent1"/>
          </a:solidFill>
        </p:spPr>
        <p:txBody>
          <a:bodyPr>
            <a:spAutoFit/>
          </a:bodyPr>
          <a:lstStyle/>
          <a:p>
            <a:r>
              <a:rPr lang="en-IN" dirty="0"/>
              <a:t>Afferent impulses from the carotid sinus, a baroreceptor situated at the bifurcation of the common carotid artery, also travel with the glossopharyngeal nerve. </a:t>
            </a:r>
          </a:p>
        </p:txBody>
      </p:sp>
      <p:sp>
        <p:nvSpPr>
          <p:cNvPr id="12" name="Rectangle 11"/>
          <p:cNvSpPr/>
          <p:nvPr/>
        </p:nvSpPr>
        <p:spPr>
          <a:xfrm>
            <a:off x="2376264" y="4293096"/>
            <a:ext cx="4572000" cy="923330"/>
          </a:xfrm>
          <a:prstGeom prst="rect">
            <a:avLst/>
          </a:prstGeom>
          <a:solidFill>
            <a:srgbClr val="FFFF00"/>
          </a:solidFill>
        </p:spPr>
        <p:txBody>
          <a:bodyPr>
            <a:spAutoFit/>
          </a:bodyPr>
          <a:lstStyle/>
          <a:p>
            <a:r>
              <a:rPr lang="en-IN" dirty="0" smtClean="0"/>
              <a:t>terminate </a:t>
            </a:r>
            <a:r>
              <a:rPr lang="en-IN" dirty="0"/>
              <a:t>in the nucleus of the </a:t>
            </a:r>
            <a:r>
              <a:rPr lang="en-IN" dirty="0" err="1"/>
              <a:t>tractus</a:t>
            </a:r>
            <a:r>
              <a:rPr lang="en-IN" dirty="0"/>
              <a:t> </a:t>
            </a:r>
            <a:r>
              <a:rPr lang="en-IN" dirty="0" err="1"/>
              <a:t>solitarius</a:t>
            </a:r>
            <a:r>
              <a:rPr lang="en-IN" dirty="0"/>
              <a:t> and are connected to the dorsal motor nucleus of the vagus nerve. </a:t>
            </a:r>
          </a:p>
        </p:txBody>
      </p:sp>
      <p:sp>
        <p:nvSpPr>
          <p:cNvPr id="13" name="Rectangle 12"/>
          <p:cNvSpPr/>
          <p:nvPr/>
        </p:nvSpPr>
        <p:spPr>
          <a:xfrm>
            <a:off x="2376264" y="5373216"/>
            <a:ext cx="4572000" cy="923330"/>
          </a:xfrm>
          <a:prstGeom prst="rect">
            <a:avLst/>
          </a:prstGeom>
          <a:solidFill>
            <a:schemeClr val="accent4"/>
          </a:solidFill>
        </p:spPr>
        <p:txBody>
          <a:bodyPr>
            <a:spAutoFit/>
          </a:bodyPr>
          <a:lstStyle/>
          <a:p>
            <a:r>
              <a:rPr lang="en-IN" dirty="0"/>
              <a:t>carotid sinus reflex that involves the glossopharyngeal and vagus nerves assists in the regulation of arterial blood pressure.</a:t>
            </a:r>
          </a:p>
        </p:txBody>
      </p:sp>
    </p:spTree>
    <p:extLst>
      <p:ext uri="{BB962C8B-B14F-4D97-AF65-F5344CB8AC3E}">
        <p14:creationId xmlns:p14="http://schemas.microsoft.com/office/powerpoint/2010/main" xmlns="" val="331353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2840" y="274638"/>
            <a:ext cx="8229600" cy="1143000"/>
          </a:xfrm>
          <a:solidFill>
            <a:schemeClr val="accent3"/>
          </a:solidFill>
        </p:spPr>
        <p:txBody>
          <a:bodyPr/>
          <a:lstStyle/>
          <a:p>
            <a:r>
              <a:rPr lang="en-US" dirty="0" smtClean="0"/>
              <a:t>Course </a:t>
            </a:r>
            <a:endParaRPr lang="en-IN" dirty="0"/>
          </a:p>
        </p:txBody>
      </p:sp>
      <p:sp>
        <p:nvSpPr>
          <p:cNvPr id="3" name="Content Placeholder 2"/>
          <p:cNvSpPr>
            <a:spLocks noGrp="1"/>
          </p:cNvSpPr>
          <p:nvPr>
            <p:ph sz="half" idx="4294967295"/>
          </p:nvPr>
        </p:nvSpPr>
        <p:spPr>
          <a:xfrm>
            <a:off x="173360" y="1600200"/>
            <a:ext cx="4038600" cy="4525963"/>
          </a:xfrm>
          <a:solidFill>
            <a:srgbClr val="FFFF00"/>
          </a:solidFill>
        </p:spPr>
        <p:txBody>
          <a:bodyPr>
            <a:normAutofit fontScale="55000" lnSpcReduction="20000"/>
          </a:bodyPr>
          <a:lstStyle/>
          <a:p>
            <a:r>
              <a:rPr lang="en-IN" dirty="0" smtClean="0"/>
              <a:t> It </a:t>
            </a:r>
            <a:r>
              <a:rPr lang="en-IN" dirty="0"/>
              <a:t>leaves the skull through the jugular </a:t>
            </a:r>
            <a:r>
              <a:rPr lang="en-IN" dirty="0" smtClean="0"/>
              <a:t>foramen.</a:t>
            </a:r>
          </a:p>
          <a:p>
            <a:r>
              <a:rPr lang="en-IN" dirty="0" smtClean="0"/>
              <a:t>superior </a:t>
            </a:r>
            <a:r>
              <a:rPr lang="en-IN" dirty="0"/>
              <a:t>and inferior glossopharyngeal sensory ganglia are situated on the nerve here. </a:t>
            </a:r>
            <a:endParaRPr lang="en-IN" dirty="0" smtClean="0"/>
          </a:p>
          <a:p>
            <a:r>
              <a:rPr lang="en-IN" dirty="0" smtClean="0"/>
              <a:t>descends </a:t>
            </a:r>
            <a:r>
              <a:rPr lang="en-IN" dirty="0"/>
              <a:t>through the upper part of the </a:t>
            </a:r>
            <a:r>
              <a:rPr lang="en-IN" dirty="0" smtClean="0"/>
              <a:t>neck </a:t>
            </a:r>
            <a:r>
              <a:rPr lang="en-IN" dirty="0"/>
              <a:t>with the internal jugular vein and the internal carotid artery to reach the posterior border of the </a:t>
            </a:r>
            <a:r>
              <a:rPr lang="en-IN" dirty="0" err="1"/>
              <a:t>stylopharyngeus</a:t>
            </a:r>
            <a:r>
              <a:rPr lang="en-IN" dirty="0"/>
              <a:t> </a:t>
            </a:r>
            <a:r>
              <a:rPr lang="en-IN" dirty="0" smtClean="0"/>
              <a:t>muscle</a:t>
            </a:r>
          </a:p>
          <a:p>
            <a:r>
              <a:rPr lang="en-IN" dirty="0" smtClean="0"/>
              <a:t>The </a:t>
            </a:r>
            <a:r>
              <a:rPr lang="en-IN" dirty="0"/>
              <a:t>nerve then passes forward between the superior and middle constrictor muscles of the pharynx to give sensory branches to the mucous membrane of the pharynx and the posterior third of the </a:t>
            </a:r>
            <a:r>
              <a:rPr lang="en-IN" dirty="0" smtClean="0"/>
              <a:t>tongue</a:t>
            </a:r>
            <a:endParaRPr lang="en-IN" dirty="0"/>
          </a:p>
          <a:p>
            <a:endParaRPr lang="en-IN" dirty="0"/>
          </a:p>
        </p:txBody>
      </p:sp>
      <p:sp>
        <p:nvSpPr>
          <p:cNvPr id="5" name="AutoShape 2" descr="mk:@MSITStore:D:\my%20documents\Snell's%20Clinical%20Neuroanatomy.chm::/11%20-%20The%20Cranial%20Nerve%20Nuclei%20and%20Their%20Central%20Connections%20and%20Distribution_files/C11FF17.png"/>
          <p:cNvSpPr>
            <a:spLocks noChangeAspect="1" noChangeArrowheads="1"/>
          </p:cNvSpPr>
          <p:nvPr/>
        </p:nvSpPr>
        <p:spPr bwMode="auto">
          <a:xfrm>
            <a:off x="155575" y="-1989138"/>
            <a:ext cx="5476875" cy="4143376"/>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9219"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71223" y="1916832"/>
            <a:ext cx="4737281" cy="35838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42735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19"/>
                                        </p:tgtEl>
                                        <p:attrNameLst>
                                          <p:attrName>style.visibility</p:attrName>
                                        </p:attrNameLst>
                                      </p:cBhvr>
                                      <p:to>
                                        <p:strVal val="visible"/>
                                      </p:to>
                                    </p:set>
                                    <p:anim calcmode="lin" valueType="num">
                                      <p:cBhvr additive="base">
                                        <p:cTn id="13" dur="500" fill="hold"/>
                                        <p:tgtEl>
                                          <p:spTgt spid="9219"/>
                                        </p:tgtEl>
                                        <p:attrNameLst>
                                          <p:attrName>ppt_x</p:attrName>
                                        </p:attrNameLst>
                                      </p:cBhvr>
                                      <p:tavLst>
                                        <p:tav tm="0">
                                          <p:val>
                                            <p:strVal val="#ppt_x"/>
                                          </p:val>
                                        </p:tav>
                                        <p:tav tm="100000">
                                          <p:val>
                                            <p:strVal val="#ppt_x"/>
                                          </p:val>
                                        </p:tav>
                                      </p:tavLst>
                                    </p:anim>
                                    <p:anim calcmode="lin" valueType="num">
                                      <p:cBhvr additive="base">
                                        <p:cTn id="14" dur="500" fill="hold"/>
                                        <p:tgtEl>
                                          <p:spTgt spid="92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bg/>
                                          </p:spTgt>
                                        </p:tgtEl>
                                        <p:attrNameLst>
                                          <p:attrName>style.visibility</p:attrName>
                                        </p:attrNameLst>
                                      </p:cBhvr>
                                      <p:to>
                                        <p:strVal val="visible"/>
                                      </p:to>
                                    </p:set>
                                    <p:anim calcmode="lin" valueType="num">
                                      <p:cBhvr additive="base">
                                        <p:cTn id="19" dur="500" fill="hold"/>
                                        <p:tgtEl>
                                          <p:spTgt spid="3">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additive="base">
                                        <p:cTn id="4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TotalTime>
  <Words>1019</Words>
  <Application>Microsoft Office PowerPoint</Application>
  <PresentationFormat>عرض على الشاشة (3:4)‏</PresentationFormat>
  <Paragraphs>118</Paragraphs>
  <Slides>20</Slides>
  <Notes>0</Notes>
  <HiddenSlides>0</HiddenSlides>
  <MMClips>0</MMClips>
  <ScaleCrop>false</ScaleCrop>
  <HeadingPairs>
    <vt:vector size="4" baseType="variant">
      <vt:variant>
        <vt:lpstr>سمة</vt:lpstr>
      </vt:variant>
      <vt:variant>
        <vt:i4>1</vt:i4>
      </vt:variant>
      <vt:variant>
        <vt:lpstr>عناوين الشرائح</vt:lpstr>
      </vt:variant>
      <vt:variant>
        <vt:i4>20</vt:i4>
      </vt:variant>
    </vt:vector>
  </HeadingPairs>
  <TitlesOfParts>
    <vt:vector size="21" baseType="lpstr">
      <vt:lpstr>Office Theme</vt:lpstr>
      <vt:lpstr>Lecture no 21</vt:lpstr>
      <vt:lpstr>At the end of the lecture the student should be able to </vt:lpstr>
      <vt:lpstr>Glossopharyngeal nerve</vt:lpstr>
      <vt:lpstr>الشريحة 4</vt:lpstr>
      <vt:lpstr>Main motor nucleus</vt:lpstr>
      <vt:lpstr>Parasympathetic Nucleus </vt:lpstr>
      <vt:lpstr>Sensory  Nucleus </vt:lpstr>
      <vt:lpstr>Sensory  Nucleus </vt:lpstr>
      <vt:lpstr>Course </vt:lpstr>
      <vt:lpstr>Vagal nerve</vt:lpstr>
      <vt:lpstr>Vagal nerve</vt:lpstr>
      <vt:lpstr>الشريحة 12</vt:lpstr>
      <vt:lpstr>Course </vt:lpstr>
      <vt:lpstr>Accessory nerve nuclei</vt:lpstr>
      <vt:lpstr>Course </vt:lpstr>
      <vt:lpstr>الشريحة 16</vt:lpstr>
      <vt:lpstr>Hypoglossal nucleus</vt:lpstr>
      <vt:lpstr>Course </vt:lpstr>
      <vt:lpstr>Clinical application</vt:lpstr>
      <vt:lpstr>Clinical application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ANATOMY</dc:creator>
  <cp:lastModifiedBy>a.mutairi</cp:lastModifiedBy>
  <cp:revision>223</cp:revision>
  <dcterms:created xsi:type="dcterms:W3CDTF">2013-04-13T09:35:54Z</dcterms:created>
  <dcterms:modified xsi:type="dcterms:W3CDTF">2013-05-01T07:53:46Z</dcterms:modified>
</cp:coreProperties>
</file>