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696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009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90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37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0759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4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24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61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0108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916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FD5-D6F9-4E58-9910-55983FFD3EC7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FD2B-778B-49F0-A4C6-0C26EF76CD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382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31- DIENCEPHALON AND PITUITARY GLAND	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smtClean="0"/>
              <a:t>Mohammad Rehan Asad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6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1796038"/>
            <a:ext cx="4139952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b="1" dirty="0"/>
              <a:t>Medial </a:t>
            </a:r>
            <a:r>
              <a:rPr lang="en-IN" b="1" dirty="0" smtClean="0"/>
              <a:t>Zone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 part </a:t>
            </a:r>
            <a:r>
              <a:rPr lang="en-IN" dirty="0"/>
              <a:t>of the </a:t>
            </a:r>
            <a:r>
              <a:rPr lang="en-IN" dirty="0" err="1"/>
              <a:t>preoptic</a:t>
            </a:r>
            <a:r>
              <a:rPr lang="en-IN" dirty="0"/>
              <a:t> nucleus; </a:t>
            </a:r>
            <a:r>
              <a:rPr lang="en-IN" dirty="0" smtClean="0"/>
              <a:t> </a:t>
            </a:r>
            <a:r>
              <a:rPr lang="en-IN" dirty="0"/>
              <a:t>the anterior nucleus, which merges with the </a:t>
            </a:r>
            <a:r>
              <a:rPr lang="en-IN" dirty="0" err="1"/>
              <a:t>preoptic</a:t>
            </a:r>
            <a:r>
              <a:rPr lang="en-IN" dirty="0"/>
              <a:t> nucleus; </a:t>
            </a:r>
            <a:r>
              <a:rPr lang="en-IN" dirty="0" smtClean="0"/>
              <a:t>part </a:t>
            </a:r>
            <a:r>
              <a:rPr lang="en-IN" dirty="0"/>
              <a:t>of the </a:t>
            </a:r>
            <a:r>
              <a:rPr lang="en-IN" dirty="0" err="1"/>
              <a:t>suprachiasmatic</a:t>
            </a:r>
            <a:r>
              <a:rPr lang="en-IN" dirty="0"/>
              <a:t> nucleus; </a:t>
            </a:r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err="1"/>
              <a:t>paraventricular</a:t>
            </a:r>
            <a:r>
              <a:rPr lang="en-IN" dirty="0"/>
              <a:t> nucleus; </a:t>
            </a:r>
            <a:r>
              <a:rPr lang="en-IN" dirty="0" smtClean="0"/>
              <a:t> </a:t>
            </a:r>
            <a:r>
              <a:rPr lang="en-IN" dirty="0"/>
              <a:t>the </a:t>
            </a:r>
            <a:r>
              <a:rPr lang="en-IN" dirty="0" err="1"/>
              <a:t>dorsomedial</a:t>
            </a:r>
            <a:r>
              <a:rPr lang="en-IN" dirty="0"/>
              <a:t> nucleus; </a:t>
            </a:r>
            <a:r>
              <a:rPr lang="en-IN" dirty="0" smtClean="0"/>
              <a:t>the </a:t>
            </a:r>
            <a:r>
              <a:rPr lang="en-IN" dirty="0"/>
              <a:t>ventromedial nucleus; </a:t>
            </a:r>
            <a:r>
              <a:rPr lang="en-IN" dirty="0" smtClean="0"/>
              <a:t>the </a:t>
            </a:r>
            <a:r>
              <a:rPr lang="en-IN" dirty="0" err="1"/>
              <a:t>infundibular</a:t>
            </a:r>
            <a:r>
              <a:rPr lang="en-IN" dirty="0"/>
              <a:t> (</a:t>
            </a:r>
            <a:r>
              <a:rPr lang="en-IN" dirty="0" err="1"/>
              <a:t>arcuate</a:t>
            </a:r>
            <a:r>
              <a:rPr lang="en-IN" dirty="0"/>
              <a:t>) nucleus; and </a:t>
            </a:r>
            <a:r>
              <a:rPr lang="en-IN" dirty="0" smtClean="0"/>
              <a:t>the </a:t>
            </a:r>
            <a:r>
              <a:rPr lang="en-IN" dirty="0"/>
              <a:t>posterior nucleus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2050" name="Picture 2" descr="http://classconnection.s3.amazonaws.com/544/flashcards/666544/png/hypothalamus131802680798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34" t="3115" b="6989"/>
          <a:stretch/>
        </p:blipFill>
        <p:spPr bwMode="auto">
          <a:xfrm>
            <a:off x="4499992" y="1844824"/>
            <a:ext cx="46600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284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Nuclei</a:t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613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15" t="48143" r="13044" b="1857"/>
          <a:stretch/>
        </p:blipFill>
        <p:spPr bwMode="auto">
          <a:xfrm>
            <a:off x="3833406" y="1772816"/>
            <a:ext cx="5059074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974500"/>
            <a:ext cx="3600400" cy="20313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b="1" dirty="0"/>
              <a:t>Lateral Zone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part of the </a:t>
            </a:r>
            <a:r>
              <a:rPr lang="en-IN" dirty="0" err="1"/>
              <a:t>preoptic</a:t>
            </a:r>
            <a:r>
              <a:rPr lang="en-IN" dirty="0"/>
              <a:t> nucleus; part of the </a:t>
            </a:r>
            <a:r>
              <a:rPr lang="en-IN" dirty="0" err="1"/>
              <a:t>suprachiasmatic</a:t>
            </a:r>
            <a:r>
              <a:rPr lang="en-IN" dirty="0"/>
              <a:t> nucleus ; the </a:t>
            </a:r>
            <a:r>
              <a:rPr lang="en-IN" dirty="0" err="1"/>
              <a:t>supraoptic</a:t>
            </a:r>
            <a:r>
              <a:rPr lang="en-IN" dirty="0"/>
              <a:t> nucleus; the lateral nucleus ; the </a:t>
            </a:r>
            <a:r>
              <a:rPr lang="en-IN" dirty="0" err="1"/>
              <a:t>tuberomammillary</a:t>
            </a:r>
            <a:r>
              <a:rPr lang="en-IN" dirty="0"/>
              <a:t> nucleus;  the lateral </a:t>
            </a:r>
            <a:r>
              <a:rPr lang="en-IN" dirty="0" err="1"/>
              <a:t>tuberal</a:t>
            </a:r>
            <a:r>
              <a:rPr lang="en-IN" dirty="0"/>
              <a:t> nuclei.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8824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Nuclei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452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964613"/>
              </p:ext>
            </p:extLst>
          </p:nvPr>
        </p:nvGraphicFramePr>
        <p:xfrm>
          <a:off x="107504" y="692696"/>
          <a:ext cx="8856000" cy="592506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52000"/>
                <a:gridCol w="2952000"/>
                <a:gridCol w="2952000"/>
              </a:tblGrid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Afferent</a:t>
                      </a:r>
                      <a:endParaRPr lang="en-IN" sz="2000" b="1" i="1" kern="12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Connections</a:t>
                      </a:r>
                      <a:endParaRPr lang="en-IN" sz="2000" b="1" i="1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Pathway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Origin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Destination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92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Medial and spinal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lemnisci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,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tractus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solitarius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, reticular formation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Viscera and somatic structures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Hypothalamic nuclei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Visual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fibers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Retina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Suprachiasmatic nucleus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Medial forebrain bundle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Olfactory mucous membrane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Hypothalamic nuclei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Auditory fibers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Inner ear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Hypothalamic nuclei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Corticohypothalamic fibers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Frontal lobe of cerebral cortex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Hypothalamic nuclei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018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+mj-lt"/>
                        </a:rPr>
                        <a:t>Hippocampohypothalamic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fibers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; possibly main output pathway of limbic system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Hippocampus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Nuclei of mammillary body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+mj-lt"/>
                        </a:rPr>
                        <a:t>Amygdalohypothalamic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fibers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Amygdaloid complex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Hypothalamic nuclei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7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+mj-lt"/>
                        </a:rPr>
                        <a:t>Thalamohypothalamic</a:t>
                      </a:r>
                      <a:r>
                        <a:rPr lang="en-IN" sz="1800" dirty="0">
                          <a:effectLst/>
                          <a:latin typeface="+mj-lt"/>
                        </a:rPr>
                        <a:t> </a:t>
                      </a:r>
                      <a:r>
                        <a:rPr lang="en-IN" sz="1800" dirty="0" err="1">
                          <a:effectLst/>
                          <a:latin typeface="+mj-lt"/>
                        </a:rPr>
                        <a:t>fibers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Dorsomedial and midline nuclei of thalamus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Hypothalamic nuclei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Tegmental fibers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  <a:latin typeface="+mj-lt"/>
                        </a:rPr>
                        <a:t>Tegmentum of midbrain</a:t>
                      </a:r>
                      <a:endParaRPr lang="en-IN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Hypothalamic nuclei</a:t>
                      </a:r>
                      <a:endParaRPr lang="en-IN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87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25" y="1172087"/>
            <a:ext cx="8183747" cy="554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15888"/>
            <a:ext cx="8229600" cy="898525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Afferent connections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639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9449133"/>
              </p:ext>
            </p:extLst>
          </p:nvPr>
        </p:nvGraphicFramePr>
        <p:xfrm>
          <a:off x="457200" y="188640"/>
          <a:ext cx="8460000" cy="65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000"/>
                <a:gridCol w="2820000"/>
                <a:gridCol w="2820000"/>
              </a:tblGrid>
              <a:tr h="79596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i="1" dirty="0" smtClean="0">
                          <a:solidFill>
                            <a:srgbClr val="FFFF00"/>
                          </a:solidFill>
                          <a:effectLst/>
                        </a:rPr>
                        <a:t>Efferent  connections</a:t>
                      </a:r>
                      <a:endParaRPr lang="en-IN" sz="28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64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Descending </a:t>
                      </a:r>
                      <a:r>
                        <a:rPr lang="en-IN" sz="1200" dirty="0" err="1">
                          <a:effectLst/>
                        </a:rPr>
                        <a:t>fibers</a:t>
                      </a:r>
                      <a:r>
                        <a:rPr lang="en-IN" sz="1200" dirty="0">
                          <a:effectLst/>
                        </a:rPr>
                        <a:t> in reticular formation to brainstem and spinal cord</a:t>
                      </a:r>
                      <a:endParaRPr lang="en-IN" sz="11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Preoptic, anterior, posterior, and lateral nuclei of hypothalamus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Craniosacral parasympathetic and thoracolumbar sympathetic outflows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Mammillothalamic</a:t>
                      </a:r>
                      <a:r>
                        <a:rPr lang="en-IN" sz="1200" dirty="0">
                          <a:effectLst/>
                        </a:rPr>
                        <a:t> tract</a:t>
                      </a:r>
                      <a:endParaRPr lang="en-IN" sz="11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Nuclei of mammillary body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Anterior nucleus of thalamus; relayed to cingulate gyrus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Mammillotegmental tract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Nuclei of mammillary body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Reticular formation in tegmentum of midbrain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Multiple pathways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Hypothalamic nuclei</a:t>
                      </a:r>
                      <a:endParaRPr lang="en-IN" sz="11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Limbic system</a:t>
                      </a:r>
                      <a:endParaRPr lang="en-IN" sz="11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9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8450"/>
            <a:ext cx="8064896" cy="508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832" y="274638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Efferent connections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9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88" y="2266994"/>
            <a:ext cx="3681656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Connected </a:t>
            </a:r>
            <a:r>
              <a:rPr lang="en-IN" dirty="0"/>
              <a:t>to the </a:t>
            </a:r>
            <a:r>
              <a:rPr lang="en-IN" dirty="0" err="1"/>
              <a:t>hypophysis</a:t>
            </a:r>
            <a:r>
              <a:rPr lang="en-IN" dirty="0"/>
              <a:t> </a:t>
            </a:r>
            <a:r>
              <a:rPr lang="en-IN" dirty="0" err="1"/>
              <a:t>cerebri</a:t>
            </a:r>
            <a:r>
              <a:rPr lang="en-IN" dirty="0"/>
              <a:t> (pituitary gland) by two pathways: (1) nerve </a:t>
            </a:r>
            <a:r>
              <a:rPr lang="en-IN" dirty="0" err="1"/>
              <a:t>fibers</a:t>
            </a:r>
            <a:r>
              <a:rPr lang="en-IN" dirty="0"/>
              <a:t> that travel from the </a:t>
            </a:r>
            <a:r>
              <a:rPr lang="en-IN" dirty="0" err="1"/>
              <a:t>supraoptic</a:t>
            </a:r>
            <a:r>
              <a:rPr lang="en-IN" dirty="0"/>
              <a:t> and </a:t>
            </a:r>
            <a:r>
              <a:rPr lang="en-IN" dirty="0" err="1"/>
              <a:t>paraventricular</a:t>
            </a:r>
            <a:r>
              <a:rPr lang="en-IN" dirty="0"/>
              <a:t> nuclei to the posterior lobe of the </a:t>
            </a:r>
            <a:r>
              <a:rPr lang="en-IN" dirty="0" err="1"/>
              <a:t>hypophysis</a:t>
            </a:r>
            <a:r>
              <a:rPr lang="en-IN" dirty="0"/>
              <a:t> and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208" y="2039293"/>
            <a:ext cx="4671272" cy="347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14401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Connections of the Hypothalamus With the Hypophysis </a:t>
            </a:r>
            <a:r>
              <a:rPr lang="en-IN" dirty="0" err="1"/>
              <a:t>Cerebri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993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413338"/>
            <a:ext cx="4310136" cy="37856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400" dirty="0" smtClean="0"/>
              <a:t>Long </a:t>
            </a:r>
            <a:r>
              <a:rPr lang="en-IN" sz="2400" dirty="0"/>
              <a:t>and short portal blood vessels that connect sinusoids in the median eminence and infundibulum with capillary plexuses in the anterior lobe of the </a:t>
            </a:r>
            <a:r>
              <a:rPr lang="en-IN" sz="2400" dirty="0" err="1"/>
              <a:t>hypophysis</a:t>
            </a:r>
            <a:r>
              <a:rPr lang="en-IN" sz="2400" dirty="0"/>
              <a:t> </a:t>
            </a:r>
            <a:r>
              <a:rPr lang="en-IN" sz="24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dirty="0" smtClean="0"/>
              <a:t>These </a:t>
            </a:r>
            <a:r>
              <a:rPr lang="en-IN" sz="2400" dirty="0"/>
              <a:t>pathways enable the hypothalamus to influence the activities of the endocrine glands.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2840" y="116632"/>
            <a:ext cx="822960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Connections of the Hypothalamus With the Hypophysis </a:t>
            </a:r>
            <a:r>
              <a:rPr lang="en-IN" dirty="0" err="1" smtClean="0"/>
              <a:t>Cerebri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898" y="2708920"/>
            <a:ext cx="454560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73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the end of the lecture the student should be able to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IN" dirty="0"/>
          </a:p>
          <a:p>
            <a:pPr lvl="0"/>
            <a:r>
              <a:rPr lang="en-US" dirty="0" smtClean="0"/>
              <a:t>Identify </a:t>
            </a:r>
            <a:r>
              <a:rPr lang="en-US" dirty="0"/>
              <a:t>the structure and divisions </a:t>
            </a:r>
            <a:r>
              <a:rPr lang="en-US"/>
              <a:t>of </a:t>
            </a:r>
            <a:r>
              <a:rPr lang="en-US" smtClean="0"/>
              <a:t>diencephalon.</a:t>
            </a:r>
            <a:endParaRPr lang="en-IN" dirty="0"/>
          </a:p>
          <a:p>
            <a:pPr lvl="0"/>
            <a:r>
              <a:rPr lang="en-US" dirty="0"/>
              <a:t>Describe the  boundaries of </a:t>
            </a:r>
            <a:r>
              <a:rPr lang="en-US" dirty="0" smtClean="0"/>
              <a:t>diencephalon.</a:t>
            </a:r>
            <a:endParaRPr lang="en-IN" dirty="0"/>
          </a:p>
          <a:p>
            <a:pPr lvl="0"/>
            <a:r>
              <a:rPr lang="en-US" dirty="0"/>
              <a:t>Discuss external and internal features of </a:t>
            </a:r>
            <a:r>
              <a:rPr lang="en-US" dirty="0" smtClean="0"/>
              <a:t>thalamus.</a:t>
            </a:r>
            <a:endParaRPr lang="en-IN" dirty="0"/>
          </a:p>
          <a:p>
            <a:pPr lvl="0"/>
            <a:r>
              <a:rPr lang="en-US" dirty="0"/>
              <a:t>Discuss sub thalamus, epithalamus, </a:t>
            </a:r>
            <a:r>
              <a:rPr lang="en-US" dirty="0" err="1"/>
              <a:t>Habenular</a:t>
            </a:r>
            <a:r>
              <a:rPr lang="en-US" dirty="0"/>
              <a:t> nucleus and pineal </a:t>
            </a:r>
            <a:r>
              <a:rPr lang="en-US" dirty="0" smtClean="0"/>
              <a:t>body.</a:t>
            </a:r>
            <a:endParaRPr lang="en-IN" dirty="0"/>
          </a:p>
          <a:p>
            <a:pPr lvl="0"/>
            <a:r>
              <a:rPr lang="en-US" dirty="0"/>
              <a:t>Identify relations of </a:t>
            </a:r>
            <a:r>
              <a:rPr lang="en-US" dirty="0" smtClean="0"/>
              <a:t>hypothalamus.</a:t>
            </a:r>
            <a:endParaRPr lang="en-IN" dirty="0"/>
          </a:p>
          <a:p>
            <a:pPr lvl="0"/>
            <a:r>
              <a:rPr lang="en-US" dirty="0"/>
              <a:t>Discuss hypothalamic nuclei in lateral and medial </a:t>
            </a:r>
            <a:r>
              <a:rPr lang="en-US" dirty="0" smtClean="0"/>
              <a:t>zones.</a:t>
            </a:r>
            <a:endParaRPr lang="en-IN" dirty="0"/>
          </a:p>
          <a:p>
            <a:pPr lvl="0"/>
            <a:r>
              <a:rPr lang="en-US" dirty="0"/>
              <a:t>Identify afferent and efferent connections of </a:t>
            </a:r>
            <a:r>
              <a:rPr lang="en-US" dirty="0" smtClean="0"/>
              <a:t>hypothalamus.</a:t>
            </a:r>
            <a:endParaRPr lang="en-IN" dirty="0"/>
          </a:p>
          <a:p>
            <a:pPr lvl="0"/>
            <a:r>
              <a:rPr lang="en-US" dirty="0"/>
              <a:t>Describe hypothalamic connections of pituitary </a:t>
            </a:r>
            <a:r>
              <a:rPr lang="en-US" dirty="0" smtClean="0"/>
              <a:t>gland.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750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840" y="274638"/>
            <a:ext cx="8229600" cy="1143000"/>
          </a:xfrm>
        </p:spPr>
        <p:txBody>
          <a:bodyPr/>
          <a:lstStyle/>
          <a:p>
            <a:r>
              <a:rPr lang="cs-CZ" sz="3600" b="1" dirty="0" smtClean="0"/>
              <a:t> </a:t>
            </a:r>
            <a:r>
              <a:rPr lang="cs-CZ" sz="3600" b="1" dirty="0"/>
              <a:t>DIENCEPHALON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600200"/>
            <a:ext cx="3833052" cy="4133056"/>
          </a:xfrm>
        </p:spPr>
        <p:txBody>
          <a:bodyPr>
            <a:normAutofit/>
          </a:bodyPr>
          <a:lstStyle/>
          <a:p>
            <a:r>
              <a:rPr lang="cs-CZ" dirty="0"/>
              <a:t>EPITHALAMUS</a:t>
            </a:r>
          </a:p>
          <a:p>
            <a:r>
              <a:rPr lang="cs-CZ" sz="3600" b="1" dirty="0"/>
              <a:t>THALAMUS</a:t>
            </a:r>
          </a:p>
          <a:p>
            <a:r>
              <a:rPr lang="cs-CZ" dirty="0"/>
              <a:t>SUBTHALAMUS</a:t>
            </a:r>
          </a:p>
          <a:p>
            <a:r>
              <a:rPr lang="cs-CZ" sz="3600" b="1" dirty="0"/>
              <a:t>HYPOTHALAMUS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18520"/>
            <a:ext cx="5310948" cy="48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80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24744"/>
            <a:ext cx="4032448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Extend from interventricular foramen to posterior commissure</a:t>
            </a:r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Symmetrical </a:t>
            </a:r>
            <a:r>
              <a:rPr lang="en-IN" dirty="0"/>
              <a:t>right and left </a:t>
            </a:r>
            <a:r>
              <a:rPr lang="en-IN" dirty="0" smtClean="0"/>
              <a:t>halves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Formed </a:t>
            </a:r>
            <a:r>
              <a:rPr lang="en-IN" dirty="0"/>
              <a:t>by </a:t>
            </a:r>
            <a:r>
              <a:rPr lang="en-IN" dirty="0" smtClean="0"/>
              <a:t>hypothalamic structures and also  include</a:t>
            </a:r>
            <a:r>
              <a:rPr lang="en-IN" dirty="0"/>
              <a:t>, from anterior to posterior, the optic chiasma, with the optic tract on either side; the infundibulum, with the tuber </a:t>
            </a:r>
            <a:r>
              <a:rPr lang="en-IN" dirty="0" err="1"/>
              <a:t>cinereum</a:t>
            </a:r>
            <a:r>
              <a:rPr lang="en-IN" dirty="0"/>
              <a:t>; and the mammillary bodies</a:t>
            </a:r>
            <a:r>
              <a:rPr lang="en-IN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superior wall of the diencephalon is formed by the roof of the third </a:t>
            </a:r>
            <a:r>
              <a:rPr lang="en-IN" dirty="0" smtClean="0"/>
              <a:t>ventricle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The medial </a:t>
            </a:r>
            <a:r>
              <a:rPr lang="en-IN" dirty="0" smtClean="0"/>
              <a:t>surface: formed </a:t>
            </a:r>
            <a:r>
              <a:rPr lang="en-IN" dirty="0"/>
              <a:t>in its superior part by the medial surface of the thalamus and in its inferior part by </a:t>
            </a:r>
            <a:r>
              <a:rPr lang="en-IN" dirty="0" smtClean="0"/>
              <a:t>the hypothalamus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lateral </a:t>
            </a:r>
            <a:r>
              <a:rPr lang="en-IN" dirty="0"/>
              <a:t>surface of the diencephalon is bounded by the internal capsule </a:t>
            </a:r>
            <a:endParaRPr lang="en-IN" dirty="0" smtClean="0"/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83568" y="44624"/>
            <a:ext cx="8229600" cy="86409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Diencephalon</a:t>
            </a:r>
            <a:endParaRPr lang="en-IN" dirty="0"/>
          </a:p>
        </p:txBody>
      </p:sp>
      <p:sp>
        <p:nvSpPr>
          <p:cNvPr id="15" name="AutoShape 5" descr="mk:@MSITStore:D:\my%20documents\Snell's%20Clinical%20Neuroanatomy.chm::/7%20-%20The%20Cerebrum_files/C7FF2.png"/>
          <p:cNvSpPr>
            <a:spLocks noChangeAspect="1" noChangeArrowheads="1"/>
          </p:cNvSpPr>
          <p:nvPr/>
        </p:nvSpPr>
        <p:spPr bwMode="auto">
          <a:xfrm>
            <a:off x="155575" y="-1790700"/>
            <a:ext cx="53435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26007"/>
            <a:ext cx="4716016" cy="329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49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00808"/>
            <a:ext cx="3744416" cy="43648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large </a:t>
            </a:r>
            <a:r>
              <a:rPr lang="en-IN" dirty="0"/>
              <a:t>ovoid mass of </a:t>
            </a:r>
            <a:r>
              <a:rPr lang="en-IN" dirty="0" err="1"/>
              <a:t>gray</a:t>
            </a:r>
            <a:r>
              <a:rPr lang="en-IN" dirty="0"/>
              <a:t> matter that forms the major part of the diencephalon.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Present on </a:t>
            </a:r>
            <a:r>
              <a:rPr lang="en-IN" dirty="0"/>
              <a:t>each side of the third </a:t>
            </a:r>
            <a:r>
              <a:rPr lang="en-IN" dirty="0" smtClean="0"/>
              <a:t>ventricle.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anterior end of the thalamus is narrow and rounded and forms the posterior boundary of the interventricular foramen.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posterior end </a:t>
            </a:r>
            <a:r>
              <a:rPr lang="en-IN" dirty="0" smtClean="0"/>
              <a:t> </a:t>
            </a:r>
            <a:r>
              <a:rPr lang="en-IN" dirty="0"/>
              <a:t>is expanded to form the </a:t>
            </a:r>
            <a:r>
              <a:rPr lang="en-IN" dirty="0" err="1"/>
              <a:t>pulvinar</a:t>
            </a:r>
            <a:r>
              <a:rPr lang="en-IN" dirty="0"/>
              <a:t>, which overhangs the superior colliculus and the superior brachium.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lateral geniculate body forms a small elevation on the under aspect of the lateral portion of the </a:t>
            </a:r>
            <a:r>
              <a:rPr lang="en-IN" dirty="0" err="1"/>
              <a:t>pulvinar</a:t>
            </a:r>
            <a:r>
              <a:rPr lang="en-IN" dirty="0"/>
              <a:t>.</a:t>
            </a:r>
          </a:p>
        </p:txBody>
      </p:sp>
      <p:sp>
        <p:nvSpPr>
          <p:cNvPr id="3" name="AutoShape 2" descr="mk:@MSITStore:D:\my%20documents\Snell's%20Clinical%20Neuroanatomy.chm::/7%20-%20The%20Cerebrum_files/C7FF1.png"/>
          <p:cNvSpPr>
            <a:spLocks noChangeAspect="1" noChangeArrowheads="1"/>
          </p:cNvSpPr>
          <p:nvPr/>
        </p:nvSpPr>
        <p:spPr bwMode="auto">
          <a:xfrm>
            <a:off x="155575" y="-2498725"/>
            <a:ext cx="56673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693" y="2254547"/>
            <a:ext cx="4784725" cy="44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18864" y="116632"/>
            <a:ext cx="8229600" cy="6334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Thalamus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576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8840"/>
            <a:ext cx="4427984" cy="39703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/>
              <a:t>The superior surface </a:t>
            </a:r>
            <a:r>
              <a:rPr lang="en-IN" dirty="0" smtClean="0"/>
              <a:t>is </a:t>
            </a:r>
            <a:r>
              <a:rPr lang="en-IN" dirty="0"/>
              <a:t>covered medially by the </a:t>
            </a:r>
            <a:r>
              <a:rPr lang="en-IN" dirty="0" err="1"/>
              <a:t>tela</a:t>
            </a:r>
            <a:r>
              <a:rPr lang="en-IN" dirty="0"/>
              <a:t> </a:t>
            </a:r>
            <a:r>
              <a:rPr lang="en-IN" dirty="0" err="1"/>
              <a:t>choroidea</a:t>
            </a:r>
            <a:r>
              <a:rPr lang="en-IN" dirty="0"/>
              <a:t> and the </a:t>
            </a:r>
            <a:r>
              <a:rPr lang="en-IN" dirty="0" smtClean="0"/>
              <a:t>fornix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laterally</a:t>
            </a:r>
            <a:r>
              <a:rPr lang="en-IN" dirty="0"/>
              <a:t>, it is covered by </a:t>
            </a:r>
            <a:r>
              <a:rPr lang="en-IN" dirty="0" err="1"/>
              <a:t>ependyma</a:t>
            </a:r>
            <a:r>
              <a:rPr lang="en-IN" dirty="0"/>
              <a:t> and forms part of the floor of the lateral </a:t>
            </a:r>
            <a:r>
              <a:rPr lang="en-IN" dirty="0" smtClean="0"/>
              <a:t>ventricle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inferior surface is continuous with the </a:t>
            </a:r>
            <a:r>
              <a:rPr lang="en-IN" dirty="0" err="1"/>
              <a:t>tegmentum</a:t>
            </a:r>
            <a:r>
              <a:rPr lang="en-IN" dirty="0"/>
              <a:t> of the midbrain </a:t>
            </a:r>
            <a:endParaRPr lang="en-I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medial surface f</a:t>
            </a:r>
            <a:r>
              <a:rPr lang="en-IN" dirty="0" smtClean="0"/>
              <a:t>orms </a:t>
            </a:r>
            <a:r>
              <a:rPr lang="en-IN" dirty="0"/>
              <a:t>the superior part of the lateral wall of the third ventricle and is </a:t>
            </a:r>
            <a:r>
              <a:rPr lang="en-IN" dirty="0" smtClean="0"/>
              <a:t> </a:t>
            </a:r>
            <a:r>
              <a:rPr lang="en-IN" dirty="0"/>
              <a:t>connected to the opposite thalamus by a band of </a:t>
            </a:r>
            <a:r>
              <a:rPr lang="en-IN" dirty="0" err="1"/>
              <a:t>gray</a:t>
            </a:r>
            <a:r>
              <a:rPr lang="en-IN" dirty="0"/>
              <a:t> matter, </a:t>
            </a:r>
            <a:r>
              <a:rPr lang="en-IN" dirty="0" smtClean="0"/>
              <a:t> </a:t>
            </a:r>
            <a:r>
              <a:rPr lang="en-IN" dirty="0" err="1" smtClean="0"/>
              <a:t>interthalamic</a:t>
            </a:r>
            <a:r>
              <a:rPr lang="en-IN" dirty="0" smtClean="0"/>
              <a:t> adhesion.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lateral surface </a:t>
            </a:r>
            <a:r>
              <a:rPr lang="en-IN" dirty="0" smtClean="0"/>
              <a:t>is </a:t>
            </a:r>
            <a:r>
              <a:rPr lang="en-IN" dirty="0"/>
              <a:t>separated from the lentiform </a:t>
            </a:r>
            <a:r>
              <a:rPr lang="en-IN" dirty="0" smtClean="0"/>
              <a:t>nucleus  </a:t>
            </a:r>
            <a:r>
              <a:rPr lang="en-IN" dirty="0"/>
              <a:t>internal capsule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" b="50000"/>
          <a:stretch/>
        </p:blipFill>
        <p:spPr bwMode="auto">
          <a:xfrm>
            <a:off x="4456146" y="2348880"/>
            <a:ext cx="465235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66675"/>
            <a:ext cx="8229600" cy="8413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Thalamus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681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1340768"/>
            <a:ext cx="4480739" cy="507831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consists </a:t>
            </a:r>
            <a:r>
              <a:rPr lang="en-IN" dirty="0"/>
              <a:t>of the </a:t>
            </a:r>
            <a:r>
              <a:rPr lang="en-IN" dirty="0" err="1"/>
              <a:t>habenular</a:t>
            </a:r>
            <a:r>
              <a:rPr lang="en-IN" dirty="0"/>
              <a:t> nuclei and their connections and the pineal </a:t>
            </a:r>
            <a:r>
              <a:rPr lang="en-IN" dirty="0" smtClean="0"/>
              <a:t>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 err="1" smtClean="0"/>
              <a:t>Habenular</a:t>
            </a:r>
            <a:r>
              <a:rPr lang="en-IN" b="1" dirty="0" smtClean="0"/>
              <a:t> </a:t>
            </a:r>
            <a:r>
              <a:rPr lang="en-IN" b="1" dirty="0"/>
              <a:t>nucleus </a:t>
            </a:r>
            <a:r>
              <a:rPr lang="en-IN" dirty="0"/>
              <a:t>is a small group of neurons situated just medial to the posterior surface of the thalamus.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It is </a:t>
            </a:r>
            <a:r>
              <a:rPr lang="en-IN" dirty="0"/>
              <a:t>a </a:t>
            </a:r>
            <a:r>
              <a:rPr lang="en-IN" dirty="0" smtClean="0"/>
              <a:t>centre </a:t>
            </a:r>
            <a:r>
              <a:rPr lang="en-IN" dirty="0"/>
              <a:t>for integration of olfactory, visceral, and somatic afferent </a:t>
            </a:r>
            <a:r>
              <a:rPr lang="en-IN" dirty="0" smtClean="0"/>
              <a:t>pathway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b="1" dirty="0" smtClean="0"/>
              <a:t>The </a:t>
            </a:r>
            <a:r>
              <a:rPr lang="en-IN" b="1" dirty="0"/>
              <a:t>pineal gland </a:t>
            </a:r>
            <a:r>
              <a:rPr lang="en-IN" dirty="0"/>
              <a:t>is a small, conical structure that is attached by the pineal stalk to the </a:t>
            </a:r>
            <a:r>
              <a:rPr lang="en-IN" dirty="0" smtClean="0"/>
              <a:t>diencephalon.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base of the pineal stalk possesses a recess that is continuous with the cavity of the third ventricle </a:t>
            </a:r>
            <a:endParaRPr lang="en-IN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superior part of the base of the stalk contains the </a:t>
            </a:r>
            <a:r>
              <a:rPr lang="en-IN" dirty="0" err="1"/>
              <a:t>habenular</a:t>
            </a:r>
            <a:r>
              <a:rPr lang="en-IN" dirty="0"/>
              <a:t> </a:t>
            </a:r>
            <a:r>
              <a:rPr lang="en-IN" dirty="0" smtClean="0"/>
              <a:t>commissure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inferior part of the base of the stalk contains the posterior commissure.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18864" y="130845"/>
            <a:ext cx="8229600" cy="7778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Epithalamus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259" y="1504181"/>
            <a:ext cx="4304237" cy="394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2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145045"/>
            <a:ext cx="4248472" cy="42473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 Extends </a:t>
            </a:r>
            <a:r>
              <a:rPr lang="en-IN" dirty="0"/>
              <a:t>from the region of the optic chiasma to the caudal border of the mammillary </a:t>
            </a:r>
            <a:r>
              <a:rPr lang="en-IN" dirty="0" smtClean="0"/>
              <a:t>bodies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Located below </a:t>
            </a:r>
            <a:r>
              <a:rPr lang="en-IN" dirty="0"/>
              <a:t>the hypothalamic sulcus on the lateral wall of the third </a:t>
            </a:r>
            <a:r>
              <a:rPr lang="en-IN" dirty="0" smtClean="0"/>
              <a:t>ventricle.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hypothalamus controls and integrates the functions of the autonomic nervous system and the endocrine systems and plays a vital role in maintaining body </a:t>
            </a:r>
            <a:r>
              <a:rPr lang="en-IN" dirty="0" smtClean="0"/>
              <a:t>homeostasis.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It </a:t>
            </a:r>
            <a:r>
              <a:rPr lang="en-IN" dirty="0"/>
              <a:t>is involved in such activities as regulation of body temperature, body fluids, drives to eat and drink, sexual </a:t>
            </a:r>
            <a:r>
              <a:rPr lang="en-IN" dirty="0" smtClean="0"/>
              <a:t>behaviour, </a:t>
            </a:r>
            <a:r>
              <a:rPr lang="en-IN" dirty="0"/>
              <a:t>and emotion.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5" b="5168"/>
          <a:stretch/>
        </p:blipFill>
        <p:spPr bwMode="auto">
          <a:xfrm>
            <a:off x="4427984" y="2636912"/>
            <a:ext cx="4596201" cy="289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2840" y="274638"/>
            <a:ext cx="8229600" cy="7778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Hypothalamus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79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66994"/>
            <a:ext cx="3168352" cy="42473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Anterior:  area </a:t>
            </a:r>
            <a:r>
              <a:rPr lang="en-IN" dirty="0"/>
              <a:t>that extends forward from the optic chiasma to the lamina </a:t>
            </a:r>
            <a:r>
              <a:rPr lang="en-IN" dirty="0" err="1"/>
              <a:t>terminalis</a:t>
            </a:r>
            <a:r>
              <a:rPr lang="en-IN" dirty="0"/>
              <a:t> and the anterior </a:t>
            </a:r>
            <a:r>
              <a:rPr lang="en-IN" dirty="0" smtClean="0"/>
              <a:t>commissure</a:t>
            </a:r>
            <a:endParaRPr lang="en-IN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Referred as </a:t>
            </a:r>
            <a:r>
              <a:rPr lang="en-IN" dirty="0"/>
              <a:t>the </a:t>
            </a:r>
            <a:r>
              <a:rPr lang="en-IN" dirty="0" err="1"/>
              <a:t>preoptic</a:t>
            </a:r>
            <a:r>
              <a:rPr lang="en-IN" dirty="0"/>
              <a:t> area.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Caudally</a:t>
            </a:r>
            <a:r>
              <a:rPr lang="en-IN" dirty="0"/>
              <a:t>, the hypothalamus merges into the </a:t>
            </a:r>
            <a:r>
              <a:rPr lang="en-IN" dirty="0" err="1"/>
              <a:t>tegmentum</a:t>
            </a:r>
            <a:r>
              <a:rPr lang="en-IN" dirty="0"/>
              <a:t> of the midbrain.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thalamus lies superior to the </a:t>
            </a:r>
            <a:r>
              <a:rPr lang="en-IN" dirty="0" smtClean="0"/>
              <a:t>hypothalamus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 err="1"/>
              <a:t>subthalamic</a:t>
            </a:r>
            <a:r>
              <a:rPr lang="en-IN" dirty="0"/>
              <a:t> region lies </a:t>
            </a:r>
            <a:r>
              <a:rPr lang="en-IN" dirty="0" err="1"/>
              <a:t>inferolaterally</a:t>
            </a:r>
            <a:r>
              <a:rPr lang="en-IN" dirty="0"/>
              <a:t> to the </a:t>
            </a:r>
            <a:r>
              <a:rPr lang="en-IN" dirty="0" smtClean="0"/>
              <a:t>hypothalamus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30832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Relations </a:t>
            </a:r>
            <a:br>
              <a:rPr lang="en-IN" dirty="0"/>
            </a:b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733" y="1772816"/>
            <a:ext cx="5259267" cy="481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36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938</Words>
  <Application>Microsoft Office PowerPoint</Application>
  <PresentationFormat>عرض على الشاشة (3:4)‏</PresentationFormat>
  <Paragraphs>114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LECTURE 31- DIENCEPHALON AND PITUITARY GLAND </vt:lpstr>
      <vt:lpstr>At the end of the lecture the student should be able to </vt:lpstr>
      <vt:lpstr> DIENCEPHALON</vt:lpstr>
      <vt:lpstr>Diencephalon</vt:lpstr>
      <vt:lpstr>Thalamus</vt:lpstr>
      <vt:lpstr>Thalamus </vt:lpstr>
      <vt:lpstr>Epithalamus</vt:lpstr>
      <vt:lpstr>Hypothalamus</vt:lpstr>
      <vt:lpstr>Relations  </vt:lpstr>
      <vt:lpstr>Nuclei </vt:lpstr>
      <vt:lpstr>Nuclei </vt:lpstr>
      <vt:lpstr>الشريحة 12</vt:lpstr>
      <vt:lpstr>Afferent connections</vt:lpstr>
      <vt:lpstr>الشريحة 14</vt:lpstr>
      <vt:lpstr>Efferent connections</vt:lpstr>
      <vt:lpstr>Connections of the Hypothalamus With the Hypophysis Cerebri 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31- DIENCEPHALON AND PITUITARY GLAND</dc:title>
  <dc:creator>ANATOMY</dc:creator>
  <cp:lastModifiedBy>a.mutairi</cp:lastModifiedBy>
  <cp:revision>138</cp:revision>
  <dcterms:created xsi:type="dcterms:W3CDTF">2013-04-09T05:27:02Z</dcterms:created>
  <dcterms:modified xsi:type="dcterms:W3CDTF">2013-05-01T07:43:20Z</dcterms:modified>
</cp:coreProperties>
</file>