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730D9A9-C68E-4D03-B064-ABAAE743D554}" type="datetimeFigureOut">
              <a:rPr lang="en-US" smtClean="0"/>
              <a:t>5/21/2012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7B2E0B6-B13F-443F-B423-66008CB2041A}"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30D9A9-C68E-4D03-B064-ABAAE743D554}" type="datetimeFigureOut">
              <a:rPr lang="en-US" smtClean="0"/>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2E0B6-B13F-443F-B423-66008CB2041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30D9A9-C68E-4D03-B064-ABAAE743D554}" type="datetimeFigureOut">
              <a:rPr lang="en-US" smtClean="0"/>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2E0B6-B13F-443F-B423-66008CB2041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30D9A9-C68E-4D03-B064-ABAAE743D554}" type="datetimeFigureOut">
              <a:rPr lang="en-US" smtClean="0"/>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2E0B6-B13F-443F-B423-66008CB2041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30D9A9-C68E-4D03-B064-ABAAE743D554}" type="datetimeFigureOut">
              <a:rPr lang="en-US" smtClean="0"/>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2E0B6-B13F-443F-B423-66008CB2041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2730D9A9-C68E-4D03-B064-ABAAE743D554}" type="datetimeFigureOut">
              <a:rPr lang="en-US" smtClean="0"/>
              <a:t>5/21/2012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2E0B6-B13F-443F-B423-66008CB2041A}"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730D9A9-C68E-4D03-B064-ABAAE743D554}" type="datetimeFigureOut">
              <a:rPr lang="en-US" smtClean="0"/>
              <a:t>5/21/2012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B2E0B6-B13F-443F-B423-66008CB2041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30D9A9-C68E-4D03-B064-ABAAE743D554}" type="datetimeFigureOut">
              <a:rPr lang="en-US" smtClean="0"/>
              <a:t>5/21/2012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B2E0B6-B13F-443F-B423-66008CB2041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30D9A9-C68E-4D03-B064-ABAAE743D554}" type="datetimeFigureOut">
              <a:rPr lang="en-US" smtClean="0"/>
              <a:t>5/21/2012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B2E0B6-B13F-443F-B423-66008CB2041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730D9A9-C68E-4D03-B064-ABAAE743D554}" type="datetimeFigureOut">
              <a:rPr lang="en-US" smtClean="0"/>
              <a:t>5/21/2012</a:t>
            </a:fld>
            <a:endParaRPr lang="en-US"/>
          </a:p>
        </p:txBody>
      </p:sp>
      <p:sp>
        <p:nvSpPr>
          <p:cNvPr id="7" name="Slide Number Placeholder 6"/>
          <p:cNvSpPr>
            <a:spLocks noGrp="1"/>
          </p:cNvSpPr>
          <p:nvPr>
            <p:ph type="sldNum" sz="quarter" idx="12"/>
          </p:nvPr>
        </p:nvSpPr>
        <p:spPr/>
        <p:txBody>
          <a:bodyPr/>
          <a:lstStyle/>
          <a:p>
            <a:fld id="{D7B2E0B6-B13F-443F-B423-66008CB2041A}"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30D9A9-C68E-4D03-B064-ABAAE743D554}" type="datetimeFigureOut">
              <a:rPr lang="en-US" smtClean="0"/>
              <a:t>5/21/2012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D7B2E0B6-B13F-443F-B423-66008CB2041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730D9A9-C68E-4D03-B064-ABAAE743D554}" type="datetimeFigureOut">
              <a:rPr lang="en-US" smtClean="0"/>
              <a:t>5/21/2012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7B2E0B6-B13F-443F-B423-66008CB2041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16016" y="404664"/>
            <a:ext cx="3313355" cy="1702160"/>
          </a:xfrm>
        </p:spPr>
        <p:txBody>
          <a:bodyPr>
            <a:normAutofit fontScale="90000"/>
          </a:bodyPr>
          <a:lstStyle/>
          <a:p>
            <a:pPr algn="ctr"/>
            <a:r>
              <a:rPr lang="ar-JO" sz="5400" b="1" dirty="0" smtClean="0"/>
              <a:t>كليــة المجتمـع</a:t>
            </a:r>
            <a:endParaRPr lang="en-US" sz="5400" b="1" dirty="0"/>
          </a:p>
        </p:txBody>
      </p:sp>
      <p:sp>
        <p:nvSpPr>
          <p:cNvPr id="3" name="Subtitle 2"/>
          <p:cNvSpPr>
            <a:spLocks noGrp="1"/>
          </p:cNvSpPr>
          <p:nvPr>
            <p:ph type="subTitle" idx="1"/>
          </p:nvPr>
        </p:nvSpPr>
        <p:spPr>
          <a:xfrm>
            <a:off x="4716016" y="2708920"/>
            <a:ext cx="3309803" cy="2592288"/>
          </a:xfrm>
        </p:spPr>
        <p:txBody>
          <a:bodyPr>
            <a:normAutofit/>
          </a:bodyPr>
          <a:lstStyle/>
          <a:p>
            <a:pPr algn="ctr"/>
            <a:r>
              <a:rPr lang="ar-JO" sz="2600" b="1" dirty="0" smtClean="0"/>
              <a:t>قسم العلوم الطبيعية والتطبيقية</a:t>
            </a:r>
          </a:p>
          <a:p>
            <a:pPr algn="ctr"/>
            <a:endParaRPr lang="ar-JO" b="1" dirty="0" smtClean="0"/>
          </a:p>
          <a:p>
            <a:pPr algn="ctr"/>
            <a:endParaRPr lang="ar-JO" b="1" dirty="0"/>
          </a:p>
          <a:p>
            <a:pPr algn="ctr"/>
            <a:r>
              <a:rPr lang="ar-JO" b="1" dirty="0" smtClean="0">
                <a:solidFill>
                  <a:srgbClr val="FF0000"/>
                </a:solidFill>
              </a:rPr>
              <a:t>- تخصص الحاسب الآلي- </a:t>
            </a:r>
          </a:p>
          <a:p>
            <a:pPr algn="ctr"/>
            <a:endParaRPr lang="en-US"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76522"/>
            <a:ext cx="1763688" cy="1081962"/>
          </a:xfrm>
          <a:prstGeom prst="rect">
            <a:avLst/>
          </a:prstGeom>
        </p:spPr>
      </p:pic>
    </p:spTree>
    <p:extLst>
      <p:ext uri="{BB962C8B-B14F-4D97-AF65-F5344CB8AC3E}">
        <p14:creationId xmlns:p14="http://schemas.microsoft.com/office/powerpoint/2010/main" val="40508309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672" y="764704"/>
            <a:ext cx="7024744" cy="1143000"/>
          </a:xfrm>
        </p:spPr>
        <p:txBody>
          <a:bodyPr/>
          <a:lstStyle/>
          <a:p>
            <a:pPr algn="r"/>
            <a:r>
              <a:rPr lang="ar-SA" b="1" dirty="0"/>
              <a:t>أعضاء هيئة التدريس بالقسم</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5788662"/>
              </p:ext>
            </p:extLst>
          </p:nvPr>
        </p:nvGraphicFramePr>
        <p:xfrm>
          <a:off x="781489" y="2564904"/>
          <a:ext cx="7413492" cy="3035020"/>
        </p:xfrm>
        <a:graphic>
          <a:graphicData uri="http://schemas.openxmlformats.org/drawingml/2006/table">
            <a:tbl>
              <a:tblPr rtl="1" firstRow="1" firstCol="1" bandRow="1">
                <a:tableStyleId>{5C22544A-7EE6-4342-B048-85BDC9FD1C3A}</a:tableStyleId>
              </a:tblPr>
              <a:tblGrid>
                <a:gridCol w="637560"/>
                <a:gridCol w="2578100"/>
                <a:gridCol w="981961"/>
                <a:gridCol w="3215871"/>
              </a:tblGrid>
              <a:tr h="390900">
                <a:tc>
                  <a:txBody>
                    <a:bodyPr/>
                    <a:lstStyle/>
                    <a:p>
                      <a:pPr algn="ctr" rtl="1">
                        <a:lnSpc>
                          <a:spcPct val="115000"/>
                        </a:lnSpc>
                        <a:spcAft>
                          <a:spcPts val="0"/>
                        </a:spcAft>
                      </a:pPr>
                      <a:r>
                        <a:rPr lang="ar-SA" sz="1600" b="1" dirty="0">
                          <a:effectLst/>
                        </a:rPr>
                        <a:t>م</a:t>
                      </a:r>
                      <a:endParaRPr lang="en-US" sz="1400" b="1" dirty="0">
                        <a:effectLst/>
                        <a:latin typeface="Calibri"/>
                        <a:ea typeface="Calibri"/>
                        <a:cs typeface="Arial"/>
                      </a:endParaRPr>
                    </a:p>
                  </a:txBody>
                  <a:tcPr marL="68580" marR="68580" marT="0" marB="0"/>
                </a:tc>
                <a:tc>
                  <a:txBody>
                    <a:bodyPr/>
                    <a:lstStyle/>
                    <a:p>
                      <a:pPr algn="ctr" rtl="1">
                        <a:lnSpc>
                          <a:spcPct val="115000"/>
                        </a:lnSpc>
                        <a:spcAft>
                          <a:spcPts val="0"/>
                        </a:spcAft>
                      </a:pPr>
                      <a:r>
                        <a:rPr lang="ar-SA" sz="1600" b="1" dirty="0">
                          <a:effectLst/>
                        </a:rPr>
                        <a:t>الاسم</a:t>
                      </a:r>
                      <a:endParaRPr lang="en-US" sz="1400" b="1" dirty="0">
                        <a:effectLst/>
                        <a:latin typeface="Calibri"/>
                        <a:ea typeface="Calibri"/>
                        <a:cs typeface="Arial"/>
                      </a:endParaRPr>
                    </a:p>
                  </a:txBody>
                  <a:tcPr marL="68580" marR="68580" marT="0" marB="0"/>
                </a:tc>
                <a:tc>
                  <a:txBody>
                    <a:bodyPr/>
                    <a:lstStyle/>
                    <a:p>
                      <a:pPr algn="ctr" rtl="1">
                        <a:lnSpc>
                          <a:spcPct val="115000"/>
                        </a:lnSpc>
                        <a:spcAft>
                          <a:spcPts val="0"/>
                        </a:spcAft>
                      </a:pPr>
                      <a:r>
                        <a:rPr lang="ar-SA" sz="1600" b="1">
                          <a:effectLst/>
                        </a:rPr>
                        <a:t>الوظيفة</a:t>
                      </a:r>
                      <a:endParaRPr lang="en-US" sz="1400" b="1">
                        <a:effectLst/>
                        <a:latin typeface="Calibri"/>
                        <a:ea typeface="Calibri"/>
                        <a:cs typeface="Arial"/>
                      </a:endParaRPr>
                    </a:p>
                  </a:txBody>
                  <a:tcPr marL="68580" marR="68580" marT="0" marB="0"/>
                </a:tc>
                <a:tc>
                  <a:txBody>
                    <a:bodyPr/>
                    <a:lstStyle/>
                    <a:p>
                      <a:pPr algn="ctr" rtl="1">
                        <a:lnSpc>
                          <a:spcPct val="115000"/>
                        </a:lnSpc>
                        <a:spcAft>
                          <a:spcPts val="0"/>
                        </a:spcAft>
                      </a:pPr>
                      <a:r>
                        <a:rPr lang="ar-SA" sz="1600" b="1">
                          <a:effectLst/>
                        </a:rPr>
                        <a:t>المنصب الإداري</a:t>
                      </a:r>
                      <a:endParaRPr lang="en-US" sz="1400" b="1">
                        <a:effectLst/>
                        <a:latin typeface="Calibri"/>
                        <a:ea typeface="Calibri"/>
                        <a:cs typeface="Arial"/>
                      </a:endParaRPr>
                    </a:p>
                  </a:txBody>
                  <a:tcPr marL="68580" marR="68580" marT="0" marB="0"/>
                </a:tc>
              </a:tr>
              <a:tr h="390900">
                <a:tc>
                  <a:txBody>
                    <a:bodyPr/>
                    <a:lstStyle/>
                    <a:p>
                      <a:pPr algn="ctr" rtl="1">
                        <a:lnSpc>
                          <a:spcPct val="115000"/>
                        </a:lnSpc>
                        <a:spcAft>
                          <a:spcPts val="0"/>
                        </a:spcAft>
                      </a:pPr>
                      <a:r>
                        <a:rPr lang="ar-SA" sz="1600" b="1">
                          <a:effectLst/>
                        </a:rPr>
                        <a:t>1</a:t>
                      </a:r>
                      <a:endParaRPr lang="en-US" sz="1400" b="1">
                        <a:effectLst/>
                        <a:latin typeface="Calibri"/>
                        <a:ea typeface="Calibri"/>
                        <a:cs typeface="Arial"/>
                      </a:endParaRPr>
                    </a:p>
                  </a:txBody>
                  <a:tcPr marL="68580" marR="68580" marT="0" marB="0"/>
                </a:tc>
                <a:tc>
                  <a:txBody>
                    <a:bodyPr/>
                    <a:lstStyle/>
                    <a:p>
                      <a:pPr algn="r" rtl="1">
                        <a:lnSpc>
                          <a:spcPct val="115000"/>
                        </a:lnSpc>
                        <a:spcAft>
                          <a:spcPts val="0"/>
                        </a:spcAft>
                      </a:pPr>
                      <a:r>
                        <a:rPr lang="en-US" sz="1600" b="1" kern="1200" dirty="0">
                          <a:solidFill>
                            <a:schemeClr val="dk1"/>
                          </a:solidFill>
                          <a:effectLst/>
                          <a:latin typeface="+mn-lt"/>
                          <a:ea typeface="+mn-ea"/>
                          <a:cs typeface="+mn-cs"/>
                        </a:rPr>
                        <a:t> </a:t>
                      </a:r>
                      <a:r>
                        <a:rPr lang="ar-SA" sz="1600" b="1" kern="1200" dirty="0">
                          <a:solidFill>
                            <a:schemeClr val="dk1"/>
                          </a:solidFill>
                          <a:effectLst/>
                          <a:latin typeface="+mn-lt"/>
                          <a:ea typeface="+mn-ea"/>
                          <a:cs typeface="+mn-cs"/>
                        </a:rPr>
                        <a:t>د. عبدالله بن أحمد الدهش</a:t>
                      </a:r>
                      <a:endParaRPr lang="en-US" sz="1600" b="1" kern="1200" dirty="0">
                        <a:solidFill>
                          <a:schemeClr val="dk1"/>
                        </a:solidFill>
                        <a:effectLst/>
                        <a:latin typeface="+mn-lt"/>
                        <a:ea typeface="+mn-ea"/>
                        <a:cs typeface="+mn-cs"/>
                      </a:endParaRPr>
                    </a:p>
                  </a:txBody>
                  <a:tcPr marL="0" marR="0" marT="0" marB="0" anchor="ctr"/>
                </a:tc>
                <a:tc>
                  <a:txBody>
                    <a:bodyPr/>
                    <a:lstStyle/>
                    <a:p>
                      <a:pPr algn="ctr" rtl="1">
                        <a:lnSpc>
                          <a:spcPct val="115000"/>
                        </a:lnSpc>
                        <a:spcAft>
                          <a:spcPts val="0"/>
                        </a:spcAft>
                      </a:pPr>
                      <a:r>
                        <a:rPr lang="ar-SA" sz="1600" b="1">
                          <a:effectLst/>
                        </a:rPr>
                        <a:t>عميد الكلية</a:t>
                      </a:r>
                      <a:endParaRPr lang="en-US" sz="1400" b="1">
                        <a:effectLst/>
                        <a:latin typeface="Calibri"/>
                        <a:ea typeface="Calibri"/>
                        <a:cs typeface="Arial"/>
                      </a:endParaRPr>
                    </a:p>
                  </a:txBody>
                  <a:tcPr marL="0" marR="0" marT="0" marB="0" anchor="ctr"/>
                </a:tc>
                <a:tc>
                  <a:txBody>
                    <a:bodyPr/>
                    <a:lstStyle/>
                    <a:p>
                      <a:pPr algn="ctr" rtl="1">
                        <a:lnSpc>
                          <a:spcPct val="115000"/>
                        </a:lnSpc>
                        <a:spcAft>
                          <a:spcPts val="0"/>
                        </a:spcAft>
                      </a:pPr>
                      <a:r>
                        <a:rPr lang="ar-SA" sz="1600" b="1" dirty="0">
                          <a:effectLst/>
                        </a:rPr>
                        <a:t>رئيس القسم</a:t>
                      </a:r>
                      <a:endParaRPr lang="en-US" sz="1400" b="1" dirty="0">
                        <a:effectLst/>
                        <a:latin typeface="Calibri"/>
                        <a:ea typeface="Calibri"/>
                        <a:cs typeface="Arial"/>
                      </a:endParaRPr>
                    </a:p>
                  </a:txBody>
                  <a:tcPr marL="0" marR="0" marT="0" marB="0" anchor="ctr"/>
                </a:tc>
              </a:tr>
              <a:tr h="390900">
                <a:tc>
                  <a:txBody>
                    <a:bodyPr/>
                    <a:lstStyle/>
                    <a:p>
                      <a:pPr algn="ctr" rtl="1">
                        <a:lnSpc>
                          <a:spcPct val="115000"/>
                        </a:lnSpc>
                        <a:spcAft>
                          <a:spcPts val="0"/>
                        </a:spcAft>
                      </a:pPr>
                      <a:r>
                        <a:rPr lang="ar-SA" sz="1600" b="1">
                          <a:effectLst/>
                        </a:rPr>
                        <a:t>2</a:t>
                      </a:r>
                      <a:endParaRPr lang="en-US" sz="1400" b="1">
                        <a:effectLst/>
                        <a:latin typeface="Calibri"/>
                        <a:ea typeface="Calibri"/>
                        <a:cs typeface="Arial"/>
                      </a:endParaRPr>
                    </a:p>
                  </a:txBody>
                  <a:tcPr marL="68580" marR="68580" marT="0" marB="0"/>
                </a:tc>
                <a:tc>
                  <a:txBody>
                    <a:bodyPr/>
                    <a:lstStyle/>
                    <a:p>
                      <a:pPr marL="0" algn="r" defTabSz="914400" rtl="1" eaLnBrk="1" latinLnBrk="0" hangingPunct="1">
                        <a:lnSpc>
                          <a:spcPct val="115000"/>
                        </a:lnSpc>
                        <a:spcAft>
                          <a:spcPts val="0"/>
                        </a:spcAft>
                      </a:pPr>
                      <a:r>
                        <a:rPr lang="en-US" sz="1600" b="1" kern="1200" dirty="0">
                          <a:solidFill>
                            <a:schemeClr val="dk1"/>
                          </a:solidFill>
                          <a:effectLst/>
                          <a:latin typeface="+mn-lt"/>
                          <a:ea typeface="+mn-ea"/>
                          <a:cs typeface="+mn-cs"/>
                        </a:rPr>
                        <a:t> </a:t>
                      </a:r>
                      <a:r>
                        <a:rPr lang="ar-SA" sz="1600" b="1" kern="1200" dirty="0">
                          <a:solidFill>
                            <a:schemeClr val="dk1"/>
                          </a:solidFill>
                          <a:effectLst/>
                          <a:latin typeface="+mn-lt"/>
                          <a:ea typeface="+mn-ea"/>
                          <a:cs typeface="+mn-cs"/>
                        </a:rPr>
                        <a:t>د. محمد إبراهيم الحر</a:t>
                      </a:r>
                      <a:endParaRPr lang="en-US" sz="1600" b="1" kern="1200" dirty="0">
                        <a:solidFill>
                          <a:schemeClr val="dk1"/>
                        </a:solidFill>
                        <a:effectLst/>
                        <a:latin typeface="+mn-lt"/>
                        <a:ea typeface="+mn-ea"/>
                        <a:cs typeface="+mn-cs"/>
                      </a:endParaRPr>
                    </a:p>
                  </a:txBody>
                  <a:tcPr marL="0" marR="0" marT="0" marB="0" anchor="ctr"/>
                </a:tc>
                <a:tc>
                  <a:txBody>
                    <a:bodyPr/>
                    <a:lstStyle/>
                    <a:p>
                      <a:pPr algn="ctr" rtl="1">
                        <a:lnSpc>
                          <a:spcPct val="115000"/>
                        </a:lnSpc>
                        <a:spcAft>
                          <a:spcPts val="0"/>
                        </a:spcAft>
                      </a:pPr>
                      <a:r>
                        <a:rPr lang="ar-SA" sz="1600" b="1">
                          <a:effectLst/>
                        </a:rPr>
                        <a:t>أ. مساعد</a:t>
                      </a:r>
                      <a:endParaRPr lang="en-US" sz="1400" b="1">
                        <a:effectLst/>
                        <a:latin typeface="Calibri"/>
                        <a:ea typeface="Calibri"/>
                        <a:cs typeface="Arial"/>
                      </a:endParaRPr>
                    </a:p>
                  </a:txBody>
                  <a:tcPr marL="0" marR="0" marT="0" marB="0" anchor="ctr"/>
                </a:tc>
                <a:tc>
                  <a:txBody>
                    <a:bodyPr/>
                    <a:lstStyle/>
                    <a:p>
                      <a:pPr algn="ctr" rtl="1">
                        <a:lnSpc>
                          <a:spcPct val="115000"/>
                        </a:lnSpc>
                        <a:spcAft>
                          <a:spcPts val="0"/>
                        </a:spcAft>
                      </a:pPr>
                      <a:r>
                        <a:rPr lang="ar-SA" sz="1600" b="1">
                          <a:effectLst/>
                        </a:rPr>
                        <a:t>مشرف القسم</a:t>
                      </a:r>
                      <a:endParaRPr lang="en-US" sz="1400" b="1">
                        <a:effectLst/>
                        <a:latin typeface="Calibri"/>
                        <a:ea typeface="Calibri"/>
                        <a:cs typeface="Arial"/>
                      </a:endParaRPr>
                    </a:p>
                  </a:txBody>
                  <a:tcPr marL="0" marR="0" marT="0" marB="0" anchor="ctr"/>
                </a:tc>
              </a:tr>
              <a:tr h="390900">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tc>
                <a:tc>
                  <a:txBody>
                    <a:bodyPr/>
                    <a:lstStyle/>
                    <a:p>
                      <a:pPr marL="0" algn="r" defTabSz="914400" rtl="1" eaLnBrk="1" latinLnBrk="0" hangingPunct="1">
                        <a:lnSpc>
                          <a:spcPct val="115000"/>
                        </a:lnSpc>
                        <a:spcAft>
                          <a:spcPts val="0"/>
                        </a:spcAft>
                      </a:pPr>
                      <a:r>
                        <a:rPr lang="en-US" sz="1600" b="1" kern="1200" dirty="0">
                          <a:solidFill>
                            <a:schemeClr val="dk1"/>
                          </a:solidFill>
                          <a:effectLst/>
                          <a:latin typeface="+mn-lt"/>
                          <a:ea typeface="+mn-ea"/>
                          <a:cs typeface="+mn-cs"/>
                        </a:rPr>
                        <a:t> </a:t>
                      </a:r>
                      <a:r>
                        <a:rPr lang="ar-SA" sz="1600" b="1" kern="1200" dirty="0">
                          <a:solidFill>
                            <a:schemeClr val="dk1"/>
                          </a:solidFill>
                          <a:effectLst/>
                          <a:latin typeface="+mn-lt"/>
                          <a:ea typeface="+mn-ea"/>
                          <a:cs typeface="+mn-cs"/>
                        </a:rPr>
                        <a:t>د. محمد سيد فرج</a:t>
                      </a:r>
                      <a:endParaRPr lang="en-US" sz="1600" b="1" kern="1200" dirty="0">
                        <a:solidFill>
                          <a:schemeClr val="dk1"/>
                        </a:solidFill>
                        <a:effectLst/>
                        <a:latin typeface="+mn-lt"/>
                        <a:ea typeface="+mn-ea"/>
                        <a:cs typeface="+mn-cs"/>
                      </a:endParaRPr>
                    </a:p>
                  </a:txBody>
                  <a:tcPr marL="0" marR="0" marT="0" marB="0" anchor="ctr"/>
                </a:tc>
                <a:tc>
                  <a:txBody>
                    <a:bodyPr/>
                    <a:lstStyle/>
                    <a:p>
                      <a:pPr algn="ctr" rtl="1">
                        <a:lnSpc>
                          <a:spcPct val="115000"/>
                        </a:lnSpc>
                        <a:spcAft>
                          <a:spcPts val="0"/>
                        </a:spcAft>
                      </a:pPr>
                      <a:r>
                        <a:rPr lang="ar-SA" sz="1600" b="1">
                          <a:effectLst/>
                        </a:rPr>
                        <a:t>أ. مساعد</a:t>
                      </a:r>
                      <a:endParaRPr lang="en-US" sz="1400" b="1">
                        <a:effectLst/>
                        <a:latin typeface="Calibri"/>
                        <a:ea typeface="Calibri"/>
                        <a:cs typeface="Arial"/>
                      </a:endParaRPr>
                    </a:p>
                  </a:txBody>
                  <a:tcPr marL="0" marR="0" marT="0" marB="0" anchor="ctr"/>
                </a:tc>
                <a:tc>
                  <a:txBody>
                    <a:bodyPr/>
                    <a:lstStyle/>
                    <a:p>
                      <a:pPr algn="ctr" rtl="1">
                        <a:lnSpc>
                          <a:spcPct val="115000"/>
                        </a:lnSpc>
                        <a:spcAft>
                          <a:spcPts val="0"/>
                        </a:spcAft>
                      </a:pPr>
                      <a:r>
                        <a:rPr lang="ar-SA" sz="1600" b="1">
                          <a:effectLst/>
                        </a:rPr>
                        <a:t>مشرف الحاسب الألي</a:t>
                      </a:r>
                      <a:endParaRPr lang="en-US" sz="1400" b="1">
                        <a:effectLst/>
                        <a:latin typeface="Calibri"/>
                        <a:ea typeface="Calibri"/>
                        <a:cs typeface="Arial"/>
                      </a:endParaRPr>
                    </a:p>
                  </a:txBody>
                  <a:tcPr marL="0" marR="0" marT="0" marB="0" anchor="ctr"/>
                </a:tc>
              </a:tr>
              <a:tr h="390900">
                <a:tc>
                  <a:txBody>
                    <a:bodyPr/>
                    <a:lstStyle/>
                    <a:p>
                      <a:pPr algn="ctr" rtl="1">
                        <a:lnSpc>
                          <a:spcPct val="115000"/>
                        </a:lnSpc>
                        <a:spcAft>
                          <a:spcPts val="0"/>
                        </a:spcAft>
                      </a:pPr>
                      <a:r>
                        <a:rPr lang="ar-SA" sz="1600" b="1">
                          <a:effectLst/>
                        </a:rPr>
                        <a:t>4</a:t>
                      </a:r>
                      <a:endParaRPr lang="en-US" sz="1400" b="1">
                        <a:effectLst/>
                        <a:latin typeface="Calibri"/>
                        <a:ea typeface="Calibri"/>
                        <a:cs typeface="Arial"/>
                      </a:endParaRPr>
                    </a:p>
                  </a:txBody>
                  <a:tcPr marL="68580" marR="68580" marT="0" marB="0"/>
                </a:tc>
                <a:tc>
                  <a:txBody>
                    <a:bodyPr/>
                    <a:lstStyle/>
                    <a:p>
                      <a:pPr marL="0" algn="r" defTabSz="914400" rtl="1" eaLnBrk="1" latinLnBrk="0" hangingPunct="1">
                        <a:lnSpc>
                          <a:spcPct val="115000"/>
                        </a:lnSpc>
                        <a:spcAft>
                          <a:spcPts val="0"/>
                        </a:spcAft>
                      </a:pPr>
                      <a:r>
                        <a:rPr lang="en-US" sz="1600" b="1" kern="1200" dirty="0">
                          <a:solidFill>
                            <a:schemeClr val="dk1"/>
                          </a:solidFill>
                          <a:effectLst/>
                          <a:latin typeface="+mn-lt"/>
                          <a:ea typeface="+mn-ea"/>
                          <a:cs typeface="+mn-cs"/>
                        </a:rPr>
                        <a:t> </a:t>
                      </a:r>
                      <a:r>
                        <a:rPr lang="ar-SA" sz="1600" b="1" kern="1200" dirty="0">
                          <a:solidFill>
                            <a:schemeClr val="dk1"/>
                          </a:solidFill>
                          <a:effectLst/>
                          <a:latin typeface="+mn-lt"/>
                          <a:ea typeface="+mn-ea"/>
                          <a:cs typeface="+mn-cs"/>
                        </a:rPr>
                        <a:t>شرفي مصطفى عباس</a:t>
                      </a:r>
                      <a:endParaRPr lang="en-US" sz="1600" b="1" kern="1200" dirty="0">
                        <a:solidFill>
                          <a:schemeClr val="dk1"/>
                        </a:solidFill>
                        <a:effectLst/>
                        <a:latin typeface="+mn-lt"/>
                        <a:ea typeface="+mn-ea"/>
                        <a:cs typeface="+mn-cs"/>
                      </a:endParaRPr>
                    </a:p>
                  </a:txBody>
                  <a:tcPr marL="0" marR="0" marT="0" marB="0" anchor="ctr"/>
                </a:tc>
                <a:tc>
                  <a:txBody>
                    <a:bodyPr/>
                    <a:lstStyle/>
                    <a:p>
                      <a:pPr algn="ctr" rtl="1">
                        <a:lnSpc>
                          <a:spcPct val="115000"/>
                        </a:lnSpc>
                        <a:spcAft>
                          <a:spcPts val="0"/>
                        </a:spcAft>
                      </a:pPr>
                      <a:r>
                        <a:rPr lang="ar-SA" sz="1600" b="1">
                          <a:effectLst/>
                        </a:rPr>
                        <a:t>محاضر</a:t>
                      </a:r>
                      <a:endParaRPr lang="en-US" sz="1400" b="1">
                        <a:effectLst/>
                        <a:latin typeface="Calibri"/>
                        <a:ea typeface="Calibri"/>
                        <a:cs typeface="Arial"/>
                      </a:endParaRPr>
                    </a:p>
                  </a:txBody>
                  <a:tcPr marL="0" marR="0" marT="0" marB="0" anchor="ctr"/>
                </a:tc>
                <a:tc>
                  <a:txBody>
                    <a:bodyPr/>
                    <a:lstStyle/>
                    <a:p>
                      <a:pPr rtl="1">
                        <a:lnSpc>
                          <a:spcPct val="115000"/>
                        </a:lnSpc>
                      </a:pPr>
                      <a:endParaRPr lang="en-US" sz="1400" b="1" dirty="0">
                        <a:effectLst/>
                        <a:latin typeface="Calibri"/>
                        <a:cs typeface="Arial"/>
                      </a:endParaRPr>
                    </a:p>
                  </a:txBody>
                  <a:tcPr marL="0" marR="0" marT="0" marB="0" anchor="ctr"/>
                </a:tc>
              </a:tr>
              <a:tr h="349756">
                <a:tc>
                  <a:txBody>
                    <a:bodyPr/>
                    <a:lstStyle/>
                    <a:p>
                      <a:pPr algn="ctr" rtl="1">
                        <a:lnSpc>
                          <a:spcPct val="115000"/>
                        </a:lnSpc>
                        <a:spcAft>
                          <a:spcPts val="0"/>
                        </a:spcAft>
                      </a:pPr>
                      <a:r>
                        <a:rPr lang="ar-SA" sz="1600" b="1">
                          <a:effectLst/>
                        </a:rPr>
                        <a:t>5</a:t>
                      </a:r>
                      <a:endParaRPr lang="en-US" sz="1400" b="1">
                        <a:effectLst/>
                        <a:latin typeface="Calibri"/>
                        <a:ea typeface="Calibri"/>
                        <a:cs typeface="Arial"/>
                      </a:endParaRPr>
                    </a:p>
                  </a:txBody>
                  <a:tcPr marL="68580" marR="68580" marT="0" marB="0"/>
                </a:tc>
                <a:tc>
                  <a:txBody>
                    <a:bodyPr/>
                    <a:lstStyle/>
                    <a:p>
                      <a:pPr marL="0" algn="r" defTabSz="914400" rtl="1" eaLnBrk="1" latinLnBrk="0" hangingPunct="1">
                        <a:lnSpc>
                          <a:spcPct val="115000"/>
                        </a:lnSpc>
                        <a:spcAft>
                          <a:spcPts val="0"/>
                        </a:spcAft>
                      </a:pPr>
                      <a:r>
                        <a:rPr lang="en-US" sz="1600" b="1" kern="1200" dirty="0">
                          <a:solidFill>
                            <a:schemeClr val="dk1"/>
                          </a:solidFill>
                          <a:effectLst/>
                          <a:latin typeface="+mn-lt"/>
                          <a:ea typeface="+mn-ea"/>
                          <a:cs typeface="+mn-cs"/>
                        </a:rPr>
                        <a:t> </a:t>
                      </a:r>
                      <a:r>
                        <a:rPr lang="ar-SA" sz="1600" b="1" kern="1200" dirty="0">
                          <a:solidFill>
                            <a:schemeClr val="dk1"/>
                          </a:solidFill>
                          <a:effectLst/>
                          <a:latin typeface="+mn-lt"/>
                          <a:ea typeface="+mn-ea"/>
                          <a:cs typeface="+mn-cs"/>
                        </a:rPr>
                        <a:t>محمد فايز عابد</a:t>
                      </a:r>
                      <a:endParaRPr lang="en-US" sz="1600" b="1" kern="1200" dirty="0">
                        <a:solidFill>
                          <a:schemeClr val="dk1"/>
                        </a:solidFill>
                        <a:effectLst/>
                        <a:latin typeface="+mn-lt"/>
                        <a:ea typeface="+mn-ea"/>
                        <a:cs typeface="+mn-cs"/>
                      </a:endParaRPr>
                    </a:p>
                  </a:txBody>
                  <a:tcPr marL="0" marR="0" marT="0" marB="0" anchor="ctr"/>
                </a:tc>
                <a:tc>
                  <a:txBody>
                    <a:bodyPr/>
                    <a:lstStyle/>
                    <a:p>
                      <a:pPr algn="ctr" rtl="1">
                        <a:lnSpc>
                          <a:spcPct val="115000"/>
                        </a:lnSpc>
                        <a:spcAft>
                          <a:spcPts val="0"/>
                        </a:spcAft>
                      </a:pPr>
                      <a:r>
                        <a:rPr lang="ar-SA" sz="1600" b="1">
                          <a:effectLst/>
                        </a:rPr>
                        <a:t>محاضر</a:t>
                      </a:r>
                      <a:endParaRPr lang="en-US" sz="1400" b="1">
                        <a:effectLst/>
                        <a:latin typeface="Calibri"/>
                        <a:ea typeface="Calibri"/>
                        <a:cs typeface="Arial"/>
                      </a:endParaRPr>
                    </a:p>
                  </a:txBody>
                  <a:tcPr marL="0" marR="0" marT="0" marB="0" anchor="ctr"/>
                </a:tc>
                <a:tc>
                  <a:txBody>
                    <a:bodyPr/>
                    <a:lstStyle/>
                    <a:p>
                      <a:pPr rtl="1">
                        <a:lnSpc>
                          <a:spcPct val="115000"/>
                        </a:lnSpc>
                      </a:pPr>
                      <a:endParaRPr lang="en-US" sz="1400" b="1">
                        <a:effectLst/>
                        <a:latin typeface="Calibri"/>
                        <a:cs typeface="Arial"/>
                      </a:endParaRPr>
                    </a:p>
                  </a:txBody>
                  <a:tcPr marL="0" marR="0" marT="0" marB="0" anchor="ctr"/>
                </a:tc>
              </a:tr>
              <a:tr h="390900">
                <a:tc>
                  <a:txBody>
                    <a:bodyPr/>
                    <a:lstStyle/>
                    <a:p>
                      <a:pPr algn="ctr" rtl="1">
                        <a:lnSpc>
                          <a:spcPct val="115000"/>
                        </a:lnSpc>
                        <a:spcAft>
                          <a:spcPts val="0"/>
                        </a:spcAft>
                      </a:pPr>
                      <a:r>
                        <a:rPr lang="ar-SA" sz="1600" b="1">
                          <a:effectLst/>
                        </a:rPr>
                        <a:t>6</a:t>
                      </a:r>
                      <a:endParaRPr lang="en-US" sz="1400" b="1">
                        <a:effectLst/>
                        <a:latin typeface="Calibri"/>
                        <a:ea typeface="Calibri"/>
                        <a:cs typeface="Arial"/>
                      </a:endParaRPr>
                    </a:p>
                  </a:txBody>
                  <a:tcPr marL="68580" marR="68580" marT="0" marB="0"/>
                </a:tc>
                <a:tc>
                  <a:txBody>
                    <a:bodyPr/>
                    <a:lstStyle/>
                    <a:p>
                      <a:pPr marL="0" algn="r" defTabSz="914400" rtl="1" eaLnBrk="1" latinLnBrk="0" hangingPunct="1">
                        <a:lnSpc>
                          <a:spcPct val="115000"/>
                        </a:lnSpc>
                        <a:spcAft>
                          <a:spcPts val="0"/>
                        </a:spcAft>
                      </a:pPr>
                      <a:r>
                        <a:rPr lang="en-US" sz="1600" b="1" kern="1200" dirty="0">
                          <a:solidFill>
                            <a:schemeClr val="dk1"/>
                          </a:solidFill>
                          <a:effectLst/>
                          <a:latin typeface="+mn-lt"/>
                          <a:ea typeface="+mn-ea"/>
                          <a:cs typeface="+mn-cs"/>
                        </a:rPr>
                        <a:t> </a:t>
                      </a:r>
                      <a:r>
                        <a:rPr lang="ar-SA" sz="1600" b="1" kern="1200" dirty="0">
                          <a:solidFill>
                            <a:schemeClr val="dk1"/>
                          </a:solidFill>
                          <a:effectLst/>
                          <a:latin typeface="+mn-lt"/>
                          <a:ea typeface="+mn-ea"/>
                          <a:cs typeface="+mn-cs"/>
                        </a:rPr>
                        <a:t>نايف صنيتان الشمري</a:t>
                      </a:r>
                      <a:endParaRPr lang="en-US" sz="1600" b="1" kern="1200" dirty="0">
                        <a:solidFill>
                          <a:schemeClr val="dk1"/>
                        </a:solidFill>
                        <a:effectLst/>
                        <a:latin typeface="+mn-lt"/>
                        <a:ea typeface="+mn-ea"/>
                        <a:cs typeface="+mn-cs"/>
                      </a:endParaRPr>
                    </a:p>
                  </a:txBody>
                  <a:tcPr marL="0" marR="0" marT="0" marB="0" anchor="ctr"/>
                </a:tc>
                <a:tc>
                  <a:txBody>
                    <a:bodyPr/>
                    <a:lstStyle/>
                    <a:p>
                      <a:pPr algn="ctr" rtl="1">
                        <a:lnSpc>
                          <a:spcPct val="115000"/>
                        </a:lnSpc>
                        <a:spcAft>
                          <a:spcPts val="0"/>
                        </a:spcAft>
                      </a:pPr>
                      <a:r>
                        <a:rPr lang="ar-SA" sz="1600" b="1" dirty="0">
                          <a:effectLst/>
                        </a:rPr>
                        <a:t>معيد</a:t>
                      </a:r>
                      <a:endParaRPr lang="en-US" sz="1400" b="1" dirty="0">
                        <a:effectLst/>
                        <a:latin typeface="Calibri"/>
                        <a:ea typeface="Calibri"/>
                        <a:cs typeface="Arial"/>
                      </a:endParaRPr>
                    </a:p>
                  </a:txBody>
                  <a:tcPr marL="0" marR="0" marT="0" marB="0" anchor="ctr"/>
                </a:tc>
                <a:tc>
                  <a:txBody>
                    <a:bodyPr/>
                    <a:lstStyle/>
                    <a:p>
                      <a:pPr algn="ctr" rtl="1">
                        <a:lnSpc>
                          <a:spcPct val="115000"/>
                        </a:lnSpc>
                      </a:pPr>
                      <a:r>
                        <a:rPr lang="ar-JO" sz="1600" b="1" kern="1200" dirty="0" smtClean="0">
                          <a:solidFill>
                            <a:schemeClr val="dk1"/>
                          </a:solidFill>
                          <a:effectLst/>
                          <a:latin typeface="+mn-lt"/>
                          <a:ea typeface="+mn-ea"/>
                          <a:cs typeface="+mn-cs"/>
                        </a:rPr>
                        <a:t>مبتعث لإكمال الماجستير والدكتوراة</a:t>
                      </a:r>
                      <a:endParaRPr lang="en-US" sz="1600" b="1" kern="1200" dirty="0">
                        <a:solidFill>
                          <a:schemeClr val="dk1"/>
                        </a:solidFill>
                        <a:effectLst/>
                        <a:latin typeface="+mn-lt"/>
                        <a:ea typeface="+mn-ea"/>
                        <a:cs typeface="+mn-cs"/>
                      </a:endParaRPr>
                    </a:p>
                  </a:txBody>
                  <a:tcPr marL="0" marR="0" marT="0" marB="0" anchor="ctr"/>
                </a:tc>
              </a:tr>
            </a:tbl>
          </a:graphicData>
        </a:graphic>
      </p:graphicFrame>
      <p:sp>
        <p:nvSpPr>
          <p:cNvPr id="5" name="TextBox 4"/>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Tree>
    <p:extLst>
      <p:ext uri="{BB962C8B-B14F-4D97-AF65-F5344CB8AC3E}">
        <p14:creationId xmlns:p14="http://schemas.microsoft.com/office/powerpoint/2010/main" val="8192858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64704"/>
            <a:ext cx="7024744" cy="1143000"/>
          </a:xfrm>
        </p:spPr>
        <p:txBody>
          <a:bodyPr/>
          <a:lstStyle/>
          <a:p>
            <a:pPr algn="r" rtl="1"/>
            <a:r>
              <a:rPr lang="ar-SA" b="1" dirty="0"/>
              <a:t>المعامل </a:t>
            </a:r>
            <a:endParaRPr lang="en-US" dirty="0"/>
          </a:p>
        </p:txBody>
      </p:sp>
      <p:sp>
        <p:nvSpPr>
          <p:cNvPr id="3" name="Content Placeholder 2"/>
          <p:cNvSpPr>
            <a:spLocks noGrp="1"/>
          </p:cNvSpPr>
          <p:nvPr>
            <p:ph idx="1"/>
          </p:nvPr>
        </p:nvSpPr>
        <p:spPr>
          <a:xfrm>
            <a:off x="755576" y="2323652"/>
            <a:ext cx="7200800" cy="3841652"/>
          </a:xfrm>
        </p:spPr>
        <p:txBody>
          <a:bodyPr>
            <a:normAutofit fontScale="70000" lnSpcReduction="20000"/>
          </a:bodyPr>
          <a:lstStyle/>
          <a:p>
            <a:pPr marL="68580" indent="0" algn="just" rtl="1">
              <a:buNone/>
            </a:pPr>
            <a:r>
              <a:rPr lang="ar-SA" b="1" dirty="0"/>
              <a:t>نظراً لأهمية دور معامل الحاسب الآلي وتيسيراً للعملية التربوية من خلال وصول المعلومة للطالب وفق الوسائل و التقنيات الحديثة ،كان من أساسيات الكلية عند أنشأتها أن تكون على أعلى المستويات من حيث استخدام احدث التقنيات وتطويرها. فتم تجهيز الكلية بمعامل الحاسب الآلي بكامل الإمكانات والأجهزة التي تساعد الطالب في زيادة تحصيله العلمي .حيث تضم الكلية بين جنباتها</a:t>
            </a:r>
            <a:r>
              <a:rPr lang="ar-SA" b="1" dirty="0" smtClean="0"/>
              <a:t>:</a:t>
            </a:r>
            <a:endParaRPr lang="ar-JO" b="1" dirty="0" smtClean="0"/>
          </a:p>
          <a:p>
            <a:pPr marL="68580" indent="0" algn="r" rtl="1">
              <a:buNone/>
            </a:pPr>
            <a:endParaRPr lang="en-US" dirty="0"/>
          </a:p>
          <a:p>
            <a:pPr lvl="0" algn="just" rtl="1"/>
            <a:r>
              <a:rPr lang="ar-SA" b="1" dirty="0"/>
              <a:t>عدد أربعة معامل حاسب آلي للتدريب يحتوي كل معمل على ما يقرب من الثلاثين جهاز، وجهاز عرض و سبورة ذكيه (</a:t>
            </a:r>
            <a:r>
              <a:rPr lang="en-US" b="1" dirty="0"/>
              <a:t>Smart </a:t>
            </a:r>
            <a:r>
              <a:rPr lang="en-US" b="1" dirty="0" err="1"/>
              <a:t>Borad</a:t>
            </a:r>
            <a:r>
              <a:rPr lang="ar-SA" b="1" dirty="0"/>
              <a:t>) سعياً من الكلية لتسهيل وصول المعلومة للطالب وفق التقنية الحديثة</a:t>
            </a:r>
            <a:r>
              <a:rPr lang="ar-SA" b="1" dirty="0" smtClean="0"/>
              <a:t>.</a:t>
            </a:r>
            <a:endParaRPr lang="ar-JO" b="1" dirty="0" smtClean="0"/>
          </a:p>
          <a:p>
            <a:pPr lvl="0" algn="just" rtl="1"/>
            <a:endParaRPr lang="en-US" dirty="0"/>
          </a:p>
          <a:p>
            <a:pPr lvl="0" algn="just" rtl="1"/>
            <a:r>
              <a:rPr lang="ar-SA" b="1" dirty="0"/>
              <a:t>عدد اثنان معمل يتم فيها تطبيق الطلاب لما تم دراسته في المحاضرات اليومية</a:t>
            </a:r>
            <a:r>
              <a:rPr lang="ar-SA" b="1" dirty="0" smtClean="0"/>
              <a:t>.</a:t>
            </a:r>
            <a:endParaRPr lang="ar-JO" b="1" dirty="0" smtClean="0"/>
          </a:p>
          <a:p>
            <a:pPr marL="68580" lvl="0" indent="0" algn="just" rtl="1">
              <a:buNone/>
            </a:pPr>
            <a:endParaRPr lang="en-US" dirty="0"/>
          </a:p>
          <a:p>
            <a:pPr lvl="0" algn="just" rtl="1"/>
            <a:r>
              <a:rPr lang="ar-SA" b="1" dirty="0"/>
              <a:t>معمل صيانة الأجهزة وتجميع الحاسبات .</a:t>
            </a:r>
            <a:endParaRPr lang="en-US" dirty="0"/>
          </a:p>
          <a:p>
            <a:pPr algn="r" rtl="1"/>
            <a:endParaRPr lang="en-US" dirty="0"/>
          </a:p>
        </p:txBody>
      </p:sp>
      <p:sp>
        <p:nvSpPr>
          <p:cNvPr id="4" name="TextBox 3"/>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Tree>
    <p:extLst>
      <p:ext uri="{BB962C8B-B14F-4D97-AF65-F5344CB8AC3E}">
        <p14:creationId xmlns:p14="http://schemas.microsoft.com/office/powerpoint/2010/main" val="7346646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64704"/>
            <a:ext cx="7024744" cy="1143000"/>
          </a:xfrm>
        </p:spPr>
        <p:txBody>
          <a:bodyPr>
            <a:normAutofit/>
          </a:bodyPr>
          <a:lstStyle/>
          <a:p>
            <a:pPr algn="r" rtl="1"/>
            <a:r>
              <a:rPr lang="ar-SA" b="1" dirty="0"/>
              <a:t>الأنشطة </a:t>
            </a:r>
            <a:r>
              <a:rPr lang="ar-SA" b="1" dirty="0" smtClean="0"/>
              <a:t>العلمية</a:t>
            </a:r>
            <a:endParaRPr lang="en-US" dirty="0"/>
          </a:p>
        </p:txBody>
      </p:sp>
      <p:sp>
        <p:nvSpPr>
          <p:cNvPr id="3" name="Content Placeholder 2"/>
          <p:cNvSpPr>
            <a:spLocks noGrp="1"/>
          </p:cNvSpPr>
          <p:nvPr>
            <p:ph idx="1"/>
          </p:nvPr>
        </p:nvSpPr>
        <p:spPr>
          <a:xfrm>
            <a:off x="1043608" y="2492896"/>
            <a:ext cx="6777317" cy="3508977"/>
          </a:xfrm>
        </p:spPr>
        <p:txBody>
          <a:bodyPr>
            <a:normAutofit/>
          </a:bodyPr>
          <a:lstStyle/>
          <a:p>
            <a:pPr algn="just" rtl="1"/>
            <a:r>
              <a:rPr lang="ar-SA" sz="1800" b="1" dirty="0"/>
              <a:t>زيارة معرض جيتكس </a:t>
            </a:r>
            <a:r>
              <a:rPr lang="ar-JO" sz="1800" b="1" dirty="0" smtClean="0"/>
              <a:t>بشكل </a:t>
            </a:r>
            <a:r>
              <a:rPr lang="ar-SA" sz="1800" b="1" dirty="0" smtClean="0"/>
              <a:t>سنوي </a:t>
            </a:r>
            <a:r>
              <a:rPr lang="ar-SA" sz="1800" b="1" dirty="0"/>
              <a:t>للتعرف على </a:t>
            </a:r>
            <a:r>
              <a:rPr lang="ar-JO" sz="1800" b="1" dirty="0" smtClean="0"/>
              <a:t>أحدث </a:t>
            </a:r>
            <a:r>
              <a:rPr lang="ar-SA" sz="1800" b="1" dirty="0" smtClean="0"/>
              <a:t>المستجدات </a:t>
            </a:r>
            <a:r>
              <a:rPr lang="ar-SA" sz="1800" b="1" dirty="0"/>
              <a:t>والتكنولوجيا الحديثة في مجال </a:t>
            </a:r>
            <a:r>
              <a:rPr lang="ar-SA" sz="1800" b="1" dirty="0" smtClean="0"/>
              <a:t>الحاسب.</a:t>
            </a:r>
            <a:endParaRPr lang="ar-JO" sz="1800" b="1" dirty="0" smtClean="0"/>
          </a:p>
          <a:p>
            <a:pPr marL="68580" indent="0" algn="just" rtl="1">
              <a:buNone/>
            </a:pPr>
            <a:endParaRPr lang="ar-JO" sz="1800" b="1" dirty="0"/>
          </a:p>
          <a:p>
            <a:pPr algn="just" rtl="1"/>
            <a:r>
              <a:rPr lang="ar-SA" sz="1800" b="1" dirty="0" smtClean="0"/>
              <a:t>إنشاء </a:t>
            </a:r>
            <a:r>
              <a:rPr lang="ar-SA" sz="1800" b="1" dirty="0"/>
              <a:t>نادي الحاسب الآلي بالكلية والإشراف على أنشطته المختلفة من تدريب وزيارات </a:t>
            </a:r>
            <a:r>
              <a:rPr lang="ar-SA" sz="1800" b="1" dirty="0" smtClean="0"/>
              <a:t>ميدانية.</a:t>
            </a:r>
            <a:endParaRPr lang="ar-JO" sz="1800" b="1" dirty="0" smtClean="0"/>
          </a:p>
        </p:txBody>
      </p:sp>
      <p:sp>
        <p:nvSpPr>
          <p:cNvPr id="4" name="TextBox 3"/>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Tree>
    <p:extLst>
      <p:ext uri="{BB962C8B-B14F-4D97-AF65-F5344CB8AC3E}">
        <p14:creationId xmlns:p14="http://schemas.microsoft.com/office/powerpoint/2010/main" val="16662772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3962" y="692696"/>
            <a:ext cx="7024744" cy="1143000"/>
          </a:xfrm>
        </p:spPr>
        <p:txBody>
          <a:bodyPr>
            <a:normAutofit/>
          </a:bodyPr>
          <a:lstStyle/>
          <a:p>
            <a:pPr algn="r"/>
            <a:r>
              <a:rPr lang="ar-SA" b="1" dirty="0"/>
              <a:t>أنشطة أعضاء هيئة التدريس </a:t>
            </a:r>
            <a:endParaRPr lang="en-US" dirty="0"/>
          </a:p>
        </p:txBody>
      </p:sp>
      <p:sp>
        <p:nvSpPr>
          <p:cNvPr id="3" name="Content Placeholder 2"/>
          <p:cNvSpPr>
            <a:spLocks noGrp="1"/>
          </p:cNvSpPr>
          <p:nvPr>
            <p:ph idx="1"/>
          </p:nvPr>
        </p:nvSpPr>
        <p:spPr>
          <a:xfrm>
            <a:off x="1043492" y="2323652"/>
            <a:ext cx="6777317" cy="3985668"/>
          </a:xfrm>
        </p:spPr>
        <p:txBody>
          <a:bodyPr>
            <a:normAutofit fontScale="62500" lnSpcReduction="20000"/>
          </a:bodyPr>
          <a:lstStyle/>
          <a:p>
            <a:pPr marL="68580" indent="0" algn="just" rtl="1">
              <a:buNone/>
            </a:pPr>
            <a:r>
              <a:rPr lang="ar-JO" b="1" dirty="0"/>
              <a:t>إ</a:t>
            </a:r>
            <a:r>
              <a:rPr lang="ar-SA" b="1" dirty="0" smtClean="0"/>
              <a:t>ضافة </a:t>
            </a:r>
            <a:r>
              <a:rPr lang="ar-SA" b="1" dirty="0"/>
              <a:t>إلى الجانب الأكاديمي الروتيني المتمثل بإلقاء المحاضرات ، يقوم أعضاء هيئة التدريس في القسم بمجموعة متنوعة من الأنشطة المنهجية (ذات الطابع الأكاديمي) والأنشطة اللامنهجية (ذات الطابعين الأكاديمي والترفيهي) ، </a:t>
            </a:r>
            <a:r>
              <a:rPr lang="ar-SA" b="1" dirty="0" smtClean="0"/>
              <a:t>والمتمثلة</a:t>
            </a:r>
            <a:r>
              <a:rPr lang="ar-JO" b="1" dirty="0" smtClean="0"/>
              <a:t>:</a:t>
            </a:r>
          </a:p>
          <a:p>
            <a:pPr marL="68580" indent="0" algn="just" rtl="1">
              <a:buNone/>
            </a:pPr>
            <a:endParaRPr lang="ar-JO" b="1" dirty="0" smtClean="0"/>
          </a:p>
          <a:p>
            <a:pPr algn="just" rtl="1"/>
            <a:r>
              <a:rPr lang="ar-SA" b="1" dirty="0" smtClean="0"/>
              <a:t> إلقاء </a:t>
            </a:r>
            <a:r>
              <a:rPr lang="ar-SA" b="1" dirty="0"/>
              <a:t>مجموعة متنوعة من المحاضرات العامة </a:t>
            </a:r>
            <a:r>
              <a:rPr lang="ar-SA" b="1" dirty="0" smtClean="0"/>
              <a:t>والندوات</a:t>
            </a:r>
            <a:r>
              <a:rPr lang="ar-JO" b="1" dirty="0" smtClean="0"/>
              <a:t>.</a:t>
            </a:r>
          </a:p>
          <a:p>
            <a:pPr algn="just" rtl="1"/>
            <a:r>
              <a:rPr lang="ar-SA" b="1" dirty="0" smtClean="0"/>
              <a:t>إعداد الأبحاث</a:t>
            </a:r>
            <a:r>
              <a:rPr lang="ar-JO" b="1" dirty="0" smtClean="0"/>
              <a:t> العلمية</a:t>
            </a:r>
          </a:p>
          <a:p>
            <a:pPr algn="just" rtl="1"/>
            <a:r>
              <a:rPr lang="ar-SA" b="1" dirty="0" smtClean="0"/>
              <a:t>عقد </a:t>
            </a:r>
            <a:r>
              <a:rPr lang="ar-SA" b="1" dirty="0"/>
              <a:t>العديد من الدورات التدريبية </a:t>
            </a:r>
            <a:r>
              <a:rPr lang="ar-SA" b="1" dirty="0" smtClean="0"/>
              <a:t>المتخصصة</a:t>
            </a:r>
            <a:endParaRPr lang="ar-JO" b="1" dirty="0" smtClean="0"/>
          </a:p>
          <a:p>
            <a:pPr algn="just" rtl="1"/>
            <a:r>
              <a:rPr lang="ar-SA" b="1" dirty="0" smtClean="0"/>
              <a:t>إقامة </a:t>
            </a:r>
            <a:r>
              <a:rPr lang="ar-SA" b="1" dirty="0"/>
              <a:t>مجموعة من ورش </a:t>
            </a:r>
            <a:r>
              <a:rPr lang="ar-SA" b="1" dirty="0" smtClean="0"/>
              <a:t>العمل</a:t>
            </a:r>
            <a:r>
              <a:rPr lang="ar-JO" b="1" dirty="0" smtClean="0"/>
              <a:t>.</a:t>
            </a:r>
          </a:p>
          <a:p>
            <a:pPr algn="just" rtl="1"/>
            <a:r>
              <a:rPr lang="ar-SA" b="1" dirty="0" smtClean="0"/>
              <a:t>المشاركة </a:t>
            </a:r>
            <a:r>
              <a:rPr lang="ar-SA" b="1" dirty="0"/>
              <a:t>في الأنشطة الاصفية على إختلافها </a:t>
            </a:r>
            <a:r>
              <a:rPr lang="ar-SA" b="1" dirty="0" smtClean="0"/>
              <a:t>وتنوعها</a:t>
            </a:r>
            <a:r>
              <a:rPr lang="ar-JO" b="1" dirty="0" smtClean="0"/>
              <a:t>.</a:t>
            </a:r>
          </a:p>
          <a:p>
            <a:pPr algn="just" rtl="1"/>
            <a:r>
              <a:rPr lang="ar-JO" b="1" dirty="0" smtClean="0"/>
              <a:t>ح</a:t>
            </a:r>
            <a:r>
              <a:rPr lang="ar-SA" b="1" dirty="0" smtClean="0"/>
              <a:t>ضورالمؤتمرات العلمية</a:t>
            </a:r>
            <a:r>
              <a:rPr lang="ar-JO" b="1" dirty="0" smtClean="0"/>
              <a:t>.</a:t>
            </a:r>
          </a:p>
          <a:p>
            <a:pPr algn="just" rtl="1"/>
            <a:r>
              <a:rPr lang="ar-SA" b="1" dirty="0" smtClean="0"/>
              <a:t> </a:t>
            </a:r>
            <a:r>
              <a:rPr lang="ar-SA" b="1" dirty="0"/>
              <a:t>الإشراف العلمي – من قبل البعض منهم – على مجموعة من الرسائل المتنوعة لدرجتي الماجستير </a:t>
            </a:r>
            <a:r>
              <a:rPr lang="ar-SA" b="1" dirty="0" smtClean="0"/>
              <a:t>والدكتوراه</a:t>
            </a:r>
            <a:r>
              <a:rPr lang="ar-JO" b="1" dirty="0" smtClean="0"/>
              <a:t>.</a:t>
            </a:r>
          </a:p>
          <a:p>
            <a:pPr algn="just" rtl="1"/>
            <a:r>
              <a:rPr lang="ar-SA" b="1" dirty="0" smtClean="0"/>
              <a:t>إنتسابهم </a:t>
            </a:r>
            <a:r>
              <a:rPr lang="ar-SA" b="1" dirty="0"/>
              <a:t>إلى مجموعة من الجمعيات </a:t>
            </a:r>
            <a:r>
              <a:rPr lang="ar-SA" b="1" dirty="0" smtClean="0"/>
              <a:t>العلمية</a:t>
            </a:r>
            <a:r>
              <a:rPr lang="ar-JO" b="1" dirty="0" smtClean="0"/>
              <a:t>.</a:t>
            </a:r>
          </a:p>
          <a:p>
            <a:pPr marL="68580" indent="0" algn="just" rtl="1">
              <a:buNone/>
            </a:pPr>
            <a:endParaRPr lang="ar-JO" b="1" dirty="0" smtClean="0"/>
          </a:p>
          <a:p>
            <a:pPr marL="68580" indent="0" algn="just" rtl="1">
              <a:buNone/>
            </a:pPr>
            <a:r>
              <a:rPr lang="ar-SA" b="1" dirty="0" smtClean="0"/>
              <a:t>إضافة </a:t>
            </a:r>
            <a:r>
              <a:rPr lang="ar-SA" b="1" dirty="0"/>
              <a:t>إلى حصول العديد منهم على مجموعة من شهادات التقدير والجوائز نتيجة لتميزهم في العديد من المجالات المذكورة أعلاه.</a:t>
            </a:r>
            <a:endParaRPr lang="en-US" dirty="0"/>
          </a:p>
        </p:txBody>
      </p:sp>
      <p:sp>
        <p:nvSpPr>
          <p:cNvPr id="4" name="TextBox 3"/>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Tree>
    <p:extLst>
      <p:ext uri="{BB962C8B-B14F-4D97-AF65-F5344CB8AC3E}">
        <p14:creationId xmlns:p14="http://schemas.microsoft.com/office/powerpoint/2010/main" val="4898897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692696"/>
            <a:ext cx="7024744" cy="1143000"/>
          </a:xfrm>
        </p:spPr>
        <p:txBody>
          <a:bodyPr/>
          <a:lstStyle/>
          <a:p>
            <a:pPr algn="r"/>
            <a:r>
              <a:rPr lang="ar-JO" b="1" dirty="0" smtClean="0"/>
              <a:t>رؤية ورسالة القسم</a:t>
            </a:r>
            <a:endParaRPr lang="en-US" b="1" dirty="0"/>
          </a:p>
        </p:txBody>
      </p:sp>
      <p:sp>
        <p:nvSpPr>
          <p:cNvPr id="3" name="Content Placeholder 2"/>
          <p:cNvSpPr>
            <a:spLocks noGrp="1"/>
          </p:cNvSpPr>
          <p:nvPr>
            <p:ph idx="1"/>
          </p:nvPr>
        </p:nvSpPr>
        <p:spPr/>
        <p:txBody>
          <a:bodyPr>
            <a:normAutofit fontScale="92500"/>
          </a:bodyPr>
          <a:lstStyle/>
          <a:p>
            <a:pPr algn="r" rtl="1">
              <a:lnSpc>
                <a:spcPct val="115000"/>
              </a:lnSpc>
              <a:spcAft>
                <a:spcPts val="0"/>
              </a:spcAft>
            </a:pPr>
            <a:r>
              <a:rPr lang="ar-SA" sz="3600" b="1" dirty="0">
                <a:ea typeface="Times New Roman"/>
                <a:cs typeface="AL-Mateen"/>
              </a:rPr>
              <a:t>رؤية القسم</a:t>
            </a:r>
            <a:r>
              <a:rPr lang="ar-SA" sz="2400" b="1" dirty="0">
                <a:ea typeface="Times New Roman"/>
                <a:cs typeface="Times New Roman"/>
              </a:rPr>
              <a:t/>
            </a:r>
            <a:br>
              <a:rPr lang="ar-SA" sz="2400" b="1" dirty="0">
                <a:ea typeface="Times New Roman"/>
                <a:cs typeface="Times New Roman"/>
              </a:rPr>
            </a:br>
            <a:r>
              <a:rPr lang="ar-SA" sz="2400" b="1" dirty="0">
                <a:ea typeface="Times New Roman"/>
                <a:cs typeface="Times New Roman"/>
              </a:rPr>
              <a:t>تخريج طالب مبدع قادر على استخدام التقنيات الحديثة ليتمكن من المنافسة محلياً وعالمياً.</a:t>
            </a:r>
            <a:endParaRPr lang="en-US" sz="1800" dirty="0">
              <a:ea typeface="Calibri"/>
              <a:cs typeface="Arial"/>
            </a:endParaRPr>
          </a:p>
          <a:p>
            <a:pPr algn="r" rtl="1">
              <a:lnSpc>
                <a:spcPct val="115000"/>
              </a:lnSpc>
              <a:spcAft>
                <a:spcPts val="1000"/>
              </a:spcAft>
            </a:pPr>
            <a:endParaRPr lang="en-US" sz="1800" dirty="0">
              <a:ea typeface="Calibri"/>
              <a:cs typeface="Arial"/>
            </a:endParaRPr>
          </a:p>
          <a:p>
            <a:pPr algn="r" rtl="1">
              <a:lnSpc>
                <a:spcPct val="115000"/>
              </a:lnSpc>
              <a:spcAft>
                <a:spcPts val="0"/>
              </a:spcAft>
            </a:pPr>
            <a:r>
              <a:rPr lang="ar-SA" sz="3600" b="1" dirty="0">
                <a:ea typeface="Times New Roman"/>
                <a:cs typeface="AL-Mateen"/>
              </a:rPr>
              <a:t>رسالة القسم</a:t>
            </a:r>
            <a:br>
              <a:rPr lang="ar-SA" sz="3600" b="1" dirty="0">
                <a:ea typeface="Times New Roman"/>
                <a:cs typeface="AL-Mateen"/>
              </a:rPr>
            </a:br>
            <a:r>
              <a:rPr lang="ar-SA" sz="2400" b="1" dirty="0">
                <a:ea typeface="Times New Roman"/>
                <a:cs typeface="Times New Roman"/>
              </a:rPr>
              <a:t>إعداد خريج قادر على مواصلة التعليم والتعلم والمنافسة في سوق العمل محلياً و عالمياً، والمساهمة بفاعلية في خدمة وتنمية المجتمع.</a:t>
            </a:r>
            <a:endParaRPr lang="en-US" sz="1800" dirty="0">
              <a:ea typeface="Calibri"/>
              <a:cs typeface="Arial"/>
            </a:endParaRPr>
          </a:p>
          <a:p>
            <a:pPr algn="r" rtl="1"/>
            <a:endParaRPr lang="en-US" dirty="0"/>
          </a:p>
        </p:txBody>
      </p:sp>
      <p:sp>
        <p:nvSpPr>
          <p:cNvPr id="4" name="TextBox 3"/>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Tree>
    <p:extLst>
      <p:ext uri="{BB962C8B-B14F-4D97-AF65-F5344CB8AC3E}">
        <p14:creationId xmlns:p14="http://schemas.microsoft.com/office/powerpoint/2010/main" val="3433263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t>أهداف القسم</a:t>
            </a:r>
            <a:endParaRPr lang="en-US" dirty="0"/>
          </a:p>
        </p:txBody>
      </p:sp>
      <p:sp>
        <p:nvSpPr>
          <p:cNvPr id="3" name="Content Placeholder 2"/>
          <p:cNvSpPr>
            <a:spLocks noGrp="1"/>
          </p:cNvSpPr>
          <p:nvPr>
            <p:ph idx="1"/>
          </p:nvPr>
        </p:nvSpPr>
        <p:spPr/>
        <p:txBody>
          <a:bodyPr>
            <a:normAutofit fontScale="92500"/>
          </a:bodyPr>
          <a:lstStyle/>
          <a:p>
            <a:pPr algn="just" rtl="1"/>
            <a:endParaRPr lang="ar-JO" sz="2400" b="1" dirty="0" smtClean="0">
              <a:ea typeface="Times New Roman"/>
              <a:cs typeface="Times New Roman"/>
            </a:endParaRPr>
          </a:p>
          <a:p>
            <a:pPr algn="just" rtl="1"/>
            <a:r>
              <a:rPr lang="ar-SA" sz="2400" b="1" dirty="0" smtClean="0">
                <a:ea typeface="Times New Roman"/>
                <a:cs typeface="Times New Roman"/>
              </a:rPr>
              <a:t>توفير </a:t>
            </a:r>
            <a:r>
              <a:rPr lang="ar-SA" sz="2400" b="1" dirty="0">
                <a:ea typeface="Times New Roman"/>
                <a:cs typeface="Times New Roman"/>
              </a:rPr>
              <a:t>فرص لعدد كبير من الطلاب السعوديين لدراسة علوم تطبيقية متميزة</a:t>
            </a:r>
            <a:r>
              <a:rPr lang="ar-SA" sz="2400" b="1" dirty="0" smtClean="0">
                <a:ea typeface="Times New Roman"/>
                <a:cs typeface="Times New Roman"/>
              </a:rPr>
              <a:t>.</a:t>
            </a:r>
            <a:endParaRPr lang="ar-JO" sz="2400" b="1" dirty="0" smtClean="0">
              <a:ea typeface="Times New Roman"/>
              <a:cs typeface="Times New Roman"/>
            </a:endParaRPr>
          </a:p>
          <a:p>
            <a:pPr algn="just" rtl="1"/>
            <a:r>
              <a:rPr lang="ar-SA" sz="2400" b="1" dirty="0" smtClean="0">
                <a:ea typeface="Times New Roman"/>
                <a:cs typeface="Times New Roman"/>
              </a:rPr>
              <a:t>اتاحة </a:t>
            </a:r>
            <a:r>
              <a:rPr lang="ar-SA" sz="2400" b="1" dirty="0">
                <a:ea typeface="Times New Roman"/>
                <a:cs typeface="Times New Roman"/>
              </a:rPr>
              <a:t>فرص تعليم متميز للطلاب من خارج مدينة الرياض او المدن الكبيرة لاكمال دراستهم</a:t>
            </a:r>
            <a:r>
              <a:rPr lang="ar-SA" sz="2400" b="1" dirty="0" smtClean="0">
                <a:ea typeface="Times New Roman"/>
                <a:cs typeface="Times New Roman"/>
              </a:rPr>
              <a:t>.</a:t>
            </a:r>
            <a:endParaRPr lang="ar-JO" sz="2400" b="1" dirty="0" smtClean="0">
              <a:ea typeface="Times New Roman"/>
              <a:cs typeface="Times New Roman"/>
            </a:endParaRPr>
          </a:p>
          <a:p>
            <a:pPr algn="just" rtl="1"/>
            <a:r>
              <a:rPr lang="ar-SA" sz="2400" b="1" dirty="0" smtClean="0">
                <a:ea typeface="Times New Roman"/>
                <a:cs typeface="Times New Roman"/>
              </a:rPr>
              <a:t>تدريس </a:t>
            </a:r>
            <a:r>
              <a:rPr lang="ar-SA" sz="2400" b="1" dirty="0">
                <a:ea typeface="Times New Roman"/>
                <a:cs typeface="Times New Roman"/>
              </a:rPr>
              <a:t>الطلاب على احدث المواد و الموضوعات في مجال التخصص</a:t>
            </a:r>
            <a:r>
              <a:rPr lang="ar-SA" sz="2400" b="1" dirty="0" smtClean="0">
                <a:ea typeface="Times New Roman"/>
                <a:cs typeface="Times New Roman"/>
              </a:rPr>
              <a:t>.</a:t>
            </a:r>
            <a:endParaRPr lang="ar-JO" sz="2400" b="1" dirty="0" smtClean="0">
              <a:ea typeface="Times New Roman"/>
              <a:cs typeface="Times New Roman"/>
            </a:endParaRPr>
          </a:p>
          <a:p>
            <a:pPr algn="just" rtl="1"/>
            <a:r>
              <a:rPr lang="ar-SA" sz="2400" b="1" dirty="0" smtClean="0">
                <a:ea typeface="Times New Roman"/>
                <a:cs typeface="Times New Roman"/>
              </a:rPr>
              <a:t>تخريج </a:t>
            </a:r>
            <a:r>
              <a:rPr lang="ar-SA" sz="2400" b="1" dirty="0">
                <a:ea typeface="Times New Roman"/>
                <a:cs typeface="Times New Roman"/>
              </a:rPr>
              <a:t>طلاب متميزون لتلبية احتياجات سوق العمل</a:t>
            </a:r>
            <a:r>
              <a:rPr lang="ar-SA" sz="2400" b="1" dirty="0" smtClean="0">
                <a:ea typeface="Times New Roman"/>
                <a:cs typeface="Times New Roman"/>
              </a:rPr>
              <a:t>.</a:t>
            </a:r>
            <a:endParaRPr lang="ar-JO" sz="2400" b="1" dirty="0" smtClean="0">
              <a:ea typeface="Times New Roman"/>
              <a:cs typeface="Times New Roman"/>
            </a:endParaRPr>
          </a:p>
          <a:p>
            <a:pPr algn="just" rtl="1"/>
            <a:r>
              <a:rPr lang="ar-SA" sz="2400" b="1" dirty="0" smtClean="0">
                <a:ea typeface="Times New Roman"/>
                <a:cs typeface="Times New Roman"/>
              </a:rPr>
              <a:t>خدمة </a:t>
            </a:r>
            <a:r>
              <a:rPr lang="ar-SA" sz="2400" b="1" dirty="0">
                <a:ea typeface="Times New Roman"/>
                <a:cs typeface="Times New Roman"/>
              </a:rPr>
              <a:t>المجتمع من خلال توفير دورات تدريبية متنوعة لافراد المجتمع المحيطين بالكلية</a:t>
            </a:r>
            <a:r>
              <a:rPr lang="ar-SA" sz="2400" b="1" dirty="0" smtClean="0">
                <a:ea typeface="Times New Roman"/>
                <a:cs typeface="Times New Roman"/>
              </a:rPr>
              <a:t>.</a:t>
            </a:r>
            <a:endParaRPr lang="en-US" sz="2400" b="1" dirty="0">
              <a:ea typeface="Times New Roman"/>
              <a:cs typeface="Times New Roman"/>
            </a:endParaRPr>
          </a:p>
          <a:p>
            <a:pPr algn="r" rtl="1"/>
            <a:endParaRPr lang="en-US" dirty="0"/>
          </a:p>
        </p:txBody>
      </p:sp>
      <p:sp>
        <p:nvSpPr>
          <p:cNvPr id="6" name="TextBox 5"/>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Tree>
    <p:extLst>
      <p:ext uri="{BB962C8B-B14F-4D97-AF65-F5344CB8AC3E}">
        <p14:creationId xmlns:p14="http://schemas.microsoft.com/office/powerpoint/2010/main" val="3485512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b="1" dirty="0"/>
              <a:t>مجلس </a:t>
            </a:r>
            <a:r>
              <a:rPr lang="ar-SA" b="1" dirty="0" smtClean="0"/>
              <a:t>القسم</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0555126"/>
              </p:ext>
            </p:extLst>
          </p:nvPr>
        </p:nvGraphicFramePr>
        <p:xfrm>
          <a:off x="910970" y="2708919"/>
          <a:ext cx="7189422" cy="1794692"/>
        </p:xfrm>
        <a:graphic>
          <a:graphicData uri="http://schemas.openxmlformats.org/drawingml/2006/table">
            <a:tbl>
              <a:tblPr rtl="1" firstRow="1" firstCol="1" bandRow="1">
                <a:tableStyleId>{5C22544A-7EE6-4342-B048-85BDC9FD1C3A}</a:tableStyleId>
              </a:tblPr>
              <a:tblGrid>
                <a:gridCol w="495726"/>
                <a:gridCol w="3389473"/>
                <a:gridCol w="3304223"/>
              </a:tblGrid>
              <a:tr h="448673">
                <a:tc>
                  <a:txBody>
                    <a:bodyPr/>
                    <a:lstStyle/>
                    <a:p>
                      <a:pPr algn="ctr" rtl="1">
                        <a:lnSpc>
                          <a:spcPct val="115000"/>
                        </a:lnSpc>
                        <a:spcAft>
                          <a:spcPts val="0"/>
                        </a:spcAft>
                      </a:pPr>
                      <a:r>
                        <a:rPr lang="ar-SA" sz="2000" dirty="0">
                          <a:effectLst/>
                        </a:rPr>
                        <a:t>م</a:t>
                      </a:r>
                      <a:endParaRPr lang="en-US" sz="1800" dirty="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2000" dirty="0">
                          <a:effectLst/>
                        </a:rPr>
                        <a:t>الاسم</a:t>
                      </a:r>
                      <a:endParaRPr lang="en-US" sz="1800" dirty="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2000">
                          <a:effectLst/>
                        </a:rPr>
                        <a:t>الوظيفة</a:t>
                      </a:r>
                      <a:endParaRPr lang="en-US" sz="1800">
                        <a:effectLst/>
                        <a:latin typeface="Calibri"/>
                        <a:ea typeface="Calibri"/>
                        <a:cs typeface="Arial"/>
                      </a:endParaRPr>
                    </a:p>
                  </a:txBody>
                  <a:tcPr marL="68580" marR="68580" marT="0" marB="0" anchor="ctr"/>
                </a:tc>
              </a:tr>
              <a:tr h="448673">
                <a:tc>
                  <a:txBody>
                    <a:bodyPr/>
                    <a:lstStyle/>
                    <a:p>
                      <a:pPr algn="ctr" rtl="1">
                        <a:lnSpc>
                          <a:spcPct val="115000"/>
                        </a:lnSpc>
                        <a:spcAft>
                          <a:spcPts val="0"/>
                        </a:spcAft>
                      </a:pPr>
                      <a:r>
                        <a:rPr lang="ar-SA" sz="2000">
                          <a:effectLst/>
                        </a:rPr>
                        <a:t>1</a:t>
                      </a:r>
                      <a:endParaRPr lang="en-US" sz="1800">
                        <a:effectLst/>
                        <a:latin typeface="Calibri"/>
                        <a:ea typeface="Calibri"/>
                        <a:cs typeface="Arial"/>
                      </a:endParaRPr>
                    </a:p>
                  </a:txBody>
                  <a:tcPr marL="68580" marR="68580" marT="0" marB="0" anchor="ctr"/>
                </a:tc>
                <a:tc>
                  <a:txBody>
                    <a:bodyPr/>
                    <a:lstStyle/>
                    <a:p>
                      <a:pPr algn="r" rtl="1">
                        <a:lnSpc>
                          <a:spcPct val="115000"/>
                        </a:lnSpc>
                        <a:spcAft>
                          <a:spcPts val="0"/>
                        </a:spcAft>
                      </a:pPr>
                      <a:r>
                        <a:rPr lang="ar-SA" sz="2000" dirty="0">
                          <a:effectLst/>
                        </a:rPr>
                        <a:t>د. عبدالله بن أحمد الدهش</a:t>
                      </a:r>
                      <a:endParaRPr lang="en-US" sz="1800" dirty="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2000">
                          <a:effectLst/>
                        </a:rPr>
                        <a:t>رئيس القسم</a:t>
                      </a:r>
                      <a:endParaRPr lang="en-US" sz="1800">
                        <a:effectLst/>
                        <a:latin typeface="Calibri"/>
                        <a:ea typeface="Calibri"/>
                        <a:cs typeface="Arial"/>
                      </a:endParaRPr>
                    </a:p>
                  </a:txBody>
                  <a:tcPr marL="68580" marR="68580" marT="0" marB="0" anchor="ctr"/>
                </a:tc>
              </a:tr>
              <a:tr h="448673">
                <a:tc>
                  <a:txBody>
                    <a:bodyPr/>
                    <a:lstStyle/>
                    <a:p>
                      <a:pPr algn="ctr" rtl="1">
                        <a:lnSpc>
                          <a:spcPct val="115000"/>
                        </a:lnSpc>
                        <a:spcAft>
                          <a:spcPts val="0"/>
                        </a:spcAft>
                      </a:pPr>
                      <a:r>
                        <a:rPr lang="ar-SA" sz="2000">
                          <a:effectLst/>
                        </a:rPr>
                        <a:t>2</a:t>
                      </a:r>
                      <a:endParaRPr lang="en-US" sz="1800">
                        <a:effectLst/>
                        <a:latin typeface="Calibri"/>
                        <a:ea typeface="Calibri"/>
                        <a:cs typeface="Arial"/>
                      </a:endParaRPr>
                    </a:p>
                  </a:txBody>
                  <a:tcPr marL="68580" marR="68580" marT="0" marB="0" anchor="ctr"/>
                </a:tc>
                <a:tc>
                  <a:txBody>
                    <a:bodyPr/>
                    <a:lstStyle/>
                    <a:p>
                      <a:pPr algn="r" rtl="1">
                        <a:lnSpc>
                          <a:spcPct val="115000"/>
                        </a:lnSpc>
                        <a:spcAft>
                          <a:spcPts val="0"/>
                        </a:spcAft>
                      </a:pPr>
                      <a:r>
                        <a:rPr lang="ar-SA" sz="2000" dirty="0">
                          <a:effectLst/>
                        </a:rPr>
                        <a:t>د. محمد إبراهيم الحر</a:t>
                      </a:r>
                      <a:endParaRPr lang="en-US" sz="1800" dirty="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2000" dirty="0">
                          <a:effectLst/>
                        </a:rPr>
                        <a:t>منسق القسم</a:t>
                      </a:r>
                      <a:endParaRPr lang="en-US" sz="1800" dirty="0">
                        <a:effectLst/>
                        <a:latin typeface="Calibri"/>
                        <a:ea typeface="Calibri"/>
                        <a:cs typeface="Arial"/>
                      </a:endParaRPr>
                    </a:p>
                  </a:txBody>
                  <a:tcPr marL="68580" marR="68580" marT="0" marB="0" anchor="ctr"/>
                </a:tc>
              </a:tr>
              <a:tr h="448673">
                <a:tc>
                  <a:txBody>
                    <a:bodyPr/>
                    <a:lstStyle/>
                    <a:p>
                      <a:pPr algn="ctr" rtl="1">
                        <a:lnSpc>
                          <a:spcPct val="115000"/>
                        </a:lnSpc>
                        <a:spcAft>
                          <a:spcPts val="0"/>
                        </a:spcAft>
                      </a:pPr>
                      <a:r>
                        <a:rPr lang="ar-SA" sz="2000" dirty="0">
                          <a:effectLst/>
                        </a:rPr>
                        <a:t>3</a:t>
                      </a:r>
                      <a:endParaRPr lang="en-US" sz="1800" dirty="0">
                        <a:effectLst/>
                        <a:latin typeface="Calibri"/>
                        <a:ea typeface="Calibri"/>
                        <a:cs typeface="Arial"/>
                      </a:endParaRPr>
                    </a:p>
                  </a:txBody>
                  <a:tcPr marL="68580" marR="68580" marT="0" marB="0" anchor="ctr"/>
                </a:tc>
                <a:tc>
                  <a:txBody>
                    <a:bodyPr/>
                    <a:lstStyle/>
                    <a:p>
                      <a:pPr algn="r" rtl="1">
                        <a:lnSpc>
                          <a:spcPct val="115000"/>
                        </a:lnSpc>
                        <a:spcAft>
                          <a:spcPts val="0"/>
                        </a:spcAft>
                      </a:pPr>
                      <a:r>
                        <a:rPr lang="ar-SA" sz="2000" dirty="0">
                          <a:effectLst/>
                        </a:rPr>
                        <a:t>د. محمد سيد فرج</a:t>
                      </a:r>
                      <a:endParaRPr lang="en-US" sz="1800" dirty="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2000" dirty="0">
                          <a:effectLst/>
                        </a:rPr>
                        <a:t>مشرف تخصص الحاسب الآلي</a:t>
                      </a:r>
                      <a:endParaRPr lang="en-US" sz="1800" dirty="0">
                        <a:effectLst/>
                        <a:latin typeface="Calibri"/>
                        <a:ea typeface="Calibri"/>
                        <a:cs typeface="Arial"/>
                      </a:endParaRPr>
                    </a:p>
                  </a:txBody>
                  <a:tcPr marL="68580" marR="68580" marT="0" marB="0" anchor="ctr"/>
                </a:tc>
              </a:tr>
            </a:tbl>
          </a:graphicData>
        </a:graphic>
      </p:graphicFrame>
      <p:sp>
        <p:nvSpPr>
          <p:cNvPr id="4" name="TextBox 3"/>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Tree>
    <p:extLst>
      <p:ext uri="{BB962C8B-B14F-4D97-AF65-F5344CB8AC3E}">
        <p14:creationId xmlns:p14="http://schemas.microsoft.com/office/powerpoint/2010/main" val="2485173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b="1" dirty="0"/>
              <a:t>تخصصات </a:t>
            </a:r>
            <a:r>
              <a:rPr lang="ar-SA" b="1" dirty="0" smtClean="0"/>
              <a:t>القسم</a:t>
            </a:r>
            <a:endParaRPr lang="en-US" dirty="0"/>
          </a:p>
        </p:txBody>
      </p:sp>
      <p:sp>
        <p:nvSpPr>
          <p:cNvPr id="3" name="Content Placeholder 2"/>
          <p:cNvSpPr>
            <a:spLocks noGrp="1"/>
          </p:cNvSpPr>
          <p:nvPr>
            <p:ph idx="1"/>
          </p:nvPr>
        </p:nvSpPr>
        <p:spPr/>
        <p:txBody>
          <a:bodyPr/>
          <a:lstStyle/>
          <a:p>
            <a:pPr rtl="1"/>
            <a:endParaRPr lang="ar-JO" b="1" dirty="0"/>
          </a:p>
          <a:p>
            <a:pPr algn="r" rtl="1"/>
            <a:r>
              <a:rPr lang="ar-SA" b="1" u="sng" dirty="0" smtClean="0"/>
              <a:t>الحاسب الآلي</a:t>
            </a:r>
            <a:r>
              <a:rPr lang="ar-JO" b="1" dirty="0" smtClean="0"/>
              <a:t> </a:t>
            </a:r>
            <a:r>
              <a:rPr lang="ar-JO" sz="1600" b="1" dirty="0" smtClean="0"/>
              <a:t>(البرنامج التأهيلي)</a:t>
            </a:r>
            <a:endParaRPr lang="ar-JO" b="1" dirty="0"/>
          </a:p>
          <a:p>
            <a:pPr rtl="1"/>
            <a:endParaRPr lang="ar-JO" b="1" dirty="0"/>
          </a:p>
          <a:p>
            <a:pPr algn="r" rtl="1"/>
            <a:r>
              <a:rPr lang="ar-SA" b="1" u="sng" dirty="0" smtClean="0"/>
              <a:t>الرياضيات</a:t>
            </a:r>
            <a:r>
              <a:rPr lang="ar-JO" sz="1600" b="1" dirty="0" smtClean="0"/>
              <a:t> (تحت الإنشاء)</a:t>
            </a:r>
            <a:endParaRPr lang="en-US" sz="1600" dirty="0"/>
          </a:p>
          <a:p>
            <a:pPr algn="r" rtl="1"/>
            <a:endParaRPr lang="en-US" dirty="0"/>
          </a:p>
        </p:txBody>
      </p:sp>
      <p:sp>
        <p:nvSpPr>
          <p:cNvPr id="4" name="TextBox 3"/>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Tree>
    <p:extLst>
      <p:ext uri="{BB962C8B-B14F-4D97-AF65-F5344CB8AC3E}">
        <p14:creationId xmlns:p14="http://schemas.microsoft.com/office/powerpoint/2010/main" val="16292069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85562481"/>
              </p:ext>
            </p:extLst>
          </p:nvPr>
        </p:nvGraphicFramePr>
        <p:xfrm>
          <a:off x="1259632" y="2924945"/>
          <a:ext cx="6480719" cy="2592290"/>
        </p:xfrm>
        <a:graphic>
          <a:graphicData uri="http://schemas.openxmlformats.org/drawingml/2006/table">
            <a:tbl>
              <a:tblPr rtl="1" firstRow="1" firstCol="1" bandRow="1">
                <a:tableStyleId>{5C22544A-7EE6-4342-B048-85BDC9FD1C3A}</a:tableStyleId>
              </a:tblPr>
              <a:tblGrid>
                <a:gridCol w="1660339"/>
                <a:gridCol w="3822534"/>
                <a:gridCol w="997846"/>
              </a:tblGrid>
              <a:tr h="384835">
                <a:tc>
                  <a:txBody>
                    <a:bodyPr/>
                    <a:lstStyle/>
                    <a:p>
                      <a:pPr algn="ctr" rtl="1">
                        <a:lnSpc>
                          <a:spcPct val="115000"/>
                        </a:lnSpc>
                        <a:spcAft>
                          <a:spcPts val="0"/>
                        </a:spcAft>
                      </a:pPr>
                      <a:r>
                        <a:rPr lang="ar-SA" sz="1800" dirty="0">
                          <a:effectLst/>
                        </a:rPr>
                        <a:t>المقرر</a:t>
                      </a:r>
                      <a:endParaRPr lang="en-US" sz="1600" dirty="0">
                        <a:effectLst/>
                        <a:latin typeface="Calibri"/>
                        <a:ea typeface="Calibri"/>
                        <a:cs typeface="Arial"/>
                      </a:endParaRPr>
                    </a:p>
                  </a:txBody>
                  <a:tcPr marL="68580" marR="68580" marT="0" marB="0"/>
                </a:tc>
                <a:tc>
                  <a:txBody>
                    <a:bodyPr/>
                    <a:lstStyle/>
                    <a:p>
                      <a:pPr algn="ctr" rtl="1">
                        <a:lnSpc>
                          <a:spcPct val="115000"/>
                        </a:lnSpc>
                        <a:spcAft>
                          <a:spcPts val="0"/>
                        </a:spcAft>
                      </a:pPr>
                      <a:r>
                        <a:rPr lang="ar-SA" sz="1800">
                          <a:effectLst/>
                        </a:rPr>
                        <a:t>اسم المقرر الدراسي</a:t>
                      </a:r>
                      <a:endParaRPr lang="en-US" sz="1600">
                        <a:effectLst/>
                        <a:latin typeface="Calibri"/>
                        <a:ea typeface="Calibri"/>
                        <a:cs typeface="Arial"/>
                      </a:endParaRPr>
                    </a:p>
                  </a:txBody>
                  <a:tcPr marL="68580" marR="68580" marT="0" marB="0"/>
                </a:tc>
                <a:tc>
                  <a:txBody>
                    <a:bodyPr/>
                    <a:lstStyle/>
                    <a:p>
                      <a:pPr algn="ctr" rtl="1">
                        <a:lnSpc>
                          <a:spcPct val="115000"/>
                        </a:lnSpc>
                        <a:spcAft>
                          <a:spcPts val="0"/>
                        </a:spcAft>
                      </a:pPr>
                      <a:r>
                        <a:rPr lang="ar-SA" sz="1800">
                          <a:effectLst/>
                        </a:rPr>
                        <a:t>وحــــدة</a:t>
                      </a:r>
                      <a:endParaRPr lang="en-US" sz="1600">
                        <a:effectLst/>
                        <a:latin typeface="Calibri"/>
                        <a:ea typeface="Calibri"/>
                        <a:cs typeface="Arial"/>
                      </a:endParaRPr>
                    </a:p>
                  </a:txBody>
                  <a:tcPr marL="68580" marR="68580" marT="0" marB="0"/>
                </a:tc>
              </a:tr>
              <a:tr h="384835">
                <a:tc>
                  <a:txBody>
                    <a:bodyPr/>
                    <a:lstStyle/>
                    <a:p>
                      <a:pPr algn="ctr" rtl="1">
                        <a:lnSpc>
                          <a:spcPct val="115000"/>
                        </a:lnSpc>
                        <a:spcAft>
                          <a:spcPts val="0"/>
                        </a:spcAft>
                      </a:pPr>
                      <a:r>
                        <a:rPr lang="ar-SA" sz="1800">
                          <a:effectLst/>
                        </a:rPr>
                        <a:t>110نجر</a:t>
                      </a:r>
                      <a:endParaRPr lang="en-US" sz="160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800">
                          <a:effectLst/>
                        </a:rPr>
                        <a:t>اللغة الانجليزية (1)</a:t>
                      </a:r>
                      <a:endParaRPr lang="en-US" sz="160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800">
                          <a:effectLst/>
                        </a:rPr>
                        <a:t>7</a:t>
                      </a:r>
                      <a:endParaRPr lang="en-US" sz="1600">
                        <a:effectLst/>
                        <a:latin typeface="Calibri"/>
                        <a:ea typeface="Calibri"/>
                        <a:cs typeface="Arial"/>
                      </a:endParaRPr>
                    </a:p>
                  </a:txBody>
                  <a:tcPr marL="68580" marR="68580" marT="0" marB="0" anchor="ctr"/>
                </a:tc>
              </a:tr>
              <a:tr h="384835">
                <a:tc>
                  <a:txBody>
                    <a:bodyPr/>
                    <a:lstStyle/>
                    <a:p>
                      <a:pPr algn="ctr" rtl="1">
                        <a:lnSpc>
                          <a:spcPct val="115000"/>
                        </a:lnSpc>
                        <a:spcAft>
                          <a:spcPts val="0"/>
                        </a:spcAft>
                      </a:pPr>
                      <a:r>
                        <a:rPr lang="ar-SA" sz="1800">
                          <a:effectLst/>
                        </a:rPr>
                        <a:t>110 علر</a:t>
                      </a:r>
                      <a:endParaRPr lang="en-US" sz="160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800">
                          <a:effectLst/>
                        </a:rPr>
                        <a:t>مهارات لغوية واتصالات</a:t>
                      </a:r>
                      <a:endParaRPr lang="en-US" sz="160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800">
                          <a:effectLst/>
                        </a:rPr>
                        <a:t>3</a:t>
                      </a:r>
                      <a:endParaRPr lang="en-US" sz="1600">
                        <a:effectLst/>
                        <a:latin typeface="Calibri"/>
                        <a:ea typeface="Calibri"/>
                        <a:cs typeface="Arial"/>
                      </a:endParaRPr>
                    </a:p>
                  </a:txBody>
                  <a:tcPr marL="68580" marR="68580" marT="0" marB="0" anchor="ctr"/>
                </a:tc>
              </a:tr>
              <a:tr h="384835">
                <a:tc>
                  <a:txBody>
                    <a:bodyPr/>
                    <a:lstStyle/>
                    <a:p>
                      <a:pPr algn="ctr" rtl="1">
                        <a:lnSpc>
                          <a:spcPct val="115000"/>
                        </a:lnSpc>
                        <a:spcAft>
                          <a:spcPts val="0"/>
                        </a:spcAft>
                      </a:pPr>
                      <a:r>
                        <a:rPr lang="ar-SA" sz="1800">
                          <a:effectLst/>
                        </a:rPr>
                        <a:t>110حسر</a:t>
                      </a:r>
                      <a:endParaRPr lang="en-US" sz="1600">
                        <a:effectLst/>
                        <a:latin typeface="Calibri"/>
                        <a:ea typeface="Calibri"/>
                        <a:cs typeface="Arial"/>
                      </a:endParaRPr>
                    </a:p>
                  </a:txBody>
                  <a:tcPr marL="68580" marR="68580" marT="0" marB="0"/>
                </a:tc>
                <a:tc>
                  <a:txBody>
                    <a:bodyPr/>
                    <a:lstStyle/>
                    <a:p>
                      <a:pPr algn="ctr" rtl="1">
                        <a:lnSpc>
                          <a:spcPct val="115000"/>
                        </a:lnSpc>
                        <a:spcAft>
                          <a:spcPts val="0"/>
                        </a:spcAft>
                      </a:pPr>
                      <a:r>
                        <a:rPr lang="ar-SA" sz="1800">
                          <a:effectLst/>
                        </a:rPr>
                        <a:t>مبادئ الحاسب الآلي وتقنية المعلومات</a:t>
                      </a:r>
                      <a:endParaRPr lang="en-US" sz="1600">
                        <a:effectLst/>
                        <a:latin typeface="Calibri"/>
                        <a:ea typeface="Calibri"/>
                        <a:cs typeface="Arial"/>
                      </a:endParaRPr>
                    </a:p>
                  </a:txBody>
                  <a:tcPr marL="68580" marR="68580" marT="0" marB="0"/>
                </a:tc>
                <a:tc>
                  <a:txBody>
                    <a:bodyPr/>
                    <a:lstStyle/>
                    <a:p>
                      <a:pPr algn="ctr" rtl="1">
                        <a:lnSpc>
                          <a:spcPct val="115000"/>
                        </a:lnSpc>
                        <a:spcAft>
                          <a:spcPts val="0"/>
                        </a:spcAft>
                      </a:pPr>
                      <a:r>
                        <a:rPr lang="ar-SA" sz="1800">
                          <a:effectLst/>
                        </a:rPr>
                        <a:t>5</a:t>
                      </a:r>
                      <a:endParaRPr lang="en-US" sz="1600">
                        <a:effectLst/>
                        <a:latin typeface="Calibri"/>
                        <a:ea typeface="Calibri"/>
                        <a:cs typeface="Arial"/>
                      </a:endParaRPr>
                    </a:p>
                  </a:txBody>
                  <a:tcPr marL="68580" marR="68580" marT="0" marB="0"/>
                </a:tc>
              </a:tr>
              <a:tr h="384835">
                <a:tc>
                  <a:txBody>
                    <a:bodyPr/>
                    <a:lstStyle/>
                    <a:p>
                      <a:pPr algn="ctr" rtl="1">
                        <a:lnSpc>
                          <a:spcPct val="115000"/>
                        </a:lnSpc>
                        <a:spcAft>
                          <a:spcPts val="0"/>
                        </a:spcAft>
                      </a:pPr>
                      <a:r>
                        <a:rPr lang="ar-SA" sz="1800">
                          <a:effectLst/>
                        </a:rPr>
                        <a:t>110رضت</a:t>
                      </a:r>
                      <a:endParaRPr lang="en-US" sz="1600">
                        <a:effectLst/>
                        <a:latin typeface="Calibri"/>
                        <a:ea typeface="Calibri"/>
                        <a:cs typeface="Arial"/>
                      </a:endParaRPr>
                    </a:p>
                  </a:txBody>
                  <a:tcPr marL="68580" marR="68580" marT="0" marB="0"/>
                </a:tc>
                <a:tc>
                  <a:txBody>
                    <a:bodyPr/>
                    <a:lstStyle/>
                    <a:p>
                      <a:pPr algn="ctr" rtl="1">
                        <a:lnSpc>
                          <a:spcPct val="115000"/>
                        </a:lnSpc>
                        <a:spcAft>
                          <a:spcPts val="0"/>
                        </a:spcAft>
                      </a:pPr>
                      <a:r>
                        <a:rPr lang="ar-SA" sz="1800">
                          <a:effectLst/>
                        </a:rPr>
                        <a:t>مهارات رياضية</a:t>
                      </a:r>
                      <a:endParaRPr lang="en-US" sz="1600">
                        <a:effectLst/>
                        <a:latin typeface="Calibri"/>
                        <a:ea typeface="Calibri"/>
                        <a:cs typeface="Arial"/>
                      </a:endParaRPr>
                    </a:p>
                  </a:txBody>
                  <a:tcPr marL="68580" marR="68580" marT="0" marB="0"/>
                </a:tc>
                <a:tc>
                  <a:txBody>
                    <a:bodyPr/>
                    <a:lstStyle/>
                    <a:p>
                      <a:pPr algn="ctr" rtl="1">
                        <a:lnSpc>
                          <a:spcPct val="115000"/>
                        </a:lnSpc>
                        <a:spcAft>
                          <a:spcPts val="0"/>
                        </a:spcAft>
                      </a:pPr>
                      <a:r>
                        <a:rPr lang="ar-SA" sz="1800">
                          <a:effectLst/>
                        </a:rPr>
                        <a:t>2</a:t>
                      </a:r>
                      <a:endParaRPr lang="en-US" sz="1600">
                        <a:effectLst/>
                        <a:latin typeface="Calibri"/>
                        <a:ea typeface="Calibri"/>
                        <a:cs typeface="Arial"/>
                      </a:endParaRPr>
                    </a:p>
                  </a:txBody>
                  <a:tcPr marL="68580" marR="68580" marT="0" marB="0"/>
                </a:tc>
              </a:tr>
              <a:tr h="668115">
                <a:tc gridSpan="2">
                  <a:txBody>
                    <a:bodyPr/>
                    <a:lstStyle/>
                    <a:p>
                      <a:pPr algn="ctr" rtl="1">
                        <a:lnSpc>
                          <a:spcPct val="115000"/>
                        </a:lnSpc>
                        <a:spcAft>
                          <a:spcPts val="0"/>
                        </a:spcAft>
                      </a:pPr>
                      <a:r>
                        <a:rPr lang="ar-SA" sz="1800" dirty="0">
                          <a:effectLst/>
                        </a:rPr>
                        <a:t>المجمــــــــــــــــــــــــــــــــــــــــوع</a:t>
                      </a:r>
                      <a:endParaRPr lang="en-US" sz="1600" dirty="0">
                        <a:effectLst/>
                        <a:latin typeface="Calibri"/>
                        <a:ea typeface="Calibri"/>
                        <a:cs typeface="Arial"/>
                      </a:endParaRPr>
                    </a:p>
                  </a:txBody>
                  <a:tcPr marL="68580" marR="68580" marT="0" marB="0" anchor="ctr"/>
                </a:tc>
                <a:tc hMerge="1">
                  <a:txBody>
                    <a:bodyPr/>
                    <a:lstStyle/>
                    <a:p>
                      <a:endParaRPr lang="en-US"/>
                    </a:p>
                  </a:txBody>
                  <a:tcPr/>
                </a:tc>
                <a:tc>
                  <a:txBody>
                    <a:bodyPr/>
                    <a:lstStyle/>
                    <a:p>
                      <a:pPr algn="ctr" rtl="1">
                        <a:lnSpc>
                          <a:spcPct val="115000"/>
                        </a:lnSpc>
                        <a:spcAft>
                          <a:spcPts val="0"/>
                        </a:spcAft>
                      </a:pPr>
                      <a:r>
                        <a:rPr lang="ar-SA" sz="1800" dirty="0">
                          <a:effectLst/>
                        </a:rPr>
                        <a:t>17</a:t>
                      </a:r>
                      <a:endParaRPr lang="en-US" sz="1600" dirty="0">
                        <a:effectLst/>
                        <a:latin typeface="Calibri"/>
                        <a:ea typeface="Calibri"/>
                        <a:cs typeface="Arial"/>
                      </a:endParaRPr>
                    </a:p>
                  </a:txBody>
                  <a:tcPr marL="68580" marR="68580" marT="0" marB="0" anchor="ctr"/>
                </a:tc>
              </a:tr>
            </a:tbl>
          </a:graphicData>
        </a:graphic>
      </p:graphicFrame>
      <p:sp>
        <p:nvSpPr>
          <p:cNvPr id="5" name="Rectangle 1"/>
          <p:cNvSpPr>
            <a:spLocks noChangeArrowheads="1"/>
          </p:cNvSpPr>
          <p:nvPr/>
        </p:nvSpPr>
        <p:spPr bwMode="auto">
          <a:xfrm>
            <a:off x="1090820" y="2337021"/>
            <a:ext cx="684076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(المستوى الأول - لجميع طلاب البرنامج التأهيلي )</a:t>
            </a:r>
            <a:endParaRPr kumimoji="0" lang="en-US" sz="11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
        <p:nvSpPr>
          <p:cNvPr id="7" name="Title 1"/>
          <p:cNvSpPr>
            <a:spLocks noGrp="1"/>
          </p:cNvSpPr>
          <p:nvPr>
            <p:ph type="title"/>
          </p:nvPr>
        </p:nvSpPr>
        <p:spPr>
          <a:xfrm>
            <a:off x="1291672" y="908720"/>
            <a:ext cx="7024744" cy="1143000"/>
          </a:xfrm>
        </p:spPr>
        <p:txBody>
          <a:bodyPr>
            <a:normAutofit/>
          </a:bodyPr>
          <a:lstStyle/>
          <a:p>
            <a:pPr algn="r"/>
            <a:r>
              <a:rPr lang="ar-SA" b="1" dirty="0"/>
              <a:t>خطة </a:t>
            </a:r>
            <a:r>
              <a:rPr lang="ar-SA" b="1" dirty="0" smtClean="0"/>
              <a:t>الدراسة</a:t>
            </a:r>
            <a:r>
              <a:rPr lang="ar-JO" b="1" dirty="0" smtClean="0"/>
              <a:t> للحاسب الآلي</a:t>
            </a:r>
            <a:r>
              <a:rPr lang="ar-SA" b="1" dirty="0" smtClean="0"/>
              <a:t> </a:t>
            </a:r>
            <a:r>
              <a:rPr lang="ar-SA" sz="2400" b="1" u="sng" dirty="0"/>
              <a:t>للبرنامج التأهيلي</a:t>
            </a:r>
            <a:endParaRPr lang="en-US" sz="2400" u="sng" dirty="0"/>
          </a:p>
        </p:txBody>
      </p:sp>
    </p:spTree>
    <p:extLst>
      <p:ext uri="{BB962C8B-B14F-4D97-AF65-F5344CB8AC3E}">
        <p14:creationId xmlns:p14="http://schemas.microsoft.com/office/powerpoint/2010/main" val="12804456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090820" y="2337021"/>
            <a:ext cx="684076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rtl="1" fontAlgn="base">
              <a:spcBef>
                <a:spcPct val="0"/>
              </a:spcBef>
              <a:spcAft>
                <a:spcPct val="0"/>
              </a:spcAft>
            </a:pPr>
            <a:r>
              <a:rPr kumimoji="0" lang="ar-SA"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(مقررات علوم الحاسب /المستوى الثاني – تأهيلي)</a:t>
            </a:r>
            <a:endParaRPr kumimoji="0" lang="en-US" sz="1100" b="1" i="0" u="none" strike="noStrike" cap="none" normalizeH="0" baseline="0" dirty="0" smtClean="0">
              <a:ln>
                <a:noFill/>
              </a:ln>
              <a:solidFill>
                <a:schemeClr val="tx1"/>
              </a:solidFill>
              <a:effectLst/>
              <a:latin typeface="Arial" pitchFamily="34" charset="0"/>
              <a:cs typeface="Arial" pitchFamily="34" charset="0"/>
            </a:endParaRPr>
          </a:p>
        </p:txBody>
      </p:sp>
      <p:sp>
        <p:nvSpPr>
          <p:cNvPr id="3" name="Content Placeholder 2"/>
          <p:cNvSpPr>
            <a:spLocks noGrp="1"/>
          </p:cNvSpPr>
          <p:nvPr>
            <p:ph idx="1"/>
          </p:nvPr>
        </p:nvSpPr>
        <p:spPr>
          <a:xfrm>
            <a:off x="1055261" y="2924944"/>
            <a:ext cx="6777317" cy="3508977"/>
          </a:xfrm>
        </p:spPr>
        <p:txBody>
          <a:bodyPr/>
          <a:lstStyle/>
          <a:p>
            <a:endParaRPr lang="ar-JO" dirty="0" smtClean="0"/>
          </a:p>
          <a:p>
            <a:pPr algn="r" rtl="1"/>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956488024"/>
              </p:ext>
            </p:extLst>
          </p:nvPr>
        </p:nvGraphicFramePr>
        <p:xfrm>
          <a:off x="1259633" y="2852936"/>
          <a:ext cx="6336704" cy="2808309"/>
        </p:xfrm>
        <a:graphic>
          <a:graphicData uri="http://schemas.openxmlformats.org/drawingml/2006/table">
            <a:tbl>
              <a:tblPr rtl="1" firstRow="1" firstCol="1" bandRow="1">
                <a:tableStyleId>{5C22544A-7EE6-4342-B048-85BDC9FD1C3A}</a:tableStyleId>
              </a:tblPr>
              <a:tblGrid>
                <a:gridCol w="1636319"/>
                <a:gridCol w="3425683"/>
                <a:gridCol w="979260"/>
                <a:gridCol w="295442"/>
              </a:tblGrid>
              <a:tr h="401187">
                <a:tc>
                  <a:txBody>
                    <a:bodyPr/>
                    <a:lstStyle/>
                    <a:p>
                      <a:pPr algn="ctr" rtl="1">
                        <a:lnSpc>
                          <a:spcPct val="115000"/>
                        </a:lnSpc>
                        <a:spcAft>
                          <a:spcPts val="0"/>
                        </a:spcAft>
                      </a:pPr>
                      <a:r>
                        <a:rPr lang="ar-SA" sz="1600" b="1">
                          <a:effectLst/>
                        </a:rPr>
                        <a:t>المقرر</a:t>
                      </a:r>
                      <a:endParaRPr lang="en-US" sz="1400" b="1">
                        <a:effectLst/>
                        <a:latin typeface="Calibri"/>
                        <a:ea typeface="Calibri"/>
                        <a:cs typeface="Arial"/>
                      </a:endParaRPr>
                    </a:p>
                  </a:txBody>
                  <a:tcPr marL="68580" marR="68580" marT="0" marB="0"/>
                </a:tc>
                <a:tc>
                  <a:txBody>
                    <a:bodyPr/>
                    <a:lstStyle/>
                    <a:p>
                      <a:pPr algn="ctr" rtl="1">
                        <a:lnSpc>
                          <a:spcPct val="115000"/>
                        </a:lnSpc>
                        <a:spcAft>
                          <a:spcPts val="0"/>
                        </a:spcAft>
                      </a:pPr>
                      <a:r>
                        <a:rPr lang="ar-SA" sz="1600" b="1">
                          <a:effectLst/>
                        </a:rPr>
                        <a:t>اسم المقرر الدراسي</a:t>
                      </a:r>
                      <a:endParaRPr lang="en-US" sz="1400" b="1">
                        <a:effectLst/>
                        <a:latin typeface="Calibri"/>
                        <a:ea typeface="Calibri"/>
                        <a:cs typeface="Arial"/>
                      </a:endParaRPr>
                    </a:p>
                  </a:txBody>
                  <a:tcPr marL="68580" marR="68580" marT="0" marB="0"/>
                </a:tc>
                <a:tc>
                  <a:txBody>
                    <a:bodyPr/>
                    <a:lstStyle/>
                    <a:p>
                      <a:pPr algn="ctr" rtl="1">
                        <a:lnSpc>
                          <a:spcPct val="115000"/>
                        </a:lnSpc>
                        <a:spcAft>
                          <a:spcPts val="0"/>
                        </a:spcAft>
                      </a:pPr>
                      <a:r>
                        <a:rPr lang="ar-SA" sz="1600" b="1">
                          <a:effectLst/>
                        </a:rPr>
                        <a:t>وحــــدة</a:t>
                      </a:r>
                      <a:endParaRPr lang="en-US" sz="1400" b="1">
                        <a:effectLst/>
                        <a:latin typeface="Calibri"/>
                        <a:ea typeface="Calibri"/>
                        <a:cs typeface="Arial"/>
                      </a:endParaRPr>
                    </a:p>
                  </a:txBody>
                  <a:tcPr marL="68580" marR="68580" marT="0" marB="0"/>
                </a:tc>
                <a:tc>
                  <a:txBody>
                    <a:bodyPr/>
                    <a:lstStyle/>
                    <a:p>
                      <a:pPr rtl="1">
                        <a:lnSpc>
                          <a:spcPct val="115000"/>
                        </a:lnSpc>
                      </a:pPr>
                      <a:endParaRPr lang="en-US" sz="1400" b="1">
                        <a:effectLst/>
                        <a:latin typeface="Calibri"/>
                        <a:cs typeface="Arial"/>
                      </a:endParaRPr>
                    </a:p>
                  </a:txBody>
                  <a:tcPr marL="68580" marR="68580" marT="0" marB="0" anchor="ctr"/>
                </a:tc>
              </a:tr>
              <a:tr h="401187">
                <a:tc>
                  <a:txBody>
                    <a:bodyPr/>
                    <a:lstStyle/>
                    <a:p>
                      <a:pPr algn="ctr" rtl="1">
                        <a:lnSpc>
                          <a:spcPct val="115000"/>
                        </a:lnSpc>
                        <a:spcAft>
                          <a:spcPts val="0"/>
                        </a:spcAft>
                      </a:pPr>
                      <a:r>
                        <a:rPr lang="ar-SA" sz="1600" b="1">
                          <a:effectLst/>
                        </a:rPr>
                        <a:t>122 نجر</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اللغة الانجليزية (2)</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4</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401187">
                <a:tc>
                  <a:txBody>
                    <a:bodyPr/>
                    <a:lstStyle/>
                    <a:p>
                      <a:pPr algn="ctr" rtl="1">
                        <a:lnSpc>
                          <a:spcPct val="115000"/>
                        </a:lnSpc>
                        <a:spcAft>
                          <a:spcPts val="0"/>
                        </a:spcAft>
                      </a:pPr>
                      <a:r>
                        <a:rPr lang="ar-SA" sz="1600" b="1">
                          <a:effectLst/>
                        </a:rPr>
                        <a:t>121حاسب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برمجة الحاسبات - 1</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4</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401187">
                <a:tc>
                  <a:txBody>
                    <a:bodyPr/>
                    <a:lstStyle/>
                    <a:p>
                      <a:pPr algn="ctr" rtl="1">
                        <a:lnSpc>
                          <a:spcPct val="115000"/>
                        </a:lnSpc>
                        <a:spcAft>
                          <a:spcPts val="0"/>
                        </a:spcAft>
                      </a:pPr>
                      <a:r>
                        <a:rPr lang="ar-SA" sz="1600" b="1">
                          <a:effectLst/>
                        </a:rPr>
                        <a:t>122حاسب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البرمجة بلغة بيسك المرئية</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401187">
                <a:tc>
                  <a:txBody>
                    <a:bodyPr/>
                    <a:lstStyle/>
                    <a:p>
                      <a:pPr algn="ctr" rtl="1">
                        <a:lnSpc>
                          <a:spcPct val="115000"/>
                        </a:lnSpc>
                        <a:spcAft>
                          <a:spcPts val="0"/>
                        </a:spcAft>
                      </a:pPr>
                      <a:r>
                        <a:rPr lang="ar-SA" sz="1600" b="1">
                          <a:effectLst/>
                        </a:rPr>
                        <a:t>123حاسب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نظم التشغيل</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401187">
                <a:tc>
                  <a:txBody>
                    <a:bodyPr/>
                    <a:lstStyle/>
                    <a:p>
                      <a:pPr algn="ctr" rtl="1">
                        <a:lnSpc>
                          <a:spcPct val="115000"/>
                        </a:lnSpc>
                        <a:spcAft>
                          <a:spcPts val="0"/>
                        </a:spcAft>
                      </a:pPr>
                      <a:r>
                        <a:rPr lang="ar-SA" sz="1600" b="1">
                          <a:effectLst/>
                        </a:rPr>
                        <a:t>124حاسب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dirty="0">
                          <a:effectLst/>
                        </a:rPr>
                        <a:t>أسس نظم قواعد البيانات</a:t>
                      </a:r>
                      <a:endParaRPr lang="en-US" sz="1400" b="1" dirty="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401187">
                <a:tc gridSpan="2">
                  <a:txBody>
                    <a:bodyPr/>
                    <a:lstStyle/>
                    <a:p>
                      <a:pPr algn="ctr" rtl="1">
                        <a:lnSpc>
                          <a:spcPct val="115000"/>
                        </a:lnSpc>
                        <a:spcAft>
                          <a:spcPts val="0"/>
                        </a:spcAft>
                      </a:pPr>
                      <a:r>
                        <a:rPr lang="ar-SA" sz="1600" b="1">
                          <a:effectLst/>
                        </a:rPr>
                        <a:t>المجمــــــــــــــــــــــــوع</a:t>
                      </a:r>
                      <a:endParaRPr lang="en-US" sz="1400" b="1">
                        <a:effectLst/>
                        <a:latin typeface="Calibri"/>
                        <a:ea typeface="Calibri"/>
                        <a:cs typeface="Arial"/>
                      </a:endParaRPr>
                    </a:p>
                  </a:txBody>
                  <a:tcPr marL="68580" marR="68580" marT="0" marB="0" anchor="ctr"/>
                </a:tc>
                <a:tc hMerge="1">
                  <a:txBody>
                    <a:bodyPr/>
                    <a:lstStyle/>
                    <a:p>
                      <a:endParaRPr lang="en-US"/>
                    </a:p>
                  </a:txBody>
                  <a:tcPr/>
                </a:tc>
                <a:tc>
                  <a:txBody>
                    <a:bodyPr/>
                    <a:lstStyle/>
                    <a:p>
                      <a:pPr algn="ctr" rtl="1">
                        <a:lnSpc>
                          <a:spcPct val="115000"/>
                        </a:lnSpc>
                        <a:spcAft>
                          <a:spcPts val="0"/>
                        </a:spcAft>
                      </a:pPr>
                      <a:r>
                        <a:rPr lang="ar-SA" sz="1600" b="1">
                          <a:effectLst/>
                        </a:rPr>
                        <a:t>17</a:t>
                      </a:r>
                      <a:endParaRPr lang="en-US" sz="1400" b="1">
                        <a:effectLst/>
                        <a:latin typeface="Calibri"/>
                        <a:ea typeface="Calibri"/>
                        <a:cs typeface="Arial"/>
                      </a:endParaRPr>
                    </a:p>
                  </a:txBody>
                  <a:tcPr marL="0" marR="0" marT="0" marB="0"/>
                </a:tc>
                <a:tc>
                  <a:txBody>
                    <a:bodyPr/>
                    <a:lstStyle/>
                    <a:p>
                      <a:pPr rtl="1">
                        <a:lnSpc>
                          <a:spcPct val="115000"/>
                        </a:lnSpc>
                      </a:pPr>
                      <a:endParaRPr lang="en-US" sz="1400" b="1" dirty="0">
                        <a:effectLst/>
                        <a:latin typeface="Calibri"/>
                        <a:cs typeface="Arial"/>
                      </a:endParaRPr>
                    </a:p>
                  </a:txBody>
                  <a:tcPr marL="68580" marR="68580" marT="0" marB="0"/>
                </a:tc>
              </a:tr>
            </a:tbl>
          </a:graphicData>
        </a:graphic>
      </p:graphicFrame>
      <p:sp>
        <p:nvSpPr>
          <p:cNvPr id="7" name="TextBox 6"/>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
        <p:nvSpPr>
          <p:cNvPr id="8" name="Title 1"/>
          <p:cNvSpPr>
            <a:spLocks noGrp="1"/>
          </p:cNvSpPr>
          <p:nvPr>
            <p:ph type="title"/>
          </p:nvPr>
        </p:nvSpPr>
        <p:spPr>
          <a:xfrm>
            <a:off x="1291672" y="908720"/>
            <a:ext cx="7024744" cy="1143000"/>
          </a:xfrm>
        </p:spPr>
        <p:txBody>
          <a:bodyPr>
            <a:normAutofit/>
          </a:bodyPr>
          <a:lstStyle/>
          <a:p>
            <a:pPr algn="r"/>
            <a:r>
              <a:rPr lang="ar-SA" b="1" dirty="0"/>
              <a:t>خطة </a:t>
            </a:r>
            <a:r>
              <a:rPr lang="ar-SA" b="1" dirty="0" smtClean="0"/>
              <a:t>الدراسة</a:t>
            </a:r>
            <a:r>
              <a:rPr lang="ar-JO" b="1" dirty="0" smtClean="0"/>
              <a:t> للحاسب الآلي</a:t>
            </a:r>
            <a:r>
              <a:rPr lang="ar-SA" b="1" dirty="0" smtClean="0"/>
              <a:t> </a:t>
            </a:r>
            <a:r>
              <a:rPr lang="ar-SA" sz="2400" b="1" u="sng" dirty="0"/>
              <a:t>للبرنامج التأهيلي</a:t>
            </a:r>
            <a:endParaRPr lang="en-US" sz="2400" u="sng" dirty="0"/>
          </a:p>
        </p:txBody>
      </p:sp>
    </p:spTree>
    <p:extLst>
      <p:ext uri="{BB962C8B-B14F-4D97-AF65-F5344CB8AC3E}">
        <p14:creationId xmlns:p14="http://schemas.microsoft.com/office/powerpoint/2010/main" val="1994617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090820" y="2337021"/>
            <a:ext cx="684076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rtl="1" fontAlgn="base">
              <a:spcBef>
                <a:spcPct val="0"/>
              </a:spcBef>
              <a:spcAft>
                <a:spcPct val="0"/>
              </a:spcAft>
            </a:pPr>
            <a:r>
              <a:rPr kumimoji="0" lang="ar-SA"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(مقررات علوم الحاسب /المستوى </a:t>
            </a:r>
            <a:r>
              <a:rPr kumimoji="0" lang="ar-JO"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الثالث </a:t>
            </a:r>
            <a:r>
              <a:rPr kumimoji="0" lang="ar-SA"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تأهيلي)</a:t>
            </a:r>
            <a:endParaRPr kumimoji="0" lang="en-US" sz="1100" b="1" i="0" u="none" strike="noStrike" cap="none" normalizeH="0" baseline="0" dirty="0" smtClean="0">
              <a:ln>
                <a:noFill/>
              </a:ln>
              <a:solidFill>
                <a:schemeClr val="tx1"/>
              </a:solidFill>
              <a:effectLst/>
              <a:latin typeface="Arial" pitchFamily="34" charset="0"/>
              <a:cs typeface="Arial" pitchFamily="34" charset="0"/>
            </a:endParaRPr>
          </a:p>
        </p:txBody>
      </p:sp>
      <p:sp>
        <p:nvSpPr>
          <p:cNvPr id="3" name="Content Placeholder 2"/>
          <p:cNvSpPr>
            <a:spLocks noGrp="1"/>
          </p:cNvSpPr>
          <p:nvPr>
            <p:ph idx="1"/>
          </p:nvPr>
        </p:nvSpPr>
        <p:spPr>
          <a:xfrm>
            <a:off x="1043492" y="2800343"/>
            <a:ext cx="6777317" cy="3508977"/>
          </a:xfrm>
        </p:spPr>
        <p:txBody>
          <a:bodyPr/>
          <a:lstStyle/>
          <a:p>
            <a:endParaRPr lang="ar-JO" dirty="0" smtClean="0"/>
          </a:p>
          <a:p>
            <a:pPr algn="r" rtl="1"/>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59491785"/>
              </p:ext>
            </p:extLst>
          </p:nvPr>
        </p:nvGraphicFramePr>
        <p:xfrm>
          <a:off x="1187625" y="2852936"/>
          <a:ext cx="6743956" cy="3096346"/>
        </p:xfrm>
        <a:graphic>
          <a:graphicData uri="http://schemas.openxmlformats.org/drawingml/2006/table">
            <a:tbl>
              <a:tblPr rtl="1" firstRow="1" firstCol="1" bandRow="1">
                <a:tableStyleId>{5C22544A-7EE6-4342-B048-85BDC9FD1C3A}</a:tableStyleId>
              </a:tblPr>
              <a:tblGrid>
                <a:gridCol w="1651003"/>
                <a:gridCol w="3801040"/>
                <a:gridCol w="992235"/>
                <a:gridCol w="299678"/>
              </a:tblGrid>
              <a:tr h="362961">
                <a:tc>
                  <a:txBody>
                    <a:bodyPr/>
                    <a:lstStyle/>
                    <a:p>
                      <a:pPr algn="ctr" rtl="1">
                        <a:lnSpc>
                          <a:spcPct val="115000"/>
                        </a:lnSpc>
                        <a:spcAft>
                          <a:spcPts val="0"/>
                        </a:spcAft>
                      </a:pPr>
                      <a:r>
                        <a:rPr lang="ar-SA" sz="1600" b="1" dirty="0">
                          <a:effectLst/>
                        </a:rPr>
                        <a:t>المقرر</a:t>
                      </a:r>
                      <a:endParaRPr lang="en-US" sz="1400" b="1" dirty="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اسم المقرر الدراسي</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وحــــدة</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362961">
                <a:tc>
                  <a:txBody>
                    <a:bodyPr/>
                    <a:lstStyle/>
                    <a:p>
                      <a:pPr algn="ctr" rtl="1">
                        <a:lnSpc>
                          <a:spcPct val="115000"/>
                        </a:lnSpc>
                        <a:spcAft>
                          <a:spcPts val="0"/>
                        </a:spcAft>
                      </a:pPr>
                      <a:r>
                        <a:rPr lang="ar-SA" sz="1600" b="1">
                          <a:effectLst/>
                        </a:rPr>
                        <a:t>235حاسب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تطبيقات الوسائط المتعددة</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362961">
                <a:tc>
                  <a:txBody>
                    <a:bodyPr/>
                    <a:lstStyle/>
                    <a:p>
                      <a:pPr algn="ctr" rtl="1">
                        <a:lnSpc>
                          <a:spcPct val="115000"/>
                        </a:lnSpc>
                        <a:spcAft>
                          <a:spcPts val="0"/>
                        </a:spcAft>
                      </a:pPr>
                      <a:r>
                        <a:rPr lang="ar-SA" sz="1600" b="1">
                          <a:effectLst/>
                        </a:rPr>
                        <a:t>231حاسب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برمجة الحاسبات - 2</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362961">
                <a:tc>
                  <a:txBody>
                    <a:bodyPr/>
                    <a:lstStyle/>
                    <a:p>
                      <a:pPr algn="ctr" rtl="1">
                        <a:lnSpc>
                          <a:spcPct val="115000"/>
                        </a:lnSpc>
                        <a:spcAft>
                          <a:spcPts val="0"/>
                        </a:spcAft>
                      </a:pPr>
                      <a:r>
                        <a:rPr lang="ar-SA" sz="1600" b="1">
                          <a:effectLst/>
                        </a:rPr>
                        <a:t>232حاسب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البرمجة المتقدمة بلغة بيسك المرئية</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362961">
                <a:tc>
                  <a:txBody>
                    <a:bodyPr/>
                    <a:lstStyle/>
                    <a:p>
                      <a:pPr algn="ctr" rtl="1">
                        <a:lnSpc>
                          <a:spcPct val="115000"/>
                        </a:lnSpc>
                        <a:spcAft>
                          <a:spcPts val="0"/>
                        </a:spcAft>
                      </a:pPr>
                      <a:r>
                        <a:rPr lang="ar-SA" sz="1600" b="1">
                          <a:effectLst/>
                        </a:rPr>
                        <a:t>233حاسب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dirty="0">
                          <a:effectLst/>
                        </a:rPr>
                        <a:t>معمل نظم قواعد البيانات</a:t>
                      </a:r>
                      <a:endParaRPr lang="en-US" sz="1400" b="1" dirty="0">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362961">
                <a:tc>
                  <a:txBody>
                    <a:bodyPr/>
                    <a:lstStyle/>
                    <a:p>
                      <a:pPr algn="ctr" rtl="1">
                        <a:lnSpc>
                          <a:spcPct val="115000"/>
                        </a:lnSpc>
                        <a:spcAft>
                          <a:spcPts val="0"/>
                        </a:spcAft>
                      </a:pPr>
                      <a:r>
                        <a:rPr lang="ar-SA" sz="1600" b="1">
                          <a:effectLst/>
                        </a:rPr>
                        <a:t>234حاسب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تحليل النظم</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362961">
                <a:tc>
                  <a:txBody>
                    <a:bodyPr/>
                    <a:lstStyle/>
                    <a:p>
                      <a:pPr algn="ctr" rtl="1">
                        <a:lnSpc>
                          <a:spcPct val="115000"/>
                        </a:lnSpc>
                        <a:spcAft>
                          <a:spcPts val="0"/>
                        </a:spcAft>
                      </a:pPr>
                      <a:r>
                        <a:rPr lang="ar-SA" sz="1600" b="1">
                          <a:effectLst/>
                        </a:rPr>
                        <a:t>236حاسب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تطبيقات الإنترنت</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555619">
                <a:tc gridSpan="2">
                  <a:txBody>
                    <a:bodyPr/>
                    <a:lstStyle/>
                    <a:p>
                      <a:pPr algn="ctr" rtl="1">
                        <a:lnSpc>
                          <a:spcPct val="115000"/>
                        </a:lnSpc>
                        <a:spcAft>
                          <a:spcPts val="0"/>
                        </a:spcAft>
                      </a:pPr>
                      <a:r>
                        <a:rPr lang="ar-SA" sz="1600" b="1">
                          <a:effectLst/>
                        </a:rPr>
                        <a:t>المجمــــــــــــــــــــــــوع</a:t>
                      </a:r>
                      <a:endParaRPr lang="en-US" sz="1400" b="1">
                        <a:effectLst/>
                        <a:latin typeface="Calibri"/>
                        <a:ea typeface="Calibri"/>
                        <a:cs typeface="Arial"/>
                      </a:endParaRPr>
                    </a:p>
                  </a:txBody>
                  <a:tcPr marL="68580" marR="68580" marT="0" marB="0" anchor="ctr"/>
                </a:tc>
                <a:tc hMerge="1">
                  <a:txBody>
                    <a:bodyPr/>
                    <a:lstStyle/>
                    <a:p>
                      <a:endParaRPr lang="en-US"/>
                    </a:p>
                  </a:txBody>
                  <a:tcPr/>
                </a:tc>
                <a:tc>
                  <a:txBody>
                    <a:bodyPr/>
                    <a:lstStyle/>
                    <a:p>
                      <a:pPr algn="ctr" rtl="1">
                        <a:lnSpc>
                          <a:spcPct val="115000"/>
                        </a:lnSpc>
                        <a:spcAft>
                          <a:spcPts val="0"/>
                        </a:spcAft>
                      </a:pPr>
                      <a:r>
                        <a:rPr lang="ar-SA" sz="1600" b="1" dirty="0">
                          <a:effectLst/>
                        </a:rPr>
                        <a:t>18</a:t>
                      </a:r>
                      <a:endParaRPr lang="en-US" sz="1400" b="1" dirty="0">
                        <a:effectLst/>
                        <a:latin typeface="Calibri"/>
                        <a:ea typeface="Calibri"/>
                        <a:cs typeface="Arial"/>
                      </a:endParaRPr>
                    </a:p>
                  </a:txBody>
                  <a:tcPr marL="68580" marR="68580" marT="0" marB="0" anchor="ctr"/>
                </a:tc>
                <a:tc>
                  <a:txBody>
                    <a:bodyPr/>
                    <a:lstStyle/>
                    <a:p>
                      <a:pPr rtl="1">
                        <a:lnSpc>
                          <a:spcPct val="115000"/>
                        </a:lnSpc>
                      </a:pPr>
                      <a:endParaRPr lang="en-US" sz="1400" b="1" dirty="0">
                        <a:effectLst/>
                        <a:latin typeface="Calibri"/>
                        <a:cs typeface="Arial"/>
                      </a:endParaRPr>
                    </a:p>
                  </a:txBody>
                  <a:tcPr marL="68580" marR="68580" marT="0" marB="0" anchor="ctr"/>
                </a:tc>
              </a:tr>
            </a:tbl>
          </a:graphicData>
        </a:graphic>
      </p:graphicFrame>
      <p:sp>
        <p:nvSpPr>
          <p:cNvPr id="7" name="TextBox 6"/>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
        <p:nvSpPr>
          <p:cNvPr id="8" name="Title 1"/>
          <p:cNvSpPr>
            <a:spLocks noGrp="1"/>
          </p:cNvSpPr>
          <p:nvPr>
            <p:ph type="title"/>
          </p:nvPr>
        </p:nvSpPr>
        <p:spPr>
          <a:xfrm>
            <a:off x="1291672" y="908720"/>
            <a:ext cx="7024744" cy="1143000"/>
          </a:xfrm>
        </p:spPr>
        <p:txBody>
          <a:bodyPr>
            <a:normAutofit/>
          </a:bodyPr>
          <a:lstStyle/>
          <a:p>
            <a:pPr algn="r"/>
            <a:r>
              <a:rPr lang="ar-SA" b="1" dirty="0"/>
              <a:t>خطة </a:t>
            </a:r>
            <a:r>
              <a:rPr lang="ar-SA" b="1" dirty="0" smtClean="0"/>
              <a:t>الدراسة</a:t>
            </a:r>
            <a:r>
              <a:rPr lang="ar-JO" b="1" dirty="0" smtClean="0"/>
              <a:t> للحاسب الآلي</a:t>
            </a:r>
            <a:r>
              <a:rPr lang="ar-SA" b="1" dirty="0" smtClean="0"/>
              <a:t> </a:t>
            </a:r>
            <a:r>
              <a:rPr lang="ar-SA" sz="2400" b="1" u="sng" dirty="0"/>
              <a:t>للبرنامج التأهيلي</a:t>
            </a:r>
            <a:endParaRPr lang="en-US" sz="2400" u="sng" dirty="0"/>
          </a:p>
        </p:txBody>
      </p:sp>
    </p:spTree>
    <p:extLst>
      <p:ext uri="{BB962C8B-B14F-4D97-AF65-F5344CB8AC3E}">
        <p14:creationId xmlns:p14="http://schemas.microsoft.com/office/powerpoint/2010/main" val="199461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672" y="908720"/>
            <a:ext cx="7024744" cy="1143000"/>
          </a:xfrm>
        </p:spPr>
        <p:txBody>
          <a:bodyPr>
            <a:normAutofit/>
          </a:bodyPr>
          <a:lstStyle/>
          <a:p>
            <a:pPr algn="r"/>
            <a:r>
              <a:rPr lang="ar-SA" b="1" dirty="0"/>
              <a:t>خطة </a:t>
            </a:r>
            <a:r>
              <a:rPr lang="ar-SA" b="1" dirty="0" smtClean="0"/>
              <a:t>الدراسة</a:t>
            </a:r>
            <a:r>
              <a:rPr lang="ar-JO" b="1" dirty="0" smtClean="0"/>
              <a:t> للحاسب الآلي</a:t>
            </a:r>
            <a:r>
              <a:rPr lang="ar-SA" b="1" dirty="0" smtClean="0"/>
              <a:t> </a:t>
            </a:r>
            <a:r>
              <a:rPr lang="ar-SA" sz="2400" b="1" u="sng" dirty="0"/>
              <a:t>للبرنامج التأهيلي</a:t>
            </a:r>
            <a:endParaRPr lang="en-US" sz="2400" u="sng" dirty="0"/>
          </a:p>
        </p:txBody>
      </p:sp>
      <p:sp>
        <p:nvSpPr>
          <p:cNvPr id="5" name="Rectangle 1"/>
          <p:cNvSpPr>
            <a:spLocks noChangeArrowheads="1"/>
          </p:cNvSpPr>
          <p:nvPr/>
        </p:nvSpPr>
        <p:spPr bwMode="auto">
          <a:xfrm>
            <a:off x="1090820" y="2337021"/>
            <a:ext cx="684076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rtl="1" fontAlgn="base">
              <a:spcBef>
                <a:spcPct val="0"/>
              </a:spcBef>
              <a:spcAft>
                <a:spcPct val="0"/>
              </a:spcAft>
            </a:pPr>
            <a:r>
              <a:rPr kumimoji="0" lang="ar-SA"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(مقررات علوم الحاسب /المستوى </a:t>
            </a:r>
            <a:r>
              <a:rPr kumimoji="0" lang="ar-JO"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الرابع </a:t>
            </a:r>
            <a:r>
              <a:rPr kumimoji="0" lang="ar-SA"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تأهيلي)</a:t>
            </a:r>
            <a:endParaRPr kumimoji="0" lang="en-US" sz="1100" b="1" i="0" u="none" strike="noStrike" cap="none" normalizeH="0" baseline="0" dirty="0" smtClean="0">
              <a:ln>
                <a:noFill/>
              </a:ln>
              <a:solidFill>
                <a:schemeClr val="tx1"/>
              </a:solidFill>
              <a:effectLst/>
              <a:latin typeface="Arial" pitchFamily="34" charset="0"/>
              <a:cs typeface="Arial" pitchFamily="34" charset="0"/>
            </a:endParaRPr>
          </a:p>
        </p:txBody>
      </p:sp>
      <p:sp>
        <p:nvSpPr>
          <p:cNvPr id="3" name="Content Placeholder 2"/>
          <p:cNvSpPr>
            <a:spLocks noGrp="1"/>
          </p:cNvSpPr>
          <p:nvPr>
            <p:ph idx="1"/>
          </p:nvPr>
        </p:nvSpPr>
        <p:spPr>
          <a:xfrm>
            <a:off x="1043492" y="2800343"/>
            <a:ext cx="6777317" cy="3508977"/>
          </a:xfrm>
        </p:spPr>
        <p:txBody>
          <a:bodyPr/>
          <a:lstStyle/>
          <a:p>
            <a:endParaRPr lang="ar-JO" dirty="0" smtClean="0"/>
          </a:p>
          <a:p>
            <a:pPr algn="r" rtl="1"/>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623980931"/>
              </p:ext>
            </p:extLst>
          </p:nvPr>
        </p:nvGraphicFramePr>
        <p:xfrm>
          <a:off x="1187623" y="2927677"/>
          <a:ext cx="6743957" cy="2856256"/>
        </p:xfrm>
        <a:graphic>
          <a:graphicData uri="http://schemas.openxmlformats.org/drawingml/2006/table">
            <a:tbl>
              <a:tblPr rtl="1" firstRow="1" firstCol="1" bandRow="1">
                <a:tableStyleId>{5C22544A-7EE6-4342-B048-85BDC9FD1C3A}</a:tableStyleId>
              </a:tblPr>
              <a:tblGrid>
                <a:gridCol w="1741483"/>
                <a:gridCol w="3645848"/>
                <a:gridCol w="1042196"/>
                <a:gridCol w="314430"/>
              </a:tblGrid>
              <a:tr h="357032">
                <a:tc>
                  <a:txBody>
                    <a:bodyPr/>
                    <a:lstStyle/>
                    <a:p>
                      <a:pPr algn="ctr" rtl="1">
                        <a:lnSpc>
                          <a:spcPct val="115000"/>
                        </a:lnSpc>
                        <a:spcAft>
                          <a:spcPts val="0"/>
                        </a:spcAft>
                      </a:pPr>
                      <a:r>
                        <a:rPr lang="ar-SA" sz="1600" b="1">
                          <a:effectLst/>
                        </a:rPr>
                        <a:t>المقرر</a:t>
                      </a:r>
                      <a:endParaRPr lang="en-US" sz="1400" b="1">
                        <a:effectLst/>
                        <a:latin typeface="Calibri"/>
                        <a:ea typeface="Calibri"/>
                        <a:cs typeface="Arial"/>
                      </a:endParaRPr>
                    </a:p>
                  </a:txBody>
                  <a:tcPr marL="68580" marR="68580" marT="0" marB="0"/>
                </a:tc>
                <a:tc>
                  <a:txBody>
                    <a:bodyPr/>
                    <a:lstStyle/>
                    <a:p>
                      <a:pPr algn="ctr" rtl="1">
                        <a:lnSpc>
                          <a:spcPct val="115000"/>
                        </a:lnSpc>
                        <a:spcAft>
                          <a:spcPts val="0"/>
                        </a:spcAft>
                      </a:pPr>
                      <a:r>
                        <a:rPr lang="ar-SA" sz="1600" b="1">
                          <a:effectLst/>
                        </a:rPr>
                        <a:t>اسم المقرر الدراسي</a:t>
                      </a:r>
                      <a:endParaRPr lang="en-US" sz="1400" b="1">
                        <a:effectLst/>
                        <a:latin typeface="Calibri"/>
                        <a:ea typeface="Calibri"/>
                        <a:cs typeface="Arial"/>
                      </a:endParaRPr>
                    </a:p>
                  </a:txBody>
                  <a:tcPr marL="68580" marR="68580" marT="0" marB="0"/>
                </a:tc>
                <a:tc>
                  <a:txBody>
                    <a:bodyPr/>
                    <a:lstStyle/>
                    <a:p>
                      <a:pPr algn="ctr" rtl="1">
                        <a:lnSpc>
                          <a:spcPct val="115000"/>
                        </a:lnSpc>
                        <a:spcAft>
                          <a:spcPts val="0"/>
                        </a:spcAft>
                      </a:pPr>
                      <a:r>
                        <a:rPr lang="ar-SA" sz="1600" b="1">
                          <a:effectLst/>
                        </a:rPr>
                        <a:t>وحــــدة</a:t>
                      </a:r>
                      <a:endParaRPr lang="en-US" sz="1400" b="1">
                        <a:effectLst/>
                        <a:latin typeface="Calibri"/>
                        <a:ea typeface="Calibri"/>
                        <a:cs typeface="Arial"/>
                      </a:endParaRPr>
                    </a:p>
                  </a:txBody>
                  <a:tcPr marL="68580" marR="68580" marT="0" marB="0"/>
                </a:tc>
                <a:tc>
                  <a:txBody>
                    <a:bodyPr/>
                    <a:lstStyle/>
                    <a:p>
                      <a:pPr rtl="1">
                        <a:lnSpc>
                          <a:spcPct val="115000"/>
                        </a:lnSpc>
                      </a:pPr>
                      <a:endParaRPr lang="en-US" sz="1400" b="1">
                        <a:effectLst/>
                        <a:latin typeface="Calibri"/>
                        <a:cs typeface="Arial"/>
                      </a:endParaRPr>
                    </a:p>
                  </a:txBody>
                  <a:tcPr marL="68580" marR="68580" marT="0" marB="0" anchor="ctr"/>
                </a:tc>
              </a:tr>
              <a:tr h="357032">
                <a:tc>
                  <a:txBody>
                    <a:bodyPr/>
                    <a:lstStyle/>
                    <a:p>
                      <a:pPr algn="ctr" rtl="1">
                        <a:lnSpc>
                          <a:spcPct val="115000"/>
                        </a:lnSpc>
                        <a:spcAft>
                          <a:spcPts val="0"/>
                        </a:spcAft>
                      </a:pPr>
                      <a:r>
                        <a:rPr lang="ar-SA" sz="1600" b="1">
                          <a:effectLst/>
                        </a:rPr>
                        <a:t>244 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المنطق الرقمي وعمارة الحاسبات</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4</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357032">
                <a:tc>
                  <a:txBody>
                    <a:bodyPr/>
                    <a:lstStyle/>
                    <a:p>
                      <a:pPr algn="ctr" rtl="1">
                        <a:lnSpc>
                          <a:spcPct val="115000"/>
                        </a:lnSpc>
                        <a:spcAft>
                          <a:spcPts val="0"/>
                        </a:spcAft>
                      </a:pPr>
                      <a:r>
                        <a:rPr lang="ar-SA" sz="1600" b="1">
                          <a:effectLst/>
                        </a:rPr>
                        <a:t>242حاسب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صيانة وتجميع الحاسب الآلي</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357032">
                <a:tc>
                  <a:txBody>
                    <a:bodyPr/>
                    <a:lstStyle/>
                    <a:p>
                      <a:pPr algn="ctr" rtl="1">
                        <a:lnSpc>
                          <a:spcPct val="115000"/>
                        </a:lnSpc>
                        <a:spcAft>
                          <a:spcPts val="0"/>
                        </a:spcAft>
                      </a:pPr>
                      <a:r>
                        <a:rPr lang="ar-SA" sz="1600" b="1">
                          <a:effectLst/>
                        </a:rPr>
                        <a:t>241 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شبكات الحاسب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357032">
                <a:tc>
                  <a:txBody>
                    <a:bodyPr/>
                    <a:lstStyle/>
                    <a:p>
                      <a:pPr algn="ctr" rtl="1">
                        <a:lnSpc>
                          <a:spcPct val="115000"/>
                        </a:lnSpc>
                        <a:spcAft>
                          <a:spcPts val="0"/>
                        </a:spcAft>
                      </a:pPr>
                      <a:r>
                        <a:rPr lang="ar-SA" sz="1600" b="1">
                          <a:effectLst/>
                        </a:rPr>
                        <a:t>243 حاسب </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تراكيب البيانات</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357032">
                <a:tc>
                  <a:txBody>
                    <a:bodyPr/>
                    <a:lstStyle/>
                    <a:p>
                      <a:pPr algn="ctr" rtl="1">
                        <a:lnSpc>
                          <a:spcPct val="115000"/>
                        </a:lnSpc>
                        <a:spcAft>
                          <a:spcPts val="0"/>
                        </a:spcAft>
                      </a:pPr>
                      <a:r>
                        <a:rPr lang="ar-SA" sz="1600" b="1">
                          <a:effectLst/>
                        </a:rPr>
                        <a:t>245 حاسب</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مشروع تخرج</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a:effectLst/>
                        </a:rPr>
                        <a:t>3</a:t>
                      </a:r>
                      <a:endParaRPr lang="en-US" sz="1400" b="1">
                        <a:effectLst/>
                        <a:latin typeface="Calibri"/>
                        <a:ea typeface="Calibri"/>
                        <a:cs typeface="Arial"/>
                      </a:endParaRPr>
                    </a:p>
                  </a:txBody>
                  <a:tcPr marL="68580" marR="68580" marT="0" marB="0" anchor="ctr"/>
                </a:tc>
                <a:tc>
                  <a:txBody>
                    <a:bodyPr/>
                    <a:lstStyle/>
                    <a:p>
                      <a:pPr rtl="1">
                        <a:lnSpc>
                          <a:spcPct val="115000"/>
                        </a:lnSpc>
                      </a:pPr>
                      <a:endParaRPr lang="en-US" sz="1400" b="1">
                        <a:effectLst/>
                        <a:latin typeface="Calibri"/>
                        <a:cs typeface="Arial"/>
                      </a:endParaRPr>
                    </a:p>
                  </a:txBody>
                  <a:tcPr marL="68580" marR="68580" marT="0" marB="0" anchor="ctr"/>
                </a:tc>
              </a:tr>
              <a:tr h="714064">
                <a:tc gridSpan="2">
                  <a:txBody>
                    <a:bodyPr/>
                    <a:lstStyle/>
                    <a:p>
                      <a:pPr algn="ctr" rtl="1">
                        <a:lnSpc>
                          <a:spcPct val="115000"/>
                        </a:lnSpc>
                        <a:spcAft>
                          <a:spcPts val="0"/>
                        </a:spcAft>
                      </a:pPr>
                      <a:r>
                        <a:rPr lang="ar-SA" sz="1600" b="1" dirty="0">
                          <a:effectLst/>
                        </a:rPr>
                        <a:t>المجمــــــــــــــــــــــــوع</a:t>
                      </a:r>
                      <a:endParaRPr lang="en-US" sz="1400" b="1" dirty="0">
                        <a:effectLst/>
                        <a:latin typeface="Calibri"/>
                        <a:ea typeface="Calibri"/>
                        <a:cs typeface="Arial"/>
                      </a:endParaRPr>
                    </a:p>
                  </a:txBody>
                  <a:tcPr marL="68580" marR="68580" marT="0" marB="0" anchor="ctr"/>
                </a:tc>
                <a:tc hMerge="1">
                  <a:txBody>
                    <a:bodyPr/>
                    <a:lstStyle/>
                    <a:p>
                      <a:endParaRPr lang="en-US"/>
                    </a:p>
                  </a:txBody>
                  <a:tcPr/>
                </a:tc>
                <a:tc>
                  <a:txBody>
                    <a:bodyPr/>
                    <a:lstStyle/>
                    <a:p>
                      <a:pPr algn="ctr" rtl="1">
                        <a:lnSpc>
                          <a:spcPct val="115000"/>
                        </a:lnSpc>
                        <a:spcAft>
                          <a:spcPts val="0"/>
                        </a:spcAft>
                      </a:pPr>
                      <a:r>
                        <a:rPr lang="ar-SA" sz="1600" b="1">
                          <a:effectLst/>
                        </a:rPr>
                        <a:t>16</a:t>
                      </a:r>
                      <a:endParaRPr lang="en-US" sz="1400" b="1">
                        <a:effectLst/>
                        <a:latin typeface="Calibri"/>
                        <a:ea typeface="Calibri"/>
                        <a:cs typeface="Arial"/>
                      </a:endParaRPr>
                    </a:p>
                  </a:txBody>
                  <a:tcPr marL="68580" marR="68580" marT="0" marB="0" anchor="ctr"/>
                </a:tc>
                <a:tc>
                  <a:txBody>
                    <a:bodyPr/>
                    <a:lstStyle/>
                    <a:p>
                      <a:pPr algn="ctr" rtl="1">
                        <a:lnSpc>
                          <a:spcPct val="115000"/>
                        </a:lnSpc>
                        <a:spcAft>
                          <a:spcPts val="0"/>
                        </a:spcAft>
                      </a:pPr>
                      <a:r>
                        <a:rPr lang="ar-SA" sz="1600" b="1" dirty="0">
                          <a:effectLst/>
                        </a:rPr>
                        <a:t> </a:t>
                      </a:r>
                      <a:endParaRPr lang="en-US" sz="1400" b="1" dirty="0">
                        <a:effectLst/>
                      </a:endParaRPr>
                    </a:p>
                    <a:p>
                      <a:pPr algn="ctr" rtl="1">
                        <a:lnSpc>
                          <a:spcPct val="115000"/>
                        </a:lnSpc>
                        <a:spcAft>
                          <a:spcPts val="0"/>
                        </a:spcAft>
                      </a:pPr>
                      <a:r>
                        <a:rPr lang="ar-SA" sz="1600" b="1" dirty="0">
                          <a:effectLst/>
                        </a:rPr>
                        <a:t> </a:t>
                      </a:r>
                      <a:endParaRPr lang="en-US" sz="1400" b="1" dirty="0">
                        <a:effectLst/>
                        <a:latin typeface="Calibri"/>
                        <a:ea typeface="Calibri"/>
                        <a:cs typeface="Arial"/>
                      </a:endParaRPr>
                    </a:p>
                  </a:txBody>
                  <a:tcPr marL="68580" marR="68580" marT="0" marB="0"/>
                </a:tc>
              </a:tr>
            </a:tbl>
          </a:graphicData>
        </a:graphic>
      </p:graphicFrame>
      <p:sp>
        <p:nvSpPr>
          <p:cNvPr id="7" name="TextBox 6"/>
          <p:cNvSpPr txBox="1"/>
          <p:nvPr/>
        </p:nvSpPr>
        <p:spPr>
          <a:xfrm>
            <a:off x="4716016" y="0"/>
            <a:ext cx="3384376" cy="646331"/>
          </a:xfrm>
          <a:prstGeom prst="rect">
            <a:avLst/>
          </a:prstGeom>
          <a:noFill/>
        </p:spPr>
        <p:txBody>
          <a:bodyPr wrap="square" rtlCol="0">
            <a:spAutoFit/>
          </a:bodyPr>
          <a:lstStyle/>
          <a:p>
            <a:pPr algn="ctr"/>
            <a:r>
              <a:rPr lang="ar-JO" sz="1200" b="1" dirty="0" smtClean="0">
                <a:solidFill>
                  <a:schemeClr val="accent1">
                    <a:lumMod val="60000"/>
                    <a:lumOff val="40000"/>
                  </a:schemeClr>
                </a:solidFill>
              </a:rPr>
              <a:t>كلية المجتمع</a:t>
            </a:r>
          </a:p>
          <a:p>
            <a:pPr algn="ctr"/>
            <a:r>
              <a:rPr lang="ar-JO" sz="1200" b="1" dirty="0" smtClean="0">
                <a:solidFill>
                  <a:schemeClr val="accent1">
                    <a:lumMod val="60000"/>
                    <a:lumOff val="40000"/>
                  </a:schemeClr>
                </a:solidFill>
              </a:rPr>
              <a:t>قسم العلوم الطبيعية والتطبيقية</a:t>
            </a:r>
          </a:p>
          <a:p>
            <a:pPr algn="ctr"/>
            <a:r>
              <a:rPr lang="ar-JO" sz="1200" b="1" dirty="0" smtClean="0">
                <a:solidFill>
                  <a:schemeClr val="accent1">
                    <a:lumMod val="60000"/>
                    <a:lumOff val="40000"/>
                  </a:schemeClr>
                </a:solidFill>
              </a:rPr>
              <a:t>- تخصص الحاسب الآلي -</a:t>
            </a:r>
            <a:endParaRPr lang="en-US" sz="1200" b="1" dirty="0">
              <a:solidFill>
                <a:schemeClr val="accent1">
                  <a:lumMod val="60000"/>
                  <a:lumOff val="40000"/>
                </a:schemeClr>
              </a:solidFill>
            </a:endParaRPr>
          </a:p>
        </p:txBody>
      </p:sp>
    </p:spTree>
    <p:extLst>
      <p:ext uri="{BB962C8B-B14F-4D97-AF65-F5344CB8AC3E}">
        <p14:creationId xmlns:p14="http://schemas.microsoft.com/office/powerpoint/2010/main" val="1994617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1560</TotalTime>
  <Words>797</Words>
  <Application>Microsoft Office PowerPoint</Application>
  <PresentationFormat>On-screen Show (4:3)</PresentationFormat>
  <Paragraphs>212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Austin</vt:lpstr>
      <vt:lpstr>كليــة المجتمـع</vt:lpstr>
      <vt:lpstr>رؤية ورسالة القسم</vt:lpstr>
      <vt:lpstr>أهداف القسم</vt:lpstr>
      <vt:lpstr>مجلس القسم</vt:lpstr>
      <vt:lpstr>تخصصات القسم</vt:lpstr>
      <vt:lpstr>خطة الدراسة للحاسب الآلي للبرنامج التأهيلي</vt:lpstr>
      <vt:lpstr>خطة الدراسة للحاسب الآلي للبرنامج التأهيلي</vt:lpstr>
      <vt:lpstr>خطة الدراسة للحاسب الآلي للبرنامج التأهيلي</vt:lpstr>
      <vt:lpstr>خطة الدراسة للحاسب الآلي للبرنامج التأهيلي</vt:lpstr>
      <vt:lpstr>أعضاء هيئة التدريس بالقسم</vt:lpstr>
      <vt:lpstr>المعامل </vt:lpstr>
      <vt:lpstr>الأنشطة العلمية</vt:lpstr>
      <vt:lpstr>أنشطة أعضاء هيئة التدريس </vt:lpstr>
    </vt:vector>
  </TitlesOfParts>
  <Company>Turbo 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كليــة المجتمـع</dc:title>
  <dc:creator>Mohammad Aabed</dc:creator>
  <cp:lastModifiedBy>Mohammad Aabed</cp:lastModifiedBy>
  <cp:revision>8</cp:revision>
  <dcterms:created xsi:type="dcterms:W3CDTF">2012-05-20T09:59:15Z</dcterms:created>
  <dcterms:modified xsi:type="dcterms:W3CDTF">2012-05-21T12:45:33Z</dcterms:modified>
</cp:coreProperties>
</file>