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134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BEC28-8C66-4741-B2A9-F87643E6CC37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3B33B-5FE3-43C8-BF5C-969BE3570AD8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93CE2-D800-4B7C-90F8-3FC4557DCD68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9A4C55-8585-4921-9DFE-848A6A40F81A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19A3E4-6A78-4050-82A9-AE2E07B16CB3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9C095-8BC1-4969-B5B8-504958B479C4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507B-9D97-45DE-A77D-F940C2590338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61EC8-2D59-478C-A168-16CC240C30CD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E424-D917-4C73-BD44-9AFB8D18B922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C42C-1A8F-4732-BFF3-765E227FE934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4943-A4EA-45A5-8AA5-1E87325CC6B4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C2F6-C962-48FF-A5AB-15329B156921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5372F-FAD9-4268-834A-37F94AB71DBB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A3DB8B6-4C93-4048-8461-D90AA2C981A5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/>
              <a:t>بنــــاء الثقـــة بالنفـس</a:t>
            </a:r>
            <a:endParaRPr lang="en-US" sz="6000" b="1"/>
          </a:p>
        </p:txBody>
      </p:sp>
      <p:pic>
        <p:nvPicPr>
          <p:cNvPr id="41988" name="Picture 4" descr="شجرة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628775"/>
            <a:ext cx="5329238" cy="4608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u="sng"/>
              <a:t>( </a:t>
            </a:r>
            <a:r>
              <a:rPr lang="ar-SA" sz="4000" u="sng"/>
              <a:t>معوقات الثقة بالنفس</a:t>
            </a:r>
            <a:r>
              <a:rPr lang="ar-SA" sz="4000" b="1" u="sng"/>
              <a:t> ) :</a:t>
            </a:r>
            <a:r>
              <a:rPr lang="ar-SA" sz="4000"/>
              <a:t/>
            </a:r>
            <a:br>
              <a:rPr lang="ar-SA" sz="4000"/>
            </a:br>
            <a:endParaRPr lang="en-US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ar-SA" sz="2000"/>
              <a:t>عدم الشعور بالأهمية </a:t>
            </a:r>
          </a:p>
          <a:p>
            <a:pPr>
              <a:lnSpc>
                <a:spcPct val="90000"/>
              </a:lnSpc>
            </a:pPr>
            <a:r>
              <a:rPr lang="ar-SA" sz="2000"/>
              <a:t> إلقاء اللائمة على الآخرين </a:t>
            </a:r>
          </a:p>
          <a:p>
            <a:pPr>
              <a:lnSpc>
                <a:spcPct val="90000"/>
              </a:lnSpc>
            </a:pPr>
            <a:r>
              <a:rPr lang="ar-SA" sz="2000"/>
              <a:t> الفشل في بعض المواقف</a:t>
            </a:r>
          </a:p>
          <a:p>
            <a:pPr>
              <a:lnSpc>
                <a:spcPct val="90000"/>
              </a:lnSpc>
            </a:pPr>
            <a:r>
              <a:rPr lang="ar-SA" sz="2000"/>
              <a:t> الماضي</a:t>
            </a:r>
          </a:p>
          <a:p>
            <a:pPr>
              <a:lnSpc>
                <a:spcPct val="90000"/>
              </a:lnSpc>
            </a:pPr>
            <a:r>
              <a:rPr lang="ar-SA" sz="2000"/>
              <a:t> المثبطين ( البيئة التي لا تشجع على الثقة بالنفس )</a:t>
            </a:r>
          </a:p>
          <a:p>
            <a:pPr>
              <a:lnSpc>
                <a:spcPct val="90000"/>
              </a:lnSpc>
            </a:pPr>
            <a:r>
              <a:rPr lang="ar-SA" sz="2000"/>
              <a:t> الإهمال .</a:t>
            </a:r>
          </a:p>
          <a:p>
            <a:pPr>
              <a:lnSpc>
                <a:spcPct val="90000"/>
              </a:lnSpc>
            </a:pPr>
            <a:r>
              <a:rPr lang="ar-SA" sz="2000"/>
              <a:t>الخوف .</a:t>
            </a:r>
          </a:p>
          <a:p>
            <a:pPr>
              <a:lnSpc>
                <a:spcPct val="90000"/>
              </a:lnSpc>
            </a:pPr>
            <a:r>
              <a:rPr lang="ar-SA" sz="2000"/>
              <a:t>الأوهام .</a:t>
            </a:r>
          </a:p>
          <a:p>
            <a:pPr>
              <a:lnSpc>
                <a:spcPct val="90000"/>
              </a:lnSpc>
            </a:pPr>
            <a:r>
              <a:rPr lang="ar-SA" sz="2000"/>
              <a:t>انخفاض تقدير الذات .</a:t>
            </a:r>
          </a:p>
          <a:p>
            <a:pPr>
              <a:lnSpc>
                <a:spcPct val="90000"/>
              </a:lnSpc>
            </a:pPr>
            <a:r>
              <a:rPr lang="ar-SA" sz="2000"/>
              <a:t>عدم الثقة الحقيقية بالله سبحانه وتعالى .</a:t>
            </a:r>
          </a:p>
          <a:p>
            <a:pPr>
              <a:lnSpc>
                <a:spcPct val="90000"/>
              </a:lnSpc>
            </a:pPr>
            <a:r>
              <a:rPr lang="ar-SA" sz="2000"/>
              <a:t>عدم التعرف على قدرات النفس .</a:t>
            </a:r>
            <a:endParaRPr lang="en-US" sz="2000" b="1"/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16388" name="Picture 4" descr="5711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1916113"/>
            <a:ext cx="2540000" cy="325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ar-SA" sz="2800" b="1"/>
              <a:t>العيش في البيئات التي تشجع الثقة وتعززها</a:t>
            </a:r>
            <a:r>
              <a:rPr lang="ar-SA" sz="2800"/>
              <a:t> </a:t>
            </a:r>
            <a:endParaRPr lang="en-US" sz="2800"/>
          </a:p>
        </p:txBody>
      </p:sp>
      <p:pic>
        <p:nvPicPr>
          <p:cNvPr id="17417" name="Picture 9" descr="57117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65725" y="1628775"/>
            <a:ext cx="3003550" cy="4497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ar-SA" sz="2800" b="1"/>
              <a:t>الايمان بالقدر</a:t>
            </a:r>
            <a:r>
              <a:rPr lang="ar-SA" sz="2800"/>
              <a:t> </a:t>
            </a:r>
            <a:endParaRPr lang="en-US" sz="2800"/>
          </a:p>
        </p:txBody>
      </p:sp>
      <p:pic>
        <p:nvPicPr>
          <p:cNvPr id="19460" name="Picture 4" descr="5730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2236788"/>
            <a:ext cx="2540000" cy="325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ar-SA" b="1"/>
              <a:t>-الدعاء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ar-SA" sz="2800" b="1"/>
              <a:t>-قيم ذاتك وطورها وتقبلها وقدرها وأدرها بفعالية0</a:t>
            </a:r>
            <a:r>
              <a:rPr lang="ar-SA" sz="2800"/>
              <a:t> </a:t>
            </a:r>
            <a:endParaRPr lang="en-US" sz="2800"/>
          </a:p>
        </p:txBody>
      </p:sp>
      <p:pic>
        <p:nvPicPr>
          <p:cNvPr id="21511" name="Picture 7" descr="untitle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5450" y="2243138"/>
            <a:ext cx="2324100" cy="3238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ar-SA" sz="2800" b="1"/>
              <a:t>عش في المستقبل ولا تغرق في الماضي</a:t>
            </a:r>
            <a:r>
              <a:rPr lang="en-US" sz="2800"/>
              <a:t> </a:t>
            </a:r>
          </a:p>
        </p:txBody>
      </p:sp>
      <p:pic>
        <p:nvPicPr>
          <p:cNvPr id="22534" name="Picture 6" descr="BS25002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6775" y="3938588"/>
            <a:ext cx="1439863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4843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تخصص وركز على تخصصك</a:t>
            </a:r>
            <a:r>
              <a:rPr lang="ar-SA" sz="2800"/>
              <a:t> </a:t>
            </a:r>
            <a:endParaRPr lang="en-US" sz="2800"/>
          </a:p>
        </p:txBody>
      </p:sp>
      <p:pic>
        <p:nvPicPr>
          <p:cNvPr id="23556" name="Picture 4" descr="BS2500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588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1600200"/>
            <a:ext cx="7127875" cy="4525963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ركز عند اتخاذك القرارات المصيرية وتعود على حل مشكلاتك</a:t>
            </a:r>
            <a:r>
              <a:rPr lang="ar-SA" sz="2800"/>
              <a:t> </a:t>
            </a:r>
            <a:endParaRPr lang="en-US" sz="2800"/>
          </a:p>
        </p:txBody>
      </p:sp>
      <p:pic>
        <p:nvPicPr>
          <p:cNvPr id="24580" name="Picture 4" descr="BS2500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588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1600200"/>
            <a:ext cx="6557963" cy="4525963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اطرد الوساوس وانظر الى الأمور بإيجابية و اجبر نفسك على التركيز على الايجابيات0</a:t>
            </a:r>
            <a:endParaRPr lang="en-US" sz="2800" b="1"/>
          </a:p>
        </p:txBody>
      </p:sp>
      <p:pic>
        <p:nvPicPr>
          <p:cNvPr id="25604" name="Picture 4" descr="BS2501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2352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557338"/>
            <a:ext cx="7135813" cy="4525962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عبر عن آرائك  إذا لم يعجبك أسلوب أحدهم معك فأخبره بذلك0</a:t>
            </a:r>
            <a:endParaRPr lang="en-US" sz="2800" b="1"/>
          </a:p>
        </p:txBody>
      </p:sp>
      <p:pic>
        <p:nvPicPr>
          <p:cNvPr id="26631" name="Picture 7" descr="BS2501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54781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r>
              <a:rPr lang="ar-SA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18" charset="-78"/>
              </a:rPr>
              <a:t>اتجاهاتنا نحو أنفسنا ونحو الآخرين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8195" name="Rectangle 3" descr="BS26086"/>
          <p:cNvSpPr>
            <a:spLocks noChangeArrowheads="1"/>
          </p:cNvSpPr>
          <p:nvPr/>
        </p:nvSpPr>
        <p:spPr bwMode="auto">
          <a:xfrm>
            <a:off x="4643438" y="2276475"/>
            <a:ext cx="2232025" cy="19446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6699FF"/>
              </a:solidFill>
            </a:endParaRPr>
          </a:p>
        </p:txBody>
      </p:sp>
      <p:sp>
        <p:nvSpPr>
          <p:cNvPr id="8196" name="Rectangle 4" descr="BS26086"/>
          <p:cNvSpPr>
            <a:spLocks noChangeArrowheads="1"/>
          </p:cNvSpPr>
          <p:nvPr/>
        </p:nvSpPr>
        <p:spPr bwMode="auto">
          <a:xfrm>
            <a:off x="2339975" y="2276475"/>
            <a:ext cx="2232025" cy="19446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8197" name="Rectangle 5" descr="BS26086"/>
          <p:cNvSpPr>
            <a:spLocks noChangeArrowheads="1"/>
          </p:cNvSpPr>
          <p:nvPr/>
        </p:nvSpPr>
        <p:spPr bwMode="auto">
          <a:xfrm>
            <a:off x="4645025" y="4221163"/>
            <a:ext cx="2232025" cy="19446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198" name="Rectangle 6" descr="BS26086"/>
          <p:cNvSpPr>
            <a:spLocks noChangeArrowheads="1"/>
          </p:cNvSpPr>
          <p:nvPr/>
        </p:nvSpPr>
        <p:spPr bwMode="auto">
          <a:xfrm>
            <a:off x="2339975" y="4221163"/>
            <a:ext cx="2232025" cy="19446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51275" y="170021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الآخر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16013" y="4005263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FF66"/>
                </a:solidFill>
                <a:cs typeface="Traditional Arabic" pitchFamily="18" charset="-78"/>
              </a:rPr>
              <a:t> </a:t>
            </a:r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أنـا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148263" y="165735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ليس بخير</a:t>
            </a:r>
            <a:endParaRPr lang="en-US" sz="2800" b="1">
              <a:cs typeface="Traditional Arabic" pitchFamily="18" charset="-78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411413" y="17732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بخير</a:t>
            </a:r>
            <a:endParaRPr lang="en-US" sz="2800" b="1">
              <a:cs typeface="Traditional Arabic" pitchFamily="18" charset="-78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00113" y="28527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بخير</a:t>
            </a:r>
            <a:endParaRPr lang="en-US" sz="2800" b="1">
              <a:cs typeface="Traditional Arabic" pitchFamily="18" charset="-78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00113" y="494188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ليس بخير</a:t>
            </a:r>
            <a:endParaRPr lang="en-US" sz="2800" b="1">
              <a:cs typeface="Traditional Arabic" pitchFamily="18" charset="-78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148263" y="2924175"/>
            <a:ext cx="719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000">
                <a:solidFill>
                  <a:srgbClr val="FFFF66"/>
                </a:solidFill>
                <a:cs typeface="Traditional Arabic" pitchFamily="18" charset="-78"/>
              </a:rPr>
              <a:t>2</a:t>
            </a:r>
            <a:endParaRPr lang="en-US" sz="5000">
              <a:solidFill>
                <a:srgbClr val="FFFF66"/>
              </a:solidFill>
              <a:cs typeface="Traditional Arabic" pitchFamily="18" charset="-78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219700" y="4735513"/>
            <a:ext cx="7191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000">
                <a:solidFill>
                  <a:srgbClr val="FFFF66"/>
                </a:solidFill>
                <a:cs typeface="Traditional Arabic" pitchFamily="18" charset="-78"/>
              </a:rPr>
              <a:t>4</a:t>
            </a:r>
            <a:endParaRPr lang="en-US" sz="5000">
              <a:solidFill>
                <a:srgbClr val="FFFF66"/>
              </a:solidFill>
              <a:cs typeface="Traditional Arabic" pitchFamily="18" charset="-78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059113" y="4724400"/>
            <a:ext cx="719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000">
                <a:solidFill>
                  <a:srgbClr val="FFFF66"/>
                </a:solidFill>
                <a:cs typeface="Traditional Arabic" pitchFamily="18" charset="-78"/>
              </a:rPr>
              <a:t>3</a:t>
            </a:r>
            <a:endParaRPr lang="en-US" sz="5000">
              <a:solidFill>
                <a:srgbClr val="FFFF66"/>
              </a:solidFill>
              <a:cs typeface="Traditional Arabic" pitchFamily="18" charset="-78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132138" y="2924175"/>
            <a:ext cx="719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000">
                <a:solidFill>
                  <a:srgbClr val="FFFF66"/>
                </a:solidFill>
                <a:cs typeface="Traditional Arabic" pitchFamily="18" charset="-78"/>
              </a:rPr>
              <a:t>1</a:t>
            </a:r>
            <a:endParaRPr lang="en-US" sz="5000">
              <a:solidFill>
                <a:srgbClr val="FFFF66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2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205" grpId="0"/>
      <p:bldP spid="8206" grpId="0"/>
      <p:bldP spid="8207" grpId="0"/>
      <p:bldP spid="82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600200"/>
            <a:ext cx="7056437" cy="4525963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اصدق مع نفسك (اخطر شيء أن تغش نفسك وتخدعها)0</a:t>
            </a:r>
            <a:endParaRPr lang="en-US" sz="2800" b="1"/>
          </a:p>
        </p:txBody>
      </p:sp>
      <p:pic>
        <p:nvPicPr>
          <p:cNvPr id="27652" name="Picture 4" descr="BS2502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61925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1600200"/>
            <a:ext cx="7272338" cy="4525963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16- خصص اوقات للتفكيرالمثمر0</a:t>
            </a:r>
            <a:endParaRPr lang="en-US" sz="2800" b="1"/>
          </a:p>
        </p:txBody>
      </p:sp>
      <p:pic>
        <p:nvPicPr>
          <p:cNvPr id="28676" name="Picture 4" descr="BS2501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33191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00200"/>
            <a:ext cx="7272338" cy="4525963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17- خذ راحة, إذا وجدت نفسك في حالة ارتباك فاخرج من الموقف0</a:t>
            </a:r>
            <a:endParaRPr lang="en-US" sz="2800" b="1"/>
          </a:p>
        </p:txBody>
      </p:sp>
      <p:pic>
        <p:nvPicPr>
          <p:cNvPr id="29700" name="Picture 4" descr="BS2507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588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600200"/>
            <a:ext cx="7056437" cy="4525963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فكر قبل أن تتحدث أنت تملك الكلمة فإذا نطقت بها ملكتك .</a:t>
            </a:r>
            <a:endParaRPr lang="en-US" sz="2800" b="1"/>
          </a:p>
        </p:txBody>
      </p:sp>
      <p:pic>
        <p:nvPicPr>
          <p:cNvPr id="30724" name="Picture 4" descr="BS2508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76371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600200"/>
            <a:ext cx="7634287" cy="4525963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ارتد ملابس مناسبة وجميلة وكن طيب الرائحة .</a:t>
            </a:r>
            <a:endParaRPr lang="en-US" sz="2800" b="1"/>
          </a:p>
        </p:txBody>
      </p:sp>
      <p:pic>
        <p:nvPicPr>
          <p:cNvPr id="31748" name="Picture 4" descr="BS2507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8745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ar-SA" sz="2800" b="1"/>
              <a:t>20- اعتن بصحتك .</a:t>
            </a:r>
            <a:endParaRPr lang="en-US" sz="2800" b="1"/>
          </a:p>
        </p:txBody>
      </p:sp>
      <p:pic>
        <p:nvPicPr>
          <p:cNvPr id="32772" name="Picture 4" descr="BS2504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588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628775"/>
            <a:ext cx="7205663" cy="4525963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21- تحرك ضمن إمكاناتك لاتقل " لوأنني أملك هذا الشيىء لكنت أكثر سعادة</a:t>
            </a:r>
            <a:r>
              <a:rPr lang="ar-SA" sz="2800"/>
              <a:t> </a:t>
            </a:r>
            <a:endParaRPr lang="en-US" sz="2800"/>
          </a:p>
        </p:txBody>
      </p:sp>
      <p:pic>
        <p:nvPicPr>
          <p:cNvPr id="33796" name="Picture 4" descr="BS2506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40335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557338"/>
            <a:ext cx="6991350" cy="4525962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22-تعلم الصبر والاصرار0</a:t>
            </a:r>
            <a:r>
              <a:rPr lang="ar-SA" sz="2800"/>
              <a:t> </a:t>
            </a:r>
            <a:endParaRPr lang="en-US" sz="2800"/>
          </a:p>
        </p:txBody>
      </p:sp>
      <p:pic>
        <p:nvPicPr>
          <p:cNvPr id="34820" name="Picture 4" descr="idea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47796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ar-SA" b="1"/>
              <a:t>23-احرص على تكوين العلاقات واستفد منها(الاتصال الفعال)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1700213"/>
            <a:ext cx="6197600" cy="4525962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24-كن على وعي بما يدور حولك .</a:t>
            </a:r>
            <a:endParaRPr lang="en-US" sz="2800" b="1"/>
          </a:p>
        </p:txBody>
      </p:sp>
      <p:pic>
        <p:nvPicPr>
          <p:cNvPr id="36868" name="Picture 4" descr="BS2505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4763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r>
              <a:rPr lang="ar-SA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اتجاهاتنا نحو أنفسنا ونحو الآخرين</a:t>
            </a:r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9219" name="Rectangle 3" descr="BS26086"/>
          <p:cNvSpPr>
            <a:spLocks noChangeArrowheads="1"/>
          </p:cNvSpPr>
          <p:nvPr/>
        </p:nvSpPr>
        <p:spPr bwMode="auto">
          <a:xfrm>
            <a:off x="4932363" y="2276475"/>
            <a:ext cx="2232025" cy="19446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6699FF"/>
              </a:solidFill>
            </a:endParaRPr>
          </a:p>
        </p:txBody>
      </p:sp>
      <p:sp>
        <p:nvSpPr>
          <p:cNvPr id="9220" name="Rectangle 4" descr="BS26086"/>
          <p:cNvSpPr>
            <a:spLocks noChangeArrowheads="1"/>
          </p:cNvSpPr>
          <p:nvPr/>
        </p:nvSpPr>
        <p:spPr bwMode="auto">
          <a:xfrm>
            <a:off x="2628900" y="2276475"/>
            <a:ext cx="2232025" cy="19446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9221" name="Rectangle 5" descr="BS26086"/>
          <p:cNvSpPr>
            <a:spLocks noChangeArrowheads="1"/>
          </p:cNvSpPr>
          <p:nvPr/>
        </p:nvSpPr>
        <p:spPr bwMode="auto">
          <a:xfrm>
            <a:off x="4933950" y="4221163"/>
            <a:ext cx="2232025" cy="19446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222" name="Rectangle 6" descr="BS26086"/>
          <p:cNvSpPr>
            <a:spLocks noChangeArrowheads="1"/>
          </p:cNvSpPr>
          <p:nvPr/>
        </p:nvSpPr>
        <p:spPr bwMode="auto">
          <a:xfrm>
            <a:off x="2628900" y="4221163"/>
            <a:ext cx="2232025" cy="19446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40200" y="170021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3300"/>
                </a:solidFill>
                <a:cs typeface="Traditional Arabic" pitchFamily="18" charset="-78"/>
              </a:rPr>
              <a:t>الآخر</a:t>
            </a:r>
            <a:endParaRPr lang="en-US" sz="3600" b="1">
              <a:solidFill>
                <a:srgbClr val="FF3300"/>
              </a:solidFill>
              <a:cs typeface="Traditional Arabic" pitchFamily="18" charset="-78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404938" y="4005263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3300"/>
                </a:solidFill>
                <a:cs typeface="Traditional Arabic" pitchFamily="18" charset="-78"/>
              </a:rPr>
              <a:t> أنـا</a:t>
            </a:r>
            <a:endParaRPr lang="en-US" sz="3600" b="1">
              <a:solidFill>
                <a:srgbClr val="FF3300"/>
              </a:solidFill>
              <a:cs typeface="Traditional Arabic" pitchFamily="18" charset="-78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37188" y="165735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ليس بخير</a:t>
            </a:r>
            <a:endParaRPr lang="en-US" sz="2800" b="1">
              <a:cs typeface="Traditional Arabic" pitchFamily="18" charset="-78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700338" y="17732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بخير</a:t>
            </a:r>
            <a:endParaRPr lang="en-US" sz="2800" b="1">
              <a:cs typeface="Traditional Arabic" pitchFamily="18" charset="-78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03350" y="28527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بخير</a:t>
            </a:r>
            <a:endParaRPr lang="en-US" sz="2800" b="1">
              <a:cs typeface="Traditional Arabic" pitchFamily="18" charset="-78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03350" y="4941888"/>
            <a:ext cx="13684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ليس</a:t>
            </a:r>
          </a:p>
          <a:p>
            <a:pPr algn="ctr">
              <a:spcBef>
                <a:spcPct val="50000"/>
              </a:spcBef>
            </a:pPr>
            <a:r>
              <a:rPr lang="ar-SA" sz="2800" b="1">
                <a:cs typeface="Traditional Arabic" pitchFamily="18" charset="-78"/>
              </a:rPr>
              <a:t> بخير</a:t>
            </a:r>
            <a:endParaRPr lang="en-US" sz="2800" b="1">
              <a:cs typeface="Traditional Arabic" pitchFamily="18" charset="-78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437188" y="2924175"/>
            <a:ext cx="719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000">
                <a:solidFill>
                  <a:srgbClr val="FFFF66"/>
                </a:solidFill>
                <a:cs typeface="Traditional Arabic" pitchFamily="18" charset="-78"/>
              </a:rPr>
              <a:t>2</a:t>
            </a:r>
            <a:endParaRPr lang="en-US" sz="5000">
              <a:solidFill>
                <a:srgbClr val="FFFF66"/>
              </a:solidFill>
              <a:cs typeface="Traditional Arabic" pitchFamily="18" charset="-78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508625" y="4735513"/>
            <a:ext cx="7191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000">
                <a:solidFill>
                  <a:srgbClr val="FFFF66"/>
                </a:solidFill>
                <a:cs typeface="Traditional Arabic" pitchFamily="18" charset="-78"/>
              </a:rPr>
              <a:t>4</a:t>
            </a:r>
            <a:endParaRPr lang="en-US" sz="5000">
              <a:solidFill>
                <a:srgbClr val="FFFF66"/>
              </a:solidFill>
              <a:cs typeface="Traditional Arabic" pitchFamily="18" charset="-78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348038" y="4724400"/>
            <a:ext cx="719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000">
                <a:solidFill>
                  <a:srgbClr val="FFFF66"/>
                </a:solidFill>
                <a:cs typeface="Traditional Arabic" pitchFamily="18" charset="-78"/>
              </a:rPr>
              <a:t>3</a:t>
            </a:r>
            <a:endParaRPr lang="en-US" sz="5000">
              <a:solidFill>
                <a:srgbClr val="FFFF66"/>
              </a:solidFill>
              <a:cs typeface="Traditional Arabic" pitchFamily="18" charset="-78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421063" y="2924175"/>
            <a:ext cx="719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000">
                <a:solidFill>
                  <a:srgbClr val="FFFF66"/>
                </a:solidFill>
                <a:cs typeface="Traditional Arabic" pitchFamily="18" charset="-78"/>
              </a:rPr>
              <a:t>1</a:t>
            </a:r>
            <a:endParaRPr lang="en-US" sz="5000">
              <a:solidFill>
                <a:srgbClr val="FFFF66"/>
              </a:solidFill>
              <a:cs typeface="Traditional Arabic" pitchFamily="18" charset="-78"/>
            </a:endParaRPr>
          </a:p>
        </p:txBody>
      </p:sp>
      <p:sp>
        <p:nvSpPr>
          <p:cNvPr id="9233" name="Oval 17" descr="BS26009"/>
          <p:cNvSpPr>
            <a:spLocks noChangeArrowheads="1"/>
          </p:cNvSpPr>
          <p:nvPr/>
        </p:nvSpPr>
        <p:spPr bwMode="auto">
          <a:xfrm>
            <a:off x="7381875" y="2420938"/>
            <a:ext cx="1582738" cy="1655762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متحيزة </a:t>
            </a:r>
          </a:p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تعالي</a:t>
            </a:r>
          </a:p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فوز / خسارة</a:t>
            </a:r>
            <a:endParaRPr lang="en-US" sz="28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234" name="Oval 18" descr="BS26009"/>
          <p:cNvSpPr>
            <a:spLocks noChangeArrowheads="1"/>
          </p:cNvSpPr>
          <p:nvPr/>
        </p:nvSpPr>
        <p:spPr bwMode="auto">
          <a:xfrm>
            <a:off x="7381875" y="4508500"/>
            <a:ext cx="1582738" cy="165576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انسحابية</a:t>
            </a:r>
          </a:p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خسارة / خسارة</a:t>
            </a:r>
            <a:endParaRPr lang="en-US" sz="28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235" name="Oval 19" descr="BS26009"/>
          <p:cNvSpPr>
            <a:spLocks noChangeArrowheads="1"/>
          </p:cNvSpPr>
          <p:nvPr/>
        </p:nvSpPr>
        <p:spPr bwMode="auto">
          <a:xfrm>
            <a:off x="107950" y="2492375"/>
            <a:ext cx="1582738" cy="165576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إيجابية </a:t>
            </a:r>
          </a:p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متعاونة</a:t>
            </a:r>
          </a:p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فوز / فوز</a:t>
            </a:r>
            <a:endParaRPr lang="en-US" sz="28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236" name="Oval 20" descr="BS26009"/>
          <p:cNvSpPr>
            <a:spLocks noChangeArrowheads="1"/>
          </p:cNvSpPr>
          <p:nvPr/>
        </p:nvSpPr>
        <p:spPr bwMode="auto">
          <a:xfrm>
            <a:off x="107950" y="4294188"/>
            <a:ext cx="1582738" cy="1655762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انسحابية</a:t>
            </a:r>
          </a:p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تجنب الآخر</a:t>
            </a:r>
          </a:p>
          <a:p>
            <a:pPr algn="ctr"/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خسارة/ فوز</a:t>
            </a:r>
            <a:endParaRPr lang="en-US" sz="28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2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2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9" grpId="0"/>
      <p:bldP spid="9230" grpId="0"/>
      <p:bldP spid="9231" grpId="0"/>
      <p:bldP spid="9232" grpId="0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ar-SA" sz="2800" b="1"/>
              <a:t>25-اختر قدوه لك0</a:t>
            </a:r>
            <a:endParaRPr lang="en-US" sz="2800" b="1"/>
          </a:p>
        </p:txBody>
      </p:sp>
      <p:pic>
        <p:nvPicPr>
          <p:cNvPr id="37892" name="Picture 4" descr="BS2601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33191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1700213"/>
            <a:ext cx="7134225" cy="4525962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26-كن منظما ومنضبطا وجادا على الدوام0</a:t>
            </a:r>
            <a:endParaRPr lang="en-US" sz="2800" b="1"/>
          </a:p>
        </p:txBody>
      </p:sp>
      <p:pic>
        <p:nvPicPr>
          <p:cNvPr id="38916" name="Picture 4" descr="BS2601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33191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/>
              <a:t>( تقنيات لتنمية الثقة بالنفس )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1700213"/>
            <a:ext cx="6630988" cy="4525962"/>
          </a:xfrm>
        </p:spPr>
        <p:txBody>
          <a:bodyPr/>
          <a:lstStyle/>
          <a:p>
            <a:pPr>
              <a:buFontTx/>
              <a:buNone/>
            </a:pPr>
            <a:r>
              <a:rPr lang="ar-SA" sz="2800" b="1"/>
              <a:t>27-حقق التوازن مع أدوارك في الحياة0</a:t>
            </a:r>
            <a:endParaRPr lang="en-US" sz="2800" b="1"/>
          </a:p>
        </p:txBody>
      </p:sp>
      <p:pic>
        <p:nvPicPr>
          <p:cNvPr id="39943" name="Picture 7" descr="BS2503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54781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u="sng"/>
              <a:t>كلمة لابد منها:</a:t>
            </a:r>
            <a:r>
              <a:rPr lang="en-US" sz="4000" b="1" u="sng"/>
              <a:t/>
            </a:r>
            <a:br>
              <a:rPr lang="en-US" sz="4000" b="1" u="sng"/>
            </a:br>
            <a:endParaRPr lang="en-US" sz="4000" b="1" u="sng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ar-SA" sz="2000" b="1"/>
              <a:t>- تذكر انك ناجح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ذو قيمة عظيمة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مؤمن بقضاء الله وقدره ومتعلق بالدعاء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لك صحبة من الناجحين مميزة تعين على الحق وتذكر بالخير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تنظر إلى الفشل على انه خطوه في طريق النجاح 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تأخذ العبر من الماضي وتركز على المستقبل 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تعرف قدراتك وتوجهاتك ورغباتك الذاتية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ترسم أهدافك وتخطط لمستقبلك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تسعى دائما الى التميز</a:t>
            </a:r>
          </a:p>
          <a:p>
            <a:pPr>
              <a:lnSpc>
                <a:spcPct val="90000"/>
              </a:lnSpc>
            </a:pPr>
            <a:r>
              <a:rPr lang="ar-SA" sz="2000" b="1"/>
              <a:t>- تعرف كيف ومتى تصنع القرار .</a:t>
            </a:r>
            <a:endParaRPr lang="en-US" sz="2000" b="1"/>
          </a:p>
        </p:txBody>
      </p:sp>
      <p:pic>
        <p:nvPicPr>
          <p:cNvPr id="40964" name="Picture 4" descr="5700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2400" y="2078038"/>
            <a:ext cx="2870200" cy="287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ar-SA" altLang="zh-CN" sz="4000" b="1" u="sng"/>
              <a:t>عوامل مساعدة على التفاعل الإيجابي أثناء الدورة التدريبية :</a:t>
            </a:r>
            <a:r>
              <a:rPr lang="ar-SA" altLang="zh-CN" sz="4000" b="1"/>
              <a:t/>
            </a:r>
            <a:br>
              <a:rPr lang="ar-SA" altLang="zh-CN" sz="4000" b="1"/>
            </a:br>
            <a:endParaRPr lang="en-US" sz="4000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ar-SA" altLang="zh-CN" sz="2800" b="1"/>
              <a:t>ركز ..</a:t>
            </a:r>
          </a:p>
          <a:p>
            <a:r>
              <a:rPr lang="ar-SA" altLang="zh-CN" sz="2800" b="1"/>
              <a:t>شارك إيجابيا ..</a:t>
            </a:r>
          </a:p>
          <a:p>
            <a:r>
              <a:rPr lang="ar-SA" altLang="zh-CN" sz="2800" b="1"/>
              <a:t>تفاعل إيجابيا ..</a:t>
            </a:r>
          </a:p>
          <a:p>
            <a:r>
              <a:rPr lang="ar-SA" altLang="zh-CN" sz="2800" b="1"/>
              <a:t>أخرج بثمرات من هذه الدورة ..</a:t>
            </a:r>
          </a:p>
          <a:p>
            <a:r>
              <a:rPr lang="ar-SA" altLang="zh-CN" sz="2800" b="1"/>
              <a:t>استفد من الفراغات في كتابة التعليقات </a:t>
            </a:r>
          </a:p>
          <a:p>
            <a:r>
              <a:rPr lang="ar-SA" altLang="zh-CN" sz="2800" b="1"/>
              <a:t>والاستفسارات والأسئلة ..</a:t>
            </a:r>
          </a:p>
          <a:p>
            <a:r>
              <a:rPr lang="ar-SA" altLang="zh-CN" sz="2800" b="1"/>
              <a:t>طبق واستعن بالله ..</a:t>
            </a:r>
            <a:endParaRPr lang="en-US" sz="2800" b="1"/>
          </a:p>
        </p:txBody>
      </p:sp>
      <p:pic>
        <p:nvPicPr>
          <p:cNvPr id="10244" name="Picture 4" descr="5801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5450" y="2097088"/>
            <a:ext cx="2324100" cy="353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 sz="4000" b="1"/>
              <a:t>وقفة .. مع .. ؟؟!!</a:t>
            </a:r>
            <a:br>
              <a:rPr lang="ar-SA" altLang="zh-CN" sz="4000" b="1"/>
            </a:br>
            <a:endParaRPr lang="en-US" sz="40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حاول أن تدون أدناه الفوائد التي تتوقع أن تستفيد منها بعد البرنامج ..!!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ثمان نقاط على الأقل ..!!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1-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2-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3-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4-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5-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6-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7-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ar-SA" altLang="zh-CN" sz="2400" b="1"/>
              <a:t>8-</a:t>
            </a:r>
            <a:endParaRPr lang="en-US" altLang="zh-CN" sz="2400" b="1">
              <a:ea typeface="SimSun" pitchFamily="2" charset="-122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zh-CN" sz="240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هل هذا ما تتوقعه من البرنامج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ar-SA"/>
              <a:t>التعرف على معنى الثقة بالنفس وفوائدهـا.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ar-SA"/>
          </a:p>
          <a:p>
            <a:pPr marL="609600" indent="-609600">
              <a:buFont typeface="Wingdings" pitchFamily="2" charset="2"/>
              <a:buAutoNum type="arabicPeriod"/>
            </a:pPr>
            <a:r>
              <a:rPr lang="ar-SA"/>
              <a:t>معرفة عوائق الثقة بالنفس.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ar-SA"/>
              <a:t>معرفة مصادر الثقة بالنفس.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ar-SA"/>
          </a:p>
          <a:p>
            <a:pPr marL="609600" indent="-609600">
              <a:buFont typeface="Wingdings" pitchFamily="2" charset="2"/>
              <a:buAutoNum type="arabicPeriod"/>
            </a:pPr>
            <a:r>
              <a:rPr lang="ar-SA"/>
              <a:t>الوقوف على مواقف القوة والضعف في أنفسنا.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ar-SA"/>
              <a:t>التركيز على عدد من تقنيات الثقة بالنفس.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/>
              <a:t>تعريف الثقة بالنفس :</a:t>
            </a:r>
            <a:endParaRPr lang="en-US" b="1" u="sng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ar-SA" sz="2800" b="1"/>
              <a:t>احترام الذات والشعور بالإيجابية والقدرة على الفعل .</a:t>
            </a:r>
          </a:p>
          <a:p>
            <a:endParaRPr lang="ar-SA" sz="2800" b="1"/>
          </a:p>
          <a:p>
            <a:r>
              <a:rPr lang="ar-SA" sz="2800" b="1"/>
              <a:t>شعور بالارتياح والاطمئنان والقدرة على تحقيق الأهداف .</a:t>
            </a:r>
            <a:endParaRPr lang="en-US" sz="2800" b="1"/>
          </a:p>
        </p:txBody>
      </p:sp>
      <p:pic>
        <p:nvPicPr>
          <p:cNvPr id="13316" name="Picture 4" descr="5803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2200" y="1557338"/>
            <a:ext cx="3557588" cy="4751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u="sng"/>
              <a:t>مظاهر الثقة بالنفس :</a:t>
            </a:r>
            <a:r>
              <a:rPr lang="ar-SA" sz="4000"/>
              <a:t/>
            </a:r>
            <a:br>
              <a:rPr lang="ar-SA" sz="4000"/>
            </a:br>
            <a:endParaRPr lang="en-US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ar-SA" sz="2800"/>
              <a:t>الاطمئنان بالنفس .</a:t>
            </a:r>
          </a:p>
          <a:p>
            <a:r>
              <a:rPr lang="ar-SA" sz="2800"/>
              <a:t>التفاؤل الإيجابي .</a:t>
            </a:r>
          </a:p>
          <a:p>
            <a:r>
              <a:rPr lang="ar-SA" sz="2800"/>
              <a:t>المبادرة والإقدام .</a:t>
            </a:r>
          </a:p>
          <a:p>
            <a:r>
              <a:rPr lang="ar-SA" sz="2800"/>
              <a:t>السيطرة على المواقف الحياتية .</a:t>
            </a:r>
            <a:endParaRPr lang="en-US" sz="2800"/>
          </a:p>
        </p:txBody>
      </p:sp>
      <p:pic>
        <p:nvPicPr>
          <p:cNvPr id="14340" name="Picture 4" descr="5731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1950" y="1628775"/>
            <a:ext cx="2451100" cy="3916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u="sng"/>
              <a:t>فوائد الثقة بالنفس :</a:t>
            </a:r>
            <a:r>
              <a:rPr lang="ar-SA" sz="4000"/>
              <a:t/>
            </a:r>
            <a:br>
              <a:rPr lang="ar-SA" sz="4000"/>
            </a:b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ar-SA" sz="2800"/>
              <a:t>تطوير الذات .</a:t>
            </a:r>
          </a:p>
          <a:p>
            <a:pPr>
              <a:lnSpc>
                <a:spcPct val="90000"/>
              </a:lnSpc>
            </a:pPr>
            <a:r>
              <a:rPr lang="ar-SA" sz="2800"/>
              <a:t>العزيمة والإصرار .</a:t>
            </a:r>
          </a:p>
          <a:p>
            <a:pPr>
              <a:lnSpc>
                <a:spcPct val="90000"/>
              </a:lnSpc>
            </a:pPr>
            <a:r>
              <a:rPr lang="ar-SA" sz="2800"/>
              <a:t>القدرة على حل المشكلات .</a:t>
            </a:r>
          </a:p>
          <a:p>
            <a:pPr>
              <a:lnSpc>
                <a:spcPct val="90000"/>
              </a:lnSpc>
            </a:pPr>
            <a:r>
              <a:rPr lang="ar-SA" sz="2800"/>
              <a:t>الإنتاجية .</a:t>
            </a:r>
          </a:p>
          <a:p>
            <a:pPr>
              <a:lnSpc>
                <a:spcPct val="90000"/>
              </a:lnSpc>
            </a:pPr>
            <a:r>
              <a:rPr lang="ar-SA" sz="2800"/>
              <a:t>سرعة اتخاذ القرار .</a:t>
            </a:r>
          </a:p>
          <a:p>
            <a:pPr>
              <a:lnSpc>
                <a:spcPct val="90000"/>
              </a:lnSpc>
            </a:pPr>
            <a:r>
              <a:rPr lang="ar-SA" sz="2800"/>
              <a:t>السعادة .</a:t>
            </a:r>
          </a:p>
          <a:p>
            <a:pPr>
              <a:lnSpc>
                <a:spcPct val="90000"/>
              </a:lnSpc>
            </a:pPr>
            <a:r>
              <a:rPr lang="ar-SA" sz="2800"/>
              <a:t>النجاح .</a:t>
            </a:r>
          </a:p>
          <a:p>
            <a:pPr>
              <a:lnSpc>
                <a:spcPct val="90000"/>
              </a:lnSpc>
            </a:pPr>
            <a:r>
              <a:rPr lang="ar-SA" sz="2800"/>
              <a:t>القدرة على الأداء المتقن للأعمال .</a:t>
            </a:r>
            <a:endParaRPr lang="en-US" sz="2800"/>
          </a:p>
        </p:txBody>
      </p:sp>
      <p:pic>
        <p:nvPicPr>
          <p:cNvPr id="15364" name="Picture 4" descr="5710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5450" y="1843088"/>
            <a:ext cx="2324100" cy="353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654</Words>
  <Application>Microsoft Office PowerPoint</Application>
  <PresentationFormat>On-screen Show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Traditional Arabic</vt:lpstr>
      <vt:lpstr>SimSun</vt:lpstr>
      <vt:lpstr>Wingdings</vt:lpstr>
      <vt:lpstr>تصميم افتراضي</vt:lpstr>
      <vt:lpstr>بنــــاء الثقـــة بالنفـس</vt:lpstr>
      <vt:lpstr>اتجاهاتنا نحو أنفسنا ونحو الآخرين</vt:lpstr>
      <vt:lpstr>اتجاهاتنا نحو أنفسنا ونحو الآخرين</vt:lpstr>
      <vt:lpstr>عوامل مساعدة على التفاعل الإيجابي أثناء الدورة التدريبية : </vt:lpstr>
      <vt:lpstr>وقفة .. مع .. ؟؟!! </vt:lpstr>
      <vt:lpstr>هل هذا ما تتوقعه من البرنامج</vt:lpstr>
      <vt:lpstr>تعريف الثقة بالنفس :</vt:lpstr>
      <vt:lpstr>مظاهر الثقة بالنفس : </vt:lpstr>
      <vt:lpstr>فوائد الثقة بالنفس : </vt:lpstr>
      <vt:lpstr>( معوقات الثقة بالنفس ) :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( تقنيات لتنمية الثقة بالنفس ) </vt:lpstr>
      <vt:lpstr>كلمة لابد منها: </vt:lpstr>
    </vt:vector>
  </TitlesOfParts>
  <Company>hutal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essam</dc:creator>
  <cp:lastModifiedBy>TOSHIBA</cp:lastModifiedBy>
  <cp:revision>22</cp:revision>
  <dcterms:created xsi:type="dcterms:W3CDTF">2003-12-04T06:26:34Z</dcterms:created>
  <dcterms:modified xsi:type="dcterms:W3CDTF">2012-05-28T21:26:54Z</dcterms:modified>
</cp:coreProperties>
</file>