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4" r:id="rId3"/>
    <p:sldId id="283" r:id="rId4"/>
    <p:sldId id="275" r:id="rId5"/>
    <p:sldId id="276" r:id="rId6"/>
    <p:sldId id="277" r:id="rId7"/>
    <p:sldId id="278" r:id="rId8"/>
    <p:sldId id="279" r:id="rId9"/>
    <p:sldId id="281" r:id="rId10"/>
    <p:sldId id="282" r:id="rId11"/>
    <p:sldId id="280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9ADA0-5981-4FE7-BFBF-191F80B1FEA2}" type="datetimeFigureOut">
              <a:rPr lang="en-IN" smtClean="0"/>
              <a:pPr/>
              <a:t>01-05-2013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8974D-A4E0-4C3D-8096-2F56002D62C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A914A-3365-40BB-9B16-48762CA2A8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09600"/>
            <a:ext cx="5715000" cy="422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Brain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w Cen MT" pitchFamily="34" charset="0"/>
              </a:rPr>
              <a:t>Lipids</a:t>
            </a:r>
            <a:endParaRPr lang="en-IN" b="1" dirty="0">
              <a:solidFill>
                <a:schemeClr val="tx2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5486400"/>
            <a:ext cx="2819400" cy="457200"/>
          </a:xfrm>
        </p:spPr>
        <p:txBody>
          <a:bodyPr>
            <a:normAutofit/>
          </a:bodyPr>
          <a:lstStyle/>
          <a:p>
            <a:r>
              <a:rPr lang="en-US" dirty="0" smtClean="0"/>
              <a:t>Dr. Mohammed Vaseem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Ganglioside</a:t>
            </a:r>
            <a:endParaRPr lang="en-IN" sz="4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745587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5791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GM1 </a:t>
            </a:r>
            <a:r>
              <a:rPr lang="en-US" dirty="0" err="1" smtClean="0"/>
              <a:t>ganglioside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850" y="333375"/>
            <a:ext cx="6985000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Plasmalogens</a:t>
            </a:r>
            <a:endParaRPr lang="en-IN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4-Point Star 3"/>
          <p:cNvSpPr/>
          <p:nvPr/>
        </p:nvSpPr>
        <p:spPr>
          <a:xfrm flipV="1">
            <a:off x="3348038" y="1798955"/>
            <a:ext cx="309562" cy="25844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" name="4-Point Star 4"/>
          <p:cNvSpPr/>
          <p:nvPr/>
        </p:nvSpPr>
        <p:spPr>
          <a:xfrm>
            <a:off x="4724400" y="1828800"/>
            <a:ext cx="312737" cy="22066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457200" y="4572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Constitute 7-10% of phospholipids in the brain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9906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storage disorders</a:t>
            </a:r>
            <a:endParaRPr lang="en-IN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1676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9154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Myelin from a biochemical perspective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1"/>
            <a:ext cx="9144000" cy="4953000"/>
          </a:xfrm>
        </p:spPr>
        <p:txBody>
          <a:bodyPr/>
          <a:lstStyle/>
          <a:p>
            <a:r>
              <a:rPr lang="en-US" dirty="0" smtClean="0"/>
              <a:t>Myelin sheath is  a greatly extended and modified plasma membrane wrapped around the nerve axon in a spiral fashion</a:t>
            </a:r>
          </a:p>
          <a:p>
            <a:pPr lvl="1"/>
            <a:r>
              <a:rPr lang="en-US" dirty="0" err="1" smtClean="0"/>
              <a:t>Oligodendrocytes</a:t>
            </a:r>
            <a:r>
              <a:rPr lang="en-US" dirty="0" smtClean="0"/>
              <a:t> in the CNS</a:t>
            </a:r>
          </a:p>
          <a:p>
            <a:pPr lvl="1"/>
            <a:r>
              <a:rPr lang="en-US" dirty="0" smtClean="0"/>
              <a:t>Schwann cells in the PNS</a:t>
            </a:r>
            <a:endParaRPr lang="en-IN" dirty="0" smtClean="0"/>
          </a:p>
          <a:p>
            <a:endParaRPr lang="en-US" dirty="0" smtClean="0"/>
          </a:p>
          <a:p>
            <a:r>
              <a:rPr lang="en-US" dirty="0" smtClean="0"/>
              <a:t>Responsible for the rapid impulse transmission by “</a:t>
            </a:r>
            <a:r>
              <a:rPr lang="en-US" dirty="0" err="1" smtClean="0"/>
              <a:t>Saltatory</a:t>
            </a:r>
            <a:r>
              <a:rPr lang="en-US" dirty="0" smtClean="0"/>
              <a:t> impulse transmission”</a:t>
            </a:r>
          </a:p>
          <a:p>
            <a:r>
              <a:rPr lang="en-US" dirty="0" smtClean="0"/>
              <a:t>Also components are involved in various cell </a:t>
            </a:r>
            <a:r>
              <a:rPr lang="en-US" dirty="0" err="1" smtClean="0"/>
              <a:t>signalling</a:t>
            </a:r>
            <a:r>
              <a:rPr lang="en-US" dirty="0" smtClean="0"/>
              <a:t> processes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4343400" cy="1252728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Structure of </a:t>
            </a:r>
            <a:br>
              <a:rPr lang="en-US" sz="3200" b="0" dirty="0" smtClean="0"/>
            </a:br>
            <a:r>
              <a:rPr lang="en-US" sz="3200" b="0" dirty="0" smtClean="0"/>
              <a:t>Myelin sheath</a:t>
            </a:r>
            <a:endParaRPr lang="en-IN" sz="3200" b="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80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4368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Schmidt – </a:t>
            </a:r>
            <a:r>
              <a:rPr lang="en-US" dirty="0" err="1" smtClean="0"/>
              <a:t>Laterman</a:t>
            </a:r>
            <a:r>
              <a:rPr lang="en-US" dirty="0" smtClean="0"/>
              <a:t> cleft</a:t>
            </a:r>
            <a:endParaRPr lang="en-IN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10896"/>
            <a:ext cx="5727249" cy="443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Characteristic composition of Myelin</a:t>
            </a:r>
            <a:endParaRPr lang="en-IN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40% water </a:t>
            </a:r>
          </a:p>
          <a:p>
            <a:r>
              <a:rPr lang="en-US" dirty="0" smtClean="0"/>
              <a:t>Dry mass</a:t>
            </a:r>
          </a:p>
          <a:p>
            <a:pPr lvl="1"/>
            <a:r>
              <a:rPr lang="en-US" dirty="0" smtClean="0"/>
              <a:t>70-80% - Lipid</a:t>
            </a:r>
          </a:p>
          <a:p>
            <a:pPr lvl="1"/>
            <a:r>
              <a:rPr lang="en-US" dirty="0" smtClean="0"/>
              <a:t>15 -30% - Protein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9154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Composition of CNS Myelin and Brain</a:t>
            </a:r>
            <a:endParaRPr lang="en-IN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-1" y="1447800"/>
            <a:ext cx="91440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276600"/>
            <a:ext cx="9144000" cy="30480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3886200"/>
            <a:ext cx="9144000" cy="304800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Myelin Proteins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4825"/>
            <a:ext cx="8915400" cy="46259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Myelin Basic Proteins</a:t>
            </a:r>
          </a:p>
          <a:p>
            <a:pPr>
              <a:buNone/>
            </a:pPr>
            <a:r>
              <a:rPr lang="en-US" dirty="0" err="1" smtClean="0"/>
              <a:t>Proteolipid</a:t>
            </a:r>
            <a:r>
              <a:rPr lang="en-US" dirty="0" smtClean="0"/>
              <a:t> protein              60 – 80 % of total protein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Except MBP none is water soluble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4" name="Right Brace 3"/>
          <p:cNvSpPr/>
          <p:nvPr/>
        </p:nvSpPr>
        <p:spPr>
          <a:xfrm>
            <a:off x="3962400" y="1828800"/>
            <a:ext cx="3048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1" y="2971800"/>
            <a:ext cx="262553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Classification of lipids</a:t>
            </a:r>
            <a:endParaRPr lang="en-IN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41325" y="2857500"/>
            <a:ext cx="2214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rbel" pitchFamily="34" charset="0"/>
              </a:rPr>
              <a:t>Simple Lipids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3441700" y="2857500"/>
            <a:ext cx="2847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orbel" pitchFamily="34" charset="0"/>
              </a:rPr>
              <a:t> Compound Lipids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799263" y="2857500"/>
            <a:ext cx="2344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rbel" pitchFamily="34" charset="0"/>
              </a:rPr>
              <a:t> </a:t>
            </a:r>
            <a:r>
              <a:rPr lang="en-US" sz="2800">
                <a:latin typeface="Corbel" pitchFamily="34" charset="0"/>
              </a:rPr>
              <a:t>Derived Lipids</a:t>
            </a:r>
            <a:endParaRPr lang="en-US">
              <a:latin typeface="Corbel" pitchFamily="34" charset="0"/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2370138" y="1500188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CC"/>
                </a:solidFill>
                <a:latin typeface="Corbel" pitchFamily="34" charset="0"/>
              </a:rPr>
              <a:t>LIPIDS</a:t>
            </a:r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>
            <a:off x="1227138" y="2143125"/>
            <a:ext cx="685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904875" y="2463800"/>
            <a:ext cx="64293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978275" y="2463800"/>
            <a:ext cx="64293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7764463" y="2463800"/>
            <a:ext cx="642938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PLP (</a:t>
            </a:r>
            <a:r>
              <a:rPr lang="en-US" dirty="0" err="1" smtClean="0"/>
              <a:t>Proteolipid</a:t>
            </a:r>
            <a:r>
              <a:rPr lang="en-US" dirty="0" smtClean="0"/>
              <a:t> protein)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Folch</a:t>
            </a:r>
            <a:r>
              <a:rPr lang="en-US" dirty="0" smtClean="0"/>
              <a:t> – Lees protein</a:t>
            </a:r>
          </a:p>
          <a:p>
            <a:r>
              <a:rPr lang="en-US" dirty="0" err="1" smtClean="0"/>
              <a:t>Tetraspan</a:t>
            </a:r>
            <a:r>
              <a:rPr lang="en-US" dirty="0" smtClean="0"/>
              <a:t> protein, MW - ~ 30000</a:t>
            </a:r>
          </a:p>
          <a:p>
            <a:r>
              <a:rPr lang="en-US" dirty="0" smtClean="0"/>
              <a:t>Structural Protein</a:t>
            </a:r>
          </a:p>
          <a:p>
            <a:r>
              <a:rPr lang="en-US" dirty="0" smtClean="0"/>
              <a:t>Involved in </a:t>
            </a:r>
            <a:r>
              <a:rPr lang="en-US" dirty="0" err="1" smtClean="0"/>
              <a:t>oligodendrocyte</a:t>
            </a:r>
            <a:r>
              <a:rPr lang="en-US" dirty="0" smtClean="0"/>
              <a:t> migration and maturation</a:t>
            </a:r>
          </a:p>
          <a:p>
            <a:r>
              <a:rPr lang="en-US" dirty="0" smtClean="0"/>
              <a:t>Modulates Vesicle transport and Extracellular matrix interactions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alternately spliced </a:t>
            </a:r>
            <a:r>
              <a:rPr lang="en-US" dirty="0" err="1" smtClean="0"/>
              <a:t>isoforms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Localized on </a:t>
            </a:r>
            <a:r>
              <a:rPr lang="en-US" dirty="0" err="1" smtClean="0"/>
              <a:t>cytoplasmic</a:t>
            </a:r>
            <a:r>
              <a:rPr lang="en-US" dirty="0" smtClean="0"/>
              <a:t> side of membrane</a:t>
            </a:r>
          </a:p>
          <a:p>
            <a:endParaRPr lang="en-US" dirty="0" smtClean="0"/>
          </a:p>
          <a:p>
            <a:r>
              <a:rPr lang="en-US" dirty="0" smtClean="0"/>
              <a:t>Stabilization of the myelin structure</a:t>
            </a:r>
          </a:p>
          <a:p>
            <a:endParaRPr lang="en-US" dirty="0" smtClean="0"/>
          </a:p>
          <a:p>
            <a:r>
              <a:rPr lang="en-US" dirty="0" smtClean="0"/>
              <a:t>May also be involved in process extension of neural cells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proteins associated with myelin are</a:t>
            </a:r>
          </a:p>
          <a:p>
            <a:endParaRPr lang="en-US" dirty="0" smtClean="0"/>
          </a:p>
          <a:p>
            <a:r>
              <a:rPr lang="en-US" dirty="0" smtClean="0"/>
              <a:t>2’ 3’ cyclic </a:t>
            </a:r>
            <a:r>
              <a:rPr lang="en-US" dirty="0" err="1" smtClean="0"/>
              <a:t>mucleotide</a:t>
            </a:r>
            <a:r>
              <a:rPr lang="en-US" dirty="0" smtClean="0"/>
              <a:t> 3’ </a:t>
            </a:r>
            <a:r>
              <a:rPr lang="en-US" dirty="0" err="1" smtClean="0"/>
              <a:t>phosphodiesterases</a:t>
            </a:r>
            <a:endParaRPr lang="en-US" dirty="0" smtClean="0"/>
          </a:p>
          <a:p>
            <a:r>
              <a:rPr lang="en-US" dirty="0" smtClean="0"/>
              <a:t>P – type </a:t>
            </a:r>
            <a:r>
              <a:rPr lang="en-US" dirty="0" err="1" smtClean="0"/>
              <a:t>glycoproteins</a:t>
            </a:r>
            <a:endParaRPr lang="en-US" dirty="0" smtClean="0"/>
          </a:p>
          <a:p>
            <a:r>
              <a:rPr lang="en-US" dirty="0" smtClean="0"/>
              <a:t>Enzymes</a:t>
            </a:r>
          </a:p>
          <a:p>
            <a:r>
              <a:rPr lang="en-US" dirty="0" smtClean="0"/>
              <a:t>Neurotransmitter receptors – </a:t>
            </a:r>
            <a:r>
              <a:rPr lang="en-US" dirty="0" err="1" smtClean="0"/>
              <a:t>mAch</a:t>
            </a:r>
            <a:r>
              <a:rPr lang="en-US" dirty="0" smtClean="0"/>
              <a:t>, NMDA etc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Diseases related to Myelin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Sclerosis</a:t>
            </a:r>
          </a:p>
          <a:p>
            <a:endParaRPr lang="en-US" dirty="0" smtClean="0"/>
          </a:p>
          <a:p>
            <a:r>
              <a:rPr lang="en-US" dirty="0" err="1" smtClean="0"/>
              <a:t>Guilliane</a:t>
            </a:r>
            <a:r>
              <a:rPr lang="en-US" dirty="0" smtClean="0"/>
              <a:t> – </a:t>
            </a:r>
            <a:r>
              <a:rPr lang="en-US" dirty="0" err="1" smtClean="0"/>
              <a:t>Barre</a:t>
            </a:r>
            <a:r>
              <a:rPr lang="en-US" dirty="0" smtClean="0"/>
              <a:t> syndrome</a:t>
            </a:r>
          </a:p>
          <a:p>
            <a:endParaRPr lang="en-US" dirty="0" smtClean="0"/>
          </a:p>
          <a:p>
            <a:r>
              <a:rPr lang="en-US" dirty="0" smtClean="0"/>
              <a:t>Lipid storage disorders (</a:t>
            </a:r>
            <a:r>
              <a:rPr lang="en-US" dirty="0" err="1" smtClean="0"/>
              <a:t>Sphingolipidoses</a:t>
            </a:r>
            <a:r>
              <a:rPr lang="en-US" dirty="0" smtClean="0"/>
              <a:t>)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lipids of interest in the brain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4343400"/>
            <a:ext cx="8305800" cy="251460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71625" y="428625"/>
            <a:ext cx="5965825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Compound Lipids</a:t>
            </a:r>
          </a:p>
        </p:txBody>
      </p:sp>
      <p:sp>
        <p:nvSpPr>
          <p:cNvPr id="477189" name="Rectangle 5"/>
          <p:cNvSpPr>
            <a:spLocks noChangeArrowheads="1"/>
          </p:cNvSpPr>
          <p:nvPr/>
        </p:nvSpPr>
        <p:spPr bwMode="auto">
          <a:xfrm>
            <a:off x="285750" y="1643063"/>
            <a:ext cx="8139113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dirty="0">
                <a:latin typeface="+mn-lt"/>
                <a:cs typeface="+mn-cs"/>
              </a:rPr>
              <a:t>Esters of fatty acids with various alcohols along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dirty="0">
                <a:latin typeface="+mn-lt"/>
                <a:cs typeface="+mn-cs"/>
              </a:rPr>
              <a:t>with an additional group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492125" y="3886200"/>
            <a:ext cx="773747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>
                <a:latin typeface="Corbel" pitchFamily="34" charset="0"/>
              </a:rPr>
              <a:t>a. Phospholipids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>
                <a:latin typeface="Corbel" pitchFamily="34" charset="0"/>
              </a:rPr>
              <a:t>b. Glycolipids</a:t>
            </a:r>
            <a:endParaRPr lang="en-US" sz="3200">
              <a:solidFill>
                <a:schemeClr val="hlink"/>
              </a:solidFill>
              <a:latin typeface="Corbel" pitchFamily="34" charset="0"/>
            </a:endParaRPr>
          </a:p>
        </p:txBody>
      </p: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214313" y="3143250"/>
            <a:ext cx="8705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Corbel" pitchFamily="34" charset="0"/>
              </a:rPr>
              <a:t>Simple lipid + Additional group = Compound 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5" name="Rectangle 7"/>
          <p:cNvSpPr>
            <a:spLocks noChangeArrowheads="1"/>
          </p:cNvSpPr>
          <p:nvPr/>
        </p:nvSpPr>
        <p:spPr bwMode="auto">
          <a:xfrm>
            <a:off x="141288" y="1427163"/>
            <a:ext cx="90027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dirty="0">
                <a:latin typeface="+mn-lt"/>
                <a:cs typeface="+mn-cs"/>
              </a:rPr>
              <a:t>a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 </a:t>
            </a:r>
            <a:r>
              <a:rPr lang="en-US" sz="3600" dirty="0">
                <a:latin typeface="+mn-lt"/>
                <a:cs typeface="+mn-cs"/>
              </a:rPr>
              <a:t>Phospholipids:  </a:t>
            </a:r>
            <a:r>
              <a:rPr lang="en-US" sz="3200" dirty="0">
                <a:latin typeface="+mn-lt"/>
                <a:cs typeface="+mn-cs"/>
              </a:rPr>
              <a:t>Lipids with phosphate group</a:t>
            </a: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539750" y="2276475"/>
            <a:ext cx="3395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>
                <a:latin typeface="Corbel" pitchFamily="34" charset="0"/>
              </a:rPr>
              <a:t>Glycerophospholipids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4643438" y="2205038"/>
            <a:ext cx="3489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>
                <a:latin typeface="Corbel" pitchFamily="34" charset="0"/>
              </a:rPr>
              <a:t>Sphingophospholipids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3141663"/>
            <a:ext cx="3978275" cy="2978150"/>
            <a:chOff x="-44669" y="3638550"/>
            <a:chExt cx="4311869" cy="2762250"/>
          </a:xfrm>
        </p:grpSpPr>
        <p:pic>
          <p:nvPicPr>
            <p:cNvPr id="16396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b="14824"/>
            <a:stretch>
              <a:fillRect/>
            </a:stretch>
          </p:blipFill>
          <p:spPr bwMode="auto">
            <a:xfrm>
              <a:off x="1554449" y="3638550"/>
              <a:ext cx="2712751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-44669" y="3705428"/>
              <a:ext cx="1589164" cy="2469922"/>
              <a:chOff x="-377" y="1459"/>
              <a:chExt cx="1008" cy="1623"/>
            </a:xfrm>
          </p:grpSpPr>
          <p:pic>
            <p:nvPicPr>
              <p:cNvPr id="16398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105" y="1459"/>
                <a:ext cx="618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6399" name="Text Box 13"/>
              <p:cNvSpPr txBox="1">
                <a:spLocks noChangeArrowheads="1"/>
              </p:cNvSpPr>
              <p:nvPr/>
            </p:nvSpPr>
            <p:spPr bwMode="auto">
              <a:xfrm>
                <a:off x="-377" y="2819"/>
                <a:ext cx="1008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2E1379"/>
                    </a:solidFill>
                    <a:latin typeface="Corbel" pitchFamily="34" charset="0"/>
                  </a:rPr>
                  <a:t>Glycerol</a:t>
                </a:r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40200" y="2709863"/>
            <a:ext cx="5003800" cy="3959225"/>
            <a:chOff x="3114156" y="4311651"/>
            <a:chExt cx="5420251" cy="3703843"/>
          </a:xfrm>
        </p:grpSpPr>
        <p:pic>
          <p:nvPicPr>
            <p:cNvPr id="16392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14156" y="5523696"/>
              <a:ext cx="5420245" cy="249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114615" y="4311651"/>
              <a:ext cx="5419792" cy="1303338"/>
              <a:chOff x="3246" y="1132"/>
              <a:chExt cx="3538" cy="821"/>
            </a:xfrm>
          </p:grpSpPr>
          <p:pic>
            <p:nvPicPr>
              <p:cNvPr id="16394" name="Picture 1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246" y="1132"/>
                <a:ext cx="3538" cy="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5" name="Text Box 16"/>
              <p:cNvSpPr txBox="1">
                <a:spLocks noChangeArrowheads="1"/>
              </p:cNvSpPr>
              <p:nvPr/>
            </p:nvSpPr>
            <p:spPr bwMode="auto">
              <a:xfrm>
                <a:off x="3755" y="1683"/>
                <a:ext cx="1731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7200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2E1379"/>
                    </a:solidFill>
                    <a:latin typeface="Corbel" pitchFamily="34" charset="0"/>
                  </a:rPr>
                  <a:t>Sphingosine</a:t>
                </a:r>
              </a:p>
            </p:txBody>
          </p:sp>
        </p:grpSp>
      </p:grp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1571625" y="428625"/>
            <a:ext cx="5965825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Corbel" pitchFamily="34" charset="0"/>
              </a:rPr>
              <a:t>Compound 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643063" y="2143125"/>
            <a:ext cx="3727450" cy="2762250"/>
            <a:chOff x="228600" y="3638550"/>
            <a:chExt cx="4038600" cy="2762250"/>
          </a:xfrm>
        </p:grpSpPr>
        <p:pic>
          <p:nvPicPr>
            <p:cNvPr id="17419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 b="14824"/>
            <a:stretch>
              <a:fillRect/>
            </a:stretch>
          </p:blipFill>
          <p:spPr bwMode="auto">
            <a:xfrm>
              <a:off x="228600" y="3638550"/>
              <a:ext cx="4038600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0" name="Text Box 13"/>
            <p:cNvSpPr txBox="1">
              <a:spLocks noChangeArrowheads="1"/>
            </p:cNvSpPr>
            <p:nvPr/>
          </p:nvSpPr>
          <p:spPr bwMode="auto">
            <a:xfrm>
              <a:off x="1306436" y="5867945"/>
              <a:ext cx="1589164" cy="40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2E1379"/>
                  </a:solidFill>
                  <a:latin typeface="Corbel" pitchFamily="34" charset="0"/>
                </a:rPr>
                <a:t>Glycerol</a:t>
              </a:r>
            </a:p>
          </p:txBody>
        </p:sp>
      </p:grp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509588" y="1581150"/>
            <a:ext cx="3395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u="sng">
                <a:latin typeface="Corbel" pitchFamily="34" charset="0"/>
              </a:rPr>
              <a:t>Glycerophospholipids</a:t>
            </a: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1071563" y="642938"/>
            <a:ext cx="2643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C000"/>
                </a:solidFill>
                <a:latin typeface="Corbel" pitchFamily="34" charset="0"/>
              </a:rPr>
              <a:t>Phospholipids</a:t>
            </a:r>
            <a:endParaRPr lang="en-IN" sz="3200"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17413" name="TextBox 11"/>
          <p:cNvSpPr txBox="1">
            <a:spLocks noChangeArrowheads="1"/>
          </p:cNvSpPr>
          <p:nvPr/>
        </p:nvSpPr>
        <p:spPr bwMode="auto">
          <a:xfrm>
            <a:off x="5072063" y="278606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rbel" pitchFamily="34" charset="0"/>
              </a:rPr>
              <a:t>SATURATED</a:t>
            </a:r>
            <a:endParaRPr lang="en-IN" b="1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0" y="3286125"/>
            <a:ext cx="1763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rbel" pitchFamily="34" charset="0"/>
              </a:rPr>
              <a:t>Unsaturated</a:t>
            </a:r>
            <a:endParaRPr lang="en-IN" b="1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17415" name="TextBox 13"/>
          <p:cNvSpPr txBox="1">
            <a:spLocks noChangeArrowheads="1"/>
          </p:cNvSpPr>
          <p:nvPr/>
        </p:nvSpPr>
        <p:spPr bwMode="auto">
          <a:xfrm>
            <a:off x="5796136" y="3789040"/>
            <a:ext cx="85725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orbel" pitchFamily="34" charset="0"/>
              </a:rPr>
              <a:t>BASE</a:t>
            </a:r>
            <a:endParaRPr lang="en-IN" b="1" dirty="0">
              <a:solidFill>
                <a:srgbClr val="7030A0"/>
              </a:solidFill>
              <a:latin typeface="Corbel" pitchFamily="34" charset="0"/>
            </a:endParaRPr>
          </a:p>
        </p:txBody>
      </p:sp>
      <p:sp>
        <p:nvSpPr>
          <p:cNvPr id="17416" name="TextBox 14"/>
          <p:cNvSpPr txBox="1">
            <a:spLocks noChangeArrowheads="1"/>
          </p:cNvSpPr>
          <p:nvPr/>
        </p:nvSpPr>
        <p:spPr bwMode="auto">
          <a:xfrm>
            <a:off x="428625" y="5000625"/>
            <a:ext cx="8429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rbel" pitchFamily="34" charset="0"/>
              </a:rPr>
              <a:t>Phosphatidyl choline (also called Lecithin) : Base in this is choline</a:t>
            </a:r>
          </a:p>
          <a:p>
            <a:endParaRPr lang="en-US" sz="2400">
              <a:latin typeface="Corbel" pitchFamily="34" charset="0"/>
            </a:endParaRPr>
          </a:p>
          <a:p>
            <a:r>
              <a:rPr lang="en-US" sz="2400">
                <a:latin typeface="Corbel" pitchFamily="34" charset="0"/>
              </a:rPr>
              <a:t>Phosphatidyl serine (cephalin) : Base in this is serine</a:t>
            </a:r>
          </a:p>
          <a:p>
            <a:endParaRPr lang="en-US" sz="2400">
              <a:latin typeface="Corbel" pitchFamily="34" charset="0"/>
            </a:endParaRPr>
          </a:p>
          <a:p>
            <a:r>
              <a:rPr lang="en-US" sz="2400">
                <a:latin typeface="Corbel" pitchFamily="34" charset="0"/>
              </a:rPr>
              <a:t>Phosphatidyl ethanolamine : Base is ethanolamine</a:t>
            </a:r>
            <a:endParaRPr lang="en-IN" sz="2400">
              <a:latin typeface="Corbe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29063" y="3286125"/>
            <a:ext cx="1214437" cy="1500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7418" name="TextBox 16"/>
          <p:cNvSpPr txBox="1">
            <a:spLocks noChangeArrowheads="1"/>
          </p:cNvSpPr>
          <p:nvPr/>
        </p:nvSpPr>
        <p:spPr bwMode="auto">
          <a:xfrm>
            <a:off x="6715125" y="2500313"/>
            <a:ext cx="2000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rbel" pitchFamily="34" charset="0"/>
              </a:rPr>
              <a:t>Glycerol</a:t>
            </a:r>
            <a:endParaRPr lang="en-US" sz="2800">
              <a:latin typeface="Corbel" pitchFamily="34" charset="0"/>
            </a:endParaRPr>
          </a:p>
          <a:p>
            <a:r>
              <a:rPr lang="en-US" sz="2400">
                <a:latin typeface="Corbel" pitchFamily="34" charset="0"/>
              </a:rPr>
              <a:t>Fattyacid</a:t>
            </a:r>
          </a:p>
          <a:p>
            <a:r>
              <a:rPr lang="en-US" sz="2400">
                <a:latin typeface="Corbel" pitchFamily="34" charset="0"/>
              </a:rPr>
              <a:t>Phosphate</a:t>
            </a:r>
          </a:p>
          <a:p>
            <a:r>
              <a:rPr lang="en-US" sz="2400">
                <a:latin typeface="Corbel" pitchFamily="34" charset="0"/>
              </a:rPr>
              <a:t>Base</a:t>
            </a:r>
            <a:endParaRPr lang="en-IN" sz="2400">
              <a:latin typeface="Corbel" pitchFamily="34" charset="0"/>
            </a:endParaRPr>
          </a:p>
        </p:txBody>
      </p:sp>
      <p:cxnSp>
        <p:nvCxnSpPr>
          <p:cNvPr id="14" name="Straight Connector 13"/>
          <p:cNvCxnSpPr>
            <a:endCxn id="17415" idx="1"/>
          </p:cNvCxnSpPr>
          <p:nvPr/>
        </p:nvCxnSpPr>
        <p:spPr>
          <a:xfrm flipV="1">
            <a:off x="5076056" y="3973706"/>
            <a:ext cx="720080" cy="313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071563" y="642938"/>
            <a:ext cx="2643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C000"/>
                </a:solidFill>
                <a:latin typeface="Corbel" pitchFamily="34" charset="0"/>
              </a:rPr>
              <a:t>Phospholipids</a:t>
            </a:r>
            <a:endParaRPr lang="en-IN" sz="3200"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781050" y="1500188"/>
            <a:ext cx="3678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u="sng">
                <a:latin typeface="Corbel" pitchFamily="34" charset="0"/>
              </a:rPr>
              <a:t>Sphingopohospholipids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57188" y="2071688"/>
            <a:ext cx="4924425" cy="2840037"/>
            <a:chOff x="3200400" y="4648200"/>
            <a:chExt cx="5334000" cy="2840037"/>
          </a:xfrm>
        </p:grpSpPr>
        <p:pic>
          <p:nvPicPr>
            <p:cNvPr id="18442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0400" y="4648200"/>
              <a:ext cx="5334000" cy="284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200400" y="4800601"/>
              <a:ext cx="4197350" cy="1692276"/>
              <a:chOff x="3302" y="1440"/>
              <a:chExt cx="2740" cy="1066"/>
            </a:xfrm>
          </p:grpSpPr>
          <p:pic>
            <p:nvPicPr>
              <p:cNvPr id="18444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12" y="1440"/>
                <a:ext cx="2730" cy="8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45" name="Text Box 16"/>
              <p:cNvSpPr txBox="1">
                <a:spLocks noChangeArrowheads="1"/>
              </p:cNvSpPr>
              <p:nvPr/>
            </p:nvSpPr>
            <p:spPr bwMode="auto">
              <a:xfrm>
                <a:off x="3302" y="2256"/>
                <a:ext cx="27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7200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2E1379"/>
                    </a:solidFill>
                    <a:latin typeface="Corbel" pitchFamily="34" charset="0"/>
                  </a:rPr>
                  <a:t>Sphingosine</a:t>
                </a: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3143250" y="5072063"/>
            <a:ext cx="857250" cy="642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7030A0"/>
                </a:solidFill>
              </a:rPr>
              <a:t>Base</a:t>
            </a:r>
            <a:endParaRPr lang="en-IN" dirty="0">
              <a:solidFill>
                <a:srgbClr val="7030A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499644" y="4929981"/>
            <a:ext cx="2857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000375" y="3429000"/>
            <a:ext cx="1285875" cy="1357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5357813" y="2143125"/>
            <a:ext cx="3786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rbel" pitchFamily="34" charset="0"/>
              </a:rPr>
              <a:t>Sphingosine </a:t>
            </a:r>
            <a:r>
              <a:rPr lang="en-US" sz="2000">
                <a:latin typeface="Corbel" pitchFamily="34" charset="0"/>
              </a:rPr>
              <a:t>instead of glycerol</a:t>
            </a:r>
            <a:endParaRPr lang="en-US" sz="2400">
              <a:latin typeface="Corbel" pitchFamily="34" charset="0"/>
            </a:endParaRPr>
          </a:p>
          <a:p>
            <a:r>
              <a:rPr lang="en-US" sz="2400">
                <a:latin typeface="Corbel" pitchFamily="34" charset="0"/>
              </a:rPr>
              <a:t>Fattyacid</a:t>
            </a:r>
          </a:p>
          <a:p>
            <a:r>
              <a:rPr lang="en-US" sz="2400">
                <a:latin typeface="Corbel" pitchFamily="34" charset="0"/>
              </a:rPr>
              <a:t>Phosphate</a:t>
            </a:r>
          </a:p>
          <a:p>
            <a:r>
              <a:rPr lang="en-US" sz="2400">
                <a:latin typeface="Corbel" pitchFamily="34" charset="0"/>
              </a:rPr>
              <a:t>Base</a:t>
            </a:r>
            <a:endParaRPr lang="en-IN" sz="2400">
              <a:latin typeface="Corbel" pitchFamily="34" charset="0"/>
            </a:endParaRPr>
          </a:p>
        </p:txBody>
      </p:sp>
      <p:sp>
        <p:nvSpPr>
          <p:cNvPr id="18441" name="TextBox 13"/>
          <p:cNvSpPr txBox="1">
            <a:spLocks noChangeArrowheads="1"/>
          </p:cNvSpPr>
          <p:nvPr/>
        </p:nvSpPr>
        <p:spPr bwMode="auto">
          <a:xfrm>
            <a:off x="5429250" y="5357813"/>
            <a:ext cx="3429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orbel" pitchFamily="34" charset="0"/>
              </a:rPr>
              <a:t>Ex: </a:t>
            </a:r>
            <a:r>
              <a:rPr lang="en-US" sz="3200" dirty="0" smtClean="0">
                <a:latin typeface="Corbel" pitchFamily="34" charset="0"/>
              </a:rPr>
              <a:t>Ceramide (Sphingosine + FA)</a:t>
            </a:r>
            <a:endParaRPr lang="en-IN" sz="32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41288" y="1447800"/>
            <a:ext cx="9002712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>
                <a:latin typeface="Corbel" pitchFamily="34" charset="0"/>
              </a:rPr>
              <a:t>b. Glycolipids: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>
                <a:latin typeface="Corbel" pitchFamily="34" charset="0"/>
              </a:rPr>
              <a:t>		</a:t>
            </a:r>
            <a:r>
              <a:rPr lang="en-US" sz="2800" u="sng">
                <a:latin typeface="Corbel" pitchFamily="34" charset="0"/>
              </a:rPr>
              <a:t>Cerebrosides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800">
              <a:latin typeface="Corbe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800">
              <a:latin typeface="Corbe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800">
              <a:latin typeface="Corbe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>
                <a:latin typeface="Corbel" pitchFamily="34" charset="0"/>
              </a:rPr>
              <a:t>		</a:t>
            </a:r>
            <a:r>
              <a:rPr lang="en-US" sz="2800" u="sng">
                <a:latin typeface="Corbel" pitchFamily="34" charset="0"/>
              </a:rPr>
              <a:t>Gangliosides </a:t>
            </a:r>
            <a:r>
              <a:rPr lang="en-US" sz="2800">
                <a:latin typeface="Corbel" pitchFamily="34" charset="0"/>
              </a:rPr>
              <a:t>:</a:t>
            </a:r>
            <a:r>
              <a:rPr lang="en-US" sz="2800" u="sng">
                <a:latin typeface="Corbel" pitchFamily="34" charset="0"/>
              </a:rPr>
              <a:t> </a:t>
            </a:r>
            <a:r>
              <a:rPr lang="en-US" sz="2800">
                <a:latin typeface="Corbel" pitchFamily="34" charset="0"/>
              </a:rPr>
              <a:t>Glycolipids with one or more N- acetyl neuraminic acid (sialic acid) in addition to other sugars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800">
              <a:latin typeface="Corbel" pitchFamily="34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571625" y="428625"/>
            <a:ext cx="5965825" cy="708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Corbel" pitchFamily="34" charset="0"/>
              </a:rPr>
              <a:t>Compound Lipids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3429000" y="2286000"/>
            <a:ext cx="4357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rbel" pitchFamily="34" charset="0"/>
              </a:rPr>
              <a:t>Sphingosine      Carbohydrate</a:t>
            </a:r>
          </a:p>
          <a:p>
            <a:endParaRPr lang="en-US" sz="2400">
              <a:latin typeface="Corbel" pitchFamily="34" charset="0"/>
            </a:endParaRPr>
          </a:p>
          <a:p>
            <a:r>
              <a:rPr lang="en-US" sz="2400">
                <a:latin typeface="Corbel" pitchFamily="34" charset="0"/>
              </a:rPr>
              <a:t>Fattyacid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001294" y="2928144"/>
            <a:ext cx="2857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14938" y="2571750"/>
            <a:ext cx="142875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357188" y="5357813"/>
            <a:ext cx="8358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orbel" pitchFamily="34" charset="0"/>
              </a:rPr>
              <a:t>Cer – Glucose – Galactose – N Acetyl Galactosamine - Galactose</a:t>
            </a:r>
          </a:p>
        </p:txBody>
      </p:sp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2357438" y="600075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rbel" pitchFamily="34" charset="0"/>
              </a:rPr>
              <a:t>SIALIC ACID</a:t>
            </a:r>
            <a:endParaRPr lang="en-IN" b="1">
              <a:latin typeface="Corbe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642394" y="5930106"/>
            <a:ext cx="2857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918618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Galactocerebroside</a:t>
            </a:r>
            <a:r>
              <a:rPr lang="en-U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(Ceramide + </a:t>
            </a:r>
            <a:r>
              <a:rPr lang="en-US" sz="36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galactose</a:t>
            </a:r>
            <a:r>
              <a:rPr lang="en-U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  <a:endParaRPr lang="en-IN" sz="3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867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Cerebroside</a:t>
            </a:r>
            <a:r>
              <a:rPr lang="en-US" sz="2400" dirty="0" smtClean="0"/>
              <a:t> with two or more carbohydrates attached are referred to as </a:t>
            </a:r>
            <a:r>
              <a:rPr lang="en-US" sz="2400" dirty="0" err="1" smtClean="0"/>
              <a:t>Globosides</a:t>
            </a:r>
            <a:endParaRPr lang="en-IN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4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0</TotalTime>
  <Words>388</Words>
  <Application>Microsoft Office PowerPoint</Application>
  <PresentationFormat>عرض على الشاشة (3:4)‏</PresentationFormat>
  <Paragraphs>111</Paragraphs>
  <Slides>23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Theme4</vt:lpstr>
      <vt:lpstr>Brain Lipids</vt:lpstr>
      <vt:lpstr>Classification of lipids</vt:lpstr>
      <vt:lpstr>Simple lipids of interest in the brain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Lipid storage disorders</vt:lpstr>
      <vt:lpstr>Myelin from a biochemical perspective</vt:lpstr>
      <vt:lpstr>Structure of  Myelin sheath</vt:lpstr>
      <vt:lpstr>Schmidt – Laterman cleft</vt:lpstr>
      <vt:lpstr>Characteristic composition of Myelin</vt:lpstr>
      <vt:lpstr>Composition of CNS Myelin and Brain</vt:lpstr>
      <vt:lpstr>Myelin Proteins</vt:lpstr>
      <vt:lpstr>PLP (Proteolipid protein)</vt:lpstr>
      <vt:lpstr>MBP</vt:lpstr>
      <vt:lpstr>الشريحة 22</vt:lpstr>
      <vt:lpstr>Diseases related to Myelin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Lipids</dc:title>
  <dc:creator>Vaseem</dc:creator>
  <cp:lastModifiedBy>a.mutairi</cp:lastModifiedBy>
  <cp:revision>1</cp:revision>
  <dcterms:created xsi:type="dcterms:W3CDTF">2006-08-16T00:00:00Z</dcterms:created>
  <dcterms:modified xsi:type="dcterms:W3CDTF">2013-05-01T07:50:38Z</dcterms:modified>
</cp:coreProperties>
</file>