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8" r:id="rId3"/>
    <p:sldId id="260"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2" r:id="rId28"/>
    <p:sldId id="285" r:id="rId29"/>
    <p:sldId id="287" r:id="rId30"/>
    <p:sldId id="286" r:id="rId31"/>
    <p:sldId id="289" r:id="rId32"/>
    <p:sldId id="288" r:id="rId33"/>
    <p:sldId id="290" r:id="rId34"/>
    <p:sldId id="291" r:id="rId35"/>
    <p:sldId id="292" r:id="rId36"/>
    <p:sldId id="294" r:id="rId37"/>
    <p:sldId id="298" r:id="rId38"/>
    <p:sldId id="299" r:id="rId39"/>
    <p:sldId id="284" r:id="rId40"/>
    <p:sldId id="300" r:id="rId41"/>
    <p:sldId id="295" r:id="rId42"/>
    <p:sldId id="296" r:id="rId43"/>
  </p:sldIdLst>
  <p:sldSz cx="9144000" cy="6858000" type="screen4x3"/>
  <p:notesSz cx="7102475" cy="10234613"/>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137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2DF21DB-F2B9-4609-A74A-354E7522F6AC}" type="datetimeFigureOut">
              <a:rPr lang="ar-SA" smtClean="0"/>
              <a:pPr/>
              <a:t>21/06/34</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FF9E1B-B221-4FEC-B7B5-A71D4EEAB49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56FF9E1B-B221-4FEC-B7B5-A71D4EEAB49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56FF9E1B-B221-4FEC-B7B5-A71D4EEAB49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56FF9E1B-B221-4FEC-B7B5-A71D4EEAB491}"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56FF9E1B-B221-4FEC-B7B5-A71D4EEAB491}"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56FF9E1B-B221-4FEC-B7B5-A71D4EEAB491}"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56FF9E1B-B221-4FEC-B7B5-A71D4EEAB491}"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56FF9E1B-B221-4FEC-B7B5-A71D4EEAB491}"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2DF21DB-F2B9-4609-A74A-354E7522F6AC}" type="datetimeFigureOut">
              <a:rPr lang="ar-SA" smtClean="0"/>
              <a:pPr/>
              <a:t>21/06/34</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56FF9E1B-B221-4FEC-B7B5-A71D4EEAB49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2DF21DB-F2B9-4609-A74A-354E7522F6AC}" type="datetimeFigureOut">
              <a:rPr lang="ar-SA" smtClean="0"/>
              <a:pPr/>
              <a:t>21/06/34</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56FF9E1B-B221-4FEC-B7B5-A71D4EEAB491}"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2DF21DB-F2B9-4609-A74A-354E7522F6AC}" type="datetimeFigureOut">
              <a:rPr lang="ar-SA" smtClean="0"/>
              <a:pPr/>
              <a:t>21/06/34</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FF9E1B-B221-4FEC-B7B5-A71D4EEAB491}"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DF21DB-F2B9-4609-A74A-354E7522F6AC}" type="datetimeFigureOut">
              <a:rPr lang="ar-SA" smtClean="0"/>
              <a:pPr/>
              <a:t>21/06/34</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FF9E1B-B221-4FEC-B7B5-A71D4EEAB49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rtl="0"/>
            <a:r>
              <a:rPr lang="en-US" b="0" dirty="0" err="1" smtClean="0">
                <a:effectLst/>
                <a:latin typeface="Garamond" pitchFamily="18" charset="0"/>
              </a:rPr>
              <a:t>Meninges</a:t>
            </a:r>
            <a:r>
              <a:rPr lang="en-US" b="0" dirty="0" smtClean="0">
                <a:effectLst/>
                <a:latin typeface="Garamond" pitchFamily="18" charset="0"/>
              </a:rPr>
              <a:t> of Brain and Spinal Cord</a:t>
            </a:r>
            <a:br>
              <a:rPr lang="en-US" b="0" dirty="0" smtClean="0">
                <a:effectLst/>
                <a:latin typeface="Garamond" pitchFamily="18" charset="0"/>
              </a:rPr>
            </a:br>
            <a:r>
              <a:rPr lang="en-US" sz="2200" b="0" dirty="0" smtClean="0">
                <a:effectLst/>
                <a:latin typeface="Garamond" pitchFamily="18" charset="0"/>
              </a:rPr>
              <a:t>Lecture: 13</a:t>
            </a:r>
            <a:endParaRPr lang="ar-SA" sz="2200" b="0" dirty="0">
              <a:effectLst/>
              <a:latin typeface="Garamond" pitchFamily="18" charset="0"/>
            </a:endParaRPr>
          </a:p>
        </p:txBody>
      </p:sp>
      <p:sp>
        <p:nvSpPr>
          <p:cNvPr id="3" name="Subtitle 2"/>
          <p:cNvSpPr>
            <a:spLocks noGrp="1"/>
          </p:cNvSpPr>
          <p:nvPr>
            <p:ph type="subTitle" idx="1"/>
          </p:nvPr>
        </p:nvSpPr>
        <p:spPr/>
        <p:txBody>
          <a:bodyPr/>
          <a:lstStyle/>
          <a:p>
            <a:pPr algn="l" rtl="0"/>
            <a:r>
              <a:rPr lang="en-US" dirty="0" smtClean="0">
                <a:latin typeface="Garamond" pitchFamily="18" charset="0"/>
              </a:rPr>
              <a:t>Fahim Haider Jafari</a:t>
            </a:r>
          </a:p>
          <a:p>
            <a:pPr algn="l" rtl="0"/>
            <a:r>
              <a:rPr lang="en-US" dirty="0" smtClean="0">
                <a:latin typeface="Garamond" pitchFamily="18" charset="0"/>
              </a:rPr>
              <a:t>PhD</a:t>
            </a:r>
            <a:endParaRPr lang="ar-SA" dirty="0">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GB" dirty="0" smtClean="0"/>
              <a:t>Venous channels found between layers of </a:t>
            </a:r>
            <a:r>
              <a:rPr lang="en-GB" dirty="0" err="1" smtClean="0"/>
              <a:t>dura</a:t>
            </a:r>
            <a:r>
              <a:rPr lang="en-GB" dirty="0" smtClean="0"/>
              <a:t> mater in the brain</a:t>
            </a:r>
          </a:p>
          <a:p>
            <a:pPr algn="l" rtl="0"/>
            <a:r>
              <a:rPr lang="en-GB" dirty="0" smtClean="0"/>
              <a:t>They receive blood from internal and external veins of the brain, receive cerebrospinal fluid (CSF) from the subarachnoid space, and ultimately empty into the internal jugular vein</a:t>
            </a:r>
          </a:p>
          <a:p>
            <a:pPr algn="l" rtl="0"/>
            <a:r>
              <a:rPr lang="en-GB" dirty="0" smtClean="0"/>
              <a:t>The walls of the </a:t>
            </a:r>
            <a:r>
              <a:rPr lang="en-GB" dirty="0" err="1" smtClean="0"/>
              <a:t>dural</a:t>
            </a:r>
            <a:r>
              <a:rPr lang="en-GB" dirty="0" smtClean="0"/>
              <a:t> venous sinuses are composed of </a:t>
            </a:r>
            <a:r>
              <a:rPr lang="en-GB" dirty="0" err="1" smtClean="0"/>
              <a:t>dura</a:t>
            </a:r>
            <a:r>
              <a:rPr lang="en-GB" dirty="0" smtClean="0"/>
              <a:t> mater lined with endothelium, a specialized layer of flattened cells found in blood vessels</a:t>
            </a:r>
          </a:p>
          <a:p>
            <a:pPr algn="l" rtl="0"/>
            <a:r>
              <a:rPr lang="en-GB" dirty="0" smtClean="0"/>
              <a:t>They differ from other blood vessels in that they lack a full set of vessel layers (e.g., tunica media) </a:t>
            </a:r>
          </a:p>
          <a:p>
            <a:pPr algn="l" rtl="0"/>
            <a:r>
              <a:rPr lang="en-GB" dirty="0" smtClean="0"/>
              <a:t>It also lacks valves as seen in veins</a:t>
            </a:r>
            <a:endParaRPr lang="ar-SA" dirty="0"/>
          </a:p>
        </p:txBody>
      </p:sp>
      <p:sp>
        <p:nvSpPr>
          <p:cNvPr id="3" name="Title 2"/>
          <p:cNvSpPr>
            <a:spLocks noGrp="1"/>
          </p:cNvSpPr>
          <p:nvPr>
            <p:ph type="title"/>
          </p:nvPr>
        </p:nvSpPr>
        <p:spPr/>
        <p:txBody>
          <a:bodyPr/>
          <a:lstStyle/>
          <a:p>
            <a:pPr rtl="0"/>
            <a:r>
              <a:rPr lang="en-GB" b="0" dirty="0" smtClean="0">
                <a:effectLst/>
                <a:latin typeface="Garamond" pitchFamily="18" charset="0"/>
              </a:rPr>
              <a:t>Dural venous sinuses</a:t>
            </a:r>
            <a:endParaRPr lang="ar-S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Inferior </a:t>
            </a:r>
            <a:r>
              <a:rPr lang="en-GB" b="0" dirty="0" err="1" smtClean="0">
                <a:effectLst/>
                <a:latin typeface="Garamond" pitchFamily="18" charset="0"/>
              </a:rPr>
              <a:t>Sagittal</a:t>
            </a:r>
            <a:r>
              <a:rPr lang="en-GB" b="0" dirty="0" smtClean="0">
                <a:effectLst/>
                <a:latin typeface="Garamond" pitchFamily="18" charset="0"/>
              </a:rPr>
              <a:t>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fontScale="92500"/>
          </a:bodyPr>
          <a:lstStyle/>
          <a:p>
            <a:pPr algn="l" rtl="0"/>
            <a:r>
              <a:rPr lang="en-US" dirty="0" smtClean="0">
                <a:latin typeface="Garamond" pitchFamily="18" charset="0"/>
              </a:rPr>
              <a:t>Occupies the free lower margin of the </a:t>
            </a:r>
            <a:r>
              <a:rPr lang="en-US" dirty="0" err="1" smtClean="0">
                <a:latin typeface="Garamond" pitchFamily="18" charset="0"/>
              </a:rPr>
              <a:t>falx</a:t>
            </a:r>
            <a:r>
              <a:rPr lang="en-US" dirty="0" smtClean="0">
                <a:latin typeface="Garamond" pitchFamily="18" charset="0"/>
              </a:rPr>
              <a:t> </a:t>
            </a:r>
            <a:r>
              <a:rPr lang="en-US" dirty="0" err="1" smtClean="0">
                <a:latin typeface="Garamond" pitchFamily="18" charset="0"/>
              </a:rPr>
              <a:t>cerebri</a:t>
            </a:r>
            <a:endParaRPr lang="en-US" dirty="0" smtClean="0">
              <a:latin typeface="Garamond" pitchFamily="18" charset="0"/>
            </a:endParaRPr>
          </a:p>
          <a:p>
            <a:pPr algn="l" rtl="0"/>
            <a:r>
              <a:rPr lang="en-US" dirty="0" smtClean="0">
                <a:latin typeface="Garamond" pitchFamily="18" charset="0"/>
              </a:rPr>
              <a:t>Runs backward and joins great cerebral vein which is formed by the union of the 2 internal cerebral veins at the free margin of the </a:t>
            </a:r>
            <a:r>
              <a:rPr lang="en-US" dirty="0" err="1" smtClean="0">
                <a:latin typeface="Garamond" pitchFamily="18" charset="0"/>
              </a:rPr>
              <a:t>tentorium</a:t>
            </a:r>
            <a:r>
              <a:rPr lang="en-US" dirty="0" smtClean="0">
                <a:latin typeface="Garamond" pitchFamily="18" charset="0"/>
              </a:rPr>
              <a:t> </a:t>
            </a:r>
            <a:r>
              <a:rPr lang="en-US" dirty="0" err="1" smtClean="0">
                <a:latin typeface="Garamond" pitchFamily="18" charset="0"/>
              </a:rPr>
              <a:t>cerebelli</a:t>
            </a:r>
            <a:r>
              <a:rPr lang="en-US" dirty="0" smtClean="0">
                <a:latin typeface="Garamond" pitchFamily="18" charset="0"/>
              </a:rPr>
              <a:t> to form the straight sinus</a:t>
            </a:r>
          </a:p>
          <a:p>
            <a:pPr algn="l" rtl="0"/>
            <a:r>
              <a:rPr lang="en-US" sz="2200" dirty="0" smtClean="0">
                <a:latin typeface="Garamond" pitchFamily="18" charset="0"/>
              </a:rPr>
              <a:t>Receives cerebral  veins from the medial surface of the cerebral hemisphere</a:t>
            </a:r>
            <a:endParaRPr lang="ar-SA" sz="2200" dirty="0">
              <a:latin typeface="Garamond" pitchFamily="18" charset="0"/>
            </a:endParaRPr>
          </a:p>
        </p:txBody>
      </p:sp>
      <p:pic>
        <p:nvPicPr>
          <p:cNvPr id="7" name="Picture 2" descr="8D08B6CB"/>
          <p:cNvPicPr>
            <a:picLocks noGrp="1" noChangeAspect="1" noChangeArrowheads="1"/>
          </p:cNvPicPr>
          <p:nvPr>
            <p:ph sz="quarter" idx="4"/>
          </p:nvPr>
        </p:nvPicPr>
        <p:blipFill>
          <a:blip r:embed="rId2" cstate="print">
            <a:lum bright="-6000" contrast="6000"/>
          </a:blip>
          <a:srcRect l="19444" t="3625" r="12929" b="49507"/>
          <a:stretch>
            <a:fillRect/>
          </a:stretch>
        </p:blipFill>
        <p:spPr bwMode="auto">
          <a:xfrm>
            <a:off x="4850705" y="1616762"/>
            <a:ext cx="4041775" cy="359748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l" rtl="0">
              <a:spcBef>
                <a:spcPct val="50000"/>
              </a:spcBef>
            </a:pPr>
            <a:r>
              <a:rPr lang="en-US" sz="2400" dirty="0" smtClean="0">
                <a:latin typeface="Garamond" pitchFamily="18" charset="0"/>
              </a:rPr>
              <a:t>Occupies the upper fixed border of the </a:t>
            </a:r>
            <a:r>
              <a:rPr lang="en-US" sz="2400" dirty="0" err="1" smtClean="0">
                <a:latin typeface="Garamond" pitchFamily="18" charset="0"/>
              </a:rPr>
              <a:t>falx</a:t>
            </a:r>
            <a:r>
              <a:rPr lang="en-US" sz="2400" dirty="0" smtClean="0">
                <a:latin typeface="Garamond" pitchFamily="18" charset="0"/>
              </a:rPr>
              <a:t> </a:t>
            </a:r>
            <a:r>
              <a:rPr lang="en-US" sz="2400" dirty="0" err="1" smtClean="0">
                <a:latin typeface="Garamond" pitchFamily="18" charset="0"/>
              </a:rPr>
              <a:t>cerebri</a:t>
            </a:r>
            <a:endParaRPr lang="en-US" sz="2400" dirty="0" smtClean="0">
              <a:latin typeface="Garamond" pitchFamily="18" charset="0"/>
            </a:endParaRPr>
          </a:p>
          <a:p>
            <a:pPr algn="l" rtl="0">
              <a:spcBef>
                <a:spcPct val="50000"/>
              </a:spcBef>
            </a:pPr>
            <a:r>
              <a:rPr lang="en-US" sz="2400" dirty="0" smtClean="0">
                <a:latin typeface="Garamond" pitchFamily="18" charset="0"/>
              </a:rPr>
              <a:t>Begins in the front at the foramen </a:t>
            </a:r>
            <a:r>
              <a:rPr lang="en-US" sz="2400" dirty="0" err="1" smtClean="0">
                <a:latin typeface="Garamond" pitchFamily="18" charset="0"/>
              </a:rPr>
              <a:t>cecum</a:t>
            </a:r>
            <a:r>
              <a:rPr lang="en-US" sz="2400" dirty="0" smtClean="0">
                <a:latin typeface="Garamond" pitchFamily="18" charset="0"/>
              </a:rPr>
              <a:t> where it receives a vein from the nasal cavity </a:t>
            </a:r>
          </a:p>
          <a:p>
            <a:pPr algn="l" rtl="0">
              <a:spcBef>
                <a:spcPct val="50000"/>
              </a:spcBef>
            </a:pPr>
            <a:r>
              <a:rPr lang="en-US" sz="2400" dirty="0" smtClean="0">
                <a:latin typeface="Garamond" pitchFamily="18" charset="0"/>
              </a:rPr>
              <a:t>It runs backward, grooving vault of the skull and at the internal occipital protuberance it is continuous with the  transverse sinus</a:t>
            </a:r>
          </a:p>
          <a:p>
            <a:pPr algn="l" rtl="0">
              <a:spcBef>
                <a:spcPct val="50000"/>
              </a:spcBef>
            </a:pPr>
            <a:r>
              <a:rPr lang="en-US" sz="2400" dirty="0" smtClean="0">
                <a:latin typeface="Garamond" pitchFamily="18" charset="0"/>
              </a:rPr>
              <a:t>It communicates through small openings with 2 or 3 venous lacunae on each side</a:t>
            </a:r>
          </a:p>
        </p:txBody>
      </p:sp>
      <p:sp>
        <p:nvSpPr>
          <p:cNvPr id="3" name="Title 2"/>
          <p:cNvSpPr>
            <a:spLocks noGrp="1"/>
          </p:cNvSpPr>
          <p:nvPr>
            <p:ph type="title"/>
          </p:nvPr>
        </p:nvSpPr>
        <p:spPr/>
        <p:txBody>
          <a:bodyPr/>
          <a:lstStyle/>
          <a:p>
            <a:pPr rtl="0"/>
            <a:r>
              <a:rPr lang="en-GB" b="0" dirty="0" smtClean="0">
                <a:effectLst/>
                <a:latin typeface="Garamond" pitchFamily="18" charset="0"/>
              </a:rPr>
              <a:t>Superior </a:t>
            </a:r>
            <a:r>
              <a:rPr lang="en-GB" b="0" dirty="0" err="1" smtClean="0">
                <a:effectLst/>
                <a:latin typeface="Garamond" pitchFamily="18" charset="0"/>
              </a:rPr>
              <a:t>Sagittal</a:t>
            </a:r>
            <a:r>
              <a:rPr lang="en-GB" b="0" dirty="0" smtClean="0">
                <a:effectLst/>
                <a:latin typeface="Garamond" pitchFamily="18" charset="0"/>
              </a:rPr>
              <a:t> Sinus</a:t>
            </a:r>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Superior </a:t>
            </a:r>
            <a:r>
              <a:rPr lang="en-GB" b="0" dirty="0" err="1" smtClean="0">
                <a:effectLst/>
                <a:latin typeface="Garamond" pitchFamily="18" charset="0"/>
              </a:rPr>
              <a:t>Sagittal</a:t>
            </a:r>
            <a:r>
              <a:rPr lang="en-GB" b="0" dirty="0" smtClean="0">
                <a:effectLst/>
                <a:latin typeface="Garamond" pitchFamily="18" charset="0"/>
              </a:rPr>
              <a:t>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fontScale="92500" lnSpcReduction="20000"/>
          </a:bodyPr>
          <a:lstStyle/>
          <a:p>
            <a:pPr algn="l" rtl="0">
              <a:spcBef>
                <a:spcPct val="50000"/>
              </a:spcBef>
            </a:pPr>
            <a:r>
              <a:rPr lang="en-US" dirty="0" smtClean="0">
                <a:latin typeface="Garamond" pitchFamily="18" charset="0"/>
              </a:rPr>
              <a:t>Numerous </a:t>
            </a:r>
            <a:r>
              <a:rPr lang="en-US" dirty="0" err="1" smtClean="0">
                <a:latin typeface="Garamond" pitchFamily="18" charset="0"/>
              </a:rPr>
              <a:t>arachnoid</a:t>
            </a:r>
            <a:r>
              <a:rPr lang="en-US" dirty="0" smtClean="0">
                <a:latin typeface="Garamond" pitchFamily="18" charset="0"/>
              </a:rPr>
              <a:t> </a:t>
            </a:r>
            <a:r>
              <a:rPr lang="en-US" dirty="0" err="1" smtClean="0">
                <a:latin typeface="Garamond" pitchFamily="18" charset="0"/>
              </a:rPr>
              <a:t>villi</a:t>
            </a:r>
            <a:r>
              <a:rPr lang="en-US" dirty="0" smtClean="0">
                <a:latin typeface="Garamond" pitchFamily="18" charset="0"/>
              </a:rPr>
              <a:t> and granulations project into these lacunae which also receive  the </a:t>
            </a:r>
            <a:r>
              <a:rPr lang="en-US" dirty="0" err="1" smtClean="0">
                <a:latin typeface="Garamond" pitchFamily="18" charset="0"/>
              </a:rPr>
              <a:t>diploic</a:t>
            </a:r>
            <a:r>
              <a:rPr lang="en-US" dirty="0" smtClean="0">
                <a:latin typeface="Garamond" pitchFamily="18" charset="0"/>
              </a:rPr>
              <a:t>; emissary and </a:t>
            </a:r>
            <a:r>
              <a:rPr lang="en-US" dirty="0" err="1" smtClean="0">
                <a:latin typeface="Garamond" pitchFamily="18" charset="0"/>
              </a:rPr>
              <a:t>meningeal</a:t>
            </a:r>
            <a:r>
              <a:rPr lang="en-US" dirty="0" smtClean="0">
                <a:latin typeface="Garamond" pitchFamily="18" charset="0"/>
              </a:rPr>
              <a:t> veins    </a:t>
            </a:r>
          </a:p>
          <a:p>
            <a:pPr algn="l" rtl="0">
              <a:spcBef>
                <a:spcPct val="50000"/>
              </a:spcBef>
            </a:pPr>
            <a:r>
              <a:rPr lang="en-US" dirty="0" smtClean="0">
                <a:latin typeface="Garamond" pitchFamily="18" charset="0"/>
              </a:rPr>
              <a:t>It receives the superior cerebral veins</a:t>
            </a:r>
          </a:p>
          <a:p>
            <a:pPr algn="l" rtl="0">
              <a:spcBef>
                <a:spcPct val="50000"/>
              </a:spcBef>
            </a:pPr>
            <a:r>
              <a:rPr lang="en-US" dirty="0" smtClean="0">
                <a:latin typeface="Garamond" pitchFamily="18" charset="0"/>
              </a:rPr>
              <a:t>At the internal occipital protuberance it is dilated to form the confluence of the sinuses which is connected to the opposite transverse sinus and receives the occipital sinus</a:t>
            </a:r>
            <a:endParaRPr lang="ar-SA" dirty="0" smtClean="0">
              <a:latin typeface="Garamond" pitchFamily="18" charset="0"/>
            </a:endParaRPr>
          </a:p>
          <a:p>
            <a:pPr algn="l" rtl="0"/>
            <a:endParaRPr lang="ar-SA" dirty="0"/>
          </a:p>
        </p:txBody>
      </p:sp>
      <p:pic>
        <p:nvPicPr>
          <p:cNvPr id="7" name="Picture 2" descr="8D08B6CB"/>
          <p:cNvPicPr>
            <a:picLocks noGrp="1" noChangeAspect="1" noChangeArrowheads="1"/>
          </p:cNvPicPr>
          <p:nvPr>
            <p:ph sz="quarter" idx="4"/>
          </p:nvPr>
        </p:nvPicPr>
        <p:blipFill>
          <a:blip r:embed="rId2" cstate="print">
            <a:lum bright="-6000" contrast="6000"/>
          </a:blip>
          <a:srcRect l="19444" t="3625" r="12929" b="49507"/>
          <a:stretch>
            <a:fillRect/>
          </a:stretch>
        </p:blipFill>
        <p:spPr bwMode="auto">
          <a:xfrm>
            <a:off x="4645025" y="1616762"/>
            <a:ext cx="4041775" cy="359748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smtClean="0">
                <a:effectLst/>
                <a:latin typeface="Garamond" pitchFamily="18" charset="0"/>
              </a:rPr>
              <a:t>Straight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a:bodyPr>
          <a:lstStyle/>
          <a:p>
            <a:pPr algn="l" rtl="0">
              <a:spcBef>
                <a:spcPct val="50000"/>
              </a:spcBef>
            </a:pPr>
            <a:r>
              <a:rPr lang="en-US" dirty="0" smtClean="0">
                <a:latin typeface="Garamond" pitchFamily="18" charset="0"/>
              </a:rPr>
              <a:t>It occupies the line of junction of the </a:t>
            </a:r>
            <a:r>
              <a:rPr lang="en-US" dirty="0" err="1" smtClean="0">
                <a:latin typeface="Garamond" pitchFamily="18" charset="0"/>
              </a:rPr>
              <a:t>falx</a:t>
            </a:r>
            <a:r>
              <a:rPr lang="en-US" dirty="0" smtClean="0">
                <a:latin typeface="Garamond" pitchFamily="18" charset="0"/>
              </a:rPr>
              <a:t> </a:t>
            </a:r>
            <a:r>
              <a:rPr lang="en-US" dirty="0" err="1" smtClean="0">
                <a:latin typeface="Garamond" pitchFamily="18" charset="0"/>
              </a:rPr>
              <a:t>cerebri</a:t>
            </a:r>
            <a:r>
              <a:rPr lang="en-US" dirty="0" smtClean="0">
                <a:latin typeface="Garamond" pitchFamily="18" charset="0"/>
              </a:rPr>
              <a:t> with the </a:t>
            </a:r>
            <a:r>
              <a:rPr lang="en-US" dirty="0" err="1" smtClean="0">
                <a:latin typeface="Garamond" pitchFamily="18" charset="0"/>
              </a:rPr>
              <a:t>tentorium</a:t>
            </a:r>
            <a:r>
              <a:rPr lang="en-US" dirty="0" smtClean="0">
                <a:latin typeface="Garamond" pitchFamily="18" charset="0"/>
              </a:rPr>
              <a:t> </a:t>
            </a:r>
            <a:r>
              <a:rPr lang="en-US" dirty="0" err="1" smtClean="0">
                <a:latin typeface="Garamond" pitchFamily="18" charset="0"/>
              </a:rPr>
              <a:t>cerebelli</a:t>
            </a:r>
            <a:r>
              <a:rPr lang="en-US" dirty="0" smtClean="0">
                <a:latin typeface="Garamond" pitchFamily="18" charset="0"/>
              </a:rPr>
              <a:t> </a:t>
            </a:r>
          </a:p>
          <a:p>
            <a:pPr algn="l" rtl="0">
              <a:spcBef>
                <a:spcPct val="50000"/>
              </a:spcBef>
            </a:pPr>
            <a:r>
              <a:rPr lang="en-US" dirty="0" smtClean="0">
                <a:latin typeface="Garamond" pitchFamily="18" charset="0"/>
              </a:rPr>
              <a:t>It is formed by the union of the inferior </a:t>
            </a:r>
            <a:r>
              <a:rPr lang="en-US" dirty="0" err="1" smtClean="0">
                <a:latin typeface="Garamond" pitchFamily="18" charset="0"/>
              </a:rPr>
              <a:t>sagittal</a:t>
            </a:r>
            <a:r>
              <a:rPr lang="en-US" dirty="0" smtClean="0">
                <a:latin typeface="Garamond" pitchFamily="18" charset="0"/>
              </a:rPr>
              <a:t> sinus with the great cerebral vein</a:t>
            </a:r>
          </a:p>
          <a:p>
            <a:pPr algn="l" rtl="0">
              <a:spcBef>
                <a:spcPct val="50000"/>
              </a:spcBef>
            </a:pPr>
            <a:r>
              <a:rPr lang="en-US" dirty="0" smtClean="0">
                <a:latin typeface="Garamond" pitchFamily="18" charset="0"/>
              </a:rPr>
              <a:t>It ends by turning to the left (sometimes to the right) to form the transverse sinus</a:t>
            </a:r>
            <a:endParaRPr lang="ar-SA" dirty="0">
              <a:latin typeface="Garamond" pitchFamily="18" charset="0"/>
            </a:endParaRPr>
          </a:p>
        </p:txBody>
      </p:sp>
      <p:pic>
        <p:nvPicPr>
          <p:cNvPr id="7" name="Picture 4" descr="61A1034B"/>
          <p:cNvPicPr>
            <a:picLocks noGrp="1" noChangeAspect="1" noChangeArrowheads="1"/>
          </p:cNvPicPr>
          <p:nvPr>
            <p:ph sz="quarter" idx="4"/>
          </p:nvPr>
        </p:nvPicPr>
        <p:blipFill>
          <a:blip r:embed="rId2" cstate="print">
            <a:lum bright="-6000" contrast="6000"/>
          </a:blip>
          <a:srcRect l="15195" r="10757" b="31602"/>
          <a:stretch>
            <a:fillRect/>
          </a:stretch>
        </p:blipFill>
        <p:spPr>
          <a:xfrm>
            <a:off x="4878348" y="1444625"/>
            <a:ext cx="3575128" cy="3941763"/>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Occipital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a:bodyPr>
          <a:lstStyle/>
          <a:p>
            <a:pPr algn="l" rtl="0">
              <a:spcBef>
                <a:spcPct val="50000"/>
              </a:spcBef>
            </a:pPr>
            <a:r>
              <a:rPr lang="en-US" dirty="0" smtClean="0">
                <a:latin typeface="Garamond" pitchFamily="18" charset="0"/>
              </a:rPr>
              <a:t>It is a small sinus occupying the attached margin of the </a:t>
            </a:r>
            <a:r>
              <a:rPr lang="en-US" dirty="0" err="1" smtClean="0">
                <a:latin typeface="Garamond" pitchFamily="18" charset="0"/>
              </a:rPr>
              <a:t>falx</a:t>
            </a:r>
            <a:r>
              <a:rPr lang="en-US" dirty="0" smtClean="0">
                <a:latin typeface="Garamond" pitchFamily="18" charset="0"/>
              </a:rPr>
              <a:t> </a:t>
            </a:r>
            <a:r>
              <a:rPr lang="en-US" dirty="0" err="1" smtClean="0">
                <a:latin typeface="Garamond" pitchFamily="18" charset="0"/>
              </a:rPr>
              <a:t>cerebelli</a:t>
            </a:r>
            <a:r>
              <a:rPr lang="en-US" dirty="0" smtClean="0">
                <a:latin typeface="Garamond" pitchFamily="18" charset="0"/>
              </a:rPr>
              <a:t> </a:t>
            </a:r>
          </a:p>
          <a:p>
            <a:pPr algn="l" rtl="0">
              <a:spcBef>
                <a:spcPct val="50000"/>
              </a:spcBef>
            </a:pPr>
            <a:r>
              <a:rPr lang="en-US" dirty="0" smtClean="0">
                <a:latin typeface="Garamond" pitchFamily="18" charset="0"/>
              </a:rPr>
              <a:t>It communicates with the vertebral veins near the foramen magnum</a:t>
            </a:r>
          </a:p>
          <a:p>
            <a:pPr algn="l" rtl="0">
              <a:spcBef>
                <a:spcPct val="50000"/>
              </a:spcBef>
            </a:pPr>
            <a:r>
              <a:rPr lang="en-US" dirty="0" smtClean="0">
                <a:latin typeface="Garamond" pitchFamily="18" charset="0"/>
              </a:rPr>
              <a:t>Superiorly it drains into the confluence of sinuses</a:t>
            </a:r>
            <a:endParaRPr lang="ar-SA" dirty="0">
              <a:latin typeface="Garamond" pitchFamily="18" charset="0"/>
            </a:endParaRPr>
          </a:p>
        </p:txBody>
      </p:sp>
      <p:pic>
        <p:nvPicPr>
          <p:cNvPr id="7" name="Picture 2" descr="31B8EA70"/>
          <p:cNvPicPr>
            <a:picLocks noGrp="1" noChangeAspect="1" noChangeArrowheads="1"/>
          </p:cNvPicPr>
          <p:nvPr>
            <p:ph sz="quarter" idx="4"/>
          </p:nvPr>
        </p:nvPicPr>
        <p:blipFill>
          <a:blip r:embed="rId2" cstate="print"/>
          <a:srcRect l="18506" t="13078" b="6659"/>
          <a:stretch>
            <a:fillRect/>
          </a:stretch>
        </p:blipFill>
        <p:spPr>
          <a:xfrm>
            <a:off x="4645025" y="2312489"/>
            <a:ext cx="4041775" cy="2206035"/>
          </a:xfrm>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Transverse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fontScale="70000" lnSpcReduction="20000"/>
          </a:bodyPr>
          <a:lstStyle/>
          <a:p>
            <a:pPr algn="l" rtl="0">
              <a:spcBef>
                <a:spcPct val="50000"/>
              </a:spcBef>
            </a:pPr>
            <a:r>
              <a:rPr lang="en-US" dirty="0" smtClean="0">
                <a:latin typeface="Garamond" pitchFamily="18" charset="0"/>
              </a:rPr>
              <a:t>Paired and begin at the internal occipital protuberance </a:t>
            </a:r>
          </a:p>
          <a:p>
            <a:pPr algn="l" rtl="0">
              <a:spcBef>
                <a:spcPct val="50000"/>
              </a:spcBef>
            </a:pPr>
            <a:r>
              <a:rPr lang="en-US" dirty="0" smtClean="0">
                <a:latin typeface="Garamond" pitchFamily="18" charset="0"/>
              </a:rPr>
              <a:t>The right sinus usually continuous  with the superior </a:t>
            </a:r>
            <a:r>
              <a:rPr lang="en-US" dirty="0" err="1" smtClean="0">
                <a:latin typeface="Garamond" pitchFamily="18" charset="0"/>
              </a:rPr>
              <a:t>sagittal</a:t>
            </a:r>
            <a:r>
              <a:rPr lang="en-US" dirty="0" smtClean="0">
                <a:latin typeface="Garamond" pitchFamily="18" charset="0"/>
              </a:rPr>
              <a:t> sinus</a:t>
            </a:r>
          </a:p>
          <a:p>
            <a:pPr algn="l" rtl="0">
              <a:spcBef>
                <a:spcPct val="50000"/>
              </a:spcBef>
            </a:pPr>
            <a:r>
              <a:rPr lang="en-US" dirty="0" smtClean="0">
                <a:latin typeface="Garamond" pitchFamily="18" charset="0"/>
              </a:rPr>
              <a:t>The left is continuous with the straight sinus</a:t>
            </a:r>
          </a:p>
          <a:p>
            <a:pPr algn="l" rtl="0">
              <a:spcBef>
                <a:spcPct val="50000"/>
              </a:spcBef>
            </a:pPr>
            <a:r>
              <a:rPr lang="en-US" dirty="0" smtClean="0">
                <a:latin typeface="Garamond" pitchFamily="18" charset="0"/>
              </a:rPr>
              <a:t>Each sinus occupies the attached margin of the </a:t>
            </a:r>
            <a:r>
              <a:rPr lang="en-US" dirty="0" err="1" smtClean="0">
                <a:latin typeface="Garamond" pitchFamily="18" charset="0"/>
              </a:rPr>
              <a:t>tentorium</a:t>
            </a:r>
            <a:r>
              <a:rPr lang="en-US" dirty="0" smtClean="0">
                <a:latin typeface="Garamond" pitchFamily="18" charset="0"/>
              </a:rPr>
              <a:t> </a:t>
            </a:r>
            <a:r>
              <a:rPr lang="en-US" dirty="0" err="1" smtClean="0">
                <a:latin typeface="Garamond" pitchFamily="18" charset="0"/>
              </a:rPr>
              <a:t>cerebelli</a:t>
            </a:r>
            <a:r>
              <a:rPr lang="en-US" dirty="0" smtClean="0">
                <a:latin typeface="Garamond" pitchFamily="18" charset="0"/>
              </a:rPr>
              <a:t> , grooving the occipital bone  and </a:t>
            </a:r>
            <a:r>
              <a:rPr lang="en-US" dirty="0" err="1" smtClean="0">
                <a:latin typeface="Garamond" pitchFamily="18" charset="0"/>
              </a:rPr>
              <a:t>posteroinferior</a:t>
            </a:r>
            <a:r>
              <a:rPr lang="en-US" dirty="0" smtClean="0">
                <a:latin typeface="Garamond" pitchFamily="18" charset="0"/>
              </a:rPr>
              <a:t> angle of the parietal bone </a:t>
            </a:r>
          </a:p>
          <a:p>
            <a:pPr algn="l" rtl="0">
              <a:spcBef>
                <a:spcPct val="50000"/>
              </a:spcBef>
            </a:pPr>
            <a:r>
              <a:rPr lang="en-US" dirty="0" smtClean="0">
                <a:latin typeface="Garamond" pitchFamily="18" charset="0"/>
              </a:rPr>
              <a:t>They receive the superior </a:t>
            </a:r>
            <a:r>
              <a:rPr lang="en-US" dirty="0" err="1" smtClean="0">
                <a:latin typeface="Garamond" pitchFamily="18" charset="0"/>
              </a:rPr>
              <a:t>petrosal</a:t>
            </a:r>
            <a:r>
              <a:rPr lang="en-US" dirty="0" smtClean="0">
                <a:latin typeface="Garamond" pitchFamily="18" charset="0"/>
              </a:rPr>
              <a:t> sinuses; inferior cerebral and </a:t>
            </a:r>
            <a:r>
              <a:rPr lang="en-US" dirty="0" err="1" smtClean="0">
                <a:latin typeface="Garamond" pitchFamily="18" charset="0"/>
              </a:rPr>
              <a:t>cerebellar</a:t>
            </a:r>
            <a:r>
              <a:rPr lang="en-US" dirty="0" smtClean="0">
                <a:latin typeface="Garamond" pitchFamily="18" charset="0"/>
              </a:rPr>
              <a:t> veins and </a:t>
            </a:r>
            <a:r>
              <a:rPr lang="en-US" dirty="0" err="1" smtClean="0">
                <a:latin typeface="Garamond" pitchFamily="18" charset="0"/>
              </a:rPr>
              <a:t>diploic</a:t>
            </a:r>
            <a:r>
              <a:rPr lang="en-US" dirty="0" smtClean="0">
                <a:latin typeface="Garamond" pitchFamily="18" charset="0"/>
              </a:rPr>
              <a:t> veins</a:t>
            </a:r>
          </a:p>
          <a:p>
            <a:pPr algn="l" rtl="0">
              <a:spcBef>
                <a:spcPct val="50000"/>
              </a:spcBef>
            </a:pPr>
            <a:r>
              <a:rPr lang="en-US" dirty="0" smtClean="0">
                <a:latin typeface="Garamond" pitchFamily="18" charset="0"/>
              </a:rPr>
              <a:t>They end by turning downward as the sigmoid sinuses</a:t>
            </a:r>
            <a:endParaRPr lang="ar-SA" dirty="0">
              <a:latin typeface="Garamond" pitchFamily="18" charset="0"/>
            </a:endParaRPr>
          </a:p>
        </p:txBody>
      </p:sp>
      <p:pic>
        <p:nvPicPr>
          <p:cNvPr id="6146" name="Picture 2"/>
          <p:cNvPicPr>
            <a:picLocks noGrp="1" noChangeAspect="1" noChangeArrowheads="1"/>
          </p:cNvPicPr>
          <p:nvPr>
            <p:ph sz="quarter" idx="4"/>
          </p:nvPr>
        </p:nvPicPr>
        <p:blipFill>
          <a:blip r:embed="rId2" cstate="print"/>
          <a:srcRect/>
          <a:stretch>
            <a:fillRect/>
          </a:stretch>
        </p:blipFill>
        <p:spPr bwMode="auto">
          <a:xfrm>
            <a:off x="4773866" y="1444625"/>
            <a:ext cx="3784092" cy="39417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Superior and Inferior </a:t>
            </a:r>
            <a:r>
              <a:rPr lang="en-GB" b="0" dirty="0" err="1" smtClean="0">
                <a:effectLst/>
                <a:latin typeface="Garamond" pitchFamily="18" charset="0"/>
              </a:rPr>
              <a:t>Prtrosal</a:t>
            </a:r>
            <a:r>
              <a:rPr lang="en-GB" b="0" dirty="0" smtClean="0">
                <a:effectLst/>
                <a:latin typeface="Garamond" pitchFamily="18" charset="0"/>
              </a:rPr>
              <a:t> Sinuses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fontScale="92500"/>
          </a:bodyPr>
          <a:lstStyle/>
          <a:p>
            <a:pPr algn="l" rtl="0">
              <a:spcBef>
                <a:spcPct val="50000"/>
              </a:spcBef>
            </a:pPr>
            <a:r>
              <a:rPr lang="en-US" dirty="0" smtClean="0">
                <a:latin typeface="Garamond" pitchFamily="18" charset="0"/>
              </a:rPr>
              <a:t>They are small and situated on the superior and inferior borders of the </a:t>
            </a:r>
            <a:r>
              <a:rPr lang="en-US" dirty="0" err="1" smtClean="0">
                <a:latin typeface="Garamond" pitchFamily="18" charset="0"/>
              </a:rPr>
              <a:t>petrous</a:t>
            </a:r>
            <a:r>
              <a:rPr lang="en-US" dirty="0" smtClean="0">
                <a:latin typeface="Garamond" pitchFamily="18" charset="0"/>
              </a:rPr>
              <a:t> part of the temporal bone on each side  </a:t>
            </a:r>
          </a:p>
          <a:p>
            <a:pPr algn="l" rtl="0">
              <a:spcBef>
                <a:spcPct val="50000"/>
              </a:spcBef>
            </a:pPr>
            <a:r>
              <a:rPr lang="en-US" dirty="0" smtClean="0">
                <a:latin typeface="Garamond" pitchFamily="18" charset="0"/>
              </a:rPr>
              <a:t>Each superior sinus drains the cavernous sinus into the transverse sinus</a:t>
            </a:r>
          </a:p>
          <a:p>
            <a:pPr algn="l" rtl="0">
              <a:spcBef>
                <a:spcPct val="50000"/>
              </a:spcBef>
            </a:pPr>
            <a:r>
              <a:rPr lang="en-US" dirty="0" smtClean="0">
                <a:latin typeface="Garamond" pitchFamily="18" charset="0"/>
              </a:rPr>
              <a:t>Each inferior sinus drains the cavernous sinus into the internal jugular vein</a:t>
            </a:r>
            <a:endParaRPr lang="ar-SA" dirty="0">
              <a:latin typeface="Garamond" pitchFamily="18" charset="0"/>
            </a:endParaRPr>
          </a:p>
        </p:txBody>
      </p:sp>
      <p:pic>
        <p:nvPicPr>
          <p:cNvPr id="7170" name="Picture 2"/>
          <p:cNvPicPr>
            <a:picLocks noGrp="1" noChangeAspect="1" noChangeArrowheads="1"/>
          </p:cNvPicPr>
          <p:nvPr>
            <p:ph sz="quarter" idx="4"/>
          </p:nvPr>
        </p:nvPicPr>
        <p:blipFill>
          <a:blip r:embed="rId2" cstate="print"/>
          <a:srcRect/>
          <a:stretch>
            <a:fillRect/>
          </a:stretch>
        </p:blipFill>
        <p:spPr bwMode="auto">
          <a:xfrm>
            <a:off x="4721095" y="1444625"/>
            <a:ext cx="3889634" cy="39417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Sigmoid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fontScale="92500"/>
          </a:bodyPr>
          <a:lstStyle/>
          <a:p>
            <a:pPr algn="l" rtl="0">
              <a:spcBef>
                <a:spcPct val="50000"/>
              </a:spcBef>
            </a:pPr>
            <a:r>
              <a:rPr lang="en-US" dirty="0" smtClean="0">
                <a:latin typeface="Garamond" pitchFamily="18" charset="0"/>
              </a:rPr>
              <a:t>They are a direct continuation of the transverse sinuses</a:t>
            </a:r>
          </a:p>
          <a:p>
            <a:pPr algn="l" rtl="0">
              <a:spcBef>
                <a:spcPct val="50000"/>
              </a:spcBef>
            </a:pPr>
            <a:r>
              <a:rPr lang="en-US" dirty="0" smtClean="0">
                <a:latin typeface="Garamond" pitchFamily="18" charset="0"/>
              </a:rPr>
              <a:t>Each sinus turns downward and medially and grooves mastoid part of the temporal bone</a:t>
            </a:r>
          </a:p>
          <a:p>
            <a:pPr algn="l" rtl="0">
              <a:spcBef>
                <a:spcPct val="50000"/>
              </a:spcBef>
            </a:pPr>
            <a:r>
              <a:rPr lang="en-US" dirty="0" smtClean="0">
                <a:latin typeface="Garamond" pitchFamily="18" charset="0"/>
              </a:rPr>
              <a:t>It then turns downward through the posterior part of the jugular foramen to become continuous with the superior bulb of the internal jugular vein</a:t>
            </a:r>
            <a:endParaRPr lang="ar-SA" dirty="0">
              <a:latin typeface="Garamond" pitchFamily="18" charset="0"/>
            </a:endParaRPr>
          </a:p>
        </p:txBody>
      </p:sp>
      <p:pic>
        <p:nvPicPr>
          <p:cNvPr id="8194" name="Picture 2"/>
          <p:cNvPicPr>
            <a:picLocks noGrp="1" noChangeAspect="1" noChangeArrowheads="1"/>
          </p:cNvPicPr>
          <p:nvPr>
            <p:ph sz="quarter" idx="4"/>
          </p:nvPr>
        </p:nvPicPr>
        <p:blipFill>
          <a:blip r:embed="rId2" cstate="print"/>
          <a:srcRect/>
          <a:stretch>
            <a:fillRect/>
          </a:stretch>
        </p:blipFill>
        <p:spPr bwMode="auto">
          <a:xfrm>
            <a:off x="4645025" y="1596707"/>
            <a:ext cx="4041775" cy="363759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lgn="l" rtl="0"/>
            <a:r>
              <a:rPr lang="en-US" dirty="0" smtClean="0">
                <a:latin typeface="Garamond" pitchFamily="18" charset="0"/>
              </a:rPr>
              <a:t>Situated</a:t>
            </a:r>
            <a:r>
              <a:rPr lang="en-US" sz="3200" dirty="0" smtClean="0">
                <a:latin typeface="Garamond" pitchFamily="18" charset="0"/>
              </a:rPr>
              <a:t> </a:t>
            </a:r>
            <a:r>
              <a:rPr lang="en-US" dirty="0" smtClean="0">
                <a:latin typeface="Garamond" pitchFamily="18" charset="0"/>
              </a:rPr>
              <a:t>in the middle cranial </a:t>
            </a:r>
            <a:r>
              <a:rPr lang="en-US" dirty="0" err="1" smtClean="0">
                <a:latin typeface="Garamond" pitchFamily="18" charset="0"/>
              </a:rPr>
              <a:t>fossa</a:t>
            </a:r>
            <a:r>
              <a:rPr lang="en-US" dirty="0" smtClean="0">
                <a:latin typeface="Garamond" pitchFamily="18" charset="0"/>
              </a:rPr>
              <a:t> on each side of the body of the sphenoid bone</a:t>
            </a:r>
          </a:p>
          <a:p>
            <a:pPr algn="l" rtl="0"/>
            <a:r>
              <a:rPr lang="en-US" dirty="0" smtClean="0">
                <a:latin typeface="Garamond" pitchFamily="18" charset="0"/>
              </a:rPr>
              <a:t>Each sinus extends from the superior orbital fissure in front to the apex of the </a:t>
            </a:r>
            <a:r>
              <a:rPr lang="en-US" dirty="0" err="1" smtClean="0">
                <a:latin typeface="Garamond" pitchFamily="18" charset="0"/>
              </a:rPr>
              <a:t>petrous</a:t>
            </a:r>
            <a:r>
              <a:rPr lang="en-US" dirty="0" smtClean="0">
                <a:latin typeface="Garamond" pitchFamily="18" charset="0"/>
              </a:rPr>
              <a:t> part of the temporal bone behind</a:t>
            </a:r>
          </a:p>
          <a:p>
            <a:pPr algn="l" rtl="0"/>
            <a:r>
              <a:rPr lang="en-US" dirty="0" smtClean="0">
                <a:latin typeface="Garamond" pitchFamily="18" charset="0"/>
              </a:rPr>
              <a:t>The 3</a:t>
            </a:r>
            <a:r>
              <a:rPr lang="en-US" baseline="30000" dirty="0" smtClean="0">
                <a:latin typeface="Garamond" pitchFamily="18" charset="0"/>
              </a:rPr>
              <a:t>rd</a:t>
            </a:r>
            <a:r>
              <a:rPr lang="en-US" dirty="0" smtClean="0">
                <a:latin typeface="Garamond" pitchFamily="18" charset="0"/>
              </a:rPr>
              <a:t> ; 4</a:t>
            </a:r>
            <a:r>
              <a:rPr lang="en-US" baseline="30000" dirty="0" smtClean="0">
                <a:latin typeface="Garamond" pitchFamily="18" charset="0"/>
              </a:rPr>
              <a:t>th</a:t>
            </a:r>
            <a:r>
              <a:rPr lang="en-US" dirty="0" smtClean="0">
                <a:latin typeface="Garamond" pitchFamily="18" charset="0"/>
              </a:rPr>
              <a:t> cranial nerves and the ophthalmic &amp; maxillary divisions of the trigeminal nerve run forward in the lateral wall of this sinus</a:t>
            </a:r>
          </a:p>
          <a:p>
            <a:pPr algn="l" rtl="0"/>
            <a:r>
              <a:rPr lang="en-US" dirty="0" smtClean="0">
                <a:latin typeface="Garamond" pitchFamily="18" charset="0"/>
              </a:rPr>
              <a:t>They lie between the endothelium and the </a:t>
            </a:r>
            <a:r>
              <a:rPr lang="en-US" dirty="0" err="1" smtClean="0">
                <a:latin typeface="Garamond" pitchFamily="18" charset="0"/>
              </a:rPr>
              <a:t>dura</a:t>
            </a:r>
            <a:r>
              <a:rPr lang="en-US" dirty="0" smtClean="0">
                <a:latin typeface="Garamond" pitchFamily="18" charset="0"/>
              </a:rPr>
              <a:t> mater</a:t>
            </a:r>
          </a:p>
          <a:p>
            <a:pPr algn="l" rtl="0"/>
            <a:r>
              <a:rPr lang="en-US" dirty="0" smtClean="0">
                <a:latin typeface="Garamond" pitchFamily="18" charset="0"/>
              </a:rPr>
              <a:t>The internal carotid artery, its sympathetic nerve plexus and </a:t>
            </a:r>
            <a:r>
              <a:rPr lang="en-US" dirty="0" err="1" smtClean="0">
                <a:latin typeface="Garamond" pitchFamily="18" charset="0"/>
              </a:rPr>
              <a:t>abducent</a:t>
            </a:r>
            <a:r>
              <a:rPr lang="en-US" dirty="0" smtClean="0">
                <a:latin typeface="Garamond" pitchFamily="18" charset="0"/>
              </a:rPr>
              <a:t> nerve run forward through it</a:t>
            </a:r>
          </a:p>
          <a:p>
            <a:pPr algn="l" rtl="0"/>
            <a:r>
              <a:rPr lang="en-US" dirty="0" smtClean="0">
                <a:latin typeface="Garamond" pitchFamily="18" charset="0"/>
              </a:rPr>
              <a:t>They are separated from the blood by an endothelial covering </a:t>
            </a:r>
            <a:endParaRPr lang="ar-SA" dirty="0">
              <a:latin typeface="Garamond" pitchFamily="18" charset="0"/>
            </a:endParaRPr>
          </a:p>
        </p:txBody>
      </p:sp>
      <p:sp>
        <p:nvSpPr>
          <p:cNvPr id="2" name="Title 1"/>
          <p:cNvSpPr>
            <a:spLocks noGrp="1"/>
          </p:cNvSpPr>
          <p:nvPr>
            <p:ph type="title"/>
          </p:nvPr>
        </p:nvSpPr>
        <p:spPr/>
        <p:txBody>
          <a:bodyPr/>
          <a:lstStyle/>
          <a:p>
            <a:pPr rtl="0"/>
            <a:r>
              <a:rPr lang="en-GB" b="0" dirty="0" smtClean="0">
                <a:effectLst/>
                <a:latin typeface="Garamond" pitchFamily="18" charset="0"/>
              </a:rPr>
              <a:t>Cavernous Sinus</a:t>
            </a:r>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GB" dirty="0" smtClean="0">
                <a:latin typeface="Garamond" pitchFamily="18" charset="0"/>
              </a:rPr>
              <a:t>Discuss </a:t>
            </a:r>
            <a:r>
              <a:rPr lang="en-GB" dirty="0" err="1" smtClean="0">
                <a:latin typeface="Garamond" pitchFamily="18" charset="0"/>
              </a:rPr>
              <a:t>dura</a:t>
            </a:r>
            <a:r>
              <a:rPr lang="en-GB" dirty="0" smtClean="0">
                <a:latin typeface="Garamond" pitchFamily="18" charset="0"/>
              </a:rPr>
              <a:t> mater of brain with its modifications</a:t>
            </a:r>
          </a:p>
          <a:p>
            <a:pPr algn="l" rtl="0"/>
            <a:r>
              <a:rPr lang="en-GB" dirty="0" smtClean="0">
                <a:latin typeface="Garamond" pitchFamily="18" charset="0"/>
              </a:rPr>
              <a:t>Describe </a:t>
            </a:r>
            <a:r>
              <a:rPr lang="en-GB" dirty="0" err="1" smtClean="0">
                <a:latin typeface="Garamond" pitchFamily="18" charset="0"/>
              </a:rPr>
              <a:t>dural</a:t>
            </a:r>
            <a:r>
              <a:rPr lang="en-GB" dirty="0" smtClean="0">
                <a:latin typeface="Garamond" pitchFamily="18" charset="0"/>
              </a:rPr>
              <a:t> venous sinuses</a:t>
            </a:r>
          </a:p>
          <a:p>
            <a:pPr algn="l" rtl="0"/>
            <a:r>
              <a:rPr lang="en-GB" dirty="0" smtClean="0">
                <a:latin typeface="Garamond" pitchFamily="18" charset="0"/>
              </a:rPr>
              <a:t>Enumerate veins of brain draining in cranial venous sinuses</a:t>
            </a:r>
          </a:p>
          <a:p>
            <a:pPr algn="l" rtl="0"/>
            <a:r>
              <a:rPr lang="en-GB" dirty="0" smtClean="0">
                <a:latin typeface="Garamond" pitchFamily="18" charset="0"/>
              </a:rPr>
              <a:t>Describe </a:t>
            </a:r>
            <a:r>
              <a:rPr lang="en-GB" dirty="0" err="1" smtClean="0">
                <a:latin typeface="Garamond" pitchFamily="18" charset="0"/>
              </a:rPr>
              <a:t>arachnoid</a:t>
            </a:r>
            <a:r>
              <a:rPr lang="en-GB" dirty="0" smtClean="0">
                <a:latin typeface="Garamond" pitchFamily="18" charset="0"/>
              </a:rPr>
              <a:t> mater and </a:t>
            </a:r>
            <a:r>
              <a:rPr lang="en-GB" dirty="0" err="1" smtClean="0">
                <a:latin typeface="Garamond" pitchFamily="18" charset="0"/>
              </a:rPr>
              <a:t>pia</a:t>
            </a:r>
            <a:r>
              <a:rPr lang="en-GB" dirty="0" smtClean="0">
                <a:latin typeface="Garamond" pitchFamily="18" charset="0"/>
              </a:rPr>
              <a:t> mater of brain with </a:t>
            </a:r>
            <a:r>
              <a:rPr lang="en-GB" dirty="0" err="1" smtClean="0">
                <a:latin typeface="Garamond" pitchFamily="18" charset="0"/>
              </a:rPr>
              <a:t>arachnoid</a:t>
            </a:r>
            <a:r>
              <a:rPr lang="en-GB" dirty="0" smtClean="0">
                <a:latin typeface="Garamond" pitchFamily="18" charset="0"/>
              </a:rPr>
              <a:t> </a:t>
            </a:r>
            <a:r>
              <a:rPr lang="en-GB" dirty="0" err="1" smtClean="0">
                <a:latin typeface="Garamond" pitchFamily="18" charset="0"/>
              </a:rPr>
              <a:t>villi</a:t>
            </a:r>
            <a:r>
              <a:rPr lang="en-GB" dirty="0" smtClean="0">
                <a:latin typeface="Garamond" pitchFamily="18" charset="0"/>
              </a:rPr>
              <a:t> and sub </a:t>
            </a:r>
            <a:r>
              <a:rPr lang="en-GB" dirty="0" err="1" smtClean="0">
                <a:latin typeface="Garamond" pitchFamily="18" charset="0"/>
              </a:rPr>
              <a:t>arachnoid</a:t>
            </a:r>
            <a:r>
              <a:rPr lang="en-GB" dirty="0" smtClean="0">
                <a:latin typeface="Garamond" pitchFamily="18" charset="0"/>
              </a:rPr>
              <a:t> space</a:t>
            </a:r>
          </a:p>
          <a:p>
            <a:pPr algn="l" rtl="0"/>
            <a:r>
              <a:rPr lang="en-GB" dirty="0" smtClean="0">
                <a:latin typeface="Garamond" pitchFamily="18" charset="0"/>
              </a:rPr>
              <a:t>Enumerate </a:t>
            </a:r>
            <a:r>
              <a:rPr lang="en-GB" dirty="0" err="1" smtClean="0">
                <a:latin typeface="Garamond" pitchFamily="18" charset="0"/>
              </a:rPr>
              <a:t>meninges</a:t>
            </a:r>
            <a:r>
              <a:rPr lang="en-GB" dirty="0" smtClean="0">
                <a:latin typeface="Garamond" pitchFamily="18" charset="0"/>
              </a:rPr>
              <a:t> of spinal cord with its modifications</a:t>
            </a:r>
            <a:endParaRPr lang="ar-SA" dirty="0">
              <a:latin typeface="Garamond" pitchFamily="18" charset="0"/>
            </a:endParaRPr>
          </a:p>
        </p:txBody>
      </p:sp>
      <p:sp>
        <p:nvSpPr>
          <p:cNvPr id="3" name="Title 2"/>
          <p:cNvSpPr>
            <a:spLocks noGrp="1"/>
          </p:cNvSpPr>
          <p:nvPr>
            <p:ph type="title"/>
          </p:nvPr>
        </p:nvSpPr>
        <p:spPr/>
        <p:txBody>
          <a:bodyPr/>
          <a:lstStyle/>
          <a:p>
            <a:pPr rtl="0"/>
            <a:r>
              <a:rPr lang="en-US" b="0" dirty="0" smtClean="0">
                <a:effectLst/>
                <a:latin typeface="Garamond" pitchFamily="18" charset="0"/>
              </a:rPr>
              <a:t>Learning Objectives</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spcBef>
                <a:spcPct val="50000"/>
              </a:spcBef>
            </a:pPr>
            <a:r>
              <a:rPr lang="en-US" dirty="0" smtClean="0">
                <a:latin typeface="Garamond" pitchFamily="18" charset="0"/>
              </a:rPr>
              <a:t>The tributaries are: </a:t>
            </a:r>
          </a:p>
          <a:p>
            <a:pPr algn="l" rtl="0">
              <a:spcBef>
                <a:spcPct val="50000"/>
              </a:spcBef>
            </a:pPr>
            <a:r>
              <a:rPr lang="en-US" dirty="0" smtClean="0">
                <a:latin typeface="Garamond" pitchFamily="18" charset="0"/>
              </a:rPr>
              <a:t>1- Superior ophthalmic vein which communicates it with the facial V        </a:t>
            </a:r>
          </a:p>
          <a:p>
            <a:pPr algn="l" rtl="0">
              <a:spcBef>
                <a:spcPct val="50000"/>
              </a:spcBef>
            </a:pPr>
            <a:r>
              <a:rPr lang="en-US" dirty="0" smtClean="0">
                <a:latin typeface="Garamond" pitchFamily="18" charset="0"/>
              </a:rPr>
              <a:t> 2- Inferior ophthalmic vein.         </a:t>
            </a:r>
          </a:p>
          <a:p>
            <a:pPr algn="l" rtl="0">
              <a:spcBef>
                <a:spcPct val="50000"/>
              </a:spcBef>
            </a:pPr>
            <a:r>
              <a:rPr lang="en-US" dirty="0" smtClean="0">
                <a:latin typeface="Garamond" pitchFamily="18" charset="0"/>
              </a:rPr>
              <a:t> 3- Cerebral veins</a:t>
            </a:r>
          </a:p>
          <a:p>
            <a:pPr algn="l" rtl="0">
              <a:spcBef>
                <a:spcPct val="50000"/>
              </a:spcBef>
            </a:pPr>
            <a:r>
              <a:rPr lang="en-US" dirty="0" smtClean="0">
                <a:latin typeface="Garamond" pitchFamily="18" charset="0"/>
              </a:rPr>
              <a:t> 4- Central vein of the retina         </a:t>
            </a:r>
          </a:p>
          <a:p>
            <a:pPr algn="l" rtl="0">
              <a:spcBef>
                <a:spcPct val="50000"/>
              </a:spcBef>
            </a:pPr>
            <a:r>
              <a:rPr lang="en-US" dirty="0" smtClean="0">
                <a:latin typeface="Garamond" pitchFamily="18" charset="0"/>
              </a:rPr>
              <a:t> 5- </a:t>
            </a:r>
            <a:r>
              <a:rPr lang="en-US" dirty="0" err="1" smtClean="0">
                <a:latin typeface="Garamond" pitchFamily="18" charset="0"/>
              </a:rPr>
              <a:t>Sphenopareital</a:t>
            </a:r>
            <a:r>
              <a:rPr lang="en-US" dirty="0" smtClean="0">
                <a:latin typeface="Garamond" pitchFamily="18" charset="0"/>
              </a:rPr>
              <a:t> sinus.</a:t>
            </a:r>
          </a:p>
          <a:p>
            <a:pPr algn="l" rtl="0">
              <a:spcBef>
                <a:spcPct val="50000"/>
              </a:spcBef>
            </a:pPr>
            <a:r>
              <a:rPr lang="en-US" dirty="0" smtClean="0">
                <a:latin typeface="Garamond" pitchFamily="18" charset="0"/>
              </a:rPr>
              <a:t>The sinus drains </a:t>
            </a:r>
            <a:r>
              <a:rPr lang="en-US" dirty="0" err="1" smtClean="0">
                <a:latin typeface="Garamond" pitchFamily="18" charset="0"/>
              </a:rPr>
              <a:t>posteriorly</a:t>
            </a:r>
            <a:r>
              <a:rPr lang="en-US" dirty="0" smtClean="0">
                <a:latin typeface="Garamond" pitchFamily="18" charset="0"/>
              </a:rPr>
              <a:t> into the superior and inferior </a:t>
            </a:r>
            <a:r>
              <a:rPr lang="en-US" dirty="0" err="1" smtClean="0">
                <a:latin typeface="Garamond" pitchFamily="18" charset="0"/>
              </a:rPr>
              <a:t>petrosal</a:t>
            </a:r>
            <a:r>
              <a:rPr lang="en-US" dirty="0" smtClean="0">
                <a:latin typeface="Garamond" pitchFamily="18" charset="0"/>
              </a:rPr>
              <a:t> sinuses and inferiorly into the </a:t>
            </a:r>
            <a:r>
              <a:rPr lang="en-US" dirty="0" err="1" smtClean="0">
                <a:latin typeface="Garamond" pitchFamily="18" charset="0"/>
              </a:rPr>
              <a:t>pterygoid</a:t>
            </a:r>
            <a:r>
              <a:rPr lang="en-US" dirty="0" smtClean="0">
                <a:latin typeface="Garamond" pitchFamily="18" charset="0"/>
              </a:rPr>
              <a:t> venous plexus</a:t>
            </a:r>
          </a:p>
          <a:p>
            <a:pPr algn="l" rtl="0">
              <a:spcBef>
                <a:spcPct val="50000"/>
              </a:spcBef>
            </a:pPr>
            <a:r>
              <a:rPr lang="en-US" dirty="0" smtClean="0">
                <a:latin typeface="Garamond" pitchFamily="18" charset="0"/>
              </a:rPr>
              <a:t>The 2 sinuses communicate with one another by means of the anterior and posterior </a:t>
            </a:r>
            <a:r>
              <a:rPr lang="en-US" dirty="0" err="1" smtClean="0">
                <a:latin typeface="Garamond" pitchFamily="18" charset="0"/>
              </a:rPr>
              <a:t>intercavernous</a:t>
            </a:r>
            <a:r>
              <a:rPr lang="en-US" dirty="0" smtClean="0">
                <a:latin typeface="Garamond" pitchFamily="18" charset="0"/>
              </a:rPr>
              <a:t> sinuses which run in the </a:t>
            </a:r>
            <a:r>
              <a:rPr lang="en-US" dirty="0" err="1" smtClean="0">
                <a:latin typeface="Garamond" pitchFamily="18" charset="0"/>
              </a:rPr>
              <a:t>diaphragma</a:t>
            </a:r>
            <a:r>
              <a:rPr lang="en-US" dirty="0" smtClean="0">
                <a:latin typeface="Garamond" pitchFamily="18" charset="0"/>
              </a:rPr>
              <a:t> </a:t>
            </a:r>
            <a:r>
              <a:rPr lang="en-US" dirty="0" err="1" smtClean="0">
                <a:latin typeface="Garamond" pitchFamily="18" charset="0"/>
              </a:rPr>
              <a:t>sellae</a:t>
            </a:r>
            <a:r>
              <a:rPr lang="en-US" dirty="0" smtClean="0">
                <a:latin typeface="Garamond" pitchFamily="18" charset="0"/>
              </a:rPr>
              <a:t> in front and behind the stalk of the </a:t>
            </a:r>
            <a:r>
              <a:rPr lang="en-US" dirty="0" err="1" smtClean="0">
                <a:latin typeface="Garamond" pitchFamily="18" charset="0"/>
              </a:rPr>
              <a:t>hypophysis</a:t>
            </a:r>
            <a:r>
              <a:rPr lang="en-US" dirty="0" smtClean="0">
                <a:latin typeface="Garamond" pitchFamily="18" charset="0"/>
              </a:rPr>
              <a:t> </a:t>
            </a:r>
            <a:r>
              <a:rPr lang="en-US" dirty="0" err="1" smtClean="0">
                <a:latin typeface="Garamond" pitchFamily="18" charset="0"/>
              </a:rPr>
              <a:t>cerebri</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smtClean="0">
                <a:effectLst/>
                <a:latin typeface="Garamond" pitchFamily="18" charset="0"/>
              </a:rPr>
              <a:t>Cavernous Sinus</a:t>
            </a:r>
            <a:endParaRPr lang="ar-S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Cavernous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pic>
        <p:nvPicPr>
          <p:cNvPr id="8" name="Picture 8" descr="8C9DE0E4"/>
          <p:cNvPicPr>
            <a:picLocks noGrp="1" noChangeAspect="1" noChangeArrowheads="1"/>
          </p:cNvPicPr>
          <p:nvPr>
            <p:ph sz="quarter" idx="2"/>
          </p:nvPr>
        </p:nvPicPr>
        <p:blipFill>
          <a:blip r:embed="rId2" cstate="print"/>
          <a:srcRect t="5089"/>
          <a:stretch>
            <a:fillRect/>
          </a:stretch>
        </p:blipFill>
        <p:spPr bwMode="auto">
          <a:xfrm>
            <a:off x="457200" y="2387893"/>
            <a:ext cx="4040188" cy="2055226"/>
          </a:xfrm>
          <a:prstGeom prst="rect">
            <a:avLst/>
          </a:prstGeom>
          <a:noFill/>
        </p:spPr>
      </p:pic>
      <p:pic>
        <p:nvPicPr>
          <p:cNvPr id="9218" name="Picture 2"/>
          <p:cNvPicPr>
            <a:picLocks noGrp="1" noChangeAspect="1" noChangeArrowheads="1"/>
          </p:cNvPicPr>
          <p:nvPr>
            <p:ph sz="quarter" idx="4"/>
          </p:nvPr>
        </p:nvPicPr>
        <p:blipFill>
          <a:blip r:embed="rId3" cstate="print"/>
          <a:srcRect/>
          <a:stretch>
            <a:fillRect/>
          </a:stretch>
        </p:blipFill>
        <p:spPr bwMode="auto">
          <a:xfrm>
            <a:off x="5351462" y="1939131"/>
            <a:ext cx="2628900" cy="2952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Cavernous Sinus</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fontScale="70000" lnSpcReduction="20000"/>
          </a:bodyPr>
          <a:lstStyle/>
          <a:p>
            <a:pPr algn="l" rtl="0"/>
            <a:r>
              <a:rPr lang="en-GB" dirty="0" smtClean="0"/>
              <a:t>This diagram points out the structures found within the cavernous sinus and within its walls </a:t>
            </a:r>
          </a:p>
          <a:p>
            <a:pPr algn="l" rtl="0"/>
            <a:r>
              <a:rPr lang="en-GB" dirty="0" smtClean="0">
                <a:solidFill>
                  <a:srgbClr val="FF0000"/>
                </a:solidFill>
              </a:rPr>
              <a:t>In the walls: </a:t>
            </a:r>
          </a:p>
          <a:p>
            <a:pPr algn="l" rtl="0"/>
            <a:r>
              <a:rPr lang="en-GB" dirty="0" smtClean="0"/>
              <a:t>1 </a:t>
            </a:r>
            <a:r>
              <a:rPr lang="en-GB" dirty="0" err="1" smtClean="0"/>
              <a:t>oculomotor</a:t>
            </a:r>
            <a:r>
              <a:rPr lang="en-GB" dirty="0" smtClean="0"/>
              <a:t> </a:t>
            </a:r>
          </a:p>
          <a:p>
            <a:pPr algn="l" rtl="0"/>
            <a:r>
              <a:rPr lang="en-GB" dirty="0" smtClean="0"/>
              <a:t>2 </a:t>
            </a:r>
            <a:r>
              <a:rPr lang="en-GB" dirty="0" err="1" smtClean="0"/>
              <a:t>trochlear</a:t>
            </a:r>
            <a:r>
              <a:rPr lang="en-GB" dirty="0" smtClean="0"/>
              <a:t> </a:t>
            </a:r>
          </a:p>
          <a:p>
            <a:pPr algn="l" rtl="0"/>
            <a:r>
              <a:rPr lang="en-GB" dirty="0" smtClean="0"/>
              <a:t>4 V</a:t>
            </a:r>
            <a:r>
              <a:rPr lang="en-GB" baseline="-25000" dirty="0" smtClean="0"/>
              <a:t>1</a:t>
            </a:r>
            <a:r>
              <a:rPr lang="en-GB" dirty="0" smtClean="0"/>
              <a:t> </a:t>
            </a:r>
          </a:p>
          <a:p>
            <a:pPr algn="l" rtl="0"/>
            <a:r>
              <a:rPr lang="en-GB" dirty="0" smtClean="0"/>
              <a:t>5 V</a:t>
            </a:r>
            <a:r>
              <a:rPr lang="en-GB" baseline="-25000" dirty="0" smtClean="0"/>
              <a:t>2</a:t>
            </a:r>
            <a:r>
              <a:rPr lang="en-GB" dirty="0" smtClean="0"/>
              <a:t> </a:t>
            </a:r>
          </a:p>
          <a:p>
            <a:pPr algn="l" rtl="0"/>
            <a:r>
              <a:rPr lang="en-GB" dirty="0" smtClean="0">
                <a:solidFill>
                  <a:srgbClr val="FF0000"/>
                </a:solidFill>
              </a:rPr>
              <a:t>Within: </a:t>
            </a:r>
            <a:r>
              <a:rPr lang="en-GB" dirty="0" smtClean="0"/>
              <a:t/>
            </a:r>
            <a:br>
              <a:rPr lang="en-GB" dirty="0" smtClean="0"/>
            </a:br>
            <a:r>
              <a:rPr lang="en-GB" dirty="0" smtClean="0"/>
              <a:t>3 </a:t>
            </a:r>
            <a:r>
              <a:rPr lang="en-GB" dirty="0" err="1" smtClean="0"/>
              <a:t>abducens</a:t>
            </a:r>
            <a:r>
              <a:rPr lang="en-GB" dirty="0" smtClean="0"/>
              <a:t> </a:t>
            </a:r>
          </a:p>
          <a:p>
            <a:pPr algn="l" rtl="0"/>
            <a:r>
              <a:rPr lang="en-GB" dirty="0" smtClean="0"/>
              <a:t>6 autonomic plexus </a:t>
            </a:r>
          </a:p>
          <a:p>
            <a:pPr algn="l" rtl="0"/>
            <a:r>
              <a:rPr lang="en-GB" dirty="0" smtClean="0"/>
              <a:t>7 internal carotid artery </a:t>
            </a:r>
          </a:p>
          <a:p>
            <a:pPr algn="l" rtl="0"/>
            <a:r>
              <a:rPr lang="en-GB" dirty="0" smtClean="0"/>
              <a:t>8 </a:t>
            </a:r>
            <a:r>
              <a:rPr lang="en-GB" dirty="0" smtClean="0">
                <a:solidFill>
                  <a:schemeClr val="accent4"/>
                </a:solidFill>
              </a:rPr>
              <a:t>pituitary gland </a:t>
            </a:r>
            <a:br>
              <a:rPr lang="en-GB" dirty="0" smtClean="0">
                <a:solidFill>
                  <a:schemeClr val="accent4"/>
                </a:solidFill>
              </a:rPr>
            </a:br>
            <a:r>
              <a:rPr lang="en-GB" dirty="0" smtClean="0">
                <a:solidFill>
                  <a:schemeClr val="accent4"/>
                </a:solidFill>
              </a:rPr>
              <a:t>9 body of sphenoid bone</a:t>
            </a:r>
            <a:endParaRPr lang="ar-SA" dirty="0">
              <a:solidFill>
                <a:schemeClr val="accent4"/>
              </a:solidFill>
            </a:endParaRPr>
          </a:p>
        </p:txBody>
      </p:sp>
      <p:pic>
        <p:nvPicPr>
          <p:cNvPr id="10242" name="Picture 2"/>
          <p:cNvPicPr>
            <a:picLocks noGrp="1" noChangeAspect="1" noChangeArrowheads="1"/>
          </p:cNvPicPr>
          <p:nvPr>
            <p:ph sz="quarter" idx="4"/>
          </p:nvPr>
        </p:nvPicPr>
        <p:blipFill>
          <a:blip r:embed="rId2" cstate="print"/>
          <a:srcRect/>
          <a:stretch>
            <a:fillRect/>
          </a:stretch>
        </p:blipFill>
        <p:spPr bwMode="auto">
          <a:xfrm>
            <a:off x="4645025" y="2397396"/>
            <a:ext cx="4041775" cy="203622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l" rtl="0"/>
            <a:r>
              <a:rPr lang="en-US" dirty="0" smtClean="0">
                <a:latin typeface="Garamond" pitchFamily="18" charset="0"/>
              </a:rPr>
              <a:t>Delicate venous drainage from the cerebral hemispheres emerges from the brain to form small venous structures in the </a:t>
            </a:r>
            <a:r>
              <a:rPr lang="en-US" dirty="0" err="1" smtClean="0">
                <a:latin typeface="Garamond" pitchFamily="18" charset="0"/>
              </a:rPr>
              <a:t>pia</a:t>
            </a:r>
            <a:r>
              <a:rPr lang="en-US" dirty="0" smtClean="0">
                <a:latin typeface="Garamond" pitchFamily="18" charset="0"/>
              </a:rPr>
              <a:t> mater</a:t>
            </a:r>
          </a:p>
          <a:p>
            <a:pPr algn="l" rtl="0"/>
            <a:r>
              <a:rPr lang="en-US" dirty="0" smtClean="0">
                <a:latin typeface="Garamond" pitchFamily="18" charset="0"/>
              </a:rPr>
              <a:t>These larger venous channels then form cerebral veins, which bridge the subarachnoid space and enter into endothelial-lined sinuses within the </a:t>
            </a:r>
            <a:r>
              <a:rPr lang="en-US" dirty="0" err="1" smtClean="0">
                <a:latin typeface="Garamond" pitchFamily="18" charset="0"/>
              </a:rPr>
              <a:t>dura</a:t>
            </a:r>
            <a:r>
              <a:rPr lang="en-US" dirty="0" smtClean="0">
                <a:latin typeface="Garamond" pitchFamily="18" charset="0"/>
              </a:rPr>
              <a:t> mater</a:t>
            </a:r>
          </a:p>
          <a:p>
            <a:pPr lvl="0" algn="l" rtl="0"/>
            <a:r>
              <a:rPr lang="en-US" dirty="0" smtClean="0">
                <a:latin typeface="Garamond" pitchFamily="18" charset="0"/>
              </a:rPr>
              <a:t>Possess no valves</a:t>
            </a:r>
          </a:p>
          <a:p>
            <a:pPr lvl="0" algn="l" rtl="0"/>
            <a:r>
              <a:rPr lang="en-US" dirty="0" smtClean="0">
                <a:latin typeface="Garamond" pitchFamily="18" charset="0"/>
              </a:rPr>
              <a:t>Have extremely thin walls</a:t>
            </a:r>
          </a:p>
          <a:p>
            <a:pPr lvl="0" algn="l" rtl="0"/>
            <a:r>
              <a:rPr lang="en-US" dirty="0" smtClean="0">
                <a:latin typeface="Garamond" pitchFamily="18" charset="0"/>
              </a:rPr>
              <a:t>Pierce the </a:t>
            </a:r>
            <a:r>
              <a:rPr lang="en-US" dirty="0" err="1" smtClean="0">
                <a:latin typeface="Garamond" pitchFamily="18" charset="0"/>
              </a:rPr>
              <a:t>arachnoid</a:t>
            </a:r>
            <a:r>
              <a:rPr lang="en-US" dirty="0" smtClean="0">
                <a:latin typeface="Garamond" pitchFamily="18" charset="0"/>
              </a:rPr>
              <a:t> membrane and the inner or </a:t>
            </a:r>
            <a:r>
              <a:rPr lang="en-US" dirty="0" err="1" smtClean="0">
                <a:latin typeface="Garamond" pitchFamily="18" charset="0"/>
              </a:rPr>
              <a:t>meningeal</a:t>
            </a:r>
            <a:r>
              <a:rPr lang="en-US" dirty="0" smtClean="0">
                <a:latin typeface="Garamond" pitchFamily="18" charset="0"/>
              </a:rPr>
              <a:t> layer of the </a:t>
            </a:r>
            <a:r>
              <a:rPr lang="en-US" dirty="0" err="1" smtClean="0">
                <a:latin typeface="Garamond" pitchFamily="18" charset="0"/>
              </a:rPr>
              <a:t>dura</a:t>
            </a:r>
            <a:r>
              <a:rPr lang="en-US" dirty="0" smtClean="0">
                <a:latin typeface="Garamond" pitchFamily="18" charset="0"/>
              </a:rPr>
              <a:t> mater, and open into the cranial venous sinuses </a:t>
            </a:r>
          </a:p>
          <a:p>
            <a:pPr lvl="0" algn="l" rtl="0"/>
            <a:r>
              <a:rPr lang="en-US" dirty="0" smtClean="0">
                <a:latin typeface="Garamond" pitchFamily="18" charset="0"/>
              </a:rPr>
              <a:t>Divided into two sets:</a:t>
            </a:r>
          </a:p>
          <a:p>
            <a:pPr lvl="0" algn="l" rtl="0"/>
            <a:r>
              <a:rPr lang="en-US" dirty="0" smtClean="0">
                <a:latin typeface="Garamond" pitchFamily="18" charset="0"/>
              </a:rPr>
              <a:t>Cerebral</a:t>
            </a:r>
          </a:p>
          <a:p>
            <a:pPr algn="l" rtl="0"/>
            <a:r>
              <a:rPr lang="en-US" dirty="0" err="1" smtClean="0">
                <a:latin typeface="Garamond" pitchFamily="18" charset="0"/>
              </a:rPr>
              <a:t>Cerebellar</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smtClean="0">
                <a:effectLst/>
                <a:latin typeface="Garamond" pitchFamily="18" charset="0"/>
              </a:rPr>
              <a:t>Veins of Brain</a:t>
            </a:r>
            <a:endParaRPr lang="ar-SA" b="0" dirty="0">
              <a:effectLst/>
              <a:latin typeface="Garamond"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lgn="l" rtl="0">
              <a:buNone/>
            </a:pPr>
            <a:r>
              <a:rPr lang="en-US" dirty="0" smtClean="0">
                <a:latin typeface="Garamond" pitchFamily="18" charset="0"/>
              </a:rPr>
              <a:t>Divided into</a:t>
            </a:r>
          </a:p>
          <a:p>
            <a:pPr lvl="0" algn="l" rtl="0"/>
            <a:r>
              <a:rPr lang="en-US" b="1" dirty="0" smtClean="0">
                <a:solidFill>
                  <a:srgbClr val="FF0000"/>
                </a:solidFill>
                <a:latin typeface="Garamond" pitchFamily="18" charset="0"/>
              </a:rPr>
              <a:t>External group</a:t>
            </a:r>
            <a:r>
              <a:rPr lang="en-US" b="1" dirty="0" smtClean="0">
                <a:latin typeface="Garamond" pitchFamily="18" charset="0"/>
              </a:rPr>
              <a:t> </a:t>
            </a:r>
            <a:r>
              <a:rPr lang="en-US" dirty="0" smtClean="0">
                <a:latin typeface="Garamond" pitchFamily="18" charset="0"/>
              </a:rPr>
              <a:t>(Superior, middle and inferior cerebral veins) </a:t>
            </a:r>
          </a:p>
          <a:p>
            <a:pPr lvl="0" algn="l" rtl="0"/>
            <a:r>
              <a:rPr lang="en-US" dirty="0" smtClean="0">
                <a:latin typeface="Garamond" pitchFamily="18" charset="0"/>
              </a:rPr>
              <a:t>Internal group</a:t>
            </a:r>
          </a:p>
          <a:p>
            <a:pPr algn="l" rtl="0"/>
            <a:r>
              <a:rPr lang="en-US" dirty="0" smtClean="0">
                <a:latin typeface="Garamond" pitchFamily="18" charset="0"/>
              </a:rPr>
              <a:t>Superior cerebral veins: Drain into the superior </a:t>
            </a:r>
            <a:r>
              <a:rPr lang="en-US" dirty="0" err="1" smtClean="0">
                <a:latin typeface="Garamond" pitchFamily="18" charset="0"/>
              </a:rPr>
              <a:t>sagittal</a:t>
            </a:r>
            <a:r>
              <a:rPr lang="en-US" dirty="0" smtClean="0">
                <a:latin typeface="Garamond" pitchFamily="18" charset="0"/>
              </a:rPr>
              <a:t> sinus</a:t>
            </a:r>
          </a:p>
          <a:p>
            <a:pPr algn="l" rtl="0"/>
            <a:r>
              <a:rPr lang="en-US" dirty="0" smtClean="0">
                <a:latin typeface="Garamond" pitchFamily="18" charset="0"/>
              </a:rPr>
              <a:t>Middle cerebral vein: Drains in the cavernous sinus</a:t>
            </a:r>
          </a:p>
          <a:p>
            <a:pPr lvl="0" algn="l" rtl="0"/>
            <a:r>
              <a:rPr lang="en-US" dirty="0" smtClean="0">
                <a:latin typeface="Garamond" pitchFamily="18" charset="0"/>
              </a:rPr>
              <a:t>Connected:</a:t>
            </a:r>
          </a:p>
          <a:p>
            <a:pPr lvl="0" algn="l" rtl="0"/>
            <a:r>
              <a:rPr lang="en-US" dirty="0" smtClean="0">
                <a:latin typeface="Garamond" pitchFamily="18" charset="0"/>
              </a:rPr>
              <a:t>(</a:t>
            </a:r>
            <a:r>
              <a:rPr lang="en-US" i="1" dirty="0" smtClean="0">
                <a:latin typeface="Garamond" pitchFamily="18" charset="0"/>
              </a:rPr>
              <a:t>a</a:t>
            </a:r>
            <a:r>
              <a:rPr lang="en-US" dirty="0" smtClean="0">
                <a:latin typeface="Garamond" pitchFamily="18" charset="0"/>
              </a:rPr>
              <a:t>) with the superior </a:t>
            </a:r>
            <a:r>
              <a:rPr lang="en-US" dirty="0" err="1" smtClean="0">
                <a:latin typeface="Garamond" pitchFamily="18" charset="0"/>
              </a:rPr>
              <a:t>sagittal</a:t>
            </a:r>
            <a:r>
              <a:rPr lang="en-US" dirty="0" smtClean="0">
                <a:latin typeface="Garamond" pitchFamily="18" charset="0"/>
              </a:rPr>
              <a:t> sinus by the great </a:t>
            </a:r>
            <a:r>
              <a:rPr lang="en-US" dirty="0" err="1" smtClean="0">
                <a:latin typeface="Garamond" pitchFamily="18" charset="0"/>
              </a:rPr>
              <a:t>anastomotic</a:t>
            </a:r>
            <a:r>
              <a:rPr lang="en-US" dirty="0" smtClean="0">
                <a:latin typeface="Garamond" pitchFamily="18" charset="0"/>
              </a:rPr>
              <a:t> vein of </a:t>
            </a:r>
            <a:r>
              <a:rPr lang="en-US" dirty="0" err="1" smtClean="0">
                <a:latin typeface="Garamond" pitchFamily="18" charset="0"/>
              </a:rPr>
              <a:t>Trolard</a:t>
            </a:r>
            <a:r>
              <a:rPr lang="en-US" dirty="0" smtClean="0">
                <a:latin typeface="Garamond" pitchFamily="18" charset="0"/>
              </a:rPr>
              <a:t>, which opens into one of the superior cerebral veins</a:t>
            </a:r>
          </a:p>
          <a:p>
            <a:pPr lvl="0" algn="l" rtl="0"/>
            <a:r>
              <a:rPr lang="en-US" dirty="0" smtClean="0">
                <a:latin typeface="Garamond" pitchFamily="18" charset="0"/>
              </a:rPr>
              <a:t>(</a:t>
            </a:r>
            <a:r>
              <a:rPr lang="en-US" i="1" dirty="0" smtClean="0">
                <a:latin typeface="Garamond" pitchFamily="18" charset="0"/>
              </a:rPr>
              <a:t>b</a:t>
            </a:r>
            <a:r>
              <a:rPr lang="en-US" dirty="0" smtClean="0">
                <a:latin typeface="Garamond" pitchFamily="18" charset="0"/>
              </a:rPr>
              <a:t>) with the transverse sinus by the posterior </a:t>
            </a:r>
            <a:r>
              <a:rPr lang="en-US" dirty="0" err="1" smtClean="0">
                <a:latin typeface="Garamond" pitchFamily="18" charset="0"/>
              </a:rPr>
              <a:t>anastomotic</a:t>
            </a:r>
            <a:r>
              <a:rPr lang="en-US" dirty="0" smtClean="0">
                <a:latin typeface="Garamond" pitchFamily="18" charset="0"/>
              </a:rPr>
              <a:t> vein of </a:t>
            </a:r>
            <a:r>
              <a:rPr lang="en-US" dirty="0" err="1" smtClean="0">
                <a:latin typeface="Garamond" pitchFamily="18" charset="0"/>
              </a:rPr>
              <a:t>Labbé</a:t>
            </a:r>
            <a:r>
              <a:rPr lang="en-US" dirty="0" smtClean="0">
                <a:latin typeface="Garamond" pitchFamily="18" charset="0"/>
              </a:rPr>
              <a:t>, which courses over the temporal lobe. </a:t>
            </a:r>
          </a:p>
          <a:p>
            <a:pPr algn="l" rtl="0"/>
            <a:r>
              <a:rPr lang="en-US" dirty="0" smtClean="0">
                <a:latin typeface="Garamond" pitchFamily="18" charset="0"/>
              </a:rPr>
              <a:t>Inferior cerebral vein: Drain in the superior </a:t>
            </a:r>
            <a:r>
              <a:rPr lang="en-US" dirty="0" err="1" smtClean="0">
                <a:latin typeface="Garamond" pitchFamily="18" charset="0"/>
              </a:rPr>
              <a:t>sagittal</a:t>
            </a:r>
            <a:r>
              <a:rPr lang="en-US" dirty="0" smtClean="0">
                <a:latin typeface="Garamond" pitchFamily="18" charset="0"/>
              </a:rPr>
              <a:t> sinus, cavernous, </a:t>
            </a:r>
            <a:r>
              <a:rPr lang="en-US" dirty="0" err="1" smtClean="0">
                <a:latin typeface="Garamond" pitchFamily="18" charset="0"/>
              </a:rPr>
              <a:t>sphenoparietal</a:t>
            </a:r>
            <a:r>
              <a:rPr lang="en-US" dirty="0" smtClean="0">
                <a:latin typeface="Garamond" pitchFamily="18" charset="0"/>
              </a:rPr>
              <a:t>, and superior </a:t>
            </a:r>
            <a:r>
              <a:rPr lang="en-US" dirty="0" err="1" smtClean="0">
                <a:latin typeface="Garamond" pitchFamily="18" charset="0"/>
              </a:rPr>
              <a:t>petrosal</a:t>
            </a:r>
            <a:r>
              <a:rPr lang="en-US" dirty="0" smtClean="0">
                <a:latin typeface="Garamond" pitchFamily="18" charset="0"/>
              </a:rPr>
              <a:t> sinuses </a:t>
            </a:r>
          </a:p>
          <a:p>
            <a:pPr algn="l" rtl="0"/>
            <a:endParaRPr lang="ar-SA" dirty="0">
              <a:latin typeface="Garamond" pitchFamily="18" charset="0"/>
            </a:endParaRPr>
          </a:p>
        </p:txBody>
      </p:sp>
      <p:sp>
        <p:nvSpPr>
          <p:cNvPr id="3" name="Title 2"/>
          <p:cNvSpPr>
            <a:spLocks noGrp="1"/>
          </p:cNvSpPr>
          <p:nvPr>
            <p:ph type="title"/>
          </p:nvPr>
        </p:nvSpPr>
        <p:spPr/>
        <p:txBody>
          <a:bodyPr/>
          <a:lstStyle/>
          <a:p>
            <a:pPr rtl="0"/>
            <a:r>
              <a:rPr lang="en-GB" b="0" dirty="0" smtClean="0">
                <a:effectLst/>
                <a:latin typeface="Garamond" pitchFamily="18" charset="0"/>
              </a:rPr>
              <a:t>Veins of Brain</a:t>
            </a: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r>
              <a:rPr lang="en-US" b="1" dirty="0" smtClean="0">
                <a:solidFill>
                  <a:srgbClr val="FF0000"/>
                </a:solidFill>
                <a:latin typeface="Garamond" pitchFamily="18" charset="0"/>
              </a:rPr>
              <a:t>Internal Cerebral Veins </a:t>
            </a:r>
          </a:p>
          <a:p>
            <a:pPr lvl="0" algn="l" rtl="0"/>
            <a:r>
              <a:rPr lang="en-US" dirty="0" smtClean="0">
                <a:latin typeface="Garamond" pitchFamily="18" charset="0"/>
              </a:rPr>
              <a:t>Drain the deep parts of the hemisphere </a:t>
            </a:r>
          </a:p>
          <a:p>
            <a:pPr lvl="0" algn="l" rtl="0"/>
            <a:r>
              <a:rPr lang="en-US" dirty="0" smtClean="0">
                <a:latin typeface="Garamond" pitchFamily="18" charset="0"/>
              </a:rPr>
              <a:t>Two in number</a:t>
            </a:r>
          </a:p>
          <a:p>
            <a:pPr lvl="0" algn="l" rtl="0"/>
            <a:r>
              <a:rPr lang="en-US" dirty="0" smtClean="0">
                <a:latin typeface="Garamond" pitchFamily="18" charset="0"/>
              </a:rPr>
              <a:t>Formed near the </a:t>
            </a:r>
            <a:r>
              <a:rPr lang="en-US" dirty="0" err="1" smtClean="0">
                <a:latin typeface="Garamond" pitchFamily="18" charset="0"/>
              </a:rPr>
              <a:t>interventricular</a:t>
            </a:r>
            <a:r>
              <a:rPr lang="en-US" dirty="0" smtClean="0">
                <a:latin typeface="Garamond" pitchFamily="18" charset="0"/>
              </a:rPr>
              <a:t> foramen by union of Terminal vein and choroid veins</a:t>
            </a:r>
          </a:p>
          <a:p>
            <a:pPr lvl="0" algn="l" rtl="0"/>
            <a:r>
              <a:rPr lang="en-US" dirty="0" smtClean="0">
                <a:latin typeface="Garamond" pitchFamily="18" charset="0"/>
              </a:rPr>
              <a:t>They run backward parallel with one another, between the layers of the </a:t>
            </a:r>
            <a:r>
              <a:rPr lang="en-US" dirty="0" err="1" smtClean="0">
                <a:latin typeface="Garamond" pitchFamily="18" charset="0"/>
              </a:rPr>
              <a:t>tela</a:t>
            </a:r>
            <a:r>
              <a:rPr lang="en-US" dirty="0" smtClean="0">
                <a:latin typeface="Garamond" pitchFamily="18" charset="0"/>
              </a:rPr>
              <a:t> </a:t>
            </a:r>
            <a:r>
              <a:rPr lang="en-US" dirty="0" err="1" smtClean="0">
                <a:latin typeface="Garamond" pitchFamily="18" charset="0"/>
              </a:rPr>
              <a:t>chorioidea</a:t>
            </a:r>
            <a:r>
              <a:rPr lang="en-US" dirty="0" smtClean="0">
                <a:latin typeface="Garamond" pitchFamily="18" charset="0"/>
              </a:rPr>
              <a:t> of the third ventricle, and beneath the </a:t>
            </a:r>
            <a:r>
              <a:rPr lang="en-US" dirty="0" err="1" smtClean="0">
                <a:latin typeface="Garamond" pitchFamily="18" charset="0"/>
              </a:rPr>
              <a:t>splenium</a:t>
            </a:r>
            <a:r>
              <a:rPr lang="en-US" dirty="0" smtClean="0">
                <a:latin typeface="Garamond" pitchFamily="18" charset="0"/>
              </a:rPr>
              <a:t> of the corpus </a:t>
            </a:r>
            <a:r>
              <a:rPr lang="en-US" dirty="0" err="1" smtClean="0">
                <a:latin typeface="Garamond" pitchFamily="18" charset="0"/>
              </a:rPr>
              <a:t>callosum</a:t>
            </a:r>
            <a:r>
              <a:rPr lang="en-US" dirty="0" smtClean="0">
                <a:latin typeface="Garamond" pitchFamily="18" charset="0"/>
              </a:rPr>
              <a:t>, where they unite to form a short trunk, the great cerebral vein; just before their union each receives the corresponding basal vein</a:t>
            </a:r>
          </a:p>
          <a:p>
            <a:pPr algn="l" rtl="0"/>
            <a:r>
              <a:rPr lang="en-US" dirty="0" smtClean="0">
                <a:latin typeface="Garamond" pitchFamily="18" charset="0"/>
              </a:rPr>
              <a:t>Great Cerebral Vein</a:t>
            </a:r>
          </a:p>
          <a:p>
            <a:pPr lvl="0" algn="l" rtl="0"/>
            <a:r>
              <a:rPr lang="en-US" dirty="0" smtClean="0">
                <a:latin typeface="Garamond" pitchFamily="18" charset="0"/>
              </a:rPr>
              <a:t>Formed by the union of two internal cerebral veins</a:t>
            </a:r>
          </a:p>
          <a:p>
            <a:pPr algn="l" rtl="0"/>
            <a:r>
              <a:rPr lang="en-US" dirty="0" smtClean="0">
                <a:latin typeface="Garamond" pitchFamily="18" charset="0"/>
              </a:rPr>
              <a:t>It is a short median trunk which curves backward and upward around the </a:t>
            </a:r>
            <a:r>
              <a:rPr lang="en-US" dirty="0" err="1" smtClean="0">
                <a:latin typeface="Garamond" pitchFamily="18" charset="0"/>
              </a:rPr>
              <a:t>splenium</a:t>
            </a:r>
            <a:r>
              <a:rPr lang="en-US" dirty="0" smtClean="0">
                <a:latin typeface="Garamond" pitchFamily="18" charset="0"/>
              </a:rPr>
              <a:t> of the corpus </a:t>
            </a:r>
            <a:r>
              <a:rPr lang="en-US" dirty="0" err="1" smtClean="0">
                <a:latin typeface="Garamond" pitchFamily="18" charset="0"/>
              </a:rPr>
              <a:t>callosum</a:t>
            </a:r>
            <a:r>
              <a:rPr lang="en-US" dirty="0" smtClean="0">
                <a:latin typeface="Garamond" pitchFamily="18" charset="0"/>
              </a:rPr>
              <a:t> and ends in the anterior extremity of the straight sinus</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smtClean="0">
                <a:effectLst/>
                <a:latin typeface="Garamond" pitchFamily="18" charset="0"/>
              </a:rPr>
              <a:t>Veins of Brain</a:t>
            </a:r>
            <a:endParaRPr lang="ar-S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GB" dirty="0" smtClean="0">
                <a:latin typeface="Garamond" pitchFamily="18" charset="0"/>
              </a:rPr>
              <a:t>It forms a loose investment for the brain</a:t>
            </a:r>
          </a:p>
          <a:p>
            <a:pPr algn="l" rtl="0"/>
            <a:r>
              <a:rPr lang="en-GB" dirty="0" smtClean="0">
                <a:latin typeface="Garamond" pitchFamily="18" charset="0"/>
              </a:rPr>
              <a:t>Connected by delicate connective tissue with both the </a:t>
            </a:r>
            <a:r>
              <a:rPr lang="en-GB" dirty="0" err="1" smtClean="0">
                <a:latin typeface="Garamond" pitchFamily="18" charset="0"/>
              </a:rPr>
              <a:t>dura</a:t>
            </a:r>
            <a:r>
              <a:rPr lang="en-GB" dirty="0" smtClean="0">
                <a:latin typeface="Garamond" pitchFamily="18" charset="0"/>
              </a:rPr>
              <a:t> and </a:t>
            </a:r>
            <a:r>
              <a:rPr lang="en-GB" dirty="0" err="1" smtClean="0">
                <a:latin typeface="Garamond" pitchFamily="18" charset="0"/>
              </a:rPr>
              <a:t>pia</a:t>
            </a:r>
            <a:r>
              <a:rPr lang="en-GB" dirty="0" smtClean="0">
                <a:latin typeface="Garamond" pitchFamily="18" charset="0"/>
              </a:rPr>
              <a:t> mater</a:t>
            </a:r>
            <a:endParaRPr lang="ar-SA" dirty="0" smtClean="0">
              <a:latin typeface="Garamond" pitchFamily="18" charset="0"/>
            </a:endParaRPr>
          </a:p>
          <a:p>
            <a:pPr algn="l" rtl="0"/>
            <a:r>
              <a:rPr lang="en-GB" dirty="0" smtClean="0">
                <a:latin typeface="Garamond" pitchFamily="18" charset="0"/>
              </a:rPr>
              <a:t>It surrounds the nerves, forming tubular sheaths for them as far as their points of exit from the skull. Unlike the </a:t>
            </a:r>
            <a:r>
              <a:rPr lang="en-GB" dirty="0" err="1" smtClean="0">
                <a:latin typeface="Garamond" pitchFamily="18" charset="0"/>
              </a:rPr>
              <a:t>pia</a:t>
            </a:r>
            <a:r>
              <a:rPr lang="en-GB" dirty="0" smtClean="0">
                <a:latin typeface="Garamond" pitchFamily="18" charset="0"/>
              </a:rPr>
              <a:t> mater, it does not dip into the </a:t>
            </a:r>
            <a:r>
              <a:rPr lang="en-GB" dirty="0" err="1" smtClean="0">
                <a:latin typeface="Garamond" pitchFamily="18" charset="0"/>
              </a:rPr>
              <a:t>sulci</a:t>
            </a:r>
            <a:r>
              <a:rPr lang="en-GB" dirty="0" smtClean="0">
                <a:latin typeface="Garamond" pitchFamily="18" charset="0"/>
              </a:rPr>
              <a:t> or fissures between the convolutions, but passes directly from one convolution to the other, bridging over the </a:t>
            </a:r>
            <a:r>
              <a:rPr lang="en-GB" dirty="0" err="1" smtClean="0">
                <a:latin typeface="Garamond" pitchFamily="18" charset="0"/>
              </a:rPr>
              <a:t>sulci</a:t>
            </a:r>
            <a:endParaRPr lang="en-GB" dirty="0" smtClean="0">
              <a:latin typeface="Garamond" pitchFamily="18" charset="0"/>
            </a:endParaRPr>
          </a:p>
          <a:p>
            <a:pPr algn="l" rtl="0"/>
            <a:r>
              <a:rPr lang="en-GB" dirty="0" smtClean="0">
                <a:latin typeface="Garamond" pitchFamily="18" charset="0"/>
              </a:rPr>
              <a:t>It is continued downward over the spinal cord</a:t>
            </a:r>
          </a:p>
          <a:p>
            <a:pPr algn="l" rtl="0"/>
            <a:r>
              <a:rPr lang="en-GB" dirty="0" smtClean="0">
                <a:latin typeface="Garamond" pitchFamily="18" charset="0"/>
              </a:rPr>
              <a:t>Because it is a serous membrane, it is a smooth, polished membrane to the naked eye</a:t>
            </a:r>
          </a:p>
        </p:txBody>
      </p:sp>
      <p:sp>
        <p:nvSpPr>
          <p:cNvPr id="3" name="Title 2"/>
          <p:cNvSpPr>
            <a:spLocks noGrp="1"/>
          </p:cNvSpPr>
          <p:nvPr>
            <p:ph type="title"/>
          </p:nvPr>
        </p:nvSpPr>
        <p:spPr/>
        <p:txBody>
          <a:bodyPr/>
          <a:lstStyle/>
          <a:p>
            <a:pPr rtl="0"/>
            <a:r>
              <a:rPr lang="en-GB" b="0" dirty="0" err="1" smtClean="0">
                <a:effectLst/>
                <a:latin typeface="Garamond" pitchFamily="18" charset="0"/>
              </a:rPr>
              <a:t>Arachnoid</a:t>
            </a:r>
            <a:r>
              <a:rPr lang="en-GB" b="0" dirty="0" smtClean="0">
                <a:effectLst/>
                <a:latin typeface="Garamond" pitchFamily="18" charset="0"/>
              </a:rPr>
              <a:t> Mater</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GB" b="0" dirty="0" err="1" smtClean="0">
                <a:effectLst/>
                <a:latin typeface="Garamond" pitchFamily="18" charset="0"/>
              </a:rPr>
              <a:t>Arachnoid</a:t>
            </a:r>
            <a:r>
              <a:rPr lang="en-GB" b="0" dirty="0" smtClean="0">
                <a:effectLst/>
                <a:latin typeface="Garamond" pitchFamily="18" charset="0"/>
              </a:rPr>
              <a:t> Mater</a:t>
            </a:r>
            <a:endParaRPr lang="ar-SA" dirty="0"/>
          </a:p>
        </p:txBody>
      </p:sp>
      <p:sp>
        <p:nvSpPr>
          <p:cNvPr id="4" name="Text Placeholder 3"/>
          <p:cNvSpPr>
            <a:spLocks noGrp="1"/>
          </p:cNvSpPr>
          <p:nvPr>
            <p:ph type="body" idx="1"/>
          </p:nvPr>
        </p:nvSpPr>
        <p:spPr/>
        <p:txBody>
          <a:bodyPr/>
          <a:lstStyle/>
          <a:p>
            <a:endParaRPr lang="ar-SA"/>
          </a:p>
        </p:txBody>
      </p:sp>
      <p:sp>
        <p:nvSpPr>
          <p:cNvPr id="6" name="Text Placeholder 5"/>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normAutofit fontScale="85000" lnSpcReduction="20000"/>
          </a:bodyPr>
          <a:lstStyle/>
          <a:p>
            <a:pPr algn="l" rtl="0"/>
            <a:r>
              <a:rPr lang="en-GB" dirty="0" smtClean="0">
                <a:latin typeface="Garamond" pitchFamily="18" charset="0"/>
              </a:rPr>
              <a:t>The delicate </a:t>
            </a:r>
            <a:r>
              <a:rPr lang="en-GB" dirty="0" err="1" smtClean="0">
                <a:latin typeface="Garamond" pitchFamily="18" charset="0"/>
              </a:rPr>
              <a:t>arachnoid</a:t>
            </a:r>
            <a:r>
              <a:rPr lang="en-GB" dirty="0" smtClean="0">
                <a:latin typeface="Garamond" pitchFamily="18" charset="0"/>
              </a:rPr>
              <a:t> layer is attached to the inside of </a:t>
            </a:r>
            <a:r>
              <a:rPr lang="en-GB" dirty="0" err="1" smtClean="0">
                <a:latin typeface="Garamond" pitchFamily="18" charset="0"/>
              </a:rPr>
              <a:t>dura</a:t>
            </a:r>
            <a:r>
              <a:rPr lang="en-GB" dirty="0" smtClean="0">
                <a:latin typeface="Garamond" pitchFamily="18" charset="0"/>
              </a:rPr>
              <a:t> and surrounds the brain and spinal cord</a:t>
            </a:r>
          </a:p>
          <a:p>
            <a:pPr algn="l" rtl="0"/>
            <a:r>
              <a:rPr lang="en-GB" dirty="0" smtClean="0">
                <a:latin typeface="Garamond" pitchFamily="18" charset="0"/>
              </a:rPr>
              <a:t>Cerebrospinal fluid (CSF) flows under the </a:t>
            </a:r>
            <a:r>
              <a:rPr lang="en-GB" dirty="0" err="1" smtClean="0">
                <a:latin typeface="Garamond" pitchFamily="18" charset="0"/>
              </a:rPr>
              <a:t>arachnoid</a:t>
            </a:r>
            <a:r>
              <a:rPr lang="en-GB" dirty="0" smtClean="0">
                <a:latin typeface="Garamond" pitchFamily="18" charset="0"/>
              </a:rPr>
              <a:t> in the subarachnoid space</a:t>
            </a:r>
          </a:p>
          <a:p>
            <a:pPr algn="l" rtl="0"/>
            <a:r>
              <a:rPr lang="en-GB" dirty="0" smtClean="0">
                <a:latin typeface="Garamond" pitchFamily="18" charset="0"/>
              </a:rPr>
              <a:t>The </a:t>
            </a:r>
            <a:r>
              <a:rPr lang="en-GB" dirty="0" err="1" smtClean="0">
                <a:latin typeface="Garamond" pitchFamily="18" charset="0"/>
              </a:rPr>
              <a:t>arachnoid</a:t>
            </a:r>
            <a:r>
              <a:rPr lang="en-GB" dirty="0" smtClean="0">
                <a:latin typeface="Garamond" pitchFamily="18" charset="0"/>
              </a:rPr>
              <a:t> mater makes </a:t>
            </a:r>
            <a:r>
              <a:rPr lang="en-GB" dirty="0" err="1" smtClean="0">
                <a:latin typeface="Garamond" pitchFamily="18" charset="0"/>
              </a:rPr>
              <a:t>arachnoid</a:t>
            </a:r>
            <a:r>
              <a:rPr lang="en-GB" dirty="0" smtClean="0">
                <a:latin typeface="Garamond" pitchFamily="18" charset="0"/>
              </a:rPr>
              <a:t> </a:t>
            </a:r>
            <a:r>
              <a:rPr lang="en-GB" dirty="0" err="1" smtClean="0">
                <a:latin typeface="Garamond" pitchFamily="18" charset="0"/>
              </a:rPr>
              <a:t>villi</a:t>
            </a:r>
            <a:r>
              <a:rPr lang="en-GB" dirty="0" smtClean="0">
                <a:latin typeface="Garamond" pitchFamily="18" charset="0"/>
              </a:rPr>
              <a:t>, small protrusions through the </a:t>
            </a:r>
            <a:r>
              <a:rPr lang="en-GB" dirty="0" err="1" smtClean="0">
                <a:latin typeface="Garamond" pitchFamily="18" charset="0"/>
              </a:rPr>
              <a:t>dura</a:t>
            </a:r>
            <a:r>
              <a:rPr lang="en-GB" dirty="0" smtClean="0">
                <a:latin typeface="Garamond" pitchFamily="18" charset="0"/>
              </a:rPr>
              <a:t> mater into the venous sinuses of the brain, which allow CSF to exit the sub-</a:t>
            </a:r>
            <a:r>
              <a:rPr lang="en-GB" dirty="0" err="1" smtClean="0">
                <a:latin typeface="Garamond" pitchFamily="18" charset="0"/>
              </a:rPr>
              <a:t>arachnoid</a:t>
            </a:r>
            <a:r>
              <a:rPr lang="en-GB" dirty="0" smtClean="0">
                <a:latin typeface="Garamond" pitchFamily="18" charset="0"/>
              </a:rPr>
              <a:t> space and enter the blood stream</a:t>
            </a:r>
            <a:endParaRPr lang="ar-SA" dirty="0">
              <a:latin typeface="Garamond" pitchFamily="18" charset="0"/>
            </a:endParaRPr>
          </a:p>
        </p:txBody>
      </p:sp>
      <p:pic>
        <p:nvPicPr>
          <p:cNvPr id="11266" name="Picture 2"/>
          <p:cNvPicPr>
            <a:picLocks noGrp="1" noChangeAspect="1" noChangeArrowheads="1"/>
          </p:cNvPicPr>
          <p:nvPr>
            <p:ph sz="quarter" idx="4"/>
          </p:nvPr>
        </p:nvPicPr>
        <p:blipFill>
          <a:blip r:embed="rId2" cstate="print"/>
          <a:srcRect/>
          <a:stretch>
            <a:fillRect/>
          </a:stretch>
        </p:blipFill>
        <p:spPr bwMode="auto">
          <a:xfrm>
            <a:off x="4645025" y="1885488"/>
            <a:ext cx="4041775" cy="306003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err="1" smtClean="0">
                <a:effectLst/>
                <a:latin typeface="Garamond" pitchFamily="18" charset="0"/>
              </a:rPr>
              <a:t>Pia</a:t>
            </a:r>
            <a:r>
              <a:rPr lang="en-GB" b="0" dirty="0" smtClean="0">
                <a:effectLst/>
                <a:latin typeface="Garamond" pitchFamily="18" charset="0"/>
              </a:rPr>
              <a:t> Mater</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a:xfrm>
            <a:off x="457200" y="1444294"/>
            <a:ext cx="4474840" cy="3941763"/>
          </a:xfrm>
        </p:spPr>
        <p:txBody>
          <a:bodyPr>
            <a:noAutofit/>
          </a:bodyPr>
          <a:lstStyle/>
          <a:p>
            <a:pPr algn="l" rtl="0"/>
            <a:r>
              <a:rPr lang="en-GB" sz="1800" dirty="0" smtClean="0">
                <a:latin typeface="Garamond" pitchFamily="18" charset="0"/>
              </a:rPr>
              <a:t>Thin fibrous tissue impermeable to fluid</a:t>
            </a:r>
          </a:p>
          <a:p>
            <a:pPr algn="l" rtl="0"/>
            <a:r>
              <a:rPr lang="en-GB" sz="1800" dirty="0" smtClean="0">
                <a:latin typeface="Garamond" pitchFamily="18" charset="0"/>
              </a:rPr>
              <a:t>This allows the </a:t>
            </a:r>
            <a:r>
              <a:rPr lang="en-GB" sz="1800" dirty="0" err="1" smtClean="0">
                <a:latin typeface="Garamond" pitchFamily="18" charset="0"/>
              </a:rPr>
              <a:t>pia</a:t>
            </a:r>
            <a:r>
              <a:rPr lang="en-GB" sz="1800" dirty="0" smtClean="0">
                <a:latin typeface="Garamond" pitchFamily="18" charset="0"/>
              </a:rPr>
              <a:t> mater to enclose cerebrospinal fluid</a:t>
            </a:r>
          </a:p>
          <a:p>
            <a:pPr algn="l" rtl="0"/>
            <a:r>
              <a:rPr lang="en-GB" sz="1800" dirty="0" smtClean="0">
                <a:latin typeface="Garamond" pitchFamily="18" charset="0"/>
              </a:rPr>
              <a:t>By containing this fluid the </a:t>
            </a:r>
            <a:r>
              <a:rPr lang="en-GB" sz="1800" dirty="0" err="1" smtClean="0">
                <a:latin typeface="Garamond" pitchFamily="18" charset="0"/>
              </a:rPr>
              <a:t>pia</a:t>
            </a:r>
            <a:r>
              <a:rPr lang="en-GB" sz="1800" dirty="0" smtClean="0">
                <a:latin typeface="Garamond" pitchFamily="18" charset="0"/>
              </a:rPr>
              <a:t> mater works with the other </a:t>
            </a:r>
            <a:r>
              <a:rPr lang="en-GB" sz="1800" dirty="0" err="1" smtClean="0">
                <a:latin typeface="Garamond" pitchFamily="18" charset="0"/>
              </a:rPr>
              <a:t>meningeal</a:t>
            </a:r>
            <a:r>
              <a:rPr lang="en-GB" sz="1800" dirty="0" smtClean="0">
                <a:latin typeface="Garamond" pitchFamily="18" charset="0"/>
              </a:rPr>
              <a:t> layers to protect and cushion the brain</a:t>
            </a:r>
          </a:p>
          <a:p>
            <a:pPr algn="l" rtl="0"/>
            <a:r>
              <a:rPr lang="en-GB" sz="1800" dirty="0" smtClean="0">
                <a:latin typeface="Garamond" pitchFamily="18" charset="0"/>
              </a:rPr>
              <a:t>Allows blood vessels to pass through and nourish the brain</a:t>
            </a:r>
          </a:p>
          <a:p>
            <a:pPr algn="l" rtl="0"/>
            <a:r>
              <a:rPr lang="en-GB" sz="1800" dirty="0" smtClean="0">
                <a:latin typeface="Garamond" pitchFamily="18" charset="0"/>
              </a:rPr>
              <a:t>The </a:t>
            </a:r>
            <a:r>
              <a:rPr lang="en-GB" sz="1800" dirty="0" err="1" smtClean="0">
                <a:latin typeface="Garamond" pitchFamily="18" charset="0"/>
              </a:rPr>
              <a:t>perivascular</a:t>
            </a:r>
            <a:r>
              <a:rPr lang="en-GB" sz="1800" dirty="0" smtClean="0">
                <a:latin typeface="Garamond" pitchFamily="18" charset="0"/>
              </a:rPr>
              <a:t> space created between blood vessels and </a:t>
            </a:r>
            <a:r>
              <a:rPr lang="en-GB" sz="1800" dirty="0" err="1" smtClean="0">
                <a:latin typeface="Garamond" pitchFamily="18" charset="0"/>
              </a:rPr>
              <a:t>pia</a:t>
            </a:r>
            <a:r>
              <a:rPr lang="en-GB" sz="1800" dirty="0" smtClean="0">
                <a:latin typeface="Garamond" pitchFamily="18" charset="0"/>
              </a:rPr>
              <a:t> mater functions as a lymphatic system for the brain</a:t>
            </a:r>
          </a:p>
          <a:p>
            <a:pPr algn="l" rtl="0"/>
            <a:r>
              <a:rPr lang="en-GB" sz="1800" dirty="0" smtClean="0">
                <a:latin typeface="Garamond" pitchFamily="18" charset="0"/>
              </a:rPr>
              <a:t>When the </a:t>
            </a:r>
            <a:r>
              <a:rPr lang="en-GB" sz="1800" dirty="0" err="1" smtClean="0">
                <a:latin typeface="Garamond" pitchFamily="18" charset="0"/>
              </a:rPr>
              <a:t>pia</a:t>
            </a:r>
            <a:r>
              <a:rPr lang="en-GB" sz="1800" dirty="0" smtClean="0">
                <a:latin typeface="Garamond" pitchFamily="18" charset="0"/>
              </a:rPr>
              <a:t> mater becomes irritated and inflamed the result is meningitis</a:t>
            </a:r>
            <a:endParaRPr lang="ar-SA" sz="1800" dirty="0">
              <a:latin typeface="Garamond" pitchFamily="18" charset="0"/>
            </a:endParaRPr>
          </a:p>
        </p:txBody>
      </p:sp>
      <p:pic>
        <p:nvPicPr>
          <p:cNvPr id="7" name="Picture 2"/>
          <p:cNvPicPr>
            <a:picLocks noGrp="1" noChangeAspect="1" noChangeArrowheads="1"/>
          </p:cNvPicPr>
          <p:nvPr>
            <p:ph sz="quarter" idx="4"/>
          </p:nvPr>
        </p:nvPicPr>
        <p:blipFill>
          <a:blip r:embed="rId2" cstate="print"/>
          <a:srcRect/>
          <a:stretch>
            <a:fillRect/>
          </a:stretch>
        </p:blipFill>
        <p:spPr bwMode="auto">
          <a:xfrm>
            <a:off x="4922713" y="1885488"/>
            <a:ext cx="4041775" cy="3060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l" rtl="0"/>
            <a:r>
              <a:rPr lang="en-GB" dirty="0" smtClean="0">
                <a:latin typeface="Garamond" pitchFamily="18" charset="0"/>
              </a:rPr>
              <a:t>The thin membrane is composed of fibrous tissue, which is covered by a sheet of flat cells impermeable to fluid on its outer surface</a:t>
            </a:r>
          </a:p>
          <a:p>
            <a:pPr algn="l" rtl="0"/>
            <a:r>
              <a:rPr lang="en-GB" dirty="0" smtClean="0">
                <a:latin typeface="Garamond" pitchFamily="18" charset="0"/>
              </a:rPr>
              <a:t>A network of blood vessels travels to the brain and spinal cord by interlacing through the </a:t>
            </a:r>
            <a:r>
              <a:rPr lang="en-GB" dirty="0" err="1" smtClean="0">
                <a:latin typeface="Garamond" pitchFamily="18" charset="0"/>
              </a:rPr>
              <a:t>pia</a:t>
            </a:r>
            <a:r>
              <a:rPr lang="en-GB" dirty="0" smtClean="0">
                <a:latin typeface="Garamond" pitchFamily="18" charset="0"/>
              </a:rPr>
              <a:t> membrane</a:t>
            </a:r>
          </a:p>
          <a:p>
            <a:pPr algn="l" rtl="0"/>
            <a:r>
              <a:rPr lang="en-GB" dirty="0" smtClean="0">
                <a:latin typeface="Garamond" pitchFamily="18" charset="0"/>
              </a:rPr>
              <a:t>These capillaries are responsible for nourishing the brain</a:t>
            </a:r>
          </a:p>
          <a:p>
            <a:pPr algn="l" rtl="0"/>
            <a:r>
              <a:rPr lang="en-GB" dirty="0" smtClean="0">
                <a:latin typeface="Garamond" pitchFamily="18" charset="0"/>
              </a:rPr>
              <a:t>This vascular membrane is held together by </a:t>
            </a:r>
            <a:r>
              <a:rPr lang="en-GB" dirty="0" err="1" smtClean="0">
                <a:latin typeface="Garamond" pitchFamily="18" charset="0"/>
              </a:rPr>
              <a:t>areolar</a:t>
            </a:r>
            <a:r>
              <a:rPr lang="en-GB" dirty="0" smtClean="0">
                <a:latin typeface="Garamond" pitchFamily="18" charset="0"/>
              </a:rPr>
              <a:t> tissue covered by </a:t>
            </a:r>
            <a:r>
              <a:rPr lang="en-GB" dirty="0" err="1" smtClean="0">
                <a:latin typeface="Garamond" pitchFamily="18" charset="0"/>
              </a:rPr>
              <a:t>mesothelial</a:t>
            </a:r>
            <a:r>
              <a:rPr lang="en-GB" dirty="0" smtClean="0">
                <a:latin typeface="Garamond" pitchFamily="18" charset="0"/>
              </a:rPr>
              <a:t> cells from the delicate strands of connective tissue called the </a:t>
            </a:r>
            <a:r>
              <a:rPr lang="en-GB" dirty="0" err="1" smtClean="0">
                <a:latin typeface="Garamond" pitchFamily="18" charset="0"/>
              </a:rPr>
              <a:t>arachnoid</a:t>
            </a:r>
            <a:r>
              <a:rPr lang="en-GB" dirty="0" smtClean="0">
                <a:latin typeface="Garamond" pitchFamily="18" charset="0"/>
              </a:rPr>
              <a:t> </a:t>
            </a:r>
            <a:r>
              <a:rPr lang="en-GB" dirty="0" err="1" smtClean="0">
                <a:latin typeface="Garamond" pitchFamily="18" charset="0"/>
              </a:rPr>
              <a:t>trabeculae</a:t>
            </a:r>
            <a:endParaRPr lang="en-GB" dirty="0" smtClean="0">
              <a:latin typeface="Garamond" pitchFamily="18" charset="0"/>
            </a:endParaRPr>
          </a:p>
          <a:p>
            <a:pPr algn="l" rtl="0"/>
            <a:r>
              <a:rPr lang="en-GB" dirty="0" smtClean="0">
                <a:latin typeface="Garamond" pitchFamily="18" charset="0"/>
              </a:rPr>
              <a:t>In the </a:t>
            </a:r>
            <a:r>
              <a:rPr lang="en-GB" dirty="0" err="1" smtClean="0">
                <a:latin typeface="Garamond" pitchFamily="18" charset="0"/>
              </a:rPr>
              <a:t>perivascular</a:t>
            </a:r>
            <a:r>
              <a:rPr lang="en-GB" dirty="0" smtClean="0">
                <a:latin typeface="Garamond" pitchFamily="18" charset="0"/>
              </a:rPr>
              <a:t> spaces, the </a:t>
            </a:r>
            <a:r>
              <a:rPr lang="en-GB" dirty="0" err="1" smtClean="0">
                <a:latin typeface="Garamond" pitchFamily="18" charset="0"/>
              </a:rPr>
              <a:t>pia</a:t>
            </a:r>
            <a:r>
              <a:rPr lang="en-GB" dirty="0" smtClean="0">
                <a:latin typeface="Garamond" pitchFamily="18" charset="0"/>
              </a:rPr>
              <a:t> mater begins as </a:t>
            </a:r>
            <a:r>
              <a:rPr lang="en-GB" dirty="0" err="1" smtClean="0">
                <a:latin typeface="Garamond" pitchFamily="18" charset="0"/>
              </a:rPr>
              <a:t>mesothelial</a:t>
            </a:r>
            <a:r>
              <a:rPr lang="en-GB" dirty="0" smtClean="0">
                <a:latin typeface="Garamond" pitchFamily="18" charset="0"/>
              </a:rPr>
              <a:t> lining on the outer surface, but the cells then fade to be replaced by </a:t>
            </a:r>
            <a:r>
              <a:rPr lang="en-GB" dirty="0" err="1" smtClean="0">
                <a:latin typeface="Garamond" pitchFamily="18" charset="0"/>
              </a:rPr>
              <a:t>neuroglia</a:t>
            </a:r>
            <a:r>
              <a:rPr lang="en-GB" dirty="0" smtClean="0">
                <a:latin typeface="Garamond" pitchFamily="18" charset="0"/>
              </a:rPr>
              <a:t> elements</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err="1" smtClean="0">
                <a:effectLst/>
                <a:latin typeface="Garamond" pitchFamily="18" charset="0"/>
              </a:rPr>
              <a:t>Pia</a:t>
            </a:r>
            <a:r>
              <a:rPr lang="en-GB" b="0" dirty="0" smtClean="0">
                <a:effectLst/>
                <a:latin typeface="Garamond" pitchFamily="18" charset="0"/>
              </a:rPr>
              <a:t> Mater</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GB" b="0" dirty="0" smtClean="0">
                <a:effectLst/>
                <a:latin typeface="Garamond" pitchFamily="18" charset="0"/>
              </a:rPr>
              <a:t>Dura mater</a:t>
            </a:r>
            <a:endParaRPr lang="ar-SA" b="0" dirty="0">
              <a:effectLst/>
              <a:latin typeface="Garamond" pitchFamily="18" charset="0"/>
            </a:endParaRPr>
          </a:p>
        </p:txBody>
      </p:sp>
      <p:sp>
        <p:nvSpPr>
          <p:cNvPr id="6" name="Text Placeholder 5"/>
          <p:cNvSpPr>
            <a:spLocks noGrp="1"/>
          </p:cNvSpPr>
          <p:nvPr>
            <p:ph type="body" idx="1"/>
          </p:nvPr>
        </p:nvSpPr>
        <p:spPr/>
        <p:txBody>
          <a:bodyPr/>
          <a:lstStyle/>
          <a:p>
            <a:endParaRPr lang="ar-SA"/>
          </a:p>
        </p:txBody>
      </p:sp>
      <p:sp>
        <p:nvSpPr>
          <p:cNvPr id="7" name="Text Placeholder 6"/>
          <p:cNvSpPr>
            <a:spLocks noGrp="1"/>
          </p:cNvSpPr>
          <p:nvPr>
            <p:ph type="body" sz="half" idx="3"/>
          </p:nvPr>
        </p:nvSpPr>
        <p:spPr/>
        <p:txBody>
          <a:bodyPr/>
          <a:lstStyle/>
          <a:p>
            <a:endParaRPr lang="ar-SA"/>
          </a:p>
        </p:txBody>
      </p:sp>
      <p:sp>
        <p:nvSpPr>
          <p:cNvPr id="2" name="Content Placeholder 1"/>
          <p:cNvSpPr>
            <a:spLocks noGrp="1"/>
          </p:cNvSpPr>
          <p:nvPr>
            <p:ph sz="quarter" idx="2"/>
          </p:nvPr>
        </p:nvSpPr>
        <p:spPr>
          <a:xfrm>
            <a:off x="457200" y="1444294"/>
            <a:ext cx="4546848" cy="3941763"/>
          </a:xfrm>
        </p:spPr>
        <p:txBody>
          <a:bodyPr>
            <a:normAutofit lnSpcReduction="10000"/>
          </a:bodyPr>
          <a:lstStyle/>
          <a:p>
            <a:pPr algn="l" rtl="0"/>
            <a:r>
              <a:rPr lang="en-GB" dirty="0" smtClean="0">
                <a:latin typeface="Garamond" pitchFamily="18" charset="0"/>
              </a:rPr>
              <a:t>It is the outermost of the three layers of the </a:t>
            </a:r>
            <a:r>
              <a:rPr lang="en-GB" dirty="0" err="1" smtClean="0">
                <a:latin typeface="Garamond" pitchFamily="18" charset="0"/>
              </a:rPr>
              <a:t>meninges</a:t>
            </a:r>
            <a:r>
              <a:rPr lang="en-GB" dirty="0" smtClean="0">
                <a:latin typeface="Garamond" pitchFamily="18" charset="0"/>
              </a:rPr>
              <a:t> surrounding the brain and spinal cord</a:t>
            </a:r>
          </a:p>
          <a:p>
            <a:pPr algn="l" rtl="0"/>
            <a:r>
              <a:rPr lang="en-GB" dirty="0" smtClean="0">
                <a:latin typeface="Garamond" pitchFamily="18" charset="0"/>
              </a:rPr>
              <a:t>It is derived from mesoderm</a:t>
            </a:r>
          </a:p>
          <a:p>
            <a:pPr algn="l" rtl="0"/>
            <a:r>
              <a:rPr lang="en-GB" dirty="0" smtClean="0">
                <a:latin typeface="Garamond" pitchFamily="18" charset="0"/>
              </a:rPr>
              <a:t>The name </a:t>
            </a:r>
            <a:r>
              <a:rPr lang="en-GB" i="1" dirty="0" err="1" smtClean="0">
                <a:latin typeface="Garamond" pitchFamily="18" charset="0"/>
              </a:rPr>
              <a:t>dura</a:t>
            </a:r>
            <a:r>
              <a:rPr lang="en-GB" i="1" dirty="0" smtClean="0">
                <a:latin typeface="Garamond" pitchFamily="18" charset="0"/>
              </a:rPr>
              <a:t> mater</a:t>
            </a:r>
            <a:r>
              <a:rPr lang="en-GB" dirty="0" smtClean="0">
                <a:latin typeface="Garamond" pitchFamily="18" charset="0"/>
              </a:rPr>
              <a:t> is derived from Latin "tough mother", a loan translation of Arabic </a:t>
            </a:r>
            <a:r>
              <a:rPr lang="ar-SA" b="1" dirty="0" smtClean="0">
                <a:solidFill>
                  <a:srgbClr val="C00000"/>
                </a:solidFill>
                <a:latin typeface="Garamond" pitchFamily="18" charset="0"/>
              </a:rPr>
              <a:t>أم الدماغ الصفيقة </a:t>
            </a:r>
            <a:r>
              <a:rPr lang="en-GB" dirty="0" smtClean="0">
                <a:latin typeface="Garamond" pitchFamily="18" charset="0"/>
              </a:rPr>
              <a:t>umm al-</a:t>
            </a:r>
            <a:r>
              <a:rPr lang="en-GB" dirty="0" err="1" smtClean="0">
                <a:latin typeface="Garamond" pitchFamily="18" charset="0"/>
              </a:rPr>
              <a:t>dimāgh</a:t>
            </a:r>
            <a:r>
              <a:rPr lang="en-GB" dirty="0" smtClean="0">
                <a:latin typeface="Garamond" pitchFamily="18" charset="0"/>
              </a:rPr>
              <a:t> </a:t>
            </a:r>
            <a:r>
              <a:rPr lang="en-GB" dirty="0" err="1" smtClean="0">
                <a:latin typeface="Garamond" pitchFamily="18" charset="0"/>
              </a:rPr>
              <a:t>aṣ-ṣafīqah</a:t>
            </a:r>
            <a:r>
              <a:rPr lang="en-GB" dirty="0" smtClean="0">
                <a:latin typeface="Garamond" pitchFamily="18" charset="0"/>
              </a:rPr>
              <a:t>), literally thick mother of the brain</a:t>
            </a:r>
            <a:endParaRPr lang="ar-SA" dirty="0">
              <a:latin typeface="Garamond" pitchFamily="18" charset="0"/>
            </a:endParaRPr>
          </a:p>
        </p:txBody>
      </p:sp>
      <p:pic>
        <p:nvPicPr>
          <p:cNvPr id="1027" name="Picture 3"/>
          <p:cNvPicPr>
            <a:picLocks noGrp="1" noChangeAspect="1" noChangeArrowheads="1"/>
          </p:cNvPicPr>
          <p:nvPr>
            <p:ph sz="quarter" idx="4"/>
          </p:nvPr>
        </p:nvPicPr>
        <p:blipFill>
          <a:blip r:embed="rId2" cstate="print"/>
          <a:srcRect/>
          <a:stretch>
            <a:fillRect/>
          </a:stretch>
        </p:blipFill>
        <p:spPr bwMode="auto">
          <a:xfrm>
            <a:off x="5220072" y="2188867"/>
            <a:ext cx="3744416" cy="2272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lgn="l" rtl="0"/>
            <a:r>
              <a:rPr lang="en-GB" dirty="0" smtClean="0">
                <a:latin typeface="Garamond" pitchFamily="18" charset="0"/>
              </a:rPr>
              <a:t>Firmly adhered to the surface of the brain and loosely connected to the </a:t>
            </a:r>
            <a:r>
              <a:rPr lang="en-GB" dirty="0" err="1" smtClean="0">
                <a:latin typeface="Garamond" pitchFamily="18" charset="0"/>
              </a:rPr>
              <a:t>arachnoid</a:t>
            </a:r>
            <a:r>
              <a:rPr lang="en-GB" dirty="0" smtClean="0">
                <a:latin typeface="Garamond" pitchFamily="18" charset="0"/>
              </a:rPr>
              <a:t> layer</a:t>
            </a:r>
          </a:p>
          <a:p>
            <a:pPr algn="l" rtl="0"/>
            <a:r>
              <a:rPr lang="en-GB" dirty="0" smtClean="0">
                <a:latin typeface="Garamond" pitchFamily="18" charset="0"/>
              </a:rPr>
              <a:t>Because of this continuum, the layers are often referred to as the </a:t>
            </a:r>
            <a:r>
              <a:rPr lang="en-GB" dirty="0" err="1" smtClean="0">
                <a:latin typeface="Garamond" pitchFamily="18" charset="0"/>
              </a:rPr>
              <a:t>pia</a:t>
            </a:r>
            <a:r>
              <a:rPr lang="en-GB" dirty="0" smtClean="0">
                <a:latin typeface="Garamond" pitchFamily="18" charset="0"/>
              </a:rPr>
              <a:t> </a:t>
            </a:r>
            <a:r>
              <a:rPr lang="en-GB" dirty="0" err="1" smtClean="0">
                <a:latin typeface="Garamond" pitchFamily="18" charset="0"/>
              </a:rPr>
              <a:t>arachnoid</a:t>
            </a:r>
            <a:r>
              <a:rPr lang="en-GB" dirty="0" smtClean="0">
                <a:latin typeface="Garamond" pitchFamily="18" charset="0"/>
              </a:rPr>
              <a:t> or </a:t>
            </a:r>
            <a:r>
              <a:rPr lang="en-GB" dirty="0" err="1" smtClean="0">
                <a:latin typeface="Garamond" pitchFamily="18" charset="0"/>
              </a:rPr>
              <a:t>leptomeninges</a:t>
            </a:r>
            <a:endParaRPr lang="en-GB" dirty="0" smtClean="0">
              <a:latin typeface="Garamond" pitchFamily="18" charset="0"/>
            </a:endParaRPr>
          </a:p>
          <a:p>
            <a:pPr algn="l" rtl="0"/>
            <a:r>
              <a:rPr lang="en-GB" dirty="0" smtClean="0">
                <a:latin typeface="Garamond" pitchFamily="18" charset="0"/>
              </a:rPr>
              <a:t>A subarachnoid space exists between the </a:t>
            </a:r>
            <a:r>
              <a:rPr lang="en-GB" dirty="0" err="1" smtClean="0">
                <a:latin typeface="Garamond" pitchFamily="18" charset="0"/>
              </a:rPr>
              <a:t>arachnoid</a:t>
            </a:r>
            <a:r>
              <a:rPr lang="en-GB" dirty="0" smtClean="0">
                <a:latin typeface="Garamond" pitchFamily="18" charset="0"/>
              </a:rPr>
              <a:t> layer and the </a:t>
            </a:r>
            <a:r>
              <a:rPr lang="en-GB" dirty="0" err="1" smtClean="0">
                <a:latin typeface="Garamond" pitchFamily="18" charset="0"/>
              </a:rPr>
              <a:t>pia</a:t>
            </a:r>
            <a:r>
              <a:rPr lang="en-GB" dirty="0" smtClean="0">
                <a:latin typeface="Garamond" pitchFamily="18" charset="0"/>
              </a:rPr>
              <a:t>, into which the choroid plexus releases and maintains the cerebrospinal fluid (CSF)</a:t>
            </a:r>
          </a:p>
          <a:p>
            <a:pPr algn="l" rtl="0"/>
            <a:r>
              <a:rPr lang="en-GB" dirty="0" smtClean="0">
                <a:latin typeface="Garamond" pitchFamily="18" charset="0"/>
              </a:rPr>
              <a:t>The subarachnoid space contains </a:t>
            </a:r>
            <a:r>
              <a:rPr lang="en-GB" dirty="0" err="1" smtClean="0">
                <a:latin typeface="Garamond" pitchFamily="18" charset="0"/>
              </a:rPr>
              <a:t>trabeculae</a:t>
            </a:r>
            <a:r>
              <a:rPr lang="en-GB" dirty="0" smtClean="0">
                <a:latin typeface="Garamond" pitchFamily="18" charset="0"/>
              </a:rPr>
              <a:t>, or fibrous filaments that connect and bring stability to the two layers, allowing for the appropriate protection from and movement of, the proteins, electrolytes, ions, and glucose contained within the CSF</a:t>
            </a:r>
            <a:endParaRPr lang="ar-SA" dirty="0">
              <a:latin typeface="Garamond" pitchFamily="18" charset="0"/>
            </a:endParaRPr>
          </a:p>
        </p:txBody>
      </p:sp>
      <p:sp>
        <p:nvSpPr>
          <p:cNvPr id="2" name="Title 1"/>
          <p:cNvSpPr>
            <a:spLocks noGrp="1"/>
          </p:cNvSpPr>
          <p:nvPr>
            <p:ph type="title"/>
          </p:nvPr>
        </p:nvSpPr>
        <p:spPr/>
        <p:txBody>
          <a:bodyPr/>
          <a:lstStyle/>
          <a:p>
            <a:pPr rtl="0"/>
            <a:r>
              <a:rPr lang="en-GB" b="0" dirty="0" err="1" smtClean="0">
                <a:effectLst/>
                <a:latin typeface="Garamond" pitchFamily="18" charset="0"/>
              </a:rPr>
              <a:t>Pia</a:t>
            </a:r>
            <a:r>
              <a:rPr lang="en-GB" b="0" dirty="0" smtClean="0">
                <a:effectLst/>
                <a:latin typeface="Garamond" pitchFamily="18" charset="0"/>
              </a:rPr>
              <a:t> Mater</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GB" dirty="0" smtClean="0">
                <a:latin typeface="Garamond" pitchFamily="18" charset="0"/>
              </a:rPr>
              <a:t>In conjunction with the other </a:t>
            </a:r>
            <a:r>
              <a:rPr lang="en-GB" dirty="0" err="1" smtClean="0">
                <a:latin typeface="Garamond" pitchFamily="18" charset="0"/>
              </a:rPr>
              <a:t>meningeal</a:t>
            </a:r>
            <a:r>
              <a:rPr lang="en-GB" dirty="0" smtClean="0">
                <a:latin typeface="Garamond" pitchFamily="18" charset="0"/>
              </a:rPr>
              <a:t> membranes, </a:t>
            </a:r>
            <a:r>
              <a:rPr lang="en-GB" dirty="0" err="1" smtClean="0">
                <a:latin typeface="Garamond" pitchFamily="18" charset="0"/>
              </a:rPr>
              <a:t>pia</a:t>
            </a:r>
            <a:r>
              <a:rPr lang="en-GB" dirty="0" smtClean="0">
                <a:latin typeface="Garamond" pitchFamily="18" charset="0"/>
              </a:rPr>
              <a:t> mater functions to cover and protect the (CNS), to protect the blood vessels and enclose the venous sinuses near the CNS, to contain the (CSF) and to form partitions with the skull</a:t>
            </a:r>
          </a:p>
          <a:p>
            <a:pPr algn="l" rtl="0"/>
            <a:r>
              <a:rPr lang="en-GB" dirty="0" smtClean="0">
                <a:latin typeface="Garamond" pitchFamily="18" charset="0"/>
              </a:rPr>
              <a:t>The CSF, </a:t>
            </a:r>
            <a:r>
              <a:rPr lang="en-GB" dirty="0" err="1" smtClean="0">
                <a:latin typeface="Garamond" pitchFamily="18" charset="0"/>
              </a:rPr>
              <a:t>pia</a:t>
            </a:r>
            <a:r>
              <a:rPr lang="en-GB" dirty="0" smtClean="0">
                <a:latin typeface="Garamond" pitchFamily="18" charset="0"/>
              </a:rPr>
              <a:t> mater, and other layers of the </a:t>
            </a:r>
            <a:r>
              <a:rPr lang="en-GB" dirty="0" err="1" smtClean="0">
                <a:latin typeface="Garamond" pitchFamily="18" charset="0"/>
              </a:rPr>
              <a:t>meninges</a:t>
            </a:r>
            <a:r>
              <a:rPr lang="en-GB" dirty="0" smtClean="0">
                <a:latin typeface="Garamond" pitchFamily="18" charset="0"/>
              </a:rPr>
              <a:t> work together as a protection device for the brain, with the CSF often referred to as the fourth layer of the </a:t>
            </a:r>
            <a:r>
              <a:rPr lang="en-GB" dirty="0" err="1" smtClean="0">
                <a:latin typeface="Garamond" pitchFamily="18" charset="0"/>
              </a:rPr>
              <a:t>meninges</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err="1" smtClean="0">
                <a:effectLst/>
                <a:latin typeface="Garamond" pitchFamily="18" charset="0"/>
              </a:rPr>
              <a:t>Pia</a:t>
            </a:r>
            <a:r>
              <a:rPr lang="en-GB" b="0" dirty="0" smtClean="0">
                <a:effectLst/>
                <a:latin typeface="Garamond" pitchFamily="18" charset="0"/>
              </a:rPr>
              <a:t> Mater</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GB" dirty="0" smtClean="0">
                <a:latin typeface="Garamond" pitchFamily="18" charset="0"/>
              </a:rPr>
              <a:t>Cerebrospinal fluid is circulated through the ventricles, cisterns, and subarachnoid space within the brain and spinal cord</a:t>
            </a:r>
          </a:p>
          <a:p>
            <a:pPr algn="l" rtl="0"/>
            <a:r>
              <a:rPr lang="en-GB" dirty="0" smtClean="0">
                <a:latin typeface="Garamond" pitchFamily="18" charset="0"/>
              </a:rPr>
              <a:t>About 150 ml of CSF is always in circulation</a:t>
            </a:r>
          </a:p>
          <a:p>
            <a:pPr algn="l" rtl="0"/>
            <a:r>
              <a:rPr lang="en-GB" dirty="0" smtClean="0">
                <a:latin typeface="Garamond" pitchFamily="18" charset="0"/>
              </a:rPr>
              <a:t>The CSF is primarily secreted by the choroid plexus, however about one-third of the CSF is secreted by </a:t>
            </a:r>
            <a:r>
              <a:rPr lang="en-GB" dirty="0" err="1" smtClean="0">
                <a:latin typeface="Garamond" pitchFamily="18" charset="0"/>
              </a:rPr>
              <a:t>pia</a:t>
            </a:r>
            <a:r>
              <a:rPr lang="en-GB" dirty="0" smtClean="0">
                <a:latin typeface="Garamond" pitchFamily="18" charset="0"/>
              </a:rPr>
              <a:t> mater and other </a:t>
            </a:r>
            <a:r>
              <a:rPr lang="en-GB" dirty="0" err="1" smtClean="0">
                <a:latin typeface="Garamond" pitchFamily="18" charset="0"/>
              </a:rPr>
              <a:t>ependymal</a:t>
            </a:r>
            <a:r>
              <a:rPr lang="en-GB" dirty="0" smtClean="0">
                <a:latin typeface="Garamond" pitchFamily="18" charset="0"/>
              </a:rPr>
              <a:t> surfaces of the ventricles and </a:t>
            </a:r>
            <a:r>
              <a:rPr lang="en-GB" dirty="0" err="1" smtClean="0">
                <a:latin typeface="Garamond" pitchFamily="18" charset="0"/>
              </a:rPr>
              <a:t>arachnoidal</a:t>
            </a:r>
            <a:r>
              <a:rPr lang="en-GB" dirty="0" smtClean="0">
                <a:latin typeface="Garamond" pitchFamily="18" charset="0"/>
              </a:rPr>
              <a:t> membranes</a:t>
            </a:r>
          </a:p>
          <a:p>
            <a:pPr algn="l" rtl="0"/>
            <a:r>
              <a:rPr lang="en-GB" dirty="0" smtClean="0">
                <a:latin typeface="Garamond" pitchFamily="18" charset="0"/>
              </a:rPr>
              <a:t>The </a:t>
            </a:r>
            <a:r>
              <a:rPr lang="en-GB" dirty="0" err="1" smtClean="0">
                <a:latin typeface="Garamond" pitchFamily="18" charset="0"/>
              </a:rPr>
              <a:t>ependymal</a:t>
            </a:r>
            <a:r>
              <a:rPr lang="en-GB" dirty="0" smtClean="0">
                <a:latin typeface="Garamond" pitchFamily="18" charset="0"/>
              </a:rPr>
              <a:t> surface refers to the thin epithelial membrane lining the brain and spinal cord canal</a:t>
            </a:r>
          </a:p>
          <a:p>
            <a:pPr algn="l" rtl="0"/>
            <a:r>
              <a:rPr lang="en-GB" dirty="0" smtClean="0">
                <a:latin typeface="Garamond" pitchFamily="18" charset="0"/>
              </a:rPr>
              <a:t>The CSF travels from the ventricles and cerebellum through three foramen in the brain, emptying in to the cerebrum, and ending its cycle in the venous blood</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err="1" smtClean="0">
                <a:effectLst/>
                <a:latin typeface="Garamond" pitchFamily="18" charset="0"/>
              </a:rPr>
              <a:t>Pia</a:t>
            </a:r>
            <a:r>
              <a:rPr lang="en-GB" b="0" dirty="0" smtClean="0">
                <a:effectLst/>
                <a:latin typeface="Garamond" pitchFamily="18" charset="0"/>
              </a:rPr>
              <a:t> Mater</a:t>
            </a:r>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GB" dirty="0" smtClean="0">
                <a:latin typeface="Garamond" pitchFamily="18" charset="0"/>
              </a:rPr>
              <a:t>Microscopic projections of the </a:t>
            </a:r>
            <a:r>
              <a:rPr lang="en-GB" dirty="0" err="1" smtClean="0">
                <a:latin typeface="Garamond" pitchFamily="18" charset="0"/>
              </a:rPr>
              <a:t>arachnoid</a:t>
            </a:r>
            <a:r>
              <a:rPr lang="en-GB" dirty="0" smtClean="0">
                <a:latin typeface="Garamond" pitchFamily="18" charset="0"/>
              </a:rPr>
              <a:t> into some of the venous sinuses</a:t>
            </a:r>
          </a:p>
          <a:p>
            <a:pPr algn="l" rtl="0"/>
            <a:r>
              <a:rPr lang="en-GB" dirty="0" smtClean="0">
                <a:latin typeface="Garamond" pitchFamily="18" charset="0"/>
              </a:rPr>
              <a:t>Prolongations of </a:t>
            </a:r>
            <a:r>
              <a:rPr lang="en-GB" dirty="0" err="1" smtClean="0">
                <a:latin typeface="Garamond" pitchFamily="18" charset="0"/>
              </a:rPr>
              <a:t>pia-arachnoid</a:t>
            </a:r>
            <a:r>
              <a:rPr lang="en-GB" dirty="0" smtClean="0">
                <a:latin typeface="Garamond" pitchFamily="18" charset="0"/>
              </a:rPr>
              <a:t> that protrude through the </a:t>
            </a:r>
            <a:r>
              <a:rPr lang="en-GB" dirty="0" err="1" smtClean="0">
                <a:latin typeface="Garamond" pitchFamily="18" charset="0"/>
              </a:rPr>
              <a:t>meningeal</a:t>
            </a:r>
            <a:r>
              <a:rPr lang="en-GB" dirty="0" smtClean="0">
                <a:latin typeface="Garamond" pitchFamily="18" charset="0"/>
              </a:rPr>
              <a:t> layer of the </a:t>
            </a:r>
            <a:r>
              <a:rPr lang="en-GB" dirty="0" err="1" smtClean="0">
                <a:latin typeface="Garamond" pitchFamily="18" charset="0"/>
              </a:rPr>
              <a:t>dura</a:t>
            </a:r>
            <a:r>
              <a:rPr lang="en-GB" dirty="0" smtClean="0">
                <a:latin typeface="Garamond" pitchFamily="18" charset="0"/>
              </a:rPr>
              <a:t> mater and have a thin limiting membrane</a:t>
            </a:r>
          </a:p>
          <a:p>
            <a:pPr algn="l" rtl="0"/>
            <a:r>
              <a:rPr lang="en-GB" dirty="0" smtClean="0">
                <a:latin typeface="Garamond" pitchFamily="18" charset="0"/>
              </a:rPr>
              <a:t>Collections of </a:t>
            </a:r>
            <a:r>
              <a:rPr lang="en-GB" dirty="0" err="1" smtClean="0">
                <a:latin typeface="Garamond" pitchFamily="18" charset="0"/>
              </a:rPr>
              <a:t>arachnoid</a:t>
            </a:r>
            <a:r>
              <a:rPr lang="en-GB" dirty="0" smtClean="0">
                <a:latin typeface="Garamond" pitchFamily="18" charset="0"/>
              </a:rPr>
              <a:t> </a:t>
            </a:r>
            <a:r>
              <a:rPr lang="en-GB" dirty="0" err="1" smtClean="0">
                <a:latin typeface="Garamond" pitchFamily="18" charset="0"/>
              </a:rPr>
              <a:t>villus</a:t>
            </a:r>
            <a:r>
              <a:rPr lang="en-GB" dirty="0" smtClean="0">
                <a:latin typeface="Garamond" pitchFamily="18" charset="0"/>
              </a:rPr>
              <a:t> form </a:t>
            </a:r>
            <a:r>
              <a:rPr lang="en-GB" dirty="0" err="1" smtClean="0">
                <a:latin typeface="Garamond" pitchFamily="18" charset="0"/>
              </a:rPr>
              <a:t>arachnoid</a:t>
            </a:r>
            <a:r>
              <a:rPr lang="en-GB" dirty="0" smtClean="0">
                <a:latin typeface="Garamond" pitchFamily="18" charset="0"/>
              </a:rPr>
              <a:t> granulations that lie in venous lacunae at the margin of the superior </a:t>
            </a:r>
            <a:r>
              <a:rPr lang="en-GB" dirty="0" err="1" smtClean="0">
                <a:latin typeface="Garamond" pitchFamily="18" charset="0"/>
              </a:rPr>
              <a:t>sagittal</a:t>
            </a:r>
            <a:r>
              <a:rPr lang="en-GB" dirty="0" smtClean="0">
                <a:latin typeface="Garamond" pitchFamily="18" charset="0"/>
              </a:rPr>
              <a:t> sinus</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err="1" smtClean="0">
                <a:effectLst/>
                <a:latin typeface="Garamond" pitchFamily="18" charset="0"/>
              </a:rPr>
              <a:t>Arachnoid</a:t>
            </a:r>
            <a:r>
              <a:rPr lang="en-GB" b="0" dirty="0" smtClean="0">
                <a:effectLst/>
                <a:latin typeface="Garamond" pitchFamily="18" charset="0"/>
              </a:rPr>
              <a:t> Granulations</a:t>
            </a:r>
            <a:endParaRPr lang="ar-SA" b="0" dirty="0">
              <a:effectLst/>
              <a:latin typeface="Garamond"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44463" y="1305620"/>
            <a:ext cx="8872906" cy="313149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Subarachnoid space</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a:xfrm>
            <a:off x="457200" y="1444294"/>
            <a:ext cx="4690864" cy="3941763"/>
          </a:xfrm>
        </p:spPr>
        <p:txBody>
          <a:bodyPr>
            <a:normAutofit fontScale="92500"/>
          </a:bodyPr>
          <a:lstStyle/>
          <a:p>
            <a:pPr algn="l" rtl="0"/>
            <a:r>
              <a:rPr lang="en-GB" dirty="0" smtClean="0"/>
              <a:t>Space between </a:t>
            </a:r>
            <a:r>
              <a:rPr lang="en-GB" dirty="0" err="1" smtClean="0"/>
              <a:t>arachnoid</a:t>
            </a:r>
            <a:r>
              <a:rPr lang="en-GB" dirty="0" smtClean="0"/>
              <a:t> and </a:t>
            </a:r>
            <a:r>
              <a:rPr lang="en-GB" dirty="0" err="1" smtClean="0"/>
              <a:t>pia</a:t>
            </a:r>
            <a:r>
              <a:rPr lang="en-GB" dirty="0" smtClean="0"/>
              <a:t> mater</a:t>
            </a:r>
          </a:p>
          <a:p>
            <a:pPr algn="l" rtl="0"/>
            <a:r>
              <a:rPr lang="en-GB" dirty="0" smtClean="0"/>
              <a:t>Occupied by spongy tissue consisting of </a:t>
            </a:r>
            <a:r>
              <a:rPr lang="en-GB" dirty="0" err="1" smtClean="0"/>
              <a:t>trabeculae</a:t>
            </a:r>
            <a:r>
              <a:rPr lang="en-GB" dirty="0" smtClean="0"/>
              <a:t> (delicate connective tissue filaments that extend from the </a:t>
            </a:r>
            <a:r>
              <a:rPr lang="en-GB" dirty="0" err="1" smtClean="0"/>
              <a:t>arachnoid</a:t>
            </a:r>
            <a:r>
              <a:rPr lang="en-GB" dirty="0" smtClean="0"/>
              <a:t> mater and blend into the </a:t>
            </a:r>
            <a:r>
              <a:rPr lang="en-GB" dirty="0" err="1" smtClean="0"/>
              <a:t>pia</a:t>
            </a:r>
            <a:r>
              <a:rPr lang="en-GB" dirty="0" smtClean="0"/>
              <a:t> mater) and intercommunicating channels in which the cerebrospinal fluid is contained</a:t>
            </a:r>
          </a:p>
          <a:p>
            <a:pPr algn="l"/>
            <a:endParaRPr lang="ar-SA" dirty="0"/>
          </a:p>
        </p:txBody>
      </p:sp>
      <p:pic>
        <p:nvPicPr>
          <p:cNvPr id="9" name="Picture 2"/>
          <p:cNvPicPr>
            <a:picLocks noGrp="1" noChangeAspect="1" noChangeArrowheads="1"/>
          </p:cNvPicPr>
          <p:nvPr>
            <p:ph sz="quarter" idx="4"/>
          </p:nvPr>
        </p:nvPicPr>
        <p:blipFill>
          <a:blip r:embed="rId2" cstate="print"/>
          <a:srcRect/>
          <a:stretch>
            <a:fillRect/>
          </a:stretch>
        </p:blipFill>
        <p:spPr bwMode="auto">
          <a:xfrm>
            <a:off x="4645025" y="1956425"/>
            <a:ext cx="4041775" cy="29181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smtClean="0">
                <a:effectLst/>
                <a:latin typeface="Garamond" pitchFamily="18" charset="0"/>
              </a:rPr>
              <a:t>Subarachnoid space</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pic>
        <p:nvPicPr>
          <p:cNvPr id="14339" name="Picture 3"/>
          <p:cNvPicPr>
            <a:picLocks noGrp="1" noChangeAspect="1" noChangeArrowheads="1"/>
          </p:cNvPicPr>
          <p:nvPr>
            <p:ph sz="quarter" idx="4"/>
          </p:nvPr>
        </p:nvPicPr>
        <p:blipFill>
          <a:blip r:embed="rId2" cstate="print"/>
          <a:srcRect/>
          <a:stretch>
            <a:fillRect/>
          </a:stretch>
        </p:blipFill>
        <p:spPr bwMode="auto">
          <a:xfrm>
            <a:off x="4860032" y="1572456"/>
            <a:ext cx="3672407" cy="3626215"/>
          </a:xfrm>
          <a:prstGeom prst="rect">
            <a:avLst/>
          </a:prstGeom>
          <a:noFill/>
          <a:ln w="9525">
            <a:noFill/>
            <a:miter lim="800000"/>
            <a:headEnd/>
            <a:tailEnd/>
          </a:ln>
          <a:effectLst/>
        </p:spPr>
      </p:pic>
      <p:pic>
        <p:nvPicPr>
          <p:cNvPr id="14340" name="Picture 4"/>
          <p:cNvPicPr>
            <a:picLocks noGrp="1" noChangeAspect="1" noChangeArrowheads="1"/>
          </p:cNvPicPr>
          <p:nvPr>
            <p:ph sz="quarter" idx="2"/>
          </p:nvPr>
        </p:nvPicPr>
        <p:blipFill>
          <a:blip r:embed="rId3" cstate="print"/>
          <a:srcRect/>
          <a:stretch>
            <a:fillRect/>
          </a:stretch>
        </p:blipFill>
        <p:spPr bwMode="auto">
          <a:xfrm>
            <a:off x="457200" y="1765763"/>
            <a:ext cx="4040188" cy="3299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l" rtl="0"/>
            <a:r>
              <a:rPr lang="en-GB" dirty="0" smtClean="0">
                <a:latin typeface="Garamond" pitchFamily="18" charset="0"/>
              </a:rPr>
              <a:t>The spinal cord, like the brain, is surrounded by the three </a:t>
            </a:r>
            <a:r>
              <a:rPr lang="en-GB" dirty="0" err="1" smtClean="0">
                <a:latin typeface="Garamond" pitchFamily="18" charset="0"/>
              </a:rPr>
              <a:t>meninges</a:t>
            </a:r>
            <a:endParaRPr lang="en-GB" dirty="0" smtClean="0">
              <a:latin typeface="Garamond" pitchFamily="18" charset="0"/>
            </a:endParaRPr>
          </a:p>
          <a:p>
            <a:pPr algn="l" rtl="0"/>
            <a:r>
              <a:rPr lang="en-GB" dirty="0" smtClean="0">
                <a:latin typeface="Garamond" pitchFamily="18" charset="0"/>
              </a:rPr>
              <a:t>The </a:t>
            </a:r>
            <a:r>
              <a:rPr lang="en-GB" dirty="0" err="1" smtClean="0">
                <a:latin typeface="Garamond" pitchFamily="18" charset="0"/>
              </a:rPr>
              <a:t>dura</a:t>
            </a:r>
            <a:r>
              <a:rPr lang="en-GB" dirty="0" smtClean="0">
                <a:latin typeface="Garamond" pitchFamily="18" charset="0"/>
              </a:rPr>
              <a:t> mater extends from foramen magnum to the sacrum and coccyx</a:t>
            </a:r>
          </a:p>
          <a:p>
            <a:pPr algn="l" rtl="0"/>
            <a:r>
              <a:rPr lang="en-GB" dirty="0" smtClean="0">
                <a:latin typeface="Garamond" pitchFamily="18" charset="0"/>
              </a:rPr>
              <a:t>The </a:t>
            </a:r>
            <a:r>
              <a:rPr lang="en-GB" dirty="0" err="1" smtClean="0">
                <a:latin typeface="Garamond" pitchFamily="18" charset="0"/>
              </a:rPr>
              <a:t>dura</a:t>
            </a:r>
            <a:r>
              <a:rPr lang="en-GB" dirty="0" smtClean="0">
                <a:latin typeface="Garamond" pitchFamily="18" charset="0"/>
              </a:rPr>
              <a:t> is attached to the foramen magnum and the </a:t>
            </a:r>
            <a:r>
              <a:rPr lang="en-GB" dirty="0" err="1" smtClean="0">
                <a:latin typeface="Garamond" pitchFamily="18" charset="0"/>
              </a:rPr>
              <a:t>periosteium</a:t>
            </a:r>
            <a:r>
              <a:rPr lang="en-GB" dirty="0" smtClean="0">
                <a:latin typeface="Garamond" pitchFamily="18" charset="0"/>
              </a:rPr>
              <a:t> covering the </a:t>
            </a:r>
            <a:r>
              <a:rPr lang="en-GB" dirty="0" err="1" smtClean="0">
                <a:latin typeface="Garamond" pitchFamily="18" charset="0"/>
              </a:rPr>
              <a:t>uppemost</a:t>
            </a:r>
            <a:r>
              <a:rPr lang="en-GB" dirty="0" smtClean="0">
                <a:latin typeface="Garamond" pitchFamily="18" charset="0"/>
              </a:rPr>
              <a:t> cervical vertebrae and their ligaments</a:t>
            </a:r>
          </a:p>
          <a:p>
            <a:pPr algn="l" rtl="0"/>
            <a:r>
              <a:rPr lang="en-GB" dirty="0" smtClean="0">
                <a:latin typeface="Garamond" pitchFamily="18" charset="0"/>
              </a:rPr>
              <a:t>Through the remainder of the vertebral canal, the </a:t>
            </a:r>
            <a:r>
              <a:rPr lang="en-GB" dirty="0" err="1" smtClean="0">
                <a:latin typeface="Garamond" pitchFamily="18" charset="0"/>
              </a:rPr>
              <a:t>dura</a:t>
            </a:r>
            <a:r>
              <a:rPr lang="en-GB" dirty="0" smtClean="0">
                <a:latin typeface="Garamond" pitchFamily="18" charset="0"/>
              </a:rPr>
              <a:t> is not attached to the vertebrae, being separated by the </a:t>
            </a:r>
            <a:r>
              <a:rPr lang="en-GB" dirty="0" smtClean="0">
                <a:solidFill>
                  <a:srgbClr val="FF0000"/>
                </a:solidFill>
                <a:latin typeface="Garamond" pitchFamily="18" charset="0"/>
              </a:rPr>
              <a:t>epidural (or </a:t>
            </a:r>
            <a:r>
              <a:rPr lang="en-GB" dirty="0" err="1" smtClean="0">
                <a:solidFill>
                  <a:srgbClr val="FF0000"/>
                </a:solidFill>
                <a:latin typeface="Garamond" pitchFamily="18" charset="0"/>
              </a:rPr>
              <a:t>peridural</a:t>
            </a:r>
            <a:r>
              <a:rPr lang="en-GB" dirty="0" smtClean="0">
                <a:solidFill>
                  <a:srgbClr val="FF0000"/>
                </a:solidFill>
                <a:latin typeface="Garamond" pitchFamily="18" charset="0"/>
              </a:rPr>
              <a:t> or </a:t>
            </a:r>
            <a:r>
              <a:rPr lang="en-GB" dirty="0" err="1" smtClean="0">
                <a:solidFill>
                  <a:srgbClr val="FF0000"/>
                </a:solidFill>
                <a:latin typeface="Garamond" pitchFamily="18" charset="0"/>
              </a:rPr>
              <a:t>extradural</a:t>
            </a:r>
            <a:r>
              <a:rPr lang="en-GB" dirty="0" smtClean="0">
                <a:solidFill>
                  <a:srgbClr val="FF0000"/>
                </a:solidFill>
                <a:latin typeface="Garamond" pitchFamily="18" charset="0"/>
              </a:rPr>
              <a:t>) space</a:t>
            </a:r>
            <a:r>
              <a:rPr lang="en-GB" dirty="0" smtClean="0">
                <a:latin typeface="Garamond" pitchFamily="18" charset="0"/>
              </a:rPr>
              <a:t>, which contains fat and the internal vertebral venous plexus</a:t>
            </a:r>
          </a:p>
          <a:p>
            <a:pPr algn="l" rtl="0"/>
            <a:r>
              <a:rPr lang="en-GB" dirty="0" smtClean="0">
                <a:latin typeface="Garamond" pitchFamily="18" charset="0"/>
              </a:rPr>
              <a:t>In caudal analgesia, an </a:t>
            </a:r>
            <a:r>
              <a:rPr lang="en-GB" dirty="0" err="1" smtClean="0">
                <a:latin typeface="Garamond" pitchFamily="18" charset="0"/>
              </a:rPr>
              <a:t>anesthetic</a:t>
            </a:r>
            <a:r>
              <a:rPr lang="en-GB" dirty="0" smtClean="0">
                <a:latin typeface="Garamond" pitchFamily="18" charset="0"/>
              </a:rPr>
              <a:t> solution injected into the sacral hiatus diffuses upward into the epidural space</a:t>
            </a:r>
          </a:p>
          <a:p>
            <a:pPr algn="l" rtl="0"/>
            <a:r>
              <a:rPr lang="en-GB" dirty="0" smtClean="0">
                <a:latin typeface="Garamond" pitchFamily="18" charset="0"/>
              </a:rPr>
              <a:t>This may be used in surgical procedures relating to pelvic and </a:t>
            </a:r>
            <a:r>
              <a:rPr lang="en-GB" dirty="0" err="1" smtClean="0">
                <a:latin typeface="Garamond" pitchFamily="18" charset="0"/>
              </a:rPr>
              <a:t>perineal</a:t>
            </a:r>
            <a:r>
              <a:rPr lang="en-GB" dirty="0" smtClean="0">
                <a:latin typeface="Garamond" pitchFamily="18" charset="0"/>
              </a:rPr>
              <a:t> regions</a:t>
            </a:r>
          </a:p>
          <a:p>
            <a:pPr algn="l" rtl="0"/>
            <a:r>
              <a:rPr lang="en-GB" dirty="0" smtClean="0">
                <a:latin typeface="Garamond" pitchFamily="18" charset="0"/>
              </a:rPr>
              <a:t>Extensions of </a:t>
            </a:r>
            <a:r>
              <a:rPr lang="en-GB" dirty="0" err="1" smtClean="0">
                <a:latin typeface="Garamond" pitchFamily="18" charset="0"/>
              </a:rPr>
              <a:t>dura</a:t>
            </a:r>
            <a:r>
              <a:rPr lang="en-GB" dirty="0" smtClean="0">
                <a:latin typeface="Garamond" pitchFamily="18" charset="0"/>
              </a:rPr>
              <a:t> (</a:t>
            </a:r>
            <a:r>
              <a:rPr lang="en-GB" dirty="0" err="1" smtClean="0">
                <a:latin typeface="Garamond" pitchFamily="18" charset="0"/>
              </a:rPr>
              <a:t>dural</a:t>
            </a:r>
            <a:r>
              <a:rPr lang="en-GB" dirty="0" smtClean="0">
                <a:latin typeface="Garamond" pitchFamily="18" charset="0"/>
              </a:rPr>
              <a:t> sheaths) surround the nerve roots and spinal ganglia, and continue into the connective tissue coverings (</a:t>
            </a:r>
            <a:r>
              <a:rPr lang="en-GB" dirty="0" err="1" smtClean="0">
                <a:latin typeface="Garamond" pitchFamily="18" charset="0"/>
              </a:rPr>
              <a:t>epineurium</a:t>
            </a:r>
            <a:r>
              <a:rPr lang="en-GB" dirty="0" smtClean="0">
                <a:latin typeface="Garamond" pitchFamily="18" charset="0"/>
              </a:rPr>
              <a:t>) of the spinal nerves</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smtClean="0">
                <a:effectLst/>
                <a:latin typeface="Garamond" pitchFamily="18" charset="0"/>
              </a:rPr>
              <a:t>Dura Mater of Spinal Cord</a:t>
            </a:r>
            <a:endParaRPr lang="ar-SA" b="0" dirty="0">
              <a:effectLst/>
              <a:latin typeface="Garamond"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gn="l" rtl="0"/>
            <a:r>
              <a:rPr lang="en-GB" dirty="0" smtClean="0">
                <a:latin typeface="Garamond" pitchFamily="18" charset="0"/>
              </a:rPr>
              <a:t>The </a:t>
            </a:r>
            <a:r>
              <a:rPr lang="en-GB" dirty="0" err="1" smtClean="0">
                <a:latin typeface="Garamond" pitchFamily="18" charset="0"/>
              </a:rPr>
              <a:t>arachnoid</a:t>
            </a:r>
            <a:r>
              <a:rPr lang="en-GB" dirty="0" smtClean="0">
                <a:latin typeface="Garamond" pitchFamily="18" charset="0"/>
              </a:rPr>
              <a:t> invests the spinal cord loosely</a:t>
            </a:r>
          </a:p>
          <a:p>
            <a:pPr algn="l" rtl="0"/>
            <a:r>
              <a:rPr lang="en-GB" dirty="0" smtClean="0">
                <a:latin typeface="Garamond" pitchFamily="18" charset="0"/>
              </a:rPr>
              <a:t>Continuous with the cerebral </a:t>
            </a:r>
            <a:r>
              <a:rPr lang="en-GB" dirty="0" err="1" smtClean="0">
                <a:latin typeface="Garamond" pitchFamily="18" charset="0"/>
              </a:rPr>
              <a:t>arachnoid</a:t>
            </a:r>
            <a:r>
              <a:rPr lang="en-GB" dirty="0" smtClean="0">
                <a:latin typeface="Garamond" pitchFamily="18" charset="0"/>
              </a:rPr>
              <a:t> above, it traverses the foramen magnum and descends to about the </a:t>
            </a:r>
            <a:r>
              <a:rPr lang="en-GB" dirty="0" smtClean="0">
                <a:solidFill>
                  <a:srgbClr val="FF0000"/>
                </a:solidFill>
                <a:latin typeface="Garamond" pitchFamily="18" charset="0"/>
              </a:rPr>
              <a:t>S2 vertebral level</a:t>
            </a:r>
          </a:p>
          <a:p>
            <a:pPr algn="l" rtl="0"/>
            <a:r>
              <a:rPr lang="en-GB" dirty="0" smtClean="0">
                <a:latin typeface="Garamond" pitchFamily="18" charset="0"/>
              </a:rPr>
              <a:t>The subarachnoid space, which contains cerebrospinal fluid (C.S.F.), is a wide interval between the </a:t>
            </a:r>
            <a:r>
              <a:rPr lang="en-GB" dirty="0" err="1" smtClean="0">
                <a:latin typeface="Garamond" pitchFamily="18" charset="0"/>
              </a:rPr>
              <a:t>arachnoid</a:t>
            </a:r>
            <a:r>
              <a:rPr lang="en-GB" dirty="0" smtClean="0">
                <a:latin typeface="Garamond" pitchFamily="18" charset="0"/>
              </a:rPr>
              <a:t> and </a:t>
            </a:r>
            <a:r>
              <a:rPr lang="en-GB" dirty="0" err="1" smtClean="0">
                <a:latin typeface="Garamond" pitchFamily="18" charset="0"/>
              </a:rPr>
              <a:t>pia</a:t>
            </a:r>
            <a:endParaRPr lang="en-GB" dirty="0" smtClean="0">
              <a:latin typeface="Garamond" pitchFamily="18" charset="0"/>
            </a:endParaRPr>
          </a:p>
          <a:p>
            <a:pPr algn="l" rtl="0"/>
            <a:r>
              <a:rPr lang="en-GB" dirty="0" smtClean="0">
                <a:latin typeface="Garamond" pitchFamily="18" charset="0"/>
              </a:rPr>
              <a:t>Because the spinal cord ends at about the level of the </a:t>
            </a:r>
            <a:r>
              <a:rPr lang="en-GB" dirty="0" smtClean="0">
                <a:solidFill>
                  <a:srgbClr val="FF0000"/>
                </a:solidFill>
                <a:latin typeface="Garamond" pitchFamily="18" charset="0"/>
              </a:rPr>
              <a:t>L2 vertebra</a:t>
            </a:r>
            <a:r>
              <a:rPr lang="en-GB" dirty="0" smtClean="0">
                <a:latin typeface="Garamond" pitchFamily="18" charset="0"/>
              </a:rPr>
              <a:t>, whereas the subarachnoid space continues to S2, access can be gained to the C.S.F. by inserting a needle between the vertebral lamina below the end of the cord, a procedure termed lumbar puncture</a:t>
            </a:r>
          </a:p>
          <a:p>
            <a:pPr algn="l" rtl="0"/>
            <a:r>
              <a:rPr lang="en-GB" dirty="0" smtClean="0">
                <a:latin typeface="Garamond" pitchFamily="18" charset="0"/>
              </a:rPr>
              <a:t>By this means, the pressure of C.S.F. can be measured, the fluid can be analyzed, a spinal </a:t>
            </a:r>
            <a:r>
              <a:rPr lang="en-GB" dirty="0" err="1" smtClean="0">
                <a:latin typeface="Garamond" pitchFamily="18" charset="0"/>
              </a:rPr>
              <a:t>anesthetic</a:t>
            </a:r>
            <a:r>
              <a:rPr lang="en-GB" dirty="0" smtClean="0">
                <a:latin typeface="Garamond" pitchFamily="18" charset="0"/>
              </a:rPr>
              <a:t> can be introduced, or fluid can be replaced by a contrast medium for radiography (</a:t>
            </a:r>
            <a:r>
              <a:rPr lang="en-GB" dirty="0" err="1" smtClean="0">
                <a:latin typeface="Garamond" pitchFamily="18" charset="0"/>
              </a:rPr>
              <a:t>myelography</a:t>
            </a:r>
            <a:r>
              <a:rPr lang="en-GB" dirty="0" smtClean="0">
                <a:latin typeface="Garamond" pitchFamily="18" charset="0"/>
              </a:rPr>
              <a:t>)</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err="1" smtClean="0">
                <a:effectLst/>
                <a:latin typeface="Garamond" pitchFamily="18" charset="0"/>
              </a:rPr>
              <a:t>Arachnoid</a:t>
            </a:r>
            <a:r>
              <a:rPr lang="en-GB" b="0" dirty="0" smtClean="0">
                <a:effectLst/>
                <a:latin typeface="Garamond" pitchFamily="18" charset="0"/>
              </a:rPr>
              <a:t> Mater of Spinal Cord</a:t>
            </a:r>
            <a:endParaRPr lang="ar-SA" b="0" dirty="0">
              <a:effectLst/>
              <a:latin typeface="Garamond"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lnSpcReduction="10000"/>
          </a:bodyPr>
          <a:lstStyle/>
          <a:p>
            <a:pPr algn="l" rtl="0"/>
            <a:r>
              <a:rPr lang="en-GB" dirty="0" smtClean="0">
                <a:latin typeface="Garamond" pitchFamily="18" charset="0"/>
              </a:rPr>
              <a:t>The </a:t>
            </a:r>
            <a:r>
              <a:rPr lang="en-GB" dirty="0" err="1" smtClean="0">
                <a:latin typeface="Garamond" pitchFamily="18" charset="0"/>
              </a:rPr>
              <a:t>arachnoid</a:t>
            </a:r>
            <a:r>
              <a:rPr lang="en-GB" dirty="0" smtClean="0">
                <a:latin typeface="Garamond" pitchFamily="18" charset="0"/>
              </a:rPr>
              <a:t> mater of the spinal cord is a thin, veil-like membrane between the </a:t>
            </a:r>
            <a:r>
              <a:rPr lang="en-GB" dirty="0" err="1" smtClean="0">
                <a:latin typeface="Garamond" pitchFamily="18" charset="0"/>
              </a:rPr>
              <a:t>dura</a:t>
            </a:r>
            <a:r>
              <a:rPr lang="en-GB" dirty="0" smtClean="0">
                <a:latin typeface="Garamond" pitchFamily="18" charset="0"/>
              </a:rPr>
              <a:t> mater and the </a:t>
            </a:r>
            <a:r>
              <a:rPr lang="en-GB" dirty="0" err="1" smtClean="0">
                <a:latin typeface="Garamond" pitchFamily="18" charset="0"/>
              </a:rPr>
              <a:t>pia</a:t>
            </a:r>
            <a:r>
              <a:rPr lang="en-GB" dirty="0" smtClean="0">
                <a:latin typeface="Garamond" pitchFamily="18" charset="0"/>
              </a:rPr>
              <a:t> mater</a:t>
            </a:r>
          </a:p>
          <a:p>
            <a:pPr algn="l" rtl="0"/>
            <a:r>
              <a:rPr lang="en-GB" dirty="0" smtClean="0">
                <a:latin typeface="Garamond" pitchFamily="18" charset="0"/>
              </a:rPr>
              <a:t>The </a:t>
            </a:r>
            <a:r>
              <a:rPr lang="en-GB" dirty="0" err="1" smtClean="0">
                <a:latin typeface="Garamond" pitchFamily="18" charset="0"/>
              </a:rPr>
              <a:t>arachnoid</a:t>
            </a:r>
            <a:r>
              <a:rPr lang="en-GB" dirty="0" smtClean="0">
                <a:latin typeface="Garamond" pitchFamily="18" charset="0"/>
              </a:rPr>
              <a:t> mater in the spinal cord is more delicate than the </a:t>
            </a:r>
            <a:r>
              <a:rPr lang="en-GB" dirty="0" err="1" smtClean="0">
                <a:latin typeface="Garamond" pitchFamily="18" charset="0"/>
              </a:rPr>
              <a:t>arachnoid</a:t>
            </a:r>
            <a:r>
              <a:rPr lang="en-GB" dirty="0" smtClean="0">
                <a:latin typeface="Garamond" pitchFamily="18" charset="0"/>
              </a:rPr>
              <a:t> of the brain, but it resembles it in sending tubular prolongations along the nerves</a:t>
            </a:r>
          </a:p>
          <a:p>
            <a:pPr algn="l" rtl="0"/>
            <a:r>
              <a:rPr lang="en-GB" dirty="0" smtClean="0">
                <a:latin typeface="Garamond" pitchFamily="18" charset="0"/>
              </a:rPr>
              <a:t>It is attached </a:t>
            </a:r>
            <a:r>
              <a:rPr lang="en-GB" dirty="0" err="1" smtClean="0">
                <a:latin typeface="Garamond" pitchFamily="18" charset="0"/>
              </a:rPr>
              <a:t>posteriorly</a:t>
            </a:r>
            <a:r>
              <a:rPr lang="en-GB" dirty="0" smtClean="0">
                <a:latin typeface="Garamond" pitchFamily="18" charset="0"/>
              </a:rPr>
              <a:t> to the </a:t>
            </a:r>
            <a:r>
              <a:rPr lang="en-GB" dirty="0" err="1" smtClean="0">
                <a:latin typeface="Garamond" pitchFamily="18" charset="0"/>
              </a:rPr>
              <a:t>dura</a:t>
            </a:r>
            <a:r>
              <a:rPr lang="en-GB" dirty="0" smtClean="0">
                <a:latin typeface="Garamond" pitchFamily="18" charset="0"/>
              </a:rPr>
              <a:t> mater by prolongations of connective tissue</a:t>
            </a:r>
          </a:p>
          <a:p>
            <a:pPr algn="l" rtl="0"/>
            <a:r>
              <a:rPr lang="en-GB" dirty="0" smtClean="0">
                <a:latin typeface="Garamond" pitchFamily="18" charset="0"/>
              </a:rPr>
              <a:t>Below, it is prolonged upon the </a:t>
            </a:r>
            <a:r>
              <a:rPr lang="en-GB" dirty="0" err="1" smtClean="0">
                <a:latin typeface="Garamond" pitchFamily="18" charset="0"/>
              </a:rPr>
              <a:t>cauda</a:t>
            </a:r>
            <a:r>
              <a:rPr lang="en-GB" dirty="0" smtClean="0">
                <a:latin typeface="Garamond" pitchFamily="18" charset="0"/>
              </a:rPr>
              <a:t> </a:t>
            </a:r>
            <a:r>
              <a:rPr lang="en-GB" dirty="0" err="1" smtClean="0">
                <a:latin typeface="Garamond" pitchFamily="18" charset="0"/>
              </a:rPr>
              <a:t>equina</a:t>
            </a:r>
            <a:endParaRPr lang="en-GB" dirty="0" smtClean="0">
              <a:latin typeface="Garamond" pitchFamily="18" charset="0"/>
            </a:endParaRPr>
          </a:p>
          <a:p>
            <a:pPr algn="l" rtl="0"/>
            <a:r>
              <a:rPr lang="en-GB" dirty="0" smtClean="0">
                <a:latin typeface="Garamond" pitchFamily="18" charset="0"/>
              </a:rPr>
              <a:t>The </a:t>
            </a:r>
            <a:r>
              <a:rPr lang="en-GB" dirty="0" err="1" smtClean="0">
                <a:latin typeface="Garamond" pitchFamily="18" charset="0"/>
              </a:rPr>
              <a:t>arachnoid</a:t>
            </a:r>
            <a:r>
              <a:rPr lang="en-GB" dirty="0" smtClean="0">
                <a:latin typeface="Garamond" pitchFamily="18" charset="0"/>
              </a:rPr>
              <a:t> mater forms a long sac, the cavity of which lies between the </a:t>
            </a:r>
            <a:r>
              <a:rPr lang="en-GB" dirty="0" err="1" smtClean="0">
                <a:latin typeface="Garamond" pitchFamily="18" charset="0"/>
              </a:rPr>
              <a:t>arachnoid</a:t>
            </a:r>
            <a:r>
              <a:rPr lang="en-GB" dirty="0" smtClean="0">
                <a:latin typeface="Garamond" pitchFamily="18" charset="0"/>
              </a:rPr>
              <a:t> mater and the </a:t>
            </a:r>
            <a:r>
              <a:rPr lang="en-GB" dirty="0" err="1" smtClean="0">
                <a:latin typeface="Garamond" pitchFamily="18" charset="0"/>
              </a:rPr>
              <a:t>pia</a:t>
            </a:r>
            <a:r>
              <a:rPr lang="en-GB" dirty="0" smtClean="0">
                <a:latin typeface="Garamond" pitchFamily="18" charset="0"/>
              </a:rPr>
              <a:t> mater, and is known as the subarachnoid space</a:t>
            </a:r>
            <a:endParaRPr lang="ar-SA" dirty="0">
              <a:latin typeface="Garamond" pitchFamily="18" charset="0"/>
            </a:endParaRPr>
          </a:p>
        </p:txBody>
      </p:sp>
      <p:sp>
        <p:nvSpPr>
          <p:cNvPr id="7" name="Title 6"/>
          <p:cNvSpPr>
            <a:spLocks noGrp="1"/>
          </p:cNvSpPr>
          <p:nvPr>
            <p:ph type="title"/>
          </p:nvPr>
        </p:nvSpPr>
        <p:spPr/>
        <p:txBody>
          <a:bodyPr/>
          <a:lstStyle/>
          <a:p>
            <a:r>
              <a:rPr lang="en-GB" b="0" dirty="0" err="1" smtClean="0">
                <a:effectLst/>
                <a:latin typeface="Garamond" pitchFamily="18" charset="0"/>
              </a:rPr>
              <a:t>Arachnoid</a:t>
            </a:r>
            <a:r>
              <a:rPr lang="en-GB" b="0" dirty="0" smtClean="0">
                <a:effectLst/>
                <a:latin typeface="Garamond" pitchFamily="18" charset="0"/>
              </a:rPr>
              <a:t> Mater of Spinal Cord</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GB" b="0" dirty="0" smtClean="0">
                <a:effectLst/>
                <a:latin typeface="Garamond" pitchFamily="18" charset="0"/>
              </a:rPr>
              <a:t>Dura mater</a:t>
            </a:r>
            <a:endParaRPr lang="ar-SA" dirty="0"/>
          </a:p>
        </p:txBody>
      </p:sp>
      <p:sp>
        <p:nvSpPr>
          <p:cNvPr id="4" name="Text Placeholder 3"/>
          <p:cNvSpPr>
            <a:spLocks noGrp="1"/>
          </p:cNvSpPr>
          <p:nvPr>
            <p:ph type="body" idx="1"/>
          </p:nvPr>
        </p:nvSpPr>
        <p:spPr/>
        <p:txBody>
          <a:bodyPr/>
          <a:lstStyle/>
          <a:p>
            <a:endParaRPr lang="ar-SA"/>
          </a:p>
        </p:txBody>
      </p:sp>
      <p:sp>
        <p:nvSpPr>
          <p:cNvPr id="5" name="Text Placeholder 4"/>
          <p:cNvSpPr>
            <a:spLocks noGrp="1"/>
          </p:cNvSpPr>
          <p:nvPr>
            <p:ph type="body" sz="half" idx="3"/>
          </p:nvPr>
        </p:nvSpPr>
        <p:spPr/>
        <p:txBody>
          <a:bodyPr/>
          <a:lstStyle/>
          <a:p>
            <a:endParaRPr lang="ar-SA"/>
          </a:p>
        </p:txBody>
      </p:sp>
      <p:sp>
        <p:nvSpPr>
          <p:cNvPr id="2" name="Content Placeholder 1"/>
          <p:cNvSpPr>
            <a:spLocks noGrp="1"/>
          </p:cNvSpPr>
          <p:nvPr>
            <p:ph sz="quarter" idx="2"/>
          </p:nvPr>
        </p:nvSpPr>
        <p:spPr/>
        <p:txBody>
          <a:bodyPr>
            <a:normAutofit/>
          </a:bodyPr>
          <a:lstStyle/>
          <a:p>
            <a:pPr algn="l" rtl="0"/>
            <a:r>
              <a:rPr lang="en-GB" dirty="0" smtClean="0">
                <a:latin typeface="Garamond" pitchFamily="18" charset="0"/>
              </a:rPr>
              <a:t>It surrounds and supports the </a:t>
            </a:r>
            <a:r>
              <a:rPr lang="en-GB" dirty="0" err="1" smtClean="0">
                <a:latin typeface="Garamond" pitchFamily="18" charset="0"/>
              </a:rPr>
              <a:t>dural</a:t>
            </a:r>
            <a:r>
              <a:rPr lang="en-GB" dirty="0" smtClean="0">
                <a:latin typeface="Garamond" pitchFamily="18" charset="0"/>
              </a:rPr>
              <a:t> sinuses</a:t>
            </a:r>
          </a:p>
          <a:p>
            <a:pPr algn="l" rtl="0"/>
            <a:r>
              <a:rPr lang="en-GB" dirty="0" smtClean="0">
                <a:latin typeface="Garamond" pitchFamily="18" charset="0"/>
              </a:rPr>
              <a:t>Dura mater has two layers:</a:t>
            </a:r>
          </a:p>
          <a:p>
            <a:pPr algn="l" rtl="0"/>
            <a:r>
              <a:rPr lang="en-GB" dirty="0" smtClean="0">
                <a:latin typeface="Garamond" pitchFamily="18" charset="0"/>
              </a:rPr>
              <a:t>The superficial layer, which serves as the skull's inner </a:t>
            </a:r>
            <a:r>
              <a:rPr lang="en-GB" dirty="0" err="1" smtClean="0">
                <a:latin typeface="Garamond" pitchFamily="18" charset="0"/>
              </a:rPr>
              <a:t>periosteum</a:t>
            </a:r>
            <a:r>
              <a:rPr lang="en-GB" dirty="0" smtClean="0">
                <a:latin typeface="Garamond" pitchFamily="18" charset="0"/>
              </a:rPr>
              <a:t>; (</a:t>
            </a:r>
            <a:r>
              <a:rPr lang="en-GB" dirty="0" err="1" smtClean="0">
                <a:latin typeface="Garamond" pitchFamily="18" charset="0"/>
              </a:rPr>
              <a:t>periosteal</a:t>
            </a:r>
            <a:r>
              <a:rPr lang="en-GB" dirty="0" smtClean="0">
                <a:latin typeface="Garamond" pitchFamily="18" charset="0"/>
              </a:rPr>
              <a:t> layer)</a:t>
            </a:r>
          </a:p>
          <a:p>
            <a:pPr algn="l" rtl="0"/>
            <a:r>
              <a:rPr lang="en-GB" dirty="0" smtClean="0">
                <a:latin typeface="Garamond" pitchFamily="18" charset="0"/>
              </a:rPr>
              <a:t>The deep layer; (</a:t>
            </a:r>
            <a:r>
              <a:rPr lang="en-GB" dirty="0" err="1" smtClean="0">
                <a:latin typeface="Garamond" pitchFamily="18" charset="0"/>
              </a:rPr>
              <a:t>meningeal</a:t>
            </a:r>
            <a:r>
              <a:rPr lang="en-GB" dirty="0" smtClean="0">
                <a:latin typeface="Garamond" pitchFamily="18" charset="0"/>
              </a:rPr>
              <a:t> layer)</a:t>
            </a:r>
          </a:p>
          <a:p>
            <a:pPr algn="l"/>
            <a:endParaRPr lang="ar-SA" dirty="0">
              <a:latin typeface="Garamond" pitchFamily="18" charset="0"/>
            </a:endParaRPr>
          </a:p>
        </p:txBody>
      </p:sp>
      <p:pic>
        <p:nvPicPr>
          <p:cNvPr id="1026" name="Picture 2"/>
          <p:cNvPicPr>
            <a:picLocks noGrp="1" noChangeAspect="1" noChangeArrowheads="1"/>
          </p:cNvPicPr>
          <p:nvPr>
            <p:ph sz="quarter" idx="4"/>
          </p:nvPr>
        </p:nvPicPr>
        <p:blipFill>
          <a:blip r:embed="rId2" cstate="print"/>
          <a:srcRect/>
          <a:stretch>
            <a:fillRect/>
          </a:stretch>
        </p:blipFill>
        <p:spPr bwMode="auto">
          <a:xfrm>
            <a:off x="4645025" y="2430324"/>
            <a:ext cx="4041775" cy="19703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GB" dirty="0" smtClean="0">
                <a:latin typeface="Garamond" pitchFamily="18" charset="0"/>
              </a:rPr>
              <a:t>The </a:t>
            </a:r>
            <a:r>
              <a:rPr lang="en-GB" dirty="0" err="1" smtClean="0">
                <a:latin typeface="Garamond" pitchFamily="18" charset="0"/>
              </a:rPr>
              <a:t>pia</a:t>
            </a:r>
            <a:r>
              <a:rPr lang="en-GB" dirty="0" smtClean="0">
                <a:latin typeface="Garamond" pitchFamily="18" charset="0"/>
              </a:rPr>
              <a:t> mater invests the spinal cord closely, </a:t>
            </a:r>
            <a:r>
              <a:rPr lang="en-GB" dirty="0" err="1" smtClean="0">
                <a:latin typeface="Garamond" pitchFamily="18" charset="0"/>
              </a:rPr>
              <a:t>ensheathes</a:t>
            </a:r>
            <a:r>
              <a:rPr lang="en-GB" dirty="0" smtClean="0">
                <a:latin typeface="Garamond" pitchFamily="18" charset="0"/>
              </a:rPr>
              <a:t> the anterior spinal artery (as </a:t>
            </a:r>
            <a:r>
              <a:rPr lang="en-GB" dirty="0" err="1" smtClean="0">
                <a:latin typeface="Garamond" pitchFamily="18" charset="0"/>
              </a:rPr>
              <a:t>linea</a:t>
            </a:r>
            <a:r>
              <a:rPr lang="en-GB" dirty="0" smtClean="0">
                <a:latin typeface="Garamond" pitchFamily="18" charset="0"/>
              </a:rPr>
              <a:t> </a:t>
            </a:r>
            <a:r>
              <a:rPr lang="en-GB" dirty="0" err="1" smtClean="0">
                <a:latin typeface="Garamond" pitchFamily="18" charset="0"/>
              </a:rPr>
              <a:t>splendens</a:t>
            </a:r>
            <a:r>
              <a:rPr lang="en-GB" dirty="0" smtClean="0">
                <a:latin typeface="Garamond" pitchFamily="18" charset="0"/>
              </a:rPr>
              <a:t>), and enters the anterior median fissure</a:t>
            </a:r>
          </a:p>
          <a:p>
            <a:pPr algn="l" rtl="0"/>
            <a:r>
              <a:rPr lang="en-GB" dirty="0" smtClean="0">
                <a:latin typeface="Garamond" pitchFamily="18" charset="0"/>
              </a:rPr>
              <a:t>Laterally, the </a:t>
            </a:r>
            <a:r>
              <a:rPr lang="en-GB" dirty="0" err="1" smtClean="0">
                <a:latin typeface="Garamond" pitchFamily="18" charset="0"/>
              </a:rPr>
              <a:t>pia</a:t>
            </a:r>
            <a:r>
              <a:rPr lang="en-GB" dirty="0" smtClean="0">
                <a:latin typeface="Garamond" pitchFamily="18" charset="0"/>
              </a:rPr>
              <a:t> forms a discontinuous longitudinal septum, the </a:t>
            </a:r>
            <a:r>
              <a:rPr lang="en-GB" dirty="0" smtClean="0">
                <a:solidFill>
                  <a:srgbClr val="FF0000"/>
                </a:solidFill>
                <a:latin typeface="Garamond" pitchFamily="18" charset="0"/>
              </a:rPr>
              <a:t>denticulate ligament</a:t>
            </a:r>
            <a:r>
              <a:rPr lang="en-GB" dirty="0" smtClean="0">
                <a:latin typeface="Garamond" pitchFamily="18" charset="0"/>
              </a:rPr>
              <a:t>, which sends about 21 tooth-like processes laterally to fuse with the </a:t>
            </a:r>
            <a:r>
              <a:rPr lang="en-GB" dirty="0" err="1" smtClean="0">
                <a:latin typeface="Garamond" pitchFamily="18" charset="0"/>
              </a:rPr>
              <a:t>arachnoid</a:t>
            </a:r>
            <a:r>
              <a:rPr lang="en-GB" dirty="0" smtClean="0">
                <a:latin typeface="Garamond" pitchFamily="18" charset="0"/>
              </a:rPr>
              <a:t> and </a:t>
            </a:r>
            <a:r>
              <a:rPr lang="en-GB" dirty="0" err="1" smtClean="0">
                <a:latin typeface="Garamond" pitchFamily="18" charset="0"/>
              </a:rPr>
              <a:t>dura</a:t>
            </a:r>
            <a:r>
              <a:rPr lang="en-GB" dirty="0" smtClean="0">
                <a:latin typeface="Garamond" pitchFamily="18" charset="0"/>
              </a:rPr>
              <a:t> on each side</a:t>
            </a:r>
          </a:p>
          <a:p>
            <a:pPr algn="l" rtl="0"/>
            <a:r>
              <a:rPr lang="en-GB" dirty="0" smtClean="0">
                <a:latin typeface="Garamond" pitchFamily="18" charset="0"/>
              </a:rPr>
              <a:t>The ligament is a surgical landmark in that it is attached to the spinal cord about midway between the attachments of dorsal and ventral roots</a:t>
            </a:r>
            <a:endParaRPr lang="ar-SA" dirty="0">
              <a:latin typeface="Garamond" pitchFamily="18" charset="0"/>
            </a:endParaRPr>
          </a:p>
        </p:txBody>
      </p:sp>
      <p:sp>
        <p:nvSpPr>
          <p:cNvPr id="3" name="Title 2"/>
          <p:cNvSpPr>
            <a:spLocks noGrp="1"/>
          </p:cNvSpPr>
          <p:nvPr>
            <p:ph type="title"/>
          </p:nvPr>
        </p:nvSpPr>
        <p:spPr/>
        <p:txBody>
          <a:bodyPr/>
          <a:lstStyle/>
          <a:p>
            <a:pPr rtl="0"/>
            <a:r>
              <a:rPr lang="en-GB" b="0" dirty="0" err="1" smtClean="0">
                <a:effectLst/>
                <a:latin typeface="Garamond" pitchFamily="18" charset="0"/>
              </a:rPr>
              <a:t>Pia</a:t>
            </a:r>
            <a:r>
              <a:rPr lang="en-GB" b="0" dirty="0" smtClean="0">
                <a:effectLst/>
                <a:latin typeface="Garamond" pitchFamily="18" charset="0"/>
              </a:rPr>
              <a:t> Mater of Spinal Cord</a:t>
            </a:r>
            <a:endParaRPr lang="ar-SA" b="0" dirty="0">
              <a:effectLst/>
              <a:latin typeface="Garamond"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err="1" smtClean="0">
                <a:effectLst/>
                <a:latin typeface="Garamond" pitchFamily="18" charset="0"/>
              </a:rPr>
              <a:t>Meninges</a:t>
            </a:r>
            <a:r>
              <a:rPr lang="en-GB" b="0" dirty="0" smtClean="0">
                <a:effectLst/>
                <a:latin typeface="Garamond" pitchFamily="18" charset="0"/>
              </a:rPr>
              <a:t> of Spinal Cord</a:t>
            </a:r>
            <a:endParaRPr lang="ar-SA" b="0" dirty="0">
              <a:effectLst/>
              <a:latin typeface="Garamond" pitchFamily="18" charset="0"/>
            </a:endParaRPr>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pic>
        <p:nvPicPr>
          <p:cNvPr id="15362" name="Picture 2"/>
          <p:cNvPicPr>
            <a:picLocks noGrp="1" noChangeAspect="1" noChangeArrowheads="1"/>
          </p:cNvPicPr>
          <p:nvPr>
            <p:ph sz="quarter" idx="4"/>
          </p:nvPr>
        </p:nvPicPr>
        <p:blipFill>
          <a:blip r:embed="rId2" cstate="print"/>
          <a:srcRect/>
          <a:stretch>
            <a:fillRect/>
          </a:stretch>
        </p:blipFill>
        <p:spPr bwMode="auto">
          <a:xfrm>
            <a:off x="4760912" y="1753394"/>
            <a:ext cx="3810000" cy="3324225"/>
          </a:xfrm>
          <a:prstGeom prst="rect">
            <a:avLst/>
          </a:prstGeom>
          <a:noFill/>
          <a:ln w="9525">
            <a:noFill/>
            <a:miter lim="800000"/>
            <a:headEnd/>
            <a:tailEnd/>
          </a:ln>
          <a:effectLst/>
        </p:spPr>
      </p:pic>
      <p:pic>
        <p:nvPicPr>
          <p:cNvPr id="7" name="Picture 2"/>
          <p:cNvPicPr>
            <a:picLocks noGrp="1" noChangeAspect="1" noChangeArrowheads="1"/>
          </p:cNvPicPr>
          <p:nvPr>
            <p:ph sz="quarter" idx="2"/>
          </p:nvPr>
        </p:nvPicPr>
        <p:blipFill>
          <a:blip r:embed="rId3" cstate="print"/>
          <a:srcRect/>
          <a:stretch>
            <a:fillRect/>
          </a:stretch>
        </p:blipFill>
        <p:spPr bwMode="auto">
          <a:xfrm>
            <a:off x="572294" y="2020094"/>
            <a:ext cx="3810000" cy="2790825"/>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err="1" smtClean="0">
                <a:effectLst/>
                <a:latin typeface="Garamond" pitchFamily="18" charset="0"/>
              </a:rPr>
              <a:t>Meninges</a:t>
            </a:r>
            <a:r>
              <a:rPr lang="en-GB" b="0" dirty="0" smtClean="0">
                <a:effectLst/>
                <a:latin typeface="Garamond" pitchFamily="18" charset="0"/>
              </a:rPr>
              <a:t> of Spinal Cord</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pic>
        <p:nvPicPr>
          <p:cNvPr id="16386" name="Picture 2"/>
          <p:cNvPicPr>
            <a:picLocks noGrp="1" noChangeAspect="1" noChangeArrowheads="1"/>
          </p:cNvPicPr>
          <p:nvPr>
            <p:ph sz="quarter" idx="4"/>
          </p:nvPr>
        </p:nvPicPr>
        <p:blipFill>
          <a:blip r:embed="rId2" cstate="print"/>
          <a:srcRect/>
          <a:stretch>
            <a:fillRect/>
          </a:stretch>
        </p:blipFill>
        <p:spPr bwMode="auto">
          <a:xfrm>
            <a:off x="4645025" y="2162682"/>
            <a:ext cx="4041775" cy="2505649"/>
          </a:xfrm>
          <a:prstGeom prst="rect">
            <a:avLst/>
          </a:prstGeom>
          <a:noFill/>
          <a:ln w="9525">
            <a:noFill/>
            <a:miter lim="800000"/>
            <a:headEnd/>
            <a:tailEnd/>
          </a:ln>
          <a:effectLst/>
        </p:spPr>
      </p:pic>
      <p:pic>
        <p:nvPicPr>
          <p:cNvPr id="16387" name="Picture 3"/>
          <p:cNvPicPr>
            <a:picLocks noGrp="1" noChangeAspect="1" noChangeArrowheads="1"/>
          </p:cNvPicPr>
          <p:nvPr>
            <p:ph sz="quarter" idx="2"/>
          </p:nvPr>
        </p:nvPicPr>
        <p:blipFill>
          <a:blip r:embed="rId3" cstate="print"/>
          <a:srcRect/>
          <a:stretch>
            <a:fillRect/>
          </a:stretch>
        </p:blipFill>
        <p:spPr bwMode="auto">
          <a:xfrm>
            <a:off x="899592" y="1749263"/>
            <a:ext cx="3024336" cy="348345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GB" b="0" dirty="0" smtClean="0">
                <a:effectLst/>
                <a:latin typeface="Garamond" pitchFamily="18" charset="0"/>
              </a:rPr>
              <a:t>Dura mater Modifications</a:t>
            </a:r>
            <a:endParaRPr lang="ar-SA" dirty="0"/>
          </a:p>
        </p:txBody>
      </p:sp>
      <p:sp>
        <p:nvSpPr>
          <p:cNvPr id="4" name="Text Placeholder 3"/>
          <p:cNvSpPr>
            <a:spLocks noGrp="1"/>
          </p:cNvSpPr>
          <p:nvPr>
            <p:ph type="body" idx="1"/>
          </p:nvPr>
        </p:nvSpPr>
        <p:spPr/>
        <p:txBody>
          <a:bodyPr/>
          <a:lstStyle/>
          <a:p>
            <a:endParaRPr lang="ar-SA"/>
          </a:p>
        </p:txBody>
      </p:sp>
      <p:sp>
        <p:nvSpPr>
          <p:cNvPr id="5" name="Text Placeholder 4"/>
          <p:cNvSpPr>
            <a:spLocks noGrp="1"/>
          </p:cNvSpPr>
          <p:nvPr>
            <p:ph type="body" sz="half" idx="3"/>
          </p:nvPr>
        </p:nvSpPr>
        <p:spPr/>
        <p:txBody>
          <a:bodyPr/>
          <a:lstStyle/>
          <a:p>
            <a:endParaRPr lang="ar-SA"/>
          </a:p>
        </p:txBody>
      </p:sp>
      <p:sp>
        <p:nvSpPr>
          <p:cNvPr id="2" name="Content Placeholder 1"/>
          <p:cNvSpPr>
            <a:spLocks noGrp="1"/>
          </p:cNvSpPr>
          <p:nvPr>
            <p:ph sz="quarter" idx="2"/>
          </p:nvPr>
        </p:nvSpPr>
        <p:spPr/>
        <p:txBody>
          <a:bodyPr/>
          <a:lstStyle/>
          <a:p>
            <a:pPr algn="l" rtl="0"/>
            <a:r>
              <a:rPr lang="en-GB" dirty="0" err="1" smtClean="0">
                <a:latin typeface="Garamond" pitchFamily="18" charset="0"/>
              </a:rPr>
              <a:t>Falx</a:t>
            </a:r>
            <a:r>
              <a:rPr lang="en-GB" dirty="0" smtClean="0">
                <a:latin typeface="Garamond" pitchFamily="18" charset="0"/>
              </a:rPr>
              <a:t> </a:t>
            </a:r>
            <a:r>
              <a:rPr lang="en-GB" dirty="0" err="1" smtClean="0">
                <a:latin typeface="Garamond" pitchFamily="18" charset="0"/>
              </a:rPr>
              <a:t>cerebri</a:t>
            </a:r>
            <a:endParaRPr lang="en-GB" dirty="0" smtClean="0">
              <a:latin typeface="Garamond" pitchFamily="18" charset="0"/>
            </a:endParaRPr>
          </a:p>
          <a:p>
            <a:pPr algn="l" rtl="0"/>
            <a:r>
              <a:rPr lang="en-GB" dirty="0" err="1" smtClean="0">
                <a:latin typeface="Garamond" pitchFamily="18" charset="0"/>
              </a:rPr>
              <a:t>Falx</a:t>
            </a:r>
            <a:r>
              <a:rPr lang="en-GB" dirty="0" smtClean="0">
                <a:latin typeface="Garamond" pitchFamily="18" charset="0"/>
              </a:rPr>
              <a:t> </a:t>
            </a:r>
            <a:r>
              <a:rPr lang="en-GB" dirty="0" err="1" smtClean="0">
                <a:latin typeface="Garamond" pitchFamily="18" charset="0"/>
              </a:rPr>
              <a:t>cerebelli</a:t>
            </a:r>
            <a:endParaRPr lang="en-GB" dirty="0" smtClean="0">
              <a:latin typeface="Garamond" pitchFamily="18" charset="0"/>
            </a:endParaRPr>
          </a:p>
          <a:p>
            <a:pPr algn="l" rtl="0"/>
            <a:r>
              <a:rPr lang="en-GB" dirty="0" err="1" smtClean="0">
                <a:latin typeface="Garamond" pitchFamily="18" charset="0"/>
              </a:rPr>
              <a:t>Tentorium</a:t>
            </a:r>
            <a:r>
              <a:rPr lang="en-GB" dirty="0" smtClean="0">
                <a:latin typeface="Garamond" pitchFamily="18" charset="0"/>
              </a:rPr>
              <a:t> </a:t>
            </a:r>
            <a:r>
              <a:rPr lang="en-GB" dirty="0" err="1" smtClean="0">
                <a:latin typeface="Garamond" pitchFamily="18" charset="0"/>
              </a:rPr>
              <a:t>cerebelli</a:t>
            </a:r>
            <a:endParaRPr lang="en-GB" dirty="0" smtClean="0">
              <a:latin typeface="Garamond" pitchFamily="18" charset="0"/>
            </a:endParaRPr>
          </a:p>
          <a:p>
            <a:pPr algn="l" rtl="0"/>
            <a:r>
              <a:rPr lang="en-GB" dirty="0" err="1" smtClean="0">
                <a:latin typeface="Garamond" pitchFamily="18" charset="0"/>
              </a:rPr>
              <a:t>Diaphragma</a:t>
            </a:r>
            <a:r>
              <a:rPr lang="en-GB" dirty="0" smtClean="0">
                <a:latin typeface="Garamond" pitchFamily="18" charset="0"/>
              </a:rPr>
              <a:t> </a:t>
            </a:r>
            <a:r>
              <a:rPr lang="en-GB" dirty="0" err="1" smtClean="0">
                <a:latin typeface="Garamond" pitchFamily="18" charset="0"/>
              </a:rPr>
              <a:t>sellae</a:t>
            </a:r>
            <a:endParaRPr lang="ar-SA" dirty="0">
              <a:latin typeface="Garamond" pitchFamily="18" charset="0"/>
            </a:endParaRPr>
          </a:p>
        </p:txBody>
      </p:sp>
      <p:pic>
        <p:nvPicPr>
          <p:cNvPr id="2050" name="Picture 2"/>
          <p:cNvPicPr>
            <a:picLocks noGrp="1" noChangeAspect="1" noChangeArrowheads="1"/>
          </p:cNvPicPr>
          <p:nvPr>
            <p:ph sz="quarter" idx="4"/>
          </p:nvPr>
        </p:nvPicPr>
        <p:blipFill>
          <a:blip r:embed="rId2" cstate="print"/>
          <a:srcRect/>
          <a:stretch>
            <a:fillRect/>
          </a:stretch>
        </p:blipFill>
        <p:spPr bwMode="auto">
          <a:xfrm>
            <a:off x="4645025" y="2123582"/>
            <a:ext cx="4041775" cy="2583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GB" b="0" dirty="0" smtClean="0">
                <a:effectLst/>
                <a:latin typeface="Garamond" pitchFamily="18" charset="0"/>
              </a:rPr>
              <a:t>Dura mater: </a:t>
            </a:r>
            <a:r>
              <a:rPr lang="en-GB" b="0" dirty="0" err="1" smtClean="0">
                <a:effectLst/>
                <a:latin typeface="Garamond" pitchFamily="18" charset="0"/>
              </a:rPr>
              <a:t>Falx</a:t>
            </a:r>
            <a:r>
              <a:rPr lang="en-GB" b="0" dirty="0" smtClean="0">
                <a:effectLst/>
                <a:latin typeface="Garamond" pitchFamily="18" charset="0"/>
              </a:rPr>
              <a:t> </a:t>
            </a:r>
            <a:r>
              <a:rPr lang="en-GB" b="0" dirty="0" err="1" smtClean="0">
                <a:effectLst/>
                <a:latin typeface="Garamond" pitchFamily="18" charset="0"/>
              </a:rPr>
              <a:t>cerebri</a:t>
            </a:r>
            <a:endParaRPr lang="ar-SA" dirty="0"/>
          </a:p>
        </p:txBody>
      </p:sp>
      <p:sp>
        <p:nvSpPr>
          <p:cNvPr id="4" name="Text Placeholder 3"/>
          <p:cNvSpPr>
            <a:spLocks noGrp="1"/>
          </p:cNvSpPr>
          <p:nvPr>
            <p:ph type="body" idx="1"/>
          </p:nvPr>
        </p:nvSpPr>
        <p:spPr/>
        <p:txBody>
          <a:bodyPr/>
          <a:lstStyle/>
          <a:p>
            <a:endParaRPr lang="ar-SA"/>
          </a:p>
        </p:txBody>
      </p:sp>
      <p:sp>
        <p:nvSpPr>
          <p:cNvPr id="5" name="Text Placeholder 4"/>
          <p:cNvSpPr>
            <a:spLocks noGrp="1"/>
          </p:cNvSpPr>
          <p:nvPr>
            <p:ph type="body" sz="half" idx="3"/>
          </p:nvPr>
        </p:nvSpPr>
        <p:spPr/>
        <p:txBody>
          <a:bodyPr/>
          <a:lstStyle/>
          <a:p>
            <a:endParaRPr lang="ar-SA"/>
          </a:p>
        </p:txBody>
      </p:sp>
      <p:sp>
        <p:nvSpPr>
          <p:cNvPr id="2" name="Content Placeholder 1"/>
          <p:cNvSpPr>
            <a:spLocks noGrp="1"/>
          </p:cNvSpPr>
          <p:nvPr>
            <p:ph sz="quarter" idx="2"/>
          </p:nvPr>
        </p:nvSpPr>
        <p:spPr/>
        <p:txBody>
          <a:bodyPr>
            <a:normAutofit fontScale="92500" lnSpcReduction="10000"/>
          </a:bodyPr>
          <a:lstStyle/>
          <a:p>
            <a:pPr algn="l" rtl="0"/>
            <a:r>
              <a:rPr lang="en-GB" dirty="0" smtClean="0">
                <a:latin typeface="Garamond" pitchFamily="18" charset="0"/>
              </a:rPr>
              <a:t>Sickle shaped double layer of </a:t>
            </a:r>
            <a:r>
              <a:rPr lang="en-GB" dirty="0" err="1" smtClean="0">
                <a:latin typeface="Garamond" pitchFamily="18" charset="0"/>
              </a:rPr>
              <a:t>dura</a:t>
            </a:r>
            <a:r>
              <a:rPr lang="en-GB" dirty="0" smtClean="0">
                <a:latin typeface="Garamond" pitchFamily="18" charset="0"/>
              </a:rPr>
              <a:t> mater, lying between cerebral hemispheres</a:t>
            </a:r>
          </a:p>
          <a:p>
            <a:pPr algn="l" rtl="0"/>
            <a:r>
              <a:rPr lang="en-GB" dirty="0" smtClean="0">
                <a:latin typeface="Garamond" pitchFamily="18" charset="0"/>
              </a:rPr>
              <a:t>Attached </a:t>
            </a:r>
            <a:r>
              <a:rPr lang="en-GB" dirty="0" err="1" smtClean="0">
                <a:latin typeface="Garamond" pitchFamily="18" charset="0"/>
              </a:rPr>
              <a:t>anteriorly</a:t>
            </a:r>
            <a:r>
              <a:rPr lang="en-GB" dirty="0" smtClean="0">
                <a:latin typeface="Garamond" pitchFamily="18" charset="0"/>
              </a:rPr>
              <a:t> to </a:t>
            </a:r>
            <a:r>
              <a:rPr lang="en-GB" dirty="0" err="1" smtClean="0">
                <a:latin typeface="Garamond" pitchFamily="18" charset="0"/>
              </a:rPr>
              <a:t>crista</a:t>
            </a:r>
            <a:r>
              <a:rPr lang="en-GB" dirty="0" smtClean="0">
                <a:latin typeface="Garamond" pitchFamily="18" charset="0"/>
              </a:rPr>
              <a:t> </a:t>
            </a:r>
            <a:r>
              <a:rPr lang="en-GB" dirty="0" err="1" smtClean="0">
                <a:latin typeface="Garamond" pitchFamily="18" charset="0"/>
              </a:rPr>
              <a:t>galli</a:t>
            </a:r>
            <a:endParaRPr lang="en-GB" dirty="0" smtClean="0">
              <a:latin typeface="Garamond" pitchFamily="18" charset="0"/>
            </a:endParaRPr>
          </a:p>
          <a:p>
            <a:pPr algn="l" rtl="0"/>
            <a:r>
              <a:rPr lang="en-GB" dirty="0" smtClean="0">
                <a:latin typeface="Garamond" pitchFamily="18" charset="0"/>
              </a:rPr>
              <a:t>Attached </a:t>
            </a:r>
            <a:r>
              <a:rPr lang="en-GB" dirty="0" err="1" smtClean="0">
                <a:latin typeface="Garamond" pitchFamily="18" charset="0"/>
              </a:rPr>
              <a:t>posteriorly</a:t>
            </a:r>
            <a:r>
              <a:rPr lang="en-GB" dirty="0" smtClean="0">
                <a:latin typeface="Garamond" pitchFamily="18" charset="0"/>
              </a:rPr>
              <a:t> to </a:t>
            </a:r>
            <a:r>
              <a:rPr lang="en-GB" dirty="0" err="1" smtClean="0">
                <a:latin typeface="Garamond" pitchFamily="18" charset="0"/>
              </a:rPr>
              <a:t>tentorium</a:t>
            </a:r>
            <a:r>
              <a:rPr lang="en-GB" dirty="0" smtClean="0">
                <a:latin typeface="Garamond" pitchFamily="18" charset="0"/>
              </a:rPr>
              <a:t> </a:t>
            </a:r>
            <a:r>
              <a:rPr lang="en-GB" dirty="0" err="1" smtClean="0">
                <a:latin typeface="Garamond" pitchFamily="18" charset="0"/>
              </a:rPr>
              <a:t>cerebelli</a:t>
            </a:r>
            <a:endParaRPr lang="en-GB" dirty="0" smtClean="0">
              <a:latin typeface="Garamond" pitchFamily="18" charset="0"/>
            </a:endParaRPr>
          </a:p>
          <a:p>
            <a:pPr algn="l" rtl="0"/>
            <a:r>
              <a:rPr lang="en-GB" dirty="0" smtClean="0">
                <a:latin typeface="Garamond" pitchFamily="18" charset="0"/>
              </a:rPr>
              <a:t>Has a free inferior concave border that contains inferior </a:t>
            </a:r>
            <a:r>
              <a:rPr lang="en-GB" dirty="0" err="1" smtClean="0">
                <a:latin typeface="Garamond" pitchFamily="18" charset="0"/>
              </a:rPr>
              <a:t>sagittal</a:t>
            </a:r>
            <a:r>
              <a:rPr lang="en-GB" dirty="0" smtClean="0">
                <a:latin typeface="Garamond" pitchFamily="18" charset="0"/>
              </a:rPr>
              <a:t> sinus</a:t>
            </a:r>
          </a:p>
          <a:p>
            <a:pPr algn="l" rtl="0"/>
            <a:r>
              <a:rPr lang="en-GB" dirty="0" smtClean="0">
                <a:latin typeface="Garamond" pitchFamily="18" charset="0"/>
              </a:rPr>
              <a:t>Upper convex margin encloses superior </a:t>
            </a:r>
            <a:r>
              <a:rPr lang="en-GB" dirty="0" err="1" smtClean="0">
                <a:latin typeface="Garamond" pitchFamily="18" charset="0"/>
              </a:rPr>
              <a:t>sagittal</a:t>
            </a:r>
            <a:r>
              <a:rPr lang="en-GB" dirty="0" smtClean="0">
                <a:latin typeface="Garamond" pitchFamily="18" charset="0"/>
              </a:rPr>
              <a:t> sinus</a:t>
            </a:r>
            <a:endParaRPr lang="ar-SA" dirty="0">
              <a:latin typeface="Garamond" pitchFamily="18" charset="0"/>
            </a:endParaRPr>
          </a:p>
        </p:txBody>
      </p:sp>
      <p:pic>
        <p:nvPicPr>
          <p:cNvPr id="2052" name="Picture 4"/>
          <p:cNvPicPr>
            <a:picLocks noGrp="1" noChangeAspect="1" noChangeArrowheads="1"/>
          </p:cNvPicPr>
          <p:nvPr>
            <p:ph sz="quarter" idx="4"/>
          </p:nvPr>
        </p:nvPicPr>
        <p:blipFill>
          <a:blip r:embed="rId2" cstate="print"/>
          <a:srcRect/>
          <a:stretch>
            <a:fillRect/>
          </a:stretch>
        </p:blipFill>
        <p:spPr bwMode="auto">
          <a:xfrm>
            <a:off x="4645025" y="1899841"/>
            <a:ext cx="4041775" cy="303133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GB" b="0" dirty="0" smtClean="0">
                <a:effectLst/>
                <a:latin typeface="Garamond" pitchFamily="18" charset="0"/>
              </a:rPr>
              <a:t>Dura mater: </a:t>
            </a:r>
            <a:r>
              <a:rPr lang="en-GB" b="0" dirty="0" err="1" smtClean="0">
                <a:effectLst/>
                <a:latin typeface="Garamond" pitchFamily="18" charset="0"/>
              </a:rPr>
              <a:t>Falx</a:t>
            </a:r>
            <a:r>
              <a:rPr lang="en-GB" b="0" dirty="0" smtClean="0">
                <a:effectLst/>
                <a:latin typeface="Garamond" pitchFamily="18" charset="0"/>
              </a:rPr>
              <a:t> </a:t>
            </a:r>
            <a:r>
              <a:rPr lang="en-GB" b="0" dirty="0" err="1" smtClean="0">
                <a:effectLst/>
                <a:latin typeface="Garamond" pitchFamily="18" charset="0"/>
              </a:rPr>
              <a:t>cerebelli</a:t>
            </a:r>
            <a:endParaRPr lang="ar-SA" dirty="0"/>
          </a:p>
        </p:txBody>
      </p:sp>
      <p:sp>
        <p:nvSpPr>
          <p:cNvPr id="4" name="Text Placeholder 3"/>
          <p:cNvSpPr>
            <a:spLocks noGrp="1"/>
          </p:cNvSpPr>
          <p:nvPr>
            <p:ph type="body" idx="1"/>
          </p:nvPr>
        </p:nvSpPr>
        <p:spPr/>
        <p:txBody>
          <a:bodyPr/>
          <a:lstStyle/>
          <a:p>
            <a:endParaRPr lang="ar-SA"/>
          </a:p>
        </p:txBody>
      </p:sp>
      <p:sp>
        <p:nvSpPr>
          <p:cNvPr id="5" name="Text Placeholder 4"/>
          <p:cNvSpPr>
            <a:spLocks noGrp="1"/>
          </p:cNvSpPr>
          <p:nvPr>
            <p:ph type="body" sz="half" idx="3"/>
          </p:nvPr>
        </p:nvSpPr>
        <p:spPr/>
        <p:txBody>
          <a:bodyPr/>
          <a:lstStyle/>
          <a:p>
            <a:endParaRPr lang="ar-SA"/>
          </a:p>
        </p:txBody>
      </p:sp>
      <p:sp>
        <p:nvSpPr>
          <p:cNvPr id="2" name="Content Placeholder 1"/>
          <p:cNvSpPr>
            <a:spLocks noGrp="1"/>
          </p:cNvSpPr>
          <p:nvPr>
            <p:ph sz="quarter" idx="2"/>
          </p:nvPr>
        </p:nvSpPr>
        <p:spPr/>
        <p:txBody>
          <a:bodyPr/>
          <a:lstStyle/>
          <a:p>
            <a:pPr algn="l" rtl="0"/>
            <a:r>
              <a:rPr lang="en-GB" dirty="0" smtClean="0">
                <a:latin typeface="Garamond" pitchFamily="18" charset="0"/>
              </a:rPr>
              <a:t>Small sickle shaped projection between the </a:t>
            </a:r>
            <a:r>
              <a:rPr lang="en-GB" dirty="0" err="1" smtClean="0">
                <a:latin typeface="Garamond" pitchFamily="18" charset="0"/>
              </a:rPr>
              <a:t>cerebellar</a:t>
            </a:r>
            <a:r>
              <a:rPr lang="en-GB" dirty="0" smtClean="0">
                <a:latin typeface="Garamond" pitchFamily="18" charset="0"/>
              </a:rPr>
              <a:t> hemispheres</a:t>
            </a:r>
          </a:p>
          <a:p>
            <a:pPr algn="l" rtl="0"/>
            <a:r>
              <a:rPr lang="en-GB" dirty="0" smtClean="0">
                <a:latin typeface="Garamond" pitchFamily="18" charset="0"/>
              </a:rPr>
              <a:t>Attached to posterior parts of </a:t>
            </a:r>
            <a:r>
              <a:rPr lang="en-GB" dirty="0" err="1" smtClean="0">
                <a:latin typeface="Garamond" pitchFamily="18" charset="0"/>
              </a:rPr>
              <a:t>tentorium</a:t>
            </a:r>
            <a:r>
              <a:rPr lang="en-GB" dirty="0" smtClean="0">
                <a:latin typeface="Garamond" pitchFamily="18" charset="0"/>
              </a:rPr>
              <a:t> </a:t>
            </a:r>
            <a:r>
              <a:rPr lang="en-GB" dirty="0" err="1" smtClean="0">
                <a:latin typeface="Garamond" pitchFamily="18" charset="0"/>
              </a:rPr>
              <a:t>cerebelli</a:t>
            </a:r>
            <a:endParaRPr lang="en-GB" dirty="0" smtClean="0">
              <a:latin typeface="Garamond" pitchFamily="18" charset="0"/>
            </a:endParaRPr>
          </a:p>
          <a:p>
            <a:pPr algn="l" rtl="0"/>
            <a:endParaRPr lang="ar-SA" dirty="0">
              <a:latin typeface="Garamond" pitchFamily="18" charset="0"/>
            </a:endParaRPr>
          </a:p>
        </p:txBody>
      </p:sp>
      <p:pic>
        <p:nvPicPr>
          <p:cNvPr id="3074" name="Picture 2"/>
          <p:cNvPicPr>
            <a:picLocks noGrp="1" noChangeAspect="1" noChangeArrowheads="1"/>
          </p:cNvPicPr>
          <p:nvPr>
            <p:ph sz="quarter" idx="4"/>
          </p:nvPr>
        </p:nvPicPr>
        <p:blipFill>
          <a:blip r:embed="rId2" cstate="print"/>
          <a:srcRect/>
          <a:stretch>
            <a:fillRect/>
          </a:stretch>
        </p:blipFill>
        <p:spPr bwMode="auto">
          <a:xfrm>
            <a:off x="4645025" y="2447164"/>
            <a:ext cx="4041775" cy="193668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err="1" smtClean="0">
                <a:effectLst/>
                <a:latin typeface="Garamond" pitchFamily="18" charset="0"/>
              </a:rPr>
              <a:t>Tentorium</a:t>
            </a:r>
            <a:r>
              <a:rPr lang="en-GB" b="0" dirty="0" smtClean="0">
                <a:effectLst/>
                <a:latin typeface="Garamond" pitchFamily="18" charset="0"/>
              </a:rPr>
              <a:t> </a:t>
            </a:r>
            <a:r>
              <a:rPr lang="en-GB" b="0" dirty="0" err="1" smtClean="0">
                <a:effectLst/>
                <a:latin typeface="Garamond" pitchFamily="18" charset="0"/>
              </a:rPr>
              <a:t>cerebelli</a:t>
            </a:r>
            <a:endParaRPr lang="ar-SA" b="0" dirty="0">
              <a:effectLst/>
              <a:latin typeface="Garamond" pitchFamily="18" charset="0"/>
            </a:endParaRPr>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lstStyle/>
          <a:p>
            <a:pPr algn="l" rtl="0"/>
            <a:r>
              <a:rPr lang="en-GB" dirty="0" err="1" smtClean="0"/>
              <a:t>Crescentic</a:t>
            </a:r>
            <a:r>
              <a:rPr lang="en-GB" dirty="0" smtClean="0"/>
              <a:t> fold of </a:t>
            </a:r>
            <a:r>
              <a:rPr lang="en-GB" dirty="0" err="1" smtClean="0"/>
              <a:t>dura</a:t>
            </a:r>
            <a:r>
              <a:rPr lang="en-GB" dirty="0" smtClean="0"/>
              <a:t> mater</a:t>
            </a:r>
          </a:p>
          <a:p>
            <a:pPr algn="l" rtl="0"/>
            <a:r>
              <a:rPr lang="en-GB" dirty="0" smtClean="0"/>
              <a:t>Supports occipital lobes of cerebrum and covers cerebellum</a:t>
            </a:r>
          </a:p>
          <a:p>
            <a:pPr algn="l" rtl="0"/>
            <a:r>
              <a:rPr lang="en-GB" dirty="0" smtClean="0"/>
              <a:t>External convex border encloses transverse sinus </a:t>
            </a:r>
            <a:r>
              <a:rPr lang="en-GB" dirty="0" err="1" smtClean="0"/>
              <a:t>posteriorly</a:t>
            </a:r>
            <a:r>
              <a:rPr lang="en-GB" dirty="0" smtClean="0"/>
              <a:t> and superior </a:t>
            </a:r>
            <a:r>
              <a:rPr lang="en-GB" dirty="0" err="1" smtClean="0"/>
              <a:t>petrosal</a:t>
            </a:r>
            <a:r>
              <a:rPr lang="en-GB" dirty="0" smtClean="0"/>
              <a:t> sinus </a:t>
            </a:r>
            <a:r>
              <a:rPr lang="en-GB" dirty="0" err="1" smtClean="0"/>
              <a:t>anteriorly</a:t>
            </a:r>
            <a:endParaRPr lang="ar-SA" dirty="0"/>
          </a:p>
        </p:txBody>
      </p:sp>
      <p:pic>
        <p:nvPicPr>
          <p:cNvPr id="4098" name="Picture 2"/>
          <p:cNvPicPr>
            <a:picLocks noGrp="1" noChangeAspect="1" noChangeArrowheads="1"/>
          </p:cNvPicPr>
          <p:nvPr>
            <p:ph sz="quarter" idx="4"/>
          </p:nvPr>
        </p:nvPicPr>
        <p:blipFill>
          <a:blip r:embed="rId2" cstate="print"/>
          <a:srcRect/>
          <a:stretch>
            <a:fillRect/>
          </a:stretch>
        </p:blipFill>
        <p:spPr bwMode="auto">
          <a:xfrm>
            <a:off x="4645025" y="2447164"/>
            <a:ext cx="4041775" cy="193668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b="0" dirty="0" err="1" smtClean="0">
                <a:effectLst/>
                <a:latin typeface="Garamond" pitchFamily="18" charset="0"/>
              </a:rPr>
              <a:t>Diaphragma</a:t>
            </a:r>
            <a:r>
              <a:rPr lang="en-GB" b="0" dirty="0" smtClean="0">
                <a:effectLst/>
                <a:latin typeface="Garamond" pitchFamily="18" charset="0"/>
              </a:rPr>
              <a:t> </a:t>
            </a:r>
            <a:r>
              <a:rPr lang="en-GB" b="0" dirty="0" err="1" smtClean="0">
                <a:effectLst/>
                <a:latin typeface="Garamond" pitchFamily="18" charset="0"/>
              </a:rPr>
              <a:t>sellae</a:t>
            </a:r>
            <a:endParaRPr lang="ar-SA" dirty="0"/>
          </a:p>
        </p:txBody>
      </p:sp>
      <p:sp>
        <p:nvSpPr>
          <p:cNvPr id="3" name="Text Placeholder 2"/>
          <p:cNvSpPr>
            <a:spLocks noGrp="1"/>
          </p:cNvSpPr>
          <p:nvPr>
            <p:ph type="body" idx="1"/>
          </p:nvPr>
        </p:nvSpPr>
        <p:spPr/>
        <p:txBody>
          <a:bodyPr/>
          <a:lstStyle/>
          <a:p>
            <a:endParaRPr lang="ar-SA"/>
          </a:p>
        </p:txBody>
      </p:sp>
      <p:sp>
        <p:nvSpPr>
          <p:cNvPr id="4" name="Text Placeholder 3"/>
          <p:cNvSpPr>
            <a:spLocks noGrp="1"/>
          </p:cNvSpPr>
          <p:nvPr>
            <p:ph type="body" sz="half" idx="3"/>
          </p:nvPr>
        </p:nvSpPr>
        <p:spPr/>
        <p:txBody>
          <a:bodyPr/>
          <a:lstStyle/>
          <a:p>
            <a:endParaRPr lang="ar-SA"/>
          </a:p>
        </p:txBody>
      </p:sp>
      <p:sp>
        <p:nvSpPr>
          <p:cNvPr id="5" name="Content Placeholder 4"/>
          <p:cNvSpPr>
            <a:spLocks noGrp="1"/>
          </p:cNvSpPr>
          <p:nvPr>
            <p:ph sz="quarter" idx="2"/>
          </p:nvPr>
        </p:nvSpPr>
        <p:spPr/>
        <p:txBody>
          <a:bodyPr/>
          <a:lstStyle/>
          <a:p>
            <a:pPr algn="l" rtl="0"/>
            <a:r>
              <a:rPr lang="en-GB" dirty="0" smtClean="0"/>
              <a:t>Circular, horizontal fold of </a:t>
            </a:r>
            <a:r>
              <a:rPr lang="en-GB" dirty="0" err="1" smtClean="0"/>
              <a:t>dura</a:t>
            </a:r>
            <a:r>
              <a:rPr lang="en-GB" dirty="0" smtClean="0"/>
              <a:t> mater that forms the roof of </a:t>
            </a:r>
            <a:r>
              <a:rPr lang="en-GB" dirty="0" err="1" smtClean="0"/>
              <a:t>sella</a:t>
            </a:r>
            <a:r>
              <a:rPr lang="en-GB" dirty="0" smtClean="0"/>
              <a:t> </a:t>
            </a:r>
            <a:r>
              <a:rPr lang="en-GB" dirty="0" err="1" smtClean="0"/>
              <a:t>turcica</a:t>
            </a:r>
            <a:r>
              <a:rPr lang="en-GB" dirty="0" smtClean="0"/>
              <a:t>, covering the pituitary gland </a:t>
            </a:r>
          </a:p>
          <a:p>
            <a:pPr algn="l" rtl="0"/>
            <a:r>
              <a:rPr lang="en-GB" dirty="0" smtClean="0"/>
              <a:t>Has a central aperture for the </a:t>
            </a:r>
            <a:r>
              <a:rPr lang="en-GB" dirty="0" err="1" smtClean="0"/>
              <a:t>hypophysial</a:t>
            </a:r>
            <a:r>
              <a:rPr lang="en-GB" dirty="0" smtClean="0"/>
              <a:t> stalk</a:t>
            </a:r>
            <a:endParaRPr lang="ar-SA" dirty="0"/>
          </a:p>
        </p:txBody>
      </p:sp>
      <p:pic>
        <p:nvPicPr>
          <p:cNvPr id="5122" name="Picture 2"/>
          <p:cNvPicPr>
            <a:picLocks noGrp="1" noChangeAspect="1" noChangeArrowheads="1"/>
          </p:cNvPicPr>
          <p:nvPr>
            <p:ph sz="quarter" idx="4"/>
          </p:nvPr>
        </p:nvPicPr>
        <p:blipFill>
          <a:blip r:embed="rId2" cstate="print"/>
          <a:srcRect/>
          <a:stretch>
            <a:fillRect/>
          </a:stretch>
        </p:blipFill>
        <p:spPr bwMode="auto">
          <a:xfrm>
            <a:off x="4645025" y="2116364"/>
            <a:ext cx="4041775" cy="259828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910</TotalTime>
  <Words>2572</Words>
  <Application>Microsoft Office PowerPoint</Application>
  <PresentationFormat>عرض على الشاشة (3:4)‏</PresentationFormat>
  <Paragraphs>208</Paragraphs>
  <Slides>42</Slides>
  <Notes>0</Notes>
  <HiddenSlides>0</HiddenSlides>
  <MMClips>0</MMClips>
  <ScaleCrop>false</ScaleCrop>
  <HeadingPairs>
    <vt:vector size="4" baseType="variant">
      <vt:variant>
        <vt:lpstr>سمة</vt:lpstr>
      </vt:variant>
      <vt:variant>
        <vt:i4>1</vt:i4>
      </vt:variant>
      <vt:variant>
        <vt:lpstr>عناوين الشرائح</vt:lpstr>
      </vt:variant>
      <vt:variant>
        <vt:i4>42</vt:i4>
      </vt:variant>
    </vt:vector>
  </HeadingPairs>
  <TitlesOfParts>
    <vt:vector size="43" baseType="lpstr">
      <vt:lpstr>Concourse</vt:lpstr>
      <vt:lpstr>Meninges of Brain and Spinal Cord Lecture: 13</vt:lpstr>
      <vt:lpstr>Learning Objectives</vt:lpstr>
      <vt:lpstr>Dura mater</vt:lpstr>
      <vt:lpstr>Dura mater</vt:lpstr>
      <vt:lpstr>Dura mater Modifications</vt:lpstr>
      <vt:lpstr>Dura mater: Falx cerebri</vt:lpstr>
      <vt:lpstr>Dura mater: Falx cerebelli</vt:lpstr>
      <vt:lpstr>Tentorium cerebelli</vt:lpstr>
      <vt:lpstr>Diaphragma sellae</vt:lpstr>
      <vt:lpstr>Dural venous sinuses</vt:lpstr>
      <vt:lpstr>Inferior Sagittal Sinus</vt:lpstr>
      <vt:lpstr>Superior Sagittal Sinus</vt:lpstr>
      <vt:lpstr>Superior Sagittal Sinus</vt:lpstr>
      <vt:lpstr>Straight Sinus</vt:lpstr>
      <vt:lpstr>Occipital Sinus</vt:lpstr>
      <vt:lpstr>Transverse Sinus</vt:lpstr>
      <vt:lpstr>Superior and Inferior Prtrosal Sinuses</vt:lpstr>
      <vt:lpstr>Sigmoid Sinus</vt:lpstr>
      <vt:lpstr>Cavernous Sinus</vt:lpstr>
      <vt:lpstr>Cavernous Sinus</vt:lpstr>
      <vt:lpstr>Cavernous Sinus</vt:lpstr>
      <vt:lpstr>Cavernous Sinus</vt:lpstr>
      <vt:lpstr>Veins of Brain</vt:lpstr>
      <vt:lpstr>Veins of Brain</vt:lpstr>
      <vt:lpstr>Veins of Brain</vt:lpstr>
      <vt:lpstr>Arachnoid Mater</vt:lpstr>
      <vt:lpstr>Arachnoid Mater</vt:lpstr>
      <vt:lpstr>Pia Mater</vt:lpstr>
      <vt:lpstr>Pia Mater</vt:lpstr>
      <vt:lpstr>Pia Mater</vt:lpstr>
      <vt:lpstr>Pia Mater</vt:lpstr>
      <vt:lpstr>Pia Mater</vt:lpstr>
      <vt:lpstr>Arachnoid Granulations</vt:lpstr>
      <vt:lpstr>الشريحة 34</vt:lpstr>
      <vt:lpstr>Subarachnoid space</vt:lpstr>
      <vt:lpstr>Subarachnoid space</vt:lpstr>
      <vt:lpstr>Dura Mater of Spinal Cord</vt:lpstr>
      <vt:lpstr>Arachnoid Mater of Spinal Cord</vt:lpstr>
      <vt:lpstr>Arachnoid Mater of Spinal Cord</vt:lpstr>
      <vt:lpstr>Pia Mater of Spinal Cord</vt:lpstr>
      <vt:lpstr>Meninges of Spinal Cord</vt:lpstr>
      <vt:lpstr>Meninges of Spinal Cord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Meninges of Brain and Spinal Cord</dc:title>
  <dc:creator>د. غادة</dc:creator>
  <cp:lastModifiedBy>a.mutairi</cp:lastModifiedBy>
  <cp:revision>97</cp:revision>
  <dcterms:created xsi:type="dcterms:W3CDTF">2013-03-30T10:15:04Z</dcterms:created>
  <dcterms:modified xsi:type="dcterms:W3CDTF">2013-05-01T08:00:58Z</dcterms:modified>
</cp:coreProperties>
</file>