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2" r:id="rId1"/>
  </p:sldMasterIdLst>
  <p:sldIdLst>
    <p:sldId id="256" r:id="rId2"/>
    <p:sldId id="293" r:id="rId3"/>
    <p:sldId id="257" r:id="rId4"/>
    <p:sldId id="258" r:id="rId5"/>
    <p:sldId id="267" r:id="rId6"/>
    <p:sldId id="296" r:id="rId7"/>
    <p:sldId id="297" r:id="rId8"/>
    <p:sldId id="298" r:id="rId9"/>
    <p:sldId id="299" r:id="rId10"/>
    <p:sldId id="270" r:id="rId11"/>
    <p:sldId id="300" r:id="rId12"/>
    <p:sldId id="301" r:id="rId13"/>
    <p:sldId id="265" r:id="rId14"/>
    <p:sldId id="266" r:id="rId15"/>
    <p:sldId id="294" r:id="rId16"/>
    <p:sldId id="295" r:id="rId17"/>
    <p:sldId id="29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C5CA7-867C-488A-90F3-851993451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B8BCA-B1D3-4B9E-9476-C8E80DC02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EFAF26-9115-4BE1-BFEF-01FF424028CC}" type="datetimeFigureOut">
              <a:rPr lang="ar-SA" smtClean="0"/>
              <a:pPr/>
              <a:t>21/06/34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90C39E-4AA3-450E-8C40-03FF41FCD71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Owner\Local%20Settings\Temporary%20Internet%20Files\Content.IE5\2L3O1ORA\MSj04310560000%5b1%5d.wav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2160239"/>
          </a:xfrm>
        </p:spPr>
        <p:txBody>
          <a:bodyPr>
            <a:noAutofit/>
          </a:bodyPr>
          <a:lstStyle/>
          <a:p>
            <a:pPr rtl="0"/>
            <a:r>
              <a:rPr lang="en-US" sz="7200" b="1" dirty="0" smtClean="0"/>
              <a:t>Epilepsy</a:t>
            </a:r>
            <a:r>
              <a:rPr lang="en-US" sz="7200" dirty="0"/>
              <a:t/>
            </a:r>
            <a:br>
              <a:rPr lang="en-US" sz="7200" dirty="0"/>
            </a:br>
            <a:endParaRPr lang="ar-SA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Muhammad </a:t>
            </a:r>
            <a:r>
              <a:rPr lang="en-US" dirty="0" err="1" smtClean="0"/>
              <a:t>Ashraf</a:t>
            </a:r>
            <a:endParaRPr lang="en-US" dirty="0" smtClean="0"/>
          </a:p>
          <a:p>
            <a:r>
              <a:rPr lang="en-US" dirty="0" smtClean="0"/>
              <a:t>Assistant Professor Medicine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TONIC-CLONIC </a:t>
            </a:r>
            <a:r>
              <a:rPr lang="en-US" dirty="0"/>
              <a:t>SEIZURES</a:t>
            </a:r>
          </a:p>
          <a:p>
            <a:pPr lvl="0" algn="l" rtl="0"/>
            <a:r>
              <a:rPr lang="en-US" dirty="0" smtClean="0"/>
              <a:t> </a:t>
            </a:r>
            <a:r>
              <a:rPr lang="en-US" dirty="0"/>
              <a:t>ABSENCE SEIZURES</a:t>
            </a:r>
          </a:p>
          <a:p>
            <a:pPr lvl="0" algn="l" rtl="0"/>
            <a:r>
              <a:rPr lang="en-US" dirty="0" smtClean="0"/>
              <a:t> </a:t>
            </a:r>
            <a:r>
              <a:rPr lang="en-US" dirty="0"/>
              <a:t>ATONIC SEIZURE</a:t>
            </a:r>
          </a:p>
          <a:p>
            <a:pPr lvl="0" algn="l" rtl="0"/>
            <a:r>
              <a:rPr lang="en-US" dirty="0" smtClean="0"/>
              <a:t>MYCLONIC </a:t>
            </a:r>
            <a:r>
              <a:rPr lang="en-US" dirty="0"/>
              <a:t>SEIZURES</a:t>
            </a:r>
          </a:p>
          <a:p>
            <a:pPr lvl="0" algn="l" rtl="0"/>
            <a:r>
              <a:rPr lang="en-US" dirty="0" smtClean="0"/>
              <a:t>SIMPLE </a:t>
            </a:r>
            <a:r>
              <a:rPr lang="en-US" dirty="0"/>
              <a:t>PARTIAL SEIZURES</a:t>
            </a:r>
          </a:p>
          <a:p>
            <a:pPr lvl="0" algn="l" rtl="0"/>
            <a:r>
              <a:rPr lang="en-US" dirty="0" smtClean="0"/>
              <a:t> </a:t>
            </a:r>
            <a:r>
              <a:rPr lang="en-US" dirty="0"/>
              <a:t>COMPLEX PARTIAL SEIZURES</a:t>
            </a:r>
          </a:p>
          <a:p>
            <a:pPr algn="l" rtl="0"/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en-US" dirty="0" smtClean="0"/>
              <a:t>Babies who are small for their gestational age</a:t>
            </a:r>
          </a:p>
          <a:p>
            <a:pPr lvl="0" algn="l" rtl="0"/>
            <a:r>
              <a:rPr lang="en-US" dirty="0" smtClean="0"/>
              <a:t>Babies who have seizures in the first month of life</a:t>
            </a:r>
          </a:p>
          <a:p>
            <a:pPr lvl="0" algn="l" rtl="0"/>
            <a:r>
              <a:rPr lang="en-US" dirty="0" smtClean="0"/>
              <a:t>Babies who are born with abnormal brain structures</a:t>
            </a:r>
          </a:p>
          <a:p>
            <a:pPr lvl="0" algn="l" rtl="0"/>
            <a:r>
              <a:rPr lang="en-US" dirty="0" smtClean="0"/>
              <a:t>Bleeding into the brain</a:t>
            </a:r>
          </a:p>
          <a:p>
            <a:pPr lvl="0" algn="l" rtl="0"/>
            <a:r>
              <a:rPr lang="en-US" dirty="0" smtClean="0"/>
              <a:t>Abnormal blood vessels in the brain</a:t>
            </a:r>
          </a:p>
          <a:p>
            <a:pPr lvl="0" algn="l" rtl="0"/>
            <a:r>
              <a:rPr lang="en-US" dirty="0" smtClean="0"/>
              <a:t>Serious brain injury or lack of oxygen to the brain</a:t>
            </a:r>
          </a:p>
          <a:p>
            <a:pPr algn="l" rtl="0">
              <a:buNone/>
            </a:pPr>
            <a:endParaRPr lang="en-US" dirty="0" smtClean="0"/>
          </a:p>
          <a:p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Risk factors 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Brain tumors</a:t>
            </a:r>
          </a:p>
          <a:p>
            <a:pPr lvl="0" algn="l" rtl="0"/>
            <a:r>
              <a:rPr lang="en-US" dirty="0" smtClean="0"/>
              <a:t>Infections of the brain: abscess, meningitis, or encephalitis</a:t>
            </a:r>
          </a:p>
          <a:p>
            <a:pPr lvl="0" algn="l" rtl="0"/>
            <a:r>
              <a:rPr lang="en-US" dirty="0" smtClean="0"/>
              <a:t>Stroke resulting from blockage of arteries</a:t>
            </a:r>
          </a:p>
          <a:p>
            <a:pPr lvl="0" algn="l" rtl="0"/>
            <a:r>
              <a:rPr lang="en-US" dirty="0" smtClean="0"/>
              <a:t>Family history of epilepsy </a:t>
            </a:r>
          </a:p>
          <a:p>
            <a:pPr lvl="0" algn="l" rtl="0"/>
            <a:r>
              <a:rPr lang="en-US" dirty="0" smtClean="0"/>
              <a:t>Fever-related (febrile) seizures that are unusually long</a:t>
            </a:r>
          </a:p>
          <a:p>
            <a:pPr lvl="0" algn="l" rtl="0"/>
            <a:r>
              <a:rPr lang="en-US" dirty="0" smtClean="0"/>
              <a:t>Use of illegal drugs such as cocaine</a:t>
            </a:r>
          </a:p>
          <a:p>
            <a:pPr algn="l" rtl="0"/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Risk factors </a:t>
            </a:r>
            <a:r>
              <a:rPr lang="en-US" b="1" dirty="0" err="1" smtClean="0"/>
              <a:t>Cont,n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Many definitions of epilepsy require that the seizures </a:t>
            </a:r>
            <a:r>
              <a:rPr lang="en-US" dirty="0" smtClean="0"/>
              <a:t>be unprovoked, </a:t>
            </a:r>
            <a:r>
              <a:rPr lang="en-US" dirty="0"/>
              <a:t>with the implication that the </a:t>
            </a:r>
            <a:r>
              <a:rPr lang="en-US" dirty="0" err="1"/>
              <a:t>provocant</a:t>
            </a:r>
            <a:r>
              <a:rPr lang="en-US" dirty="0"/>
              <a:t> is assumed to be something obviously harmful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Examples of these normal </a:t>
            </a:r>
            <a:r>
              <a:rPr lang="en-US" dirty="0" err="1"/>
              <a:t>provocants</a:t>
            </a:r>
            <a:r>
              <a:rPr lang="en-US" dirty="0"/>
              <a:t> include reading, hot water on the head, hyperventilation and flashing or flickering lights. </a:t>
            </a:r>
            <a:endParaRPr lang="en-US" dirty="0" smtClean="0"/>
          </a:p>
          <a:p>
            <a:pPr algn="l" rtl="0"/>
            <a:r>
              <a:rPr lang="en-US" dirty="0" smtClean="0"/>
              <a:t>This </a:t>
            </a:r>
            <a:r>
              <a:rPr lang="en-US" dirty="0"/>
              <a:t>last </a:t>
            </a:r>
            <a:r>
              <a:rPr lang="en-US" dirty="0" err="1"/>
              <a:t>provocant</a:t>
            </a:r>
            <a:r>
              <a:rPr lang="en-US" dirty="0"/>
              <a:t> is a special type of reflex epilepsy called photosensitive epilepsy. 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Provoked &amp; Unprovoked Seizure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Certain circumstances can lead to an increased likelihood of seizures in someone with epilepsy or in certain syndromes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For example: During sleep The transition between sleep and awake </a:t>
            </a:r>
            <a:r>
              <a:rPr lang="en-US" dirty="0" smtClean="0"/>
              <a:t>,Tiredness, Illness, Constipation, </a:t>
            </a:r>
            <a:r>
              <a:rPr lang="en-US" dirty="0"/>
              <a:t>Menstruation Stress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Identifiable Causes of Epilepsy in Children:</a:t>
            </a:r>
          </a:p>
          <a:p>
            <a:pPr algn="l" rtl="0" eaLnBrk="1" hangingPunct="1">
              <a:lnSpc>
                <a:spcPct val="90000"/>
              </a:lnSpc>
              <a:buClr>
                <a:srgbClr val="9999FF"/>
              </a:buClr>
              <a:defRPr/>
            </a:pPr>
            <a:r>
              <a:rPr lang="en-US" sz="2800" dirty="0" smtClean="0"/>
              <a:t>Brain injury to the fetus during pregnancy</a:t>
            </a:r>
          </a:p>
          <a:p>
            <a:pPr algn="l" rtl="0" eaLnBrk="1" hangingPunct="1">
              <a:lnSpc>
                <a:spcPct val="90000"/>
              </a:lnSpc>
              <a:buClr>
                <a:srgbClr val="9999FF"/>
              </a:buClr>
              <a:defRPr/>
            </a:pPr>
            <a:r>
              <a:rPr lang="en-US" sz="2800" dirty="0" smtClean="0"/>
              <a:t>Birth trauma –lack of oxygen</a:t>
            </a:r>
          </a:p>
          <a:p>
            <a:pPr algn="l" rtl="0" eaLnBrk="1" hangingPunct="1">
              <a:lnSpc>
                <a:spcPct val="90000"/>
              </a:lnSpc>
              <a:buClr>
                <a:srgbClr val="9999FF"/>
              </a:buClr>
              <a:defRPr/>
            </a:pPr>
            <a:r>
              <a:rPr lang="en-US" sz="2800" dirty="0" smtClean="0"/>
              <a:t>Head trauma, e.g., car accident</a:t>
            </a:r>
          </a:p>
          <a:p>
            <a:pPr algn="l" rtl="0" eaLnBrk="1" hangingPunct="1">
              <a:lnSpc>
                <a:spcPct val="90000"/>
              </a:lnSpc>
              <a:buClr>
                <a:srgbClr val="9999FF"/>
              </a:buClr>
              <a:defRPr/>
            </a:pPr>
            <a:r>
              <a:rPr lang="en-US" sz="2800" dirty="0" smtClean="0"/>
              <a:t>Brain tumor and stroke</a:t>
            </a:r>
          </a:p>
          <a:p>
            <a:pPr algn="l" rtl="0" eaLnBrk="1" hangingPunct="1">
              <a:lnSpc>
                <a:spcPct val="90000"/>
              </a:lnSpc>
              <a:buClr>
                <a:srgbClr val="9999FF"/>
              </a:buClr>
              <a:defRPr/>
            </a:pPr>
            <a:r>
              <a:rPr lang="en-US" sz="2800" dirty="0" smtClean="0"/>
              <a:t>Infection e.g., meningitis </a:t>
            </a:r>
          </a:p>
          <a:p>
            <a:pPr algn="l" rtl="0" eaLnBrk="1" hangingPunct="1">
              <a:lnSpc>
                <a:spcPct val="90000"/>
              </a:lnSpc>
              <a:buClr>
                <a:srgbClr val="9999FF"/>
              </a:buClr>
              <a:defRPr/>
            </a:pPr>
            <a:r>
              <a:rPr lang="en-US" sz="2800" dirty="0" smtClean="0"/>
              <a:t>Poisoning from substance abuse or environmental contaminants, e.g., lead poisoning.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>
              <a:defRPr/>
            </a:pPr>
            <a:r>
              <a:rPr lang="en-US" sz="4000" dirty="0" smtClean="0"/>
              <a:t>Etiology-Causes </a:t>
            </a:r>
          </a:p>
        </p:txBody>
      </p:sp>
      <p:pic>
        <p:nvPicPr>
          <p:cNvPr id="12293" name="MSj04310560000[1]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5562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51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2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422" fill="hold"/>
                                        <p:tgtEl>
                                          <p:spTgt spid="122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3"/>
                </p:tgtEl>
              </p:cMediaNode>
            </p:audio>
          </p:childTnLst>
        </p:cTn>
      </p:par>
    </p:tnLst>
    <p:bldLst>
      <p:bldP spid="122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cs-CZ" sz="3600" dirty="0" smtClean="0">
                <a:ea typeface="+mn-ea"/>
                <a:cs typeface="+mn-cs"/>
              </a:rPr>
              <a:t>A condition when consciousness does not return between seizures for more than 30 min. </a:t>
            </a:r>
            <a:endParaRPr lang="en-US" sz="3600" dirty="0" smtClean="0">
              <a:ea typeface="+mn-ea"/>
              <a:cs typeface="+mn-cs"/>
            </a:endParaRPr>
          </a:p>
          <a:p>
            <a:pPr algn="l" rtl="0"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cs-CZ" dirty="0" smtClean="0">
                <a:ea typeface="+mn-ea"/>
                <a:cs typeface="+mn-cs"/>
              </a:rPr>
              <a:t>This state may be life-threatening with the development of pyrexia, deepening coma and circullatory collapse. Death occurs in 5-10%.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cs-CZ" dirty="0" smtClean="0">
                <a:ea typeface="+mj-ea"/>
                <a:cs typeface="+mj-cs"/>
              </a:rPr>
              <a:t>Status Epilepticus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                                THANK </a:t>
            </a:r>
            <a:r>
              <a:rPr lang="en-US" dirty="0"/>
              <a:t>YOU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Classify epilepsy and describe the epidemiology of epilepsy</a:t>
            </a:r>
          </a:p>
          <a:p>
            <a:pPr algn="l" rtl="0"/>
            <a:r>
              <a:rPr lang="en-US" dirty="0" smtClean="0"/>
              <a:t>Enlist the risk factors of epilepsy</a:t>
            </a:r>
          </a:p>
          <a:p>
            <a:pPr algn="l" rtl="0"/>
            <a:r>
              <a:rPr lang="en-US" dirty="0" smtClean="0"/>
              <a:t>Identify provoked and unprovoked seizure</a:t>
            </a:r>
          </a:p>
          <a:p>
            <a:pPr algn="l" rtl="0"/>
            <a:r>
              <a:rPr lang="en-US" dirty="0" smtClean="0"/>
              <a:t>Enlist the causes of epilepsy</a:t>
            </a:r>
          </a:p>
          <a:p>
            <a:pPr algn="l" rtl="0"/>
            <a:r>
              <a:rPr lang="en-US" dirty="0" smtClean="0"/>
              <a:t>Define status </a:t>
            </a:r>
            <a:r>
              <a:rPr lang="en-US" dirty="0" err="1" smtClean="0"/>
              <a:t>epilepticus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Epilepsy (sometimes referred to as a seizure disorder) is a common chronic neurological condition that is characterized by recurrent unprovoked epileptic seizures.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affects approximately 50 million people worldwide.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usually controlled, but not cured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en-US" dirty="0" smtClean="0"/>
              <a:t> </a:t>
            </a:r>
            <a:r>
              <a:rPr lang="en-US" dirty="0"/>
              <a:t>A chronic disorder characterized by paroxysmal brain dysfunction due to excessive neuronal discharge, and usually associated with some alteration of consciousness. </a:t>
            </a:r>
            <a:endParaRPr lang="en-US" dirty="0" smtClean="0"/>
          </a:p>
          <a:p>
            <a:pPr lvl="0" algn="l" rtl="0"/>
            <a:r>
              <a:rPr lang="en-US" dirty="0" smtClean="0"/>
              <a:t>The </a:t>
            </a:r>
            <a:r>
              <a:rPr lang="en-US" dirty="0"/>
              <a:t>clinical manifestations of the attack may vary from complex abnormalities of behavior including generalized or focal convulsions to momentary spells of impaired consciousness.</a:t>
            </a:r>
          </a:p>
          <a:p>
            <a:pPr algn="l" rtl="0"/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DEFINITION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most common ages of incidence are under the age of 18 and over the age of 65. It has been estimated that about 1% of the population meets the diagnostic criteria for epilepsy at any given time, but some theorize that the prevalence may be much higher in fact. </a:t>
            </a:r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Epidemiology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1938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a typeface="+mj-ea"/>
                <a:cs typeface="+mj-cs"/>
              </a:rPr>
              <a:t>Epidemiology and course</a:t>
            </a:r>
          </a:p>
        </p:txBody>
      </p:sp>
      <p:pic>
        <p:nvPicPr>
          <p:cNvPr id="6147" name="Picture 5" descr="Elderly peopl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75150" y="3676650"/>
            <a:ext cx="3797300" cy="2847975"/>
          </a:xfrm>
        </p:spPr>
      </p:pic>
      <p:sp>
        <p:nvSpPr>
          <p:cNvPr id="16384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8313" y="1917700"/>
            <a:ext cx="8229600" cy="1871663"/>
          </a:xfrm>
        </p:spPr>
        <p:txBody>
          <a:bodyPr/>
          <a:lstStyle/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err="1" smtClean="0">
                <a:ea typeface="+mn-ea"/>
                <a:cs typeface="+mn-cs"/>
              </a:rPr>
              <a:t>Epilepsy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usually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presents</a:t>
            </a:r>
            <a:r>
              <a:rPr lang="cs-CZ" sz="2600" dirty="0" smtClean="0">
                <a:ea typeface="+mn-ea"/>
                <a:cs typeface="+mn-cs"/>
              </a:rPr>
              <a:t> in </a:t>
            </a:r>
            <a:r>
              <a:rPr lang="cs-CZ" sz="2600" dirty="0" err="1" smtClean="0">
                <a:ea typeface="+mn-ea"/>
                <a:cs typeface="+mn-cs"/>
              </a:rPr>
              <a:t>childhood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or</a:t>
            </a:r>
            <a:r>
              <a:rPr lang="cs-CZ" sz="2600" dirty="0" smtClean="0">
                <a:ea typeface="+mn-ea"/>
                <a:cs typeface="+mn-cs"/>
              </a:rPr>
              <a:t> adolescence but </a:t>
            </a:r>
            <a:r>
              <a:rPr lang="cs-CZ" sz="2600" dirty="0" err="1" smtClean="0">
                <a:ea typeface="+mn-ea"/>
                <a:cs typeface="+mn-cs"/>
              </a:rPr>
              <a:t>may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occur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for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the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first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time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at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any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age</a:t>
            </a:r>
            <a:r>
              <a:rPr lang="cs-CZ" sz="2600" dirty="0" smtClean="0">
                <a:ea typeface="+mn-ea"/>
                <a:cs typeface="+mn-cs"/>
              </a:rPr>
              <a:t>.</a:t>
            </a:r>
          </a:p>
        </p:txBody>
      </p:sp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971550" y="4581525"/>
            <a:ext cx="24733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Newborns</a:t>
            </a:r>
          </a:p>
          <a:p>
            <a:r>
              <a:rPr lang="en-US" sz="2400"/>
              <a:t>Early school age</a:t>
            </a:r>
          </a:p>
          <a:p>
            <a:r>
              <a:rPr lang="en-US" sz="2400"/>
              <a:t>Adolescents</a:t>
            </a:r>
          </a:p>
          <a:p>
            <a:r>
              <a:rPr lang="en-US" sz="2400"/>
              <a:t>Seniors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628650" y="2957513"/>
            <a:ext cx="8021638" cy="1123950"/>
          </a:xfrm>
          <a:custGeom>
            <a:avLst/>
            <a:gdLst>
              <a:gd name="T0" fmla="*/ 0 w 8022007"/>
              <a:gd name="T1" fmla="*/ 1061279 h 1123004"/>
              <a:gd name="T2" fmla="*/ 357561 w 8022007"/>
              <a:gd name="T3" fmla="*/ 457159 h 1123004"/>
              <a:gd name="T4" fmla="*/ 752110 w 8022007"/>
              <a:gd name="T5" fmla="*/ 1098266 h 1123004"/>
              <a:gd name="T6" fmla="*/ 1134330 w 8022007"/>
              <a:gd name="T7" fmla="*/ 420172 h 1123004"/>
              <a:gd name="T8" fmla="*/ 1528880 w 8022007"/>
              <a:gd name="T9" fmla="*/ 1122924 h 1123004"/>
              <a:gd name="T10" fmla="*/ 1948089 w 8022007"/>
              <a:gd name="T11" fmla="*/ 469488 h 1123004"/>
              <a:gd name="T12" fmla="*/ 2564573 w 8022007"/>
              <a:gd name="T13" fmla="*/ 888673 h 1123004"/>
              <a:gd name="T14" fmla="*/ 3674245 w 8022007"/>
              <a:gd name="T15" fmla="*/ 1036621 h 1123004"/>
              <a:gd name="T16" fmla="*/ 5733302 w 8022007"/>
              <a:gd name="T17" fmla="*/ 913331 h 1123004"/>
              <a:gd name="T18" fmla="*/ 6990929 w 8022007"/>
              <a:gd name="T19" fmla="*/ 111947 h 1123004"/>
              <a:gd name="T20" fmla="*/ 7915655 w 8022007"/>
              <a:gd name="T21" fmla="*/ 13315 h 1123004"/>
              <a:gd name="T22" fmla="*/ 8001963 w 8022007"/>
              <a:gd name="T23" fmla="*/ 986 h 11230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022007" h="1123004">
                <a:moveTo>
                  <a:pt x="0" y="1061279"/>
                </a:moveTo>
                <a:cubicBezTo>
                  <a:pt x="116104" y="756136"/>
                  <a:pt x="232209" y="450994"/>
                  <a:pt x="357561" y="457159"/>
                </a:cubicBezTo>
                <a:cubicBezTo>
                  <a:pt x="482913" y="463323"/>
                  <a:pt x="622649" y="1104430"/>
                  <a:pt x="752110" y="1098266"/>
                </a:cubicBezTo>
                <a:cubicBezTo>
                  <a:pt x="881571" y="1092102"/>
                  <a:pt x="1004868" y="416062"/>
                  <a:pt x="1134330" y="420172"/>
                </a:cubicBezTo>
                <a:cubicBezTo>
                  <a:pt x="1263792" y="424282"/>
                  <a:pt x="1393254" y="1114705"/>
                  <a:pt x="1528880" y="1122924"/>
                </a:cubicBezTo>
                <a:cubicBezTo>
                  <a:pt x="1664506" y="1131143"/>
                  <a:pt x="1775474" y="508530"/>
                  <a:pt x="1948089" y="469488"/>
                </a:cubicBezTo>
                <a:cubicBezTo>
                  <a:pt x="2120704" y="430446"/>
                  <a:pt x="2276880" y="794151"/>
                  <a:pt x="2564573" y="888673"/>
                </a:cubicBezTo>
                <a:cubicBezTo>
                  <a:pt x="2852266" y="983195"/>
                  <a:pt x="3146124" y="1032511"/>
                  <a:pt x="3674245" y="1036621"/>
                </a:cubicBezTo>
                <a:cubicBezTo>
                  <a:pt x="4202366" y="1040731"/>
                  <a:pt x="5180521" y="1067443"/>
                  <a:pt x="5733302" y="913331"/>
                </a:cubicBezTo>
                <a:cubicBezTo>
                  <a:pt x="6286083" y="759219"/>
                  <a:pt x="6627204" y="261950"/>
                  <a:pt x="6990929" y="111947"/>
                </a:cubicBezTo>
                <a:cubicBezTo>
                  <a:pt x="7354654" y="-38056"/>
                  <a:pt x="7747150" y="31808"/>
                  <a:pt x="7915655" y="13315"/>
                </a:cubicBezTo>
                <a:cubicBezTo>
                  <a:pt x="8084160" y="-5178"/>
                  <a:pt x="8001963" y="986"/>
                  <a:pt x="8001963" y="986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35163"/>
            <a:ext cx="7920038" cy="4589462"/>
          </a:xfrm>
        </p:spPr>
        <p:txBody>
          <a:bodyPr/>
          <a:lstStyle/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smtClean="0">
                <a:ea typeface="+mn-ea"/>
                <a:cs typeface="+mn-cs"/>
              </a:rPr>
              <a:t>5% </a:t>
            </a:r>
            <a:r>
              <a:rPr lang="cs-CZ" sz="2600" dirty="0" err="1" smtClean="0">
                <a:ea typeface="+mn-ea"/>
                <a:cs typeface="+mn-cs"/>
              </a:rPr>
              <a:t>of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the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population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suffer</a:t>
            </a:r>
            <a:r>
              <a:rPr lang="cs-CZ" sz="2600" dirty="0" smtClean="0">
                <a:ea typeface="+mn-ea"/>
                <a:cs typeface="+mn-cs"/>
              </a:rPr>
              <a:t> a single </a:t>
            </a:r>
            <a:r>
              <a:rPr lang="cs-CZ" sz="2600" dirty="0" err="1" smtClean="0">
                <a:ea typeface="+mn-ea"/>
                <a:cs typeface="+mn-cs"/>
              </a:rPr>
              <a:t>sz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at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some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time</a:t>
            </a:r>
            <a:endParaRPr lang="cs-CZ" sz="2600" dirty="0" smtClean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smtClean="0">
                <a:ea typeface="+mn-ea"/>
                <a:cs typeface="+mn-cs"/>
              </a:rPr>
              <a:t>0.5-1% </a:t>
            </a:r>
            <a:r>
              <a:rPr lang="cs-CZ" sz="2600" dirty="0" err="1" smtClean="0">
                <a:ea typeface="+mn-ea"/>
                <a:cs typeface="+mn-cs"/>
              </a:rPr>
              <a:t>of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the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population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have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recurrent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sz</a:t>
            </a:r>
            <a:r>
              <a:rPr lang="cs-CZ" sz="2600" dirty="0" smtClean="0">
                <a:ea typeface="+mn-ea"/>
                <a:cs typeface="+mn-cs"/>
              </a:rPr>
              <a:t> = EPILEPSY</a:t>
            </a:r>
          </a:p>
          <a:p>
            <a:pPr algn="l" rtl="0" eaLnBrk="1" hangingPunct="1">
              <a:buFont typeface="Wingdings" charset="0"/>
              <a:buChar char="l"/>
              <a:defRPr/>
            </a:pPr>
            <a:endParaRPr lang="cs-CZ" sz="2600" dirty="0" smtClean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smtClean="0">
                <a:ea typeface="+mn-ea"/>
                <a:cs typeface="+mn-cs"/>
              </a:rPr>
              <a:t>70% = </a:t>
            </a:r>
            <a:r>
              <a:rPr lang="cs-CZ" sz="2600" dirty="0" err="1" smtClean="0">
                <a:ea typeface="+mn-ea"/>
                <a:cs typeface="+mn-cs"/>
              </a:rPr>
              <a:t>well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controlled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with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drugs</a:t>
            </a:r>
            <a:r>
              <a:rPr lang="cs-CZ" sz="2600" dirty="0" smtClean="0">
                <a:ea typeface="+mn-ea"/>
                <a:cs typeface="+mn-cs"/>
              </a:rPr>
              <a:t> (</a:t>
            </a:r>
            <a:r>
              <a:rPr lang="cs-CZ" sz="2600" dirty="0" err="1" smtClean="0">
                <a:ea typeface="+mn-ea"/>
                <a:cs typeface="+mn-cs"/>
              </a:rPr>
              <a:t>prolonged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remissions</a:t>
            </a:r>
            <a:r>
              <a:rPr lang="cs-CZ" sz="2600" dirty="0" smtClean="0">
                <a:ea typeface="+mn-ea"/>
                <a:cs typeface="+mn-cs"/>
              </a:rPr>
              <a:t>)</a:t>
            </a:r>
            <a:endParaRPr lang="cs-CZ" sz="2600" dirty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smtClean="0">
                <a:ea typeface="+mn-ea"/>
                <a:cs typeface="+mn-cs"/>
              </a:rPr>
              <a:t>30% epilepsy at least partially resistant to drug treatments = INTRACTABLE (</a:t>
            </a:r>
            <a:r>
              <a:rPr lang="en-US" sz="2600" dirty="0" smtClean="0">
                <a:ea typeface="+mn-ea"/>
                <a:cs typeface="+mn-cs"/>
              </a:rPr>
              <a:t>PH</a:t>
            </a:r>
            <a:r>
              <a:rPr lang="cs-CZ" sz="2600" dirty="0" smtClean="0">
                <a:ea typeface="+mn-ea"/>
                <a:cs typeface="+mn-cs"/>
              </a:rPr>
              <a:t>ARMACORESISTANT) EPILEPSY.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61938"/>
            <a:ext cx="7543800" cy="1295400"/>
          </a:xfrm>
        </p:spPr>
        <p:txBody>
          <a:bodyPr/>
          <a:lstStyle/>
          <a:p>
            <a:pPr rtl="0" eaLnBrk="1" hangingPunct="1">
              <a:defRPr/>
            </a:pPr>
            <a:r>
              <a:rPr lang="cs-CZ" dirty="0" smtClean="0">
                <a:ea typeface="+mj-ea"/>
                <a:cs typeface="+mj-cs"/>
              </a:rPr>
              <a:t>Epidemiology and </a:t>
            </a:r>
            <a:r>
              <a:rPr lang="cs-CZ" dirty="0" err="1" smtClean="0">
                <a:ea typeface="+mj-ea"/>
                <a:cs typeface="+mj-cs"/>
              </a:rPr>
              <a:t>course</a:t>
            </a:r>
            <a:endParaRPr lang="cs-CZ" dirty="0" smtClean="0"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ea typeface="+mj-ea"/>
                <a:cs typeface="+mj-cs"/>
              </a:rPr>
              <a:t>Epilepsy - Classification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259263" cy="4411662"/>
          </a:xfrm>
        </p:spPr>
        <p:txBody>
          <a:bodyPr/>
          <a:lstStyle/>
          <a:p>
            <a:pPr algn="l" rtl="0" eaLnBrk="1" hangingPunct="1"/>
            <a:r>
              <a:rPr lang="cs-CZ" sz="2600" dirty="0" smtClean="0"/>
              <a:t>Focal seizures </a:t>
            </a:r>
            <a:r>
              <a:rPr lang="cs-CZ" sz="1800" i="1" dirty="0" smtClean="0"/>
              <a:t>– account for 80% of adult epilepsies</a:t>
            </a:r>
          </a:p>
          <a:p>
            <a:pPr algn="l" rtl="0" eaLnBrk="1" hangingPunct="1">
              <a:buFontTx/>
              <a:buChar char="-"/>
            </a:pPr>
            <a:r>
              <a:rPr lang="cs-CZ" sz="1800" dirty="0" smtClean="0"/>
              <a:t>Simple partial seizures</a:t>
            </a:r>
          </a:p>
          <a:p>
            <a:pPr algn="l" rtl="0" eaLnBrk="1" hangingPunct="1">
              <a:buFontTx/>
              <a:buChar char="-"/>
            </a:pPr>
            <a:r>
              <a:rPr lang="cs-CZ" sz="1800" dirty="0" smtClean="0"/>
              <a:t>Complex partial seizures</a:t>
            </a:r>
          </a:p>
          <a:p>
            <a:pPr algn="l" rtl="0" eaLnBrk="1" hangingPunct="1">
              <a:buFontTx/>
              <a:buChar char="-"/>
            </a:pPr>
            <a:r>
              <a:rPr lang="cs-CZ" sz="1800" dirty="0" smtClean="0"/>
              <a:t>Partial seizures secondarilly generalised</a:t>
            </a:r>
          </a:p>
          <a:p>
            <a:pPr eaLnBrk="1" hangingPunct="1">
              <a:buFontTx/>
              <a:buChar char="-"/>
            </a:pPr>
            <a:endParaRPr lang="cs-CZ" sz="1800" dirty="0" smtClean="0"/>
          </a:p>
          <a:p>
            <a:pPr eaLnBrk="1" hangingPunct="1">
              <a:buFontTx/>
              <a:buNone/>
            </a:pPr>
            <a:endParaRPr lang="cs-CZ" sz="1800" dirty="0" smtClean="0"/>
          </a:p>
          <a:p>
            <a:pPr algn="l" rtl="0" eaLnBrk="1" hangingPunct="1"/>
            <a:r>
              <a:rPr lang="cs-CZ" sz="2600" dirty="0" smtClean="0"/>
              <a:t>Generalised seizures</a:t>
            </a:r>
          </a:p>
          <a:p>
            <a:pPr eaLnBrk="1" hangingPunct="1">
              <a:buFont typeface="Wingdings" pitchFamily="2" charset="2"/>
              <a:buNone/>
            </a:pPr>
            <a:endParaRPr lang="cs-CZ" sz="2600" dirty="0" smtClean="0"/>
          </a:p>
          <a:p>
            <a:pPr algn="l" rtl="0" eaLnBrk="1" hangingPunct="1"/>
            <a:r>
              <a:rPr lang="cs-CZ" sz="2600" dirty="0" smtClean="0"/>
              <a:t>Unclassified seizures</a:t>
            </a:r>
          </a:p>
        </p:txBody>
      </p:sp>
      <p:pic>
        <p:nvPicPr>
          <p:cNvPr id="10248" name="Picture 12" descr="Focal epi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1773238"/>
            <a:ext cx="2303462" cy="1751012"/>
          </a:xfrm>
          <a:noFill/>
        </p:spPr>
      </p:pic>
      <p:pic>
        <p:nvPicPr>
          <p:cNvPr id="10249" name="Picture 13" descr="Generaliz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92725" y="4076700"/>
            <a:ext cx="2305050" cy="1897063"/>
          </a:xfrm>
          <a:noFill/>
        </p:spPr>
      </p:pic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539750" y="508476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211638" y="5084763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46" name="Line 10"/>
          <p:cNvSpPr>
            <a:spLocks noChangeShapeType="1"/>
          </p:cNvSpPr>
          <p:nvPr/>
        </p:nvSpPr>
        <p:spPr bwMode="auto">
          <a:xfrm>
            <a:off x="4716463" y="6165850"/>
            <a:ext cx="3743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539750" y="3933825"/>
            <a:ext cx="7993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096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>
                <a:ea typeface="+mj-ea"/>
                <a:cs typeface="+mj-cs"/>
              </a:rPr>
              <a:t>Generalized seizures</a:t>
            </a:r>
            <a:br>
              <a:rPr lang="cs-CZ" smtClean="0">
                <a:ea typeface="+mj-ea"/>
                <a:cs typeface="+mj-cs"/>
              </a:rPr>
            </a:br>
            <a:r>
              <a:rPr lang="cs-CZ" sz="1800" smtClean="0">
                <a:ea typeface="+mj-ea"/>
                <a:cs typeface="+mj-cs"/>
              </a:rPr>
              <a:t>(convulsive or non-convulsive)</a:t>
            </a:r>
            <a:endParaRPr lang="cs-CZ" smtClean="0">
              <a:ea typeface="+mj-ea"/>
              <a:cs typeface="+mj-cs"/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1963" y="2446338"/>
            <a:ext cx="4038600" cy="4411662"/>
          </a:xfrm>
        </p:spPr>
        <p:txBody>
          <a:bodyPr/>
          <a:lstStyle/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err="1" smtClean="0">
                <a:ea typeface="+mn-ea"/>
                <a:cs typeface="+mn-cs"/>
              </a:rPr>
              <a:t>Absences</a:t>
            </a:r>
            <a:endParaRPr lang="cs-CZ" sz="2600" dirty="0" smtClean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err="1" smtClean="0">
                <a:ea typeface="+mn-ea"/>
                <a:cs typeface="+mn-cs"/>
              </a:rPr>
              <a:t>Myoclonic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seizures</a:t>
            </a:r>
            <a:endParaRPr lang="cs-CZ" sz="2600" dirty="0" smtClean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err="1" smtClean="0">
                <a:ea typeface="+mn-ea"/>
                <a:cs typeface="+mn-cs"/>
              </a:rPr>
              <a:t>Clonic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seizures</a:t>
            </a:r>
            <a:endParaRPr lang="cs-CZ" sz="2600" dirty="0" smtClean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err="1" smtClean="0">
                <a:ea typeface="+mn-ea"/>
                <a:cs typeface="+mn-cs"/>
              </a:rPr>
              <a:t>Tonic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seizures</a:t>
            </a:r>
            <a:endParaRPr lang="cs-CZ" sz="2600" dirty="0" smtClean="0">
              <a:ea typeface="+mn-ea"/>
              <a:cs typeface="+mn-cs"/>
            </a:endParaRPr>
          </a:p>
          <a:p>
            <a:pPr algn="l" rtl="0" eaLnBrk="1" hangingPunct="1">
              <a:buFont typeface="Wingdings" charset="0"/>
              <a:buChar char="l"/>
              <a:defRPr/>
            </a:pPr>
            <a:r>
              <a:rPr lang="cs-CZ" sz="2600" dirty="0" err="1" smtClean="0">
                <a:ea typeface="+mn-ea"/>
                <a:cs typeface="+mn-cs"/>
              </a:rPr>
              <a:t>Atonic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 smtClean="0">
                <a:ea typeface="+mn-ea"/>
                <a:cs typeface="+mn-cs"/>
              </a:rPr>
              <a:t>seizures</a:t>
            </a:r>
            <a:endParaRPr lang="cs-CZ" sz="2600" dirty="0" smtClean="0">
              <a:ea typeface="+mn-ea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cs-CZ" sz="2600" dirty="0" smtClean="0"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Content Placeholder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604</Words>
  <Application>Microsoft Office PowerPoint</Application>
  <PresentationFormat>عرض على الشاشة (3:4)‏</PresentationFormat>
  <Paragraphs>86</Paragraphs>
  <Slides>17</Slides>
  <Notes>0</Notes>
  <HiddenSlides>0</HiddenSlides>
  <MMClips>1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Concourse</vt:lpstr>
      <vt:lpstr>Epilepsy </vt:lpstr>
      <vt:lpstr>Objectives</vt:lpstr>
      <vt:lpstr>الشريحة 3</vt:lpstr>
      <vt:lpstr>DEFINITION </vt:lpstr>
      <vt:lpstr>Epidemiology</vt:lpstr>
      <vt:lpstr>Epidemiology and course</vt:lpstr>
      <vt:lpstr>Epidemiology and course</vt:lpstr>
      <vt:lpstr>Epilepsy - Classification</vt:lpstr>
      <vt:lpstr>Generalized seizures (convulsive or non-convulsive)</vt:lpstr>
      <vt:lpstr>الشريحة 10</vt:lpstr>
      <vt:lpstr>Risk factors  </vt:lpstr>
      <vt:lpstr>Risk factors Cont,n</vt:lpstr>
      <vt:lpstr>Provoked &amp; Unprovoked Seizure</vt:lpstr>
      <vt:lpstr>الشريحة 14</vt:lpstr>
      <vt:lpstr>Etiology-Causes </vt:lpstr>
      <vt:lpstr>Status Epilepticus</vt:lpstr>
      <vt:lpstr>الشريحة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Epilepsy</dc:title>
  <dc:creator>bader</dc:creator>
  <cp:lastModifiedBy>a.mutairi</cp:lastModifiedBy>
  <cp:revision>12</cp:revision>
  <dcterms:created xsi:type="dcterms:W3CDTF">2013-03-30T08:22:08Z</dcterms:created>
  <dcterms:modified xsi:type="dcterms:W3CDTF">2013-05-01T07:39:01Z</dcterms:modified>
</cp:coreProperties>
</file>