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723438"/>
  <p:defaultTextStyle>
    <a:defPPr>
      <a:defRPr lang="ar-SA"/>
    </a:defPPr>
    <a:lvl1pPr algn="r" rtl="1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50000"/>
      </a:spcBef>
      <a:spcAft>
        <a:spcPct val="0"/>
      </a:spcAft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sz="1600"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A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804" autoAdjust="0"/>
    <p:restoredTop sz="94673" autoAdjust="0"/>
  </p:normalViewPr>
  <p:slideViewPr>
    <p:cSldViewPr>
      <p:cViewPr varScale="1">
        <p:scale>
          <a:sx n="47" d="100"/>
          <a:sy n="47" d="100"/>
        </p:scale>
        <p:origin x="-92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fld id="{1C22CCC5-D883-4235-8B44-A45B61DD3A1C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fld id="{673A7298-E4CB-4ED9-B280-206E43859BC1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4D41A9-9B0A-44DA-9708-F2A5568BB3B1}" type="slidenum">
              <a:rPr lang="ar-SA"/>
              <a:pPr/>
              <a:t>11</a:t>
            </a:fld>
            <a:endParaRPr lang="en-US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ED764-EE5C-4D4D-B018-CD948A2B6BA8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F623B-1BD1-4009-8ED7-512F1603F749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F789B-E635-468C-A970-3DE53E903B9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6C8DE-3CCF-41F7-BF8C-166663551E2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D905D-1DD4-4B70-8C7C-77B3F95139B4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6951B-6902-4420-87EA-1914BFA9CBB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7F1FC-5141-4E92-9B46-12DD45FDE269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FBFF0-AAEC-449B-AAB8-D0401D4A46B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A1319-E22A-4218-8CD3-5483B21A93B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E3417-DE6D-4A42-8C18-800E85C2013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37E85-3B31-4887-81B9-5585A3A2BFE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/>
            </a:lvl1pPr>
          </a:lstStyle>
          <a:p>
            <a:fld id="{22F8F4FE-4643-43B7-82DD-67217ED2619A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0" name="Oval 94"/>
          <p:cNvSpPr>
            <a:spLocks noChangeArrowheads="1"/>
          </p:cNvSpPr>
          <p:nvPr/>
        </p:nvSpPr>
        <p:spPr bwMode="auto">
          <a:xfrm>
            <a:off x="3962400" y="4419600"/>
            <a:ext cx="11430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4431" name="Oval 95"/>
          <p:cNvSpPr>
            <a:spLocks noChangeArrowheads="1"/>
          </p:cNvSpPr>
          <p:nvPr/>
        </p:nvSpPr>
        <p:spPr bwMode="auto">
          <a:xfrm>
            <a:off x="4267200" y="3810000"/>
            <a:ext cx="6096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4432" name="Rectangle 96"/>
          <p:cNvSpPr>
            <a:spLocks noChangeArrowheads="1"/>
          </p:cNvSpPr>
          <p:nvPr/>
        </p:nvSpPr>
        <p:spPr bwMode="auto">
          <a:xfrm>
            <a:off x="609600" y="1828800"/>
            <a:ext cx="2590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4433" name="Rectangle 97"/>
          <p:cNvSpPr>
            <a:spLocks noChangeArrowheads="1"/>
          </p:cNvSpPr>
          <p:nvPr/>
        </p:nvSpPr>
        <p:spPr bwMode="auto">
          <a:xfrm>
            <a:off x="304800" y="4953000"/>
            <a:ext cx="24384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4434" name="Rectangle 98"/>
          <p:cNvSpPr>
            <a:spLocks noChangeArrowheads="1"/>
          </p:cNvSpPr>
          <p:nvPr/>
        </p:nvSpPr>
        <p:spPr bwMode="auto">
          <a:xfrm>
            <a:off x="3429000" y="4953000"/>
            <a:ext cx="1981200" cy="1066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4435" name="Rectangle 99"/>
          <p:cNvSpPr>
            <a:spLocks noChangeArrowheads="1"/>
          </p:cNvSpPr>
          <p:nvPr/>
        </p:nvSpPr>
        <p:spPr bwMode="auto">
          <a:xfrm>
            <a:off x="5943600" y="4953000"/>
            <a:ext cx="3124200" cy="1676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4436" name="Rectangle 100"/>
          <p:cNvSpPr>
            <a:spLocks noChangeArrowheads="1"/>
          </p:cNvSpPr>
          <p:nvPr/>
        </p:nvSpPr>
        <p:spPr bwMode="auto">
          <a:xfrm>
            <a:off x="6858000" y="2895600"/>
            <a:ext cx="1828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4437" name="Oval 101"/>
          <p:cNvSpPr>
            <a:spLocks noChangeArrowheads="1"/>
          </p:cNvSpPr>
          <p:nvPr/>
        </p:nvSpPr>
        <p:spPr bwMode="auto">
          <a:xfrm>
            <a:off x="4267200" y="1295400"/>
            <a:ext cx="6858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4438" name="Rectangle 102"/>
          <p:cNvSpPr>
            <a:spLocks noChangeArrowheads="1"/>
          </p:cNvSpPr>
          <p:nvPr/>
        </p:nvSpPr>
        <p:spPr bwMode="auto">
          <a:xfrm>
            <a:off x="4953000" y="2895600"/>
            <a:ext cx="18288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4439" name="Rectangle 103"/>
          <p:cNvSpPr>
            <a:spLocks noChangeArrowheads="1"/>
          </p:cNvSpPr>
          <p:nvPr/>
        </p:nvSpPr>
        <p:spPr bwMode="auto">
          <a:xfrm>
            <a:off x="6705600" y="1752600"/>
            <a:ext cx="19050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4440" name="Rectangle 104"/>
          <p:cNvSpPr>
            <a:spLocks noChangeArrowheads="1"/>
          </p:cNvSpPr>
          <p:nvPr/>
        </p:nvSpPr>
        <p:spPr bwMode="auto">
          <a:xfrm>
            <a:off x="3581400" y="304800"/>
            <a:ext cx="2057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14441" name="Line 105"/>
          <p:cNvSpPr>
            <a:spLocks noChangeShapeType="1"/>
          </p:cNvSpPr>
          <p:nvPr/>
        </p:nvSpPr>
        <p:spPr bwMode="auto">
          <a:xfrm>
            <a:off x="4953000" y="1447800"/>
            <a:ext cx="2590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442" name="Line 106"/>
          <p:cNvSpPr>
            <a:spLocks noChangeShapeType="1"/>
          </p:cNvSpPr>
          <p:nvPr/>
        </p:nvSpPr>
        <p:spPr bwMode="auto">
          <a:xfrm flipH="1">
            <a:off x="1905000" y="1447800"/>
            <a:ext cx="2362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443" name="Line 107"/>
          <p:cNvSpPr>
            <a:spLocks noChangeShapeType="1"/>
          </p:cNvSpPr>
          <p:nvPr/>
        </p:nvSpPr>
        <p:spPr bwMode="auto">
          <a:xfrm flipH="1">
            <a:off x="5867400" y="2438400"/>
            <a:ext cx="1676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444" name="Line 108"/>
          <p:cNvSpPr>
            <a:spLocks noChangeShapeType="1"/>
          </p:cNvSpPr>
          <p:nvPr/>
        </p:nvSpPr>
        <p:spPr bwMode="auto">
          <a:xfrm>
            <a:off x="7543800" y="24384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445" name="Line 109"/>
          <p:cNvSpPr>
            <a:spLocks noChangeShapeType="1"/>
          </p:cNvSpPr>
          <p:nvPr/>
        </p:nvSpPr>
        <p:spPr bwMode="auto">
          <a:xfrm flipH="1">
            <a:off x="4572000" y="21336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446" name="Line 110"/>
          <p:cNvSpPr>
            <a:spLocks noChangeShapeType="1"/>
          </p:cNvSpPr>
          <p:nvPr/>
        </p:nvSpPr>
        <p:spPr bwMode="auto">
          <a:xfrm>
            <a:off x="4572000" y="2133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447" name="Line 111"/>
          <p:cNvSpPr>
            <a:spLocks noChangeShapeType="1"/>
          </p:cNvSpPr>
          <p:nvPr/>
        </p:nvSpPr>
        <p:spPr bwMode="auto">
          <a:xfrm>
            <a:off x="4572000" y="4114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448" name="Line 112"/>
          <p:cNvSpPr>
            <a:spLocks noChangeShapeType="1"/>
          </p:cNvSpPr>
          <p:nvPr/>
        </p:nvSpPr>
        <p:spPr bwMode="auto">
          <a:xfrm>
            <a:off x="5105400" y="4572000"/>
            <a:ext cx="2514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449" name="Line 113"/>
          <p:cNvSpPr>
            <a:spLocks noChangeShapeType="1"/>
          </p:cNvSpPr>
          <p:nvPr/>
        </p:nvSpPr>
        <p:spPr bwMode="auto">
          <a:xfrm flipH="1">
            <a:off x="1524000" y="4572000"/>
            <a:ext cx="2438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450" name="Line 114"/>
          <p:cNvSpPr>
            <a:spLocks noChangeShapeType="1"/>
          </p:cNvSpPr>
          <p:nvPr/>
        </p:nvSpPr>
        <p:spPr bwMode="auto">
          <a:xfrm>
            <a:off x="4495800" y="4648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4451" name="AutoShape 115"/>
          <p:cNvSpPr>
            <a:spLocks noChangeArrowheads="1"/>
          </p:cNvSpPr>
          <p:nvPr/>
        </p:nvSpPr>
        <p:spPr bwMode="auto">
          <a:xfrm>
            <a:off x="-39688" y="-123825"/>
            <a:ext cx="9607551" cy="771842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EG">
                <a:solidFill>
                  <a:srgbClr val="FA0000"/>
                </a:solidFill>
              </a:rPr>
              <a:t>       مفهوم التقرير</a:t>
            </a:r>
          </a:p>
          <a:p>
            <a:endParaRPr lang="en-US"/>
          </a:p>
          <a:p>
            <a:endParaRPr lang="en-US" sz="1400"/>
          </a:p>
          <a:p>
            <a:r>
              <a:rPr lang="ar-EG" sz="1000">
                <a:solidFill>
                  <a:srgbClr val="FA0000"/>
                </a:solidFill>
              </a:rPr>
              <a:t>                                                                                                                        </a:t>
            </a:r>
            <a:r>
              <a:rPr lang="ar-EG" sz="1200">
                <a:solidFill>
                  <a:srgbClr val="FA0000"/>
                </a:solidFill>
              </a:rPr>
              <a:t>الأتصال</a:t>
            </a:r>
          </a:p>
          <a:p>
            <a:pPr algn="ctr"/>
            <a:r>
              <a:rPr lang="en-US" sz="1200">
                <a:solidFill>
                  <a:srgbClr val="FA0000"/>
                </a:solidFill>
              </a:rPr>
              <a:t> </a:t>
            </a:r>
          </a:p>
          <a:p>
            <a:r>
              <a:rPr lang="ar-EG" sz="1200"/>
              <a:t>                           </a:t>
            </a:r>
            <a:r>
              <a:rPr lang="ar-EG" sz="1200">
                <a:solidFill>
                  <a:srgbClr val="FA0000"/>
                </a:solidFill>
              </a:rPr>
              <a:t>اتصال لفظى                                                                                                              اتصال غير لفظى</a:t>
            </a:r>
          </a:p>
          <a:p>
            <a:r>
              <a:rPr lang="en-US" sz="1200"/>
              <a:t>Non written communication                                                                                      Verbal communication             </a:t>
            </a:r>
          </a:p>
          <a:p>
            <a:r>
              <a:rPr lang="ar-EG" sz="1200"/>
              <a:t>                                                                                                                                           هو التعبير الإنسانى الذى يظهر على وجة الإنسان</a:t>
            </a:r>
          </a:p>
          <a:p>
            <a:pPr algn="ctr"/>
            <a:r>
              <a:rPr lang="ar-EG" sz="1200"/>
              <a:t>                                                                                                                                أو نبرة الصوت أو حركة العين الأنفعالية.</a:t>
            </a:r>
          </a:p>
          <a:p>
            <a:r>
              <a:rPr lang="ar-EG">
                <a:solidFill>
                  <a:srgbClr val="FA0000"/>
                </a:solidFill>
              </a:rPr>
              <a:t>           الأتصال الشفهى</a:t>
            </a:r>
            <a:r>
              <a:rPr lang="ar-EG"/>
              <a:t>                          </a:t>
            </a:r>
            <a:r>
              <a:rPr lang="ar-EG">
                <a:solidFill>
                  <a:srgbClr val="FA0000"/>
                </a:solidFill>
              </a:rPr>
              <a:t>إتصال كتابى</a:t>
            </a:r>
            <a:r>
              <a:rPr lang="ar-EG"/>
              <a:t> </a:t>
            </a:r>
            <a:endParaRPr lang="ar-EG" sz="1200">
              <a:solidFill>
                <a:srgbClr val="FA0000"/>
              </a:solidFill>
            </a:endParaRPr>
          </a:p>
          <a:p>
            <a:r>
              <a:rPr lang="en-US" sz="1200"/>
              <a:t>Written communication         Oral communication           </a:t>
            </a:r>
          </a:p>
          <a:p>
            <a:endParaRPr lang="en-US" sz="1200"/>
          </a:p>
          <a:p>
            <a:pPr algn="ctr"/>
            <a:r>
              <a:rPr lang="ar-EG" sz="1200">
                <a:solidFill>
                  <a:srgbClr val="FA0000"/>
                </a:solidFill>
              </a:rPr>
              <a:t>           التقرير</a:t>
            </a:r>
          </a:p>
          <a:p>
            <a:pPr algn="ctr"/>
            <a:endParaRPr lang="en-US" sz="1200">
              <a:solidFill>
                <a:srgbClr val="FA0000"/>
              </a:solidFill>
            </a:endParaRPr>
          </a:p>
          <a:p>
            <a:pPr algn="ctr"/>
            <a:r>
              <a:rPr lang="ar-EG" sz="1200">
                <a:solidFill>
                  <a:srgbClr val="FA0000"/>
                </a:solidFill>
              </a:rPr>
              <a:t>          نوعية التقرير</a:t>
            </a:r>
          </a:p>
          <a:p>
            <a:pPr algn="ctr"/>
            <a:endParaRPr lang="en-US" sz="1200">
              <a:solidFill>
                <a:srgbClr val="FA0000"/>
              </a:solidFill>
            </a:endParaRPr>
          </a:p>
          <a:p>
            <a:r>
              <a:rPr lang="ar-EG" sz="1200" u="sng">
                <a:solidFill>
                  <a:srgbClr val="FA0000"/>
                </a:solidFill>
              </a:rPr>
              <a:t>تقرير ادارى</a:t>
            </a:r>
            <a:r>
              <a:rPr lang="ar-EG" sz="1200">
                <a:solidFill>
                  <a:srgbClr val="FA0000"/>
                </a:solidFill>
              </a:rPr>
              <a:t>                                                                                  </a:t>
            </a:r>
            <a:r>
              <a:rPr lang="ar-EG" sz="1200" u="sng">
                <a:solidFill>
                  <a:srgbClr val="FA0000"/>
                </a:solidFill>
              </a:rPr>
              <a:t>تقرير  ادبى</a:t>
            </a:r>
            <a:r>
              <a:rPr lang="ar-EG" sz="1200">
                <a:solidFill>
                  <a:srgbClr val="FA0000"/>
                </a:solidFill>
              </a:rPr>
              <a:t>                                                 </a:t>
            </a:r>
            <a:r>
              <a:rPr lang="ar-EG" sz="1200" u="sng">
                <a:solidFill>
                  <a:srgbClr val="FA0000"/>
                </a:solidFill>
              </a:rPr>
              <a:t>تقرير علمى</a:t>
            </a:r>
          </a:p>
          <a:p>
            <a:r>
              <a:rPr lang="ar-EG" sz="1200"/>
              <a:t>   يتعلق بالشئون الأدارية و الفنية                                                   تأثير و نقل المشاعر الأنسانية                               هى التقارير التى لها</a:t>
            </a:r>
          </a:p>
          <a:p>
            <a:r>
              <a:rPr lang="ar-EG" sz="1200"/>
              <a:t>1- نقل المعلومات.                                                                     و الأحاسيس العاطفية بين البشر.                          علاقة بالأبحاث العلمية</a:t>
            </a:r>
          </a:p>
          <a:p>
            <a:r>
              <a:rPr lang="ar-EG" sz="1200"/>
              <a:t>2- حقائق دقيقة و موضوعية عن الخطط و السياسات.                                                                                           و المعملية و الميدانية و التى                                               </a:t>
            </a:r>
          </a:p>
          <a:p>
            <a:r>
              <a:rPr lang="ar-EG" sz="1200"/>
              <a:t>3- اجراءات عمل.                                                                                                                                    تكون عادة مرتبطة بالأبحاث           </a:t>
            </a:r>
          </a:p>
          <a:p>
            <a:pPr algn="ctr"/>
            <a:r>
              <a:rPr lang="ar-EG" sz="1200"/>
              <a:t>4- بيانات و معلومات تساعد على اتخاذ القرار الصحيح.                                                                                       الجامعية و المعاهد و مراكز الأبحاث               </a:t>
            </a:r>
          </a:p>
          <a:p>
            <a:r>
              <a:rPr lang="ar-EG" sz="1200"/>
              <a:t>                                                                                                                                                         المتخصصة.                   </a:t>
            </a:r>
          </a:p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EG" b="1">
                <a:solidFill>
                  <a:srgbClr val="FA0000"/>
                </a:solidFill>
              </a:rPr>
              <a:t>تعريف البحث العلمى</a:t>
            </a:r>
            <a:endParaRPr lang="en-US" b="1">
              <a:solidFill>
                <a:srgbClr val="FA00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371600"/>
            <a:ext cx="88392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ar-EG" sz="2500" b="1"/>
              <a:t>تقصى أو فحص دقيق لاكتشاف معلومات أو علاقات جديدة و نمو المعرفة الحالية و التحقق منها.</a:t>
            </a:r>
          </a:p>
          <a:p>
            <a:pPr>
              <a:lnSpc>
                <a:spcPct val="90000"/>
              </a:lnSpc>
              <a:buFontTx/>
              <a:buNone/>
            </a:pPr>
            <a:endParaRPr lang="ar-EG" sz="2500" b="1"/>
          </a:p>
          <a:p>
            <a:pPr>
              <a:lnSpc>
                <a:spcPct val="90000"/>
              </a:lnSpc>
            </a:pPr>
            <a:r>
              <a:rPr lang="ar-EG" sz="2500" b="1"/>
              <a:t>المحاولة الدقيقة النافذة للتوصل الى حلول للمشكلات التى تؤرق الأنسان و تحيرة.</a:t>
            </a:r>
          </a:p>
          <a:p>
            <a:pPr>
              <a:lnSpc>
                <a:spcPct val="90000"/>
              </a:lnSpc>
              <a:buFontTx/>
              <a:buNone/>
            </a:pPr>
            <a:endParaRPr lang="ar-EG" sz="2500" b="1"/>
          </a:p>
          <a:p>
            <a:pPr>
              <a:lnSpc>
                <a:spcPct val="90000"/>
              </a:lnSpc>
            </a:pPr>
            <a:r>
              <a:rPr lang="ar-EG" sz="2500" b="1"/>
              <a:t>عملية جمع و تسجيل و تحليل بيانات و معلومات و حقائق عن مشكلة معينة لتحديد حلول بديلة لها و اختيار الحل الأمثل فى ظل الظروف المحيطة.</a:t>
            </a:r>
          </a:p>
          <a:p>
            <a:pPr>
              <a:lnSpc>
                <a:spcPct val="90000"/>
              </a:lnSpc>
              <a:buFontTx/>
              <a:buNone/>
            </a:pPr>
            <a:endParaRPr lang="ar-EG" sz="2500" b="1"/>
          </a:p>
          <a:p>
            <a:pPr>
              <a:lnSpc>
                <a:spcPct val="90000"/>
              </a:lnSpc>
            </a:pPr>
            <a:r>
              <a:rPr lang="ar-EG" sz="2500" b="1"/>
              <a:t>تعريف البحث العلمى يختلف باختلاف أنواع البحوث و مجالاتها وأهدافها                  و وسائلها  و أدواتها و بالتالى فانة من المفضل ألا ينشغل الدارس منذ بداية دراستة لمناهج البحث بمسألة التعاريف و يكتفى بالتأكيد على نوعية البحث الجديد و خصائصة.</a:t>
            </a:r>
            <a:endParaRPr lang="en-US" sz="25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924300" y="115888"/>
            <a:ext cx="13684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2400">
                <a:solidFill>
                  <a:srgbClr val="E80E13"/>
                </a:solidFill>
              </a:rPr>
              <a:t>البحوث</a:t>
            </a:r>
            <a:endParaRPr lang="en-US" sz="2400">
              <a:solidFill>
                <a:srgbClr val="E80E13"/>
              </a:solidFill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3276600" y="838200"/>
            <a:ext cx="2735263" cy="6477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2000">
                <a:solidFill>
                  <a:srgbClr val="E80E13"/>
                </a:solidFill>
              </a:rPr>
              <a:t>انواع البحوث العلمية و مناهجه</a:t>
            </a:r>
            <a:endParaRPr lang="en-US" sz="2000">
              <a:solidFill>
                <a:srgbClr val="E80E13"/>
              </a:solidFill>
            </a:endParaRP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140200" y="1701800"/>
            <a:ext cx="1152525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2000">
                <a:solidFill>
                  <a:srgbClr val="E80E13"/>
                </a:solidFill>
              </a:rPr>
              <a:t>التصنيف</a:t>
            </a:r>
            <a:endParaRPr lang="en-US" sz="2000">
              <a:solidFill>
                <a:srgbClr val="E80E13"/>
              </a:solidFill>
            </a:endParaRPr>
          </a:p>
        </p:txBody>
      </p:sp>
      <p:graphicFrame>
        <p:nvGraphicFramePr>
          <p:cNvPr id="2059" name="Group 11"/>
          <p:cNvGraphicFramePr>
            <a:graphicFrameLocks noGrp="1"/>
          </p:cNvGraphicFramePr>
          <p:nvPr/>
        </p:nvGraphicFramePr>
        <p:xfrm>
          <a:off x="574675" y="2598738"/>
          <a:ext cx="8101013" cy="3828923"/>
        </p:xfrm>
        <a:graphic>
          <a:graphicData uri="http://schemas.openxmlformats.org/drawingml/2006/table">
            <a:tbl>
              <a:tblPr rtl="1"/>
              <a:tblGrid>
                <a:gridCol w="2700338"/>
                <a:gridCol w="2700337"/>
                <a:gridCol w="2700338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80E13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بحث  نظرى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E80E13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80E13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بحث تطبيقى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E80E13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80E13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بحث زمنى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E80E13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5863"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1Minus"/>
                        <a:tabLst/>
                      </a:pP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بحوث تهدف الى التوصل الى قوانين أو بديهيات علمية تدخل فى البنية الأساسية للعلم.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1Minus"/>
                        <a:tabLst/>
                      </a:pP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يتناول هذا النوع من الأبحاث الموضوعات الأدارية و العلمية و الأجتماعية.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</a:t>
                      </a:r>
                      <a:r>
                        <a:rPr kumimoji="0" lang="ar-EG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لعلوم</a:t>
                      </a: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 مثل  الكيمياء – الفيزياء – الرياضيات – الفللك – الجيولوجيا. 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الموضوعات الأجتماعية</a:t>
                      </a: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 علم الأجتماع – الفلسفة و المنطق – الأدب و التاريخ.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2Minus"/>
                        <a:tabLst/>
                      </a:pP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بحوث لها فائدة فى حل مشاكل قائمة و حلول اخرى مستقبلية لحل المشاكل.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2Minus"/>
                        <a:tabLst/>
                      </a:pP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يضاف فى هذا النوع ” الدراسات الميدانية ( الأحصائيات – الأستقصاءات)“.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2Minus"/>
                        <a:tabLst/>
                      </a:pP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و تزداد الدراسات المعملية ( فى حالة العلوم التطبيقية ).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2Minus"/>
                        <a:tabLst/>
                      </a:pP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طبيعة هذة البحوث وصفية انها تيحث فى دراسة الأحداث و الظواهر التى انتهت.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2Minus"/>
                        <a:tabLst/>
                      </a:pP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تقوم هذة الأبحاث بسرد وصفى تاريخى للظاهرة.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2Minus"/>
                        <a:tabLst/>
                      </a:pP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اسلوب الملاحظة يكون على الأثار الباقية من بقايا الماضى.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2Minus"/>
                        <a:tabLst/>
                      </a:pP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يطبق هذا النوع على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- الأقتصاد ( الأنتاجى فى زمن ما – ادوات الأنتاج )</a:t>
                      </a:r>
                    </a:p>
                    <a:p>
                      <a:pPr marL="533400" marR="0" lvl="0" indent="-5334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- العصور ( عصر البخار – عصر الثورة الصناعية – عصر الأتصالات – عصر الكمبيوتر )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 gridSpan="3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E80E13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مصادر البيانات فى البحوث التاريخية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E80E13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المصادر الأولية: </a:t>
                      </a: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80E13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الأشخاص على قيد الحياة -  الوثائق و السجلات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E80E13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المصلدر الثانوية:  </a:t>
                      </a: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المؤلفات المراجع و الكتب و الدوريات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EG" sz="12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E80E13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أدوات القياس:  </a:t>
                      </a:r>
                      <a:r>
                        <a:rPr kumimoji="0" lang="ar-EG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يجب مراعاة الأصالة و الصحة و المضمون</a:t>
                      </a:r>
                      <a:endParaRPr kumimoji="0" lang="en-US" sz="1200" b="1" i="0" u="sng" strike="noStrike" cap="none" normalizeH="0" baseline="0" smtClean="0">
                        <a:ln>
                          <a:noFill/>
                        </a:ln>
                        <a:solidFill>
                          <a:srgbClr val="E80E13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4643438" y="23495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>
            <a:off x="4643438" y="14859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>
            <a:off x="5292725" y="2349500"/>
            <a:ext cx="19431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079" name="Line 31"/>
          <p:cNvSpPr>
            <a:spLocks noChangeShapeType="1"/>
          </p:cNvSpPr>
          <p:nvPr/>
        </p:nvSpPr>
        <p:spPr bwMode="auto">
          <a:xfrm flipH="1">
            <a:off x="2339975" y="2349500"/>
            <a:ext cx="18002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rganization Chart 2"/>
          <p:cNvGraphicFramePr>
            <a:graphicFrameLocks/>
          </p:cNvGraphicFramePr>
          <p:nvPr/>
        </p:nvGraphicFramePr>
        <p:xfrm>
          <a:off x="304800" y="690563"/>
          <a:ext cx="8610600" cy="3500437"/>
        </p:xfrm>
        <a:graphic>
          <a:graphicData uri="http://schemas.openxmlformats.org/drawingml/2006/compatibility">
            <com:legacyDrawing xmlns:com="http://schemas.openxmlformats.org/drawingml/2006/compatibility" spid="_x0000_s25602"/>
          </a:graphicData>
        </a:graphic>
      </p:graphicFrame>
      <p:sp>
        <p:nvSpPr>
          <p:cNvPr id="25616" name="_s1039"/>
          <p:cNvSpPr>
            <a:spLocks noChangeArrowheads="1"/>
          </p:cNvSpPr>
          <p:nvPr/>
        </p:nvSpPr>
        <p:spPr bwMode="auto">
          <a:xfrm>
            <a:off x="76200" y="4926013"/>
            <a:ext cx="1752600" cy="94138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0"/>
              </a:spcBef>
            </a:pPr>
            <a:r>
              <a:rPr lang="ar-EG" sz="2000">
                <a:latin typeface="Arial Black" pitchFamily="34" charset="0"/>
              </a:rPr>
              <a:t>اختيار</a:t>
            </a:r>
          </a:p>
          <a:p>
            <a:pPr algn="ctr">
              <a:spcBef>
                <a:spcPct val="0"/>
              </a:spcBef>
            </a:pPr>
            <a:r>
              <a:rPr lang="ar-EG" sz="2000">
                <a:latin typeface="Arial Black" pitchFamily="34" charset="0"/>
              </a:rPr>
              <a:t> البديل الأمثل</a:t>
            </a:r>
            <a:endParaRPr lang="en-US" sz="2000">
              <a:latin typeface="Arial Black" pitchFamily="34" charset="0"/>
            </a:endParaRPr>
          </a:p>
        </p:txBody>
      </p:sp>
      <p:sp>
        <p:nvSpPr>
          <p:cNvPr id="25617" name="_s1040"/>
          <p:cNvSpPr>
            <a:spLocks noChangeArrowheads="1"/>
          </p:cNvSpPr>
          <p:nvPr/>
        </p:nvSpPr>
        <p:spPr bwMode="auto">
          <a:xfrm>
            <a:off x="6934200" y="4876800"/>
            <a:ext cx="1905000" cy="1066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0"/>
              </a:spcBef>
            </a:pPr>
            <a:r>
              <a:rPr lang="ar-EG" sz="1800"/>
              <a:t>التوصل الى معرفة </a:t>
            </a:r>
          </a:p>
          <a:p>
            <a:pPr algn="ctr">
              <a:spcBef>
                <a:spcPct val="0"/>
              </a:spcBef>
            </a:pPr>
            <a:r>
              <a:rPr lang="ar-EG" sz="1800"/>
              <a:t>الأسباب الحقيقية</a:t>
            </a:r>
            <a:endParaRPr lang="en-US" sz="1800"/>
          </a:p>
        </p:txBody>
      </p:sp>
      <p:sp>
        <p:nvSpPr>
          <p:cNvPr id="25618" name="_s1039"/>
          <p:cNvSpPr>
            <a:spLocks noChangeArrowheads="1"/>
          </p:cNvSpPr>
          <p:nvPr/>
        </p:nvSpPr>
        <p:spPr bwMode="auto">
          <a:xfrm>
            <a:off x="4495800" y="4876800"/>
            <a:ext cx="1752600" cy="1066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0"/>
              </a:spcBef>
            </a:pPr>
            <a:r>
              <a:rPr lang="ar-EG" sz="1800"/>
              <a:t>اقتراح مجموعة من </a:t>
            </a:r>
          </a:p>
          <a:p>
            <a:pPr algn="ctr">
              <a:spcBef>
                <a:spcPct val="0"/>
              </a:spcBef>
            </a:pPr>
            <a:r>
              <a:rPr lang="ar-EG" sz="1800"/>
              <a:t>الحلول أو البدائل</a:t>
            </a:r>
            <a:endParaRPr lang="en-US" sz="1800"/>
          </a:p>
        </p:txBody>
      </p:sp>
      <p:sp>
        <p:nvSpPr>
          <p:cNvPr id="25619" name="_s1039"/>
          <p:cNvSpPr>
            <a:spLocks noChangeArrowheads="1"/>
          </p:cNvSpPr>
          <p:nvPr/>
        </p:nvSpPr>
        <p:spPr bwMode="auto">
          <a:xfrm>
            <a:off x="2209800" y="4876800"/>
            <a:ext cx="1752600" cy="1066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>
              <a:spcBef>
                <a:spcPct val="0"/>
              </a:spcBef>
            </a:pPr>
            <a:r>
              <a:rPr lang="ar-EG" sz="2000">
                <a:latin typeface="Arial Black" pitchFamily="34" charset="0"/>
              </a:rPr>
              <a:t>تقييم </a:t>
            </a:r>
          </a:p>
          <a:p>
            <a:pPr algn="ctr">
              <a:spcBef>
                <a:spcPct val="0"/>
              </a:spcBef>
            </a:pPr>
            <a:r>
              <a:rPr lang="ar-EG" sz="2000">
                <a:latin typeface="Arial Black" pitchFamily="34" charset="0"/>
              </a:rPr>
              <a:t>هذة البدائل</a:t>
            </a:r>
            <a:endParaRPr lang="en-US" sz="2000">
              <a:latin typeface="Arial Black" pitchFamily="34" charset="0"/>
            </a:endParaRPr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4572000" y="41910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V="1">
            <a:off x="1143000" y="4572000"/>
            <a:ext cx="7010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1143000" y="45720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5334000" y="4572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3048000" y="4572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8153400" y="45720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EG" b="1">
                <a:solidFill>
                  <a:srgbClr val="FA0000"/>
                </a:solidFill>
              </a:rPr>
              <a:t>خصائص البحث العلمى</a:t>
            </a:r>
            <a:endParaRPr lang="en-US" b="1">
              <a:solidFill>
                <a:srgbClr val="FA00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Char char="§"/>
            </a:pPr>
            <a:r>
              <a:rPr lang="ar-EG" sz="2800" b="1"/>
              <a:t>الدقة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ar-EG" sz="2800" b="1"/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§"/>
            </a:pPr>
            <a:r>
              <a:rPr lang="ar-EG" sz="2800" b="1"/>
              <a:t> الموضوعية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ar-EG" sz="2800" b="1"/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§"/>
            </a:pPr>
            <a:r>
              <a:rPr lang="ar-EG" sz="2800" b="1"/>
              <a:t>التنبؤ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ar-EG" sz="2800" b="1"/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§"/>
            </a:pPr>
            <a:r>
              <a:rPr lang="ar-EG" sz="2800" b="1"/>
              <a:t>امكانية الأثبات أو التحقق من صحة النتائج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ar-EG" sz="2800" b="1"/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§"/>
            </a:pPr>
            <a:r>
              <a:rPr lang="ar-EG" sz="2800" b="1"/>
              <a:t>كيفية ضبط العوامل و الظروف و المتغيرات المؤثرة فى البحث و نتائجة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EG" b="1">
                <a:solidFill>
                  <a:srgbClr val="FA0000"/>
                </a:solidFill>
              </a:rPr>
              <a:t>مواصفات وخصائص البحث العلمى</a:t>
            </a:r>
            <a:endParaRPr lang="en-US" b="1">
              <a:solidFill>
                <a:srgbClr val="FA000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ar-EG" sz="2400" b="1"/>
              <a:t>التحديد الدقيق  والتشخيص السليم لتوصيف الموقف أو المشكلة ثم يقوم الباحث بوضع فروض لحل هذه المشكلة.</a:t>
            </a:r>
          </a:p>
          <a:p>
            <a:pPr marL="609600" indent="-609600">
              <a:lnSpc>
                <a:spcPct val="90000"/>
              </a:lnSpc>
            </a:pPr>
            <a:endParaRPr lang="ar-EG" sz="2400" b="1"/>
          </a:p>
          <a:p>
            <a:pPr marL="609600" indent="-609600">
              <a:lnSpc>
                <a:spcPct val="90000"/>
              </a:lnSpc>
            </a:pPr>
            <a:r>
              <a:rPr lang="ar-EG" sz="2400" b="1"/>
              <a:t>  يقوم الباحث بإستخدام طرق وأساليب علمية لإختبار صحة هذه الفروض وللتوصل الى حلول لهذه المشكلة.</a:t>
            </a:r>
          </a:p>
          <a:p>
            <a:pPr marL="609600" indent="-609600">
              <a:lnSpc>
                <a:spcPct val="90000"/>
              </a:lnSpc>
            </a:pPr>
            <a:endParaRPr lang="ar-EG" sz="2400" b="1"/>
          </a:p>
          <a:p>
            <a:pPr marL="609600" indent="-609600">
              <a:lnSpc>
                <a:spcPct val="90000"/>
              </a:lnSpc>
            </a:pPr>
            <a:r>
              <a:rPr lang="ar-EG" sz="2400" b="1"/>
              <a:t>أن يوضح المبررات ( التبرير المنطقى ) للحلول التى تم التوصل اليها لحل المشكلة مستخدمآ فى ذلك العقل والمنطق دون تحيز لإثبات صلاحية هذه المبررات فى الوصول للحل.</a:t>
            </a:r>
          </a:p>
          <a:p>
            <a:pPr marL="609600" indent="-609600">
              <a:lnSpc>
                <a:spcPct val="90000"/>
              </a:lnSpc>
            </a:pPr>
            <a:endParaRPr lang="ar-EG" sz="2400" b="1"/>
          </a:p>
          <a:p>
            <a:pPr marL="609600" indent="-609600">
              <a:lnSpc>
                <a:spcPct val="90000"/>
              </a:lnSpc>
            </a:pPr>
            <a:r>
              <a:rPr lang="ar-EG" sz="2400" b="1"/>
              <a:t> إثبات النتائج التى أشار اليها الباحث وإن امكن وضع نموذج للمشكلة وتطبيق عليها النتائج ودراسة مدى صحتها.</a:t>
            </a:r>
            <a:endParaRPr lang="en-US" sz="2400" b="1"/>
          </a:p>
          <a:p>
            <a:pPr marL="609600" indent="-609600">
              <a:lnSpc>
                <a:spcPct val="90000"/>
              </a:lnSpc>
            </a:pP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514600" y="609600"/>
            <a:ext cx="4419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58850">
              <a:spcBef>
                <a:spcPct val="0"/>
              </a:spcBef>
            </a:pPr>
            <a:r>
              <a:rPr lang="ar-EG" sz="2800">
                <a:solidFill>
                  <a:srgbClr val="FA0000"/>
                </a:solidFill>
                <a:cs typeface="Simplified Arabic" pitchFamily="18" charset="-78"/>
              </a:rPr>
              <a:t>خصائص البحث العلمى</a:t>
            </a:r>
            <a:endParaRPr lang="en-US" sz="2800">
              <a:solidFill>
                <a:srgbClr val="FA0000"/>
              </a:solidFill>
              <a:cs typeface="Simplified Arabic" pitchFamily="18" charset="-78"/>
            </a:endParaRP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4572000" y="1371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H="1">
            <a:off x="914400" y="2209800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7467600" y="2971800"/>
            <a:ext cx="15240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5783" tIns="47891" rIns="95783" bIns="47891" anchor="ctr"/>
          <a:lstStyle/>
          <a:p>
            <a:pPr defTabSz="958850">
              <a:spcBef>
                <a:spcPct val="0"/>
              </a:spcBef>
            </a:pPr>
            <a:endParaRPr lang="ar-EG" sz="1800"/>
          </a:p>
          <a:p>
            <a:pPr defTabSz="958850">
              <a:spcBef>
                <a:spcPct val="0"/>
              </a:spcBef>
            </a:pPr>
            <a:endParaRPr lang="ar-EG" sz="1800">
              <a:solidFill>
                <a:srgbClr val="FA0000"/>
              </a:solidFill>
            </a:endParaRPr>
          </a:p>
          <a:p>
            <a:pPr defTabSz="958850">
              <a:spcBef>
                <a:spcPct val="0"/>
              </a:spcBef>
            </a:pPr>
            <a:r>
              <a:rPr lang="ar-EG" sz="1800">
                <a:solidFill>
                  <a:srgbClr val="FA0000"/>
                </a:solidFill>
              </a:rPr>
              <a:t>الدقة والتحديد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موضوع البحث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أدوات البحث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بيانات البحث</a:t>
            </a:r>
          </a:p>
          <a:p>
            <a:pPr defTabSz="958850">
              <a:spcBef>
                <a:spcPct val="0"/>
              </a:spcBef>
            </a:pPr>
            <a:endParaRPr lang="en-US" sz="1800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5638800" y="2971800"/>
            <a:ext cx="16764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5783" tIns="47891" rIns="95783" bIns="47891" anchor="ctr"/>
          <a:lstStyle/>
          <a:p>
            <a:pPr defTabSz="958850">
              <a:spcBef>
                <a:spcPct val="0"/>
              </a:spcBef>
            </a:pPr>
            <a:endParaRPr lang="ar-EG" sz="1800"/>
          </a:p>
          <a:p>
            <a:pPr defTabSz="958850">
              <a:spcBef>
                <a:spcPct val="0"/>
              </a:spcBef>
            </a:pPr>
            <a:r>
              <a:rPr lang="ar-EG" sz="1800">
                <a:solidFill>
                  <a:srgbClr val="FA0000"/>
                </a:solidFill>
              </a:rPr>
              <a:t>الموضوعية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عنوان البحث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أهداف البحث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النتائج التى توصل </a:t>
            </a:r>
          </a:p>
          <a:p>
            <a:pPr defTabSz="958850">
              <a:spcBef>
                <a:spcPct val="0"/>
              </a:spcBef>
            </a:pPr>
            <a:r>
              <a:rPr lang="ar-EG" sz="1800"/>
              <a:t>اليها الباحث</a:t>
            </a:r>
            <a:endParaRPr lang="en-US" sz="1800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810000" y="2971800"/>
            <a:ext cx="16002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58850">
              <a:spcBef>
                <a:spcPct val="0"/>
              </a:spcBef>
            </a:pPr>
            <a:endParaRPr lang="ar-EG" sz="1800"/>
          </a:p>
          <a:p>
            <a:pPr defTabSz="958850">
              <a:spcBef>
                <a:spcPct val="0"/>
              </a:spcBef>
            </a:pPr>
            <a:r>
              <a:rPr lang="ar-EG" sz="1800">
                <a:solidFill>
                  <a:srgbClr val="FA0000"/>
                </a:solidFill>
              </a:rPr>
              <a:t>التنظيم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الترتيب المنطقى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التناسب 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الوحدة</a:t>
            </a:r>
            <a:endParaRPr lang="en-US" sz="1800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2057400" y="2971800"/>
            <a:ext cx="16002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58850">
              <a:spcBef>
                <a:spcPct val="0"/>
              </a:spcBef>
            </a:pPr>
            <a:endParaRPr lang="ar-EG" sz="1800"/>
          </a:p>
          <a:p>
            <a:pPr defTabSz="958850">
              <a:spcBef>
                <a:spcPct val="0"/>
              </a:spcBef>
            </a:pPr>
            <a:r>
              <a:rPr lang="ar-EG" sz="1800">
                <a:solidFill>
                  <a:srgbClr val="FA0000"/>
                </a:solidFill>
              </a:rPr>
              <a:t>الامانة العلمية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الأفكار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الأسلوب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الأمانة الفكرية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المراجع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تنوع المراجع </a:t>
            </a:r>
          </a:p>
          <a:p>
            <a:pPr defTabSz="958850">
              <a:spcBef>
                <a:spcPct val="0"/>
              </a:spcBef>
            </a:pPr>
            <a:r>
              <a:rPr lang="ar-EG" sz="1800"/>
              <a:t>والمصدر عامة</a:t>
            </a:r>
            <a:endParaRPr lang="en-US" sz="1800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152400" y="2971800"/>
            <a:ext cx="17526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58850">
              <a:spcBef>
                <a:spcPct val="0"/>
              </a:spcBef>
            </a:pPr>
            <a:endParaRPr lang="ar-EG" sz="1800"/>
          </a:p>
          <a:p>
            <a:pPr defTabSz="958850">
              <a:spcBef>
                <a:spcPct val="0"/>
              </a:spcBef>
            </a:pPr>
            <a:r>
              <a:rPr lang="ar-EG" sz="1800">
                <a:solidFill>
                  <a:srgbClr val="FA0000"/>
                </a:solidFill>
              </a:rPr>
              <a:t>الشكل واللغة والقواعد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نمط الصفحات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إختيار الألفاظ</a:t>
            </a:r>
          </a:p>
          <a:p>
            <a:pPr defTabSz="958850">
              <a:spcBef>
                <a:spcPct val="0"/>
              </a:spcBef>
              <a:buFontTx/>
              <a:buChar char="•"/>
            </a:pPr>
            <a:r>
              <a:rPr lang="ar-EG" sz="1800"/>
              <a:t> الإستمرارية</a:t>
            </a:r>
            <a:endParaRPr lang="en-US" sz="1800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914400" y="2209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2819400" y="2209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4572000" y="2209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6629400" y="2209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8839200" y="2209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EG" b="1">
                <a:solidFill>
                  <a:srgbClr val="FA0000"/>
                </a:solidFill>
              </a:rPr>
              <a:t>مميزات الأسلوب العلمى فى البحث</a:t>
            </a:r>
            <a:endParaRPr lang="en-US" b="1">
              <a:solidFill>
                <a:srgbClr val="FA00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1816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ar-EG" sz="2400" b="1"/>
              <a:t>1-    البحث وراء المسببات الحقيقية للأحداث و الظواهر</a:t>
            </a:r>
            <a:r>
              <a:rPr lang="ar-EG" sz="2400"/>
              <a:t>.</a:t>
            </a:r>
          </a:p>
          <a:p>
            <a:pPr marL="609600" indent="-609600">
              <a:buFontTx/>
              <a:buNone/>
            </a:pPr>
            <a:endParaRPr lang="ar-EG" sz="2400"/>
          </a:p>
          <a:p>
            <a:pPr marL="609600" indent="-609600">
              <a:buFontTx/>
              <a:buNone/>
            </a:pPr>
            <a:r>
              <a:rPr lang="ar-EG" sz="2400" b="1"/>
              <a:t>2</a:t>
            </a:r>
            <a:r>
              <a:rPr lang="ar-EG" sz="2400"/>
              <a:t>-</a:t>
            </a:r>
            <a:r>
              <a:rPr lang="ar-EG" sz="2400" b="1"/>
              <a:t>   الدقة فى جمع المعلومات من مصادر متعددة موثوق فى صحتها و عدم التسرع فى اتخاذ القرارات دون الحصول على النتائج الموثوق فى صحتها.</a:t>
            </a:r>
          </a:p>
          <a:p>
            <a:pPr marL="609600" indent="-609600">
              <a:buFontTx/>
              <a:buNone/>
            </a:pPr>
            <a:endParaRPr lang="ar-EG" sz="2400" b="1"/>
          </a:p>
          <a:p>
            <a:pPr marL="609600" indent="-609600">
              <a:buFontTx/>
              <a:buNone/>
            </a:pPr>
            <a:r>
              <a:rPr lang="ar-EG" sz="2400"/>
              <a:t>3</a:t>
            </a:r>
            <a:r>
              <a:rPr lang="ar-EG" sz="2400" b="1"/>
              <a:t>-   كفاية الأدلة للوصول الى القرارات أو الحلول الصحيحة و ذلك باستخدام  معايير الصحة و الموضوعية و الملاءمة فى تقدير ما يتم جمعة من بيانات.</a:t>
            </a:r>
          </a:p>
          <a:p>
            <a:pPr marL="609600" indent="-609600">
              <a:buFontTx/>
              <a:buNone/>
            </a:pPr>
            <a:endParaRPr lang="ar-EG" sz="2400"/>
          </a:p>
          <a:p>
            <a:pPr marL="609600" indent="-609600">
              <a:buFontTx/>
              <a:buNone/>
            </a:pPr>
            <a:r>
              <a:rPr lang="ar-EG" sz="2400" b="1"/>
              <a:t>4-   يعتمد البحث العلمى على استخدام الأدوات و الأساليب الرياضية و الإحصائية.</a:t>
            </a:r>
          </a:p>
          <a:p>
            <a:pPr marL="609600" indent="-609600">
              <a:buFontTx/>
              <a:buNone/>
            </a:pP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209800" y="457200"/>
            <a:ext cx="44958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EG" sz="2800">
                <a:solidFill>
                  <a:srgbClr val="FF0000"/>
                </a:solidFill>
                <a:cs typeface="Simplified Arabic" pitchFamily="18" charset="-78"/>
              </a:rPr>
              <a:t>الإطار النظرى للبحث</a:t>
            </a:r>
          </a:p>
          <a:p>
            <a:pPr algn="ctr"/>
            <a:r>
              <a:rPr lang="ar-EG" sz="2800">
                <a:solidFill>
                  <a:srgbClr val="FF0000"/>
                </a:solidFill>
                <a:cs typeface="Simplified Arabic" pitchFamily="18" charset="-78"/>
              </a:rPr>
              <a:t>1. إختيار وتحديد مشكلة البحث</a:t>
            </a:r>
            <a:endParaRPr lang="en-US" sz="2800">
              <a:solidFill>
                <a:srgbClr val="FF0000"/>
              </a:solidFill>
              <a:cs typeface="Simplified Arabic" pitchFamily="18" charset="-78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981200" y="1828800"/>
            <a:ext cx="655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ar-EG" sz="2800" b="0">
                <a:cs typeface="Simplified Arabic" pitchFamily="18" charset="-78"/>
              </a:rPr>
              <a:t> يختار الباحث موضوع البحث ( المشكلة ) من:</a:t>
            </a:r>
            <a:endParaRPr lang="en-US" sz="2800" b="0">
              <a:cs typeface="Simplified Arabic" pitchFamily="18" charset="-78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267200" y="2438400"/>
            <a:ext cx="3810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ar-EG" sz="2000" b="0">
                <a:cs typeface="Simplified Arabic" pitchFamily="18" charset="-78"/>
              </a:rPr>
              <a:t>مجال تخصصه.</a:t>
            </a:r>
          </a:p>
          <a:p>
            <a:pPr marL="342900" indent="-342900">
              <a:buFontTx/>
              <a:buAutoNum type="arabicPeriod"/>
            </a:pPr>
            <a:r>
              <a:rPr lang="ar-EG" sz="2000" b="0">
                <a:cs typeface="Simplified Arabic" pitchFamily="18" charset="-78"/>
              </a:rPr>
              <a:t>ظواهر ومشكلات المجتمع.</a:t>
            </a:r>
          </a:p>
          <a:p>
            <a:pPr marL="342900" indent="-342900">
              <a:buFontTx/>
              <a:buAutoNum type="arabicPeriod"/>
            </a:pPr>
            <a:r>
              <a:rPr lang="ar-EG" sz="2000" b="0">
                <a:cs typeface="Simplified Arabic" pitchFamily="18" charset="-78"/>
              </a:rPr>
              <a:t>خياله.</a:t>
            </a:r>
          </a:p>
          <a:p>
            <a:pPr marL="342900" indent="-342900">
              <a:buFontTx/>
              <a:buAutoNum type="arabicPeriod"/>
            </a:pPr>
            <a:r>
              <a:rPr lang="ar-EG" sz="2000" b="0">
                <a:cs typeface="Simplified Arabic" pitchFamily="18" charset="-78"/>
              </a:rPr>
              <a:t>الخبرة الشخصية.</a:t>
            </a:r>
            <a:endParaRPr lang="en-US" sz="2000" b="0">
              <a:cs typeface="Simplified Arabic" pitchFamily="18" charset="-78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219200" y="42672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ar-EG" sz="2800" b="0">
                <a:cs typeface="Simplified Arabic" pitchFamily="18" charset="-78"/>
              </a:rPr>
              <a:t> ويمكن تحديد خمسة مصادر رئيسية أخرى لعملية الاختيار:</a:t>
            </a:r>
            <a:endParaRPr lang="en-US" sz="2800" b="0">
              <a:cs typeface="Simplified Arabic" pitchFamily="18" charset="-78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2971800" y="4937125"/>
            <a:ext cx="51816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ar-EG" sz="2000" b="0">
                <a:cs typeface="Simplified Arabic" pitchFamily="18" charset="-78"/>
              </a:rPr>
              <a:t>المشرفون على البحث.</a:t>
            </a:r>
          </a:p>
          <a:p>
            <a:pPr marL="342900" indent="-342900">
              <a:buFontTx/>
              <a:buAutoNum type="arabicPeriod"/>
            </a:pPr>
            <a:r>
              <a:rPr lang="ar-EG" sz="2000" b="0">
                <a:cs typeface="Simplified Arabic" pitchFamily="18" charset="-78"/>
              </a:rPr>
              <a:t>المراجع الخاصة بمجال الدراسة.</a:t>
            </a:r>
          </a:p>
          <a:p>
            <a:pPr marL="342900" indent="-342900">
              <a:buFontTx/>
              <a:buAutoNum type="arabicPeriod"/>
            </a:pPr>
            <a:r>
              <a:rPr lang="ar-EG" sz="2000" b="0">
                <a:cs typeface="Simplified Arabic" pitchFamily="18" charset="-78"/>
              </a:rPr>
              <a:t>الشعور بالمشكلة.</a:t>
            </a:r>
          </a:p>
          <a:p>
            <a:pPr marL="342900" indent="-342900">
              <a:buFontTx/>
              <a:buAutoNum type="arabicPeriod"/>
            </a:pPr>
            <a:r>
              <a:rPr lang="ar-EG" sz="2000" b="0">
                <a:cs typeface="Simplified Arabic" pitchFamily="18" charset="-78"/>
              </a:rPr>
              <a:t>البحث الخاص بإحدى المؤسسات.</a:t>
            </a:r>
            <a:endParaRPr lang="en-US" sz="2000" b="0"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600200" y="685800"/>
            <a:ext cx="601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EG" sz="2800">
                <a:solidFill>
                  <a:srgbClr val="FF0000"/>
                </a:solidFill>
                <a:cs typeface="Simplified Arabic" pitchFamily="18" charset="-78"/>
              </a:rPr>
              <a:t>2. بعض الأسس الرئيسية لإختيار مشكلة البحث</a:t>
            </a:r>
            <a:endParaRPr lang="en-US" sz="2800">
              <a:solidFill>
                <a:srgbClr val="FF0000"/>
              </a:solidFill>
              <a:cs typeface="Simplified Arabic" pitchFamily="18" charset="-78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057400" y="1447800"/>
            <a:ext cx="57150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ar-EG" sz="2000" b="0">
                <a:cs typeface="Simplified Arabic" pitchFamily="18" charset="-78"/>
              </a:rPr>
              <a:t>مدى توافر الإمكانيات اللازمة لإجراء البحث.</a:t>
            </a:r>
          </a:p>
          <a:p>
            <a:pPr marL="342900" indent="-342900">
              <a:buFontTx/>
              <a:buAutoNum type="arabicPeriod"/>
            </a:pPr>
            <a:r>
              <a:rPr lang="ar-EG" sz="2000" b="0">
                <a:cs typeface="Simplified Arabic" pitchFamily="18" charset="-78"/>
              </a:rPr>
              <a:t>أهمية المشكلة نفسها.</a:t>
            </a:r>
          </a:p>
          <a:p>
            <a:pPr marL="342900" indent="-342900">
              <a:buFontTx/>
              <a:buAutoNum type="arabicPeriod"/>
            </a:pPr>
            <a:r>
              <a:rPr lang="ar-EG" sz="2000" b="0">
                <a:cs typeface="Simplified Arabic" pitchFamily="18" charset="-78"/>
              </a:rPr>
              <a:t>مدى إتفاق البحث مع ميول الباحث.</a:t>
            </a:r>
          </a:p>
          <a:p>
            <a:pPr marL="342900" indent="-342900">
              <a:buFontTx/>
              <a:buAutoNum type="arabicPeriod"/>
            </a:pPr>
            <a:r>
              <a:rPr lang="ar-EG" sz="2000" b="0">
                <a:cs typeface="Simplified Arabic" pitchFamily="18" charset="-78"/>
              </a:rPr>
              <a:t>مراعاه الزمن.</a:t>
            </a:r>
          </a:p>
          <a:p>
            <a:pPr marL="342900" indent="-342900">
              <a:buFontTx/>
              <a:buAutoNum type="arabicPeriod"/>
            </a:pPr>
            <a:r>
              <a:rPr lang="ar-EG" sz="2000" b="0">
                <a:cs typeface="Simplified Arabic" pitchFamily="18" charset="-78"/>
              </a:rPr>
              <a:t>إمكانية الحصول على موافقات اللازمة للقيام بالبحث.</a:t>
            </a:r>
            <a:endParaRPr lang="en-US" sz="2000" b="0">
              <a:cs typeface="Simplified Arabic" pitchFamily="18" charset="-78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895600" y="4129088"/>
            <a:ext cx="358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EG" sz="2800">
                <a:solidFill>
                  <a:srgbClr val="FF0000"/>
                </a:solidFill>
                <a:cs typeface="Simplified Arabic" pitchFamily="18" charset="-78"/>
              </a:rPr>
              <a:t>3. مواصفات هدف البحث</a:t>
            </a:r>
            <a:endParaRPr lang="en-US" sz="2800">
              <a:solidFill>
                <a:srgbClr val="FF0000"/>
              </a:solidFill>
              <a:cs typeface="Simplified Arabic" pitchFamily="18" charset="-78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295400" y="4860925"/>
            <a:ext cx="6477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buFontTx/>
              <a:buAutoNum type="arabicPeriod"/>
            </a:pPr>
            <a:r>
              <a:rPr lang="ar-EG" sz="2000" b="0">
                <a:cs typeface="Simplified Arabic" pitchFamily="18" charset="-78"/>
              </a:rPr>
              <a:t>بسيط.         2. مفهوم.       3. محدد.        4. مباشر.</a:t>
            </a:r>
          </a:p>
          <a:p>
            <a:pPr marL="342900" indent="-342900" algn="ctr"/>
            <a:r>
              <a:rPr lang="ar-EG" sz="2000" b="0">
                <a:cs typeface="Simplified Arabic" pitchFamily="18" charset="-78"/>
              </a:rPr>
              <a:t>5. واقعى يمكن تحقيقه.</a:t>
            </a:r>
            <a:endParaRPr lang="en-US" sz="2000" b="0"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676400" y="304800"/>
            <a:ext cx="5486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EG" sz="2800">
                <a:solidFill>
                  <a:srgbClr val="FF0000"/>
                </a:solidFill>
                <a:cs typeface="Simplified Arabic" pitchFamily="18" charset="-78"/>
              </a:rPr>
              <a:t>4. تحديد الدراسات السابقة للبحث</a:t>
            </a:r>
            <a:endParaRPr lang="en-US" sz="2800">
              <a:solidFill>
                <a:srgbClr val="FF0000"/>
              </a:solidFill>
              <a:cs typeface="Simplified Arabic" pitchFamily="18" charset="-78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600200" y="914400"/>
            <a:ext cx="6858000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الاستعانة بالمكتبات العامة والخاصة.</a:t>
            </a:r>
          </a:p>
          <a:p>
            <a:pPr marL="342900" indent="-342900"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مسح للدراسات السابقة بإستخدام المحاسب الالى.</a:t>
            </a:r>
          </a:p>
          <a:p>
            <a:pPr marL="342900" indent="-342900"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مسح شبكات المعلومات المختلفة والانترنت.</a:t>
            </a:r>
          </a:p>
          <a:p>
            <a:pPr marL="342900" indent="-342900"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مراجعة قائمة الابحاث السابقة بالقسم والكلية والجامعة فى مجال التخصص.</a:t>
            </a:r>
          </a:p>
          <a:p>
            <a:pPr marL="342900" indent="-342900"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إستشاره بعض أعضاء هيئة التدريس اللذين يعملون فى نفس المجال.</a:t>
            </a:r>
          </a:p>
          <a:p>
            <a:pPr marL="342900" indent="-342900"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عند سرد هذه الابحاث ( السابقة ) يجب أن :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438400" y="3352800"/>
            <a:ext cx="4419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Char char="•"/>
            </a:pPr>
            <a:r>
              <a:rPr lang="ar-EG" sz="1800" b="0">
                <a:cs typeface="Simplified Arabic" pitchFamily="18" charset="-78"/>
              </a:rPr>
              <a:t> يذكر اسم الباحث أو الجهه الباحثة.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ar-EG" sz="1800" b="0">
                <a:cs typeface="Simplified Arabic" pitchFamily="18" charset="-78"/>
              </a:rPr>
              <a:t> مشكلة البحث.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ar-EG" sz="1800" b="0">
                <a:cs typeface="Simplified Arabic" pitchFamily="18" charset="-78"/>
              </a:rPr>
              <a:t> منهجية البحث.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ar-EG" sz="1800" b="0">
                <a:cs typeface="Simplified Arabic" pitchFamily="18" charset="-78"/>
              </a:rPr>
              <a:t> أهم النتائج.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ar-EG" sz="1800" b="0">
                <a:cs typeface="Simplified Arabic" pitchFamily="18" charset="-78"/>
              </a:rPr>
              <a:t> سنه إجراء ونشر البحث.</a:t>
            </a:r>
            <a:endParaRPr lang="en-US" sz="1800" b="0">
              <a:cs typeface="Simplified Arabic" pitchFamily="18" charset="-78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903288" y="4814888"/>
            <a:ext cx="7478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EG" sz="2800">
                <a:solidFill>
                  <a:srgbClr val="FF0000"/>
                </a:solidFill>
                <a:cs typeface="Simplified Arabic" pitchFamily="18" charset="-78"/>
              </a:rPr>
              <a:t>5. إستخدام وتحديد النظريات السابقة والنموذج المناسب للبحث</a:t>
            </a:r>
            <a:endParaRPr lang="en-US" sz="2800">
              <a:solidFill>
                <a:srgbClr val="FF0000"/>
              </a:solidFill>
              <a:cs typeface="Simplified Arabic" pitchFamily="18" charset="-78"/>
            </a:endParaRP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609600" y="6172200"/>
            <a:ext cx="769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0"/>
              </a:spcBef>
            </a:pPr>
            <a:r>
              <a:rPr lang="ar-EG" sz="1800" b="0">
                <a:cs typeface="Simplified Arabic" pitchFamily="18" charset="-78"/>
              </a:rPr>
              <a:t>1.بسيط.      2. مفهوم.      3. محدد.      4. مباشر.      5. وا قعى يمكن تحقيقه.  </a:t>
            </a:r>
            <a:endParaRPr lang="en-US" sz="1800" b="0">
              <a:cs typeface="Simplified Arabic" pitchFamily="18" charset="-78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905000" y="5257800"/>
            <a:ext cx="518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/>
            <a:r>
              <a:rPr lang="ar-EG" sz="1800" b="0">
                <a:cs typeface="Simplified Arabic" pitchFamily="18" charset="-78"/>
              </a:rPr>
              <a:t>الطالب/ يعرف النظرية - النموذج ؟</a:t>
            </a:r>
            <a:endParaRPr lang="en-US" sz="1800" b="0">
              <a:solidFill>
                <a:srgbClr val="FA0000"/>
              </a:solidFill>
              <a:cs typeface="Simplified Arabic" pitchFamily="18" charset="-78"/>
            </a:endParaRP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371600" y="5562600"/>
            <a:ext cx="69183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EG" sz="2800">
                <a:solidFill>
                  <a:srgbClr val="FA0000"/>
                </a:solidFill>
              </a:rPr>
              <a:t>6- تحديد تساؤلات وفروض البحث</a:t>
            </a:r>
            <a:endParaRPr lang="en-US" sz="2800">
              <a:solidFill>
                <a:srgbClr val="FA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ar-EG" sz="3200" b="0">
                <a:solidFill>
                  <a:srgbClr val="E80E13"/>
                </a:solidFill>
              </a:rPr>
              <a:t>عناصر الأتصال بواسطة التقارير</a:t>
            </a:r>
            <a:endParaRPr lang="en-US" sz="3200" b="0">
              <a:solidFill>
                <a:srgbClr val="E80E13"/>
              </a:solidFill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ar-EG" sz="2800" b="0"/>
              <a:t>تعتبركتابة التقرير عملية اتصال تحريرية بين كاتب التقرير و قارئة.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ar-EG" sz="2800" b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ar-EG" sz="2800" b="0"/>
              <a:t>التقرير نفسة هو الرابطة التى تربط الطرفيين.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ar-EG" sz="2800" b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ar-EG" sz="2800" b="0"/>
              <a:t>يستخدم الكاتب فى صياغة تقريرة لغة معينة.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ar-EG" sz="2800" b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ar-EG" sz="2800" b="0"/>
              <a:t>يتضمن التقرير نفسة حديثا عن بعض الموضوعات كسير العمل فى قسم أو إدارة أو مؤسسة.</a:t>
            </a:r>
            <a:endParaRPr lang="en-US" sz="28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5435600" y="1628775"/>
            <a:ext cx="151130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800">
                <a:solidFill>
                  <a:srgbClr val="E80E13"/>
                </a:solidFill>
              </a:rPr>
              <a:t> </a:t>
            </a:r>
            <a:r>
              <a:rPr lang="ar-EG" sz="1800">
                <a:solidFill>
                  <a:srgbClr val="E80E13"/>
                </a:solidFill>
              </a:rPr>
              <a:t>كاتب التقرير</a:t>
            </a:r>
            <a:endParaRPr lang="en-US" sz="1800">
              <a:solidFill>
                <a:srgbClr val="E80E13"/>
              </a:solidFill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484438" y="1628775"/>
            <a:ext cx="2232025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1800">
                <a:solidFill>
                  <a:srgbClr val="E80E13"/>
                </a:solidFill>
              </a:rPr>
              <a:t>محتوى التقرير </a:t>
            </a:r>
          </a:p>
          <a:p>
            <a:pPr algn="ctr">
              <a:spcBef>
                <a:spcPct val="0"/>
              </a:spcBef>
            </a:pPr>
            <a:r>
              <a:rPr lang="ar-EG" sz="1800">
                <a:solidFill>
                  <a:srgbClr val="E80E13"/>
                </a:solidFill>
              </a:rPr>
              <a:t>” الموضوعات المختلفة التى</a:t>
            </a:r>
          </a:p>
          <a:p>
            <a:pPr algn="ctr">
              <a:spcBef>
                <a:spcPct val="0"/>
              </a:spcBef>
            </a:pPr>
            <a:r>
              <a:rPr lang="ar-EG" sz="1800">
                <a:solidFill>
                  <a:srgbClr val="E80E13"/>
                </a:solidFill>
              </a:rPr>
              <a:t> تدور حول هدف محدد</a:t>
            </a:r>
            <a:r>
              <a:rPr lang="ar-EG" sz="1800"/>
              <a:t> </a:t>
            </a:r>
            <a:r>
              <a:rPr lang="ar-EG" sz="1800">
                <a:solidFill>
                  <a:srgbClr val="FA0000"/>
                </a:solidFill>
              </a:rPr>
              <a:t>”</a:t>
            </a:r>
            <a:endParaRPr lang="en-US" sz="1800">
              <a:solidFill>
                <a:srgbClr val="FA0000"/>
              </a:solidFill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79425" y="1628775"/>
            <a:ext cx="149225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1800"/>
              <a:t> </a:t>
            </a:r>
            <a:r>
              <a:rPr lang="ar-EG" sz="1800">
                <a:solidFill>
                  <a:srgbClr val="E80E13"/>
                </a:solidFill>
              </a:rPr>
              <a:t>قارىء التقرير</a:t>
            </a:r>
            <a:endParaRPr lang="en-US" sz="1800">
              <a:solidFill>
                <a:srgbClr val="E80E13"/>
              </a:solidFill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5148263" y="4724400"/>
            <a:ext cx="16097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1800">
                <a:solidFill>
                  <a:srgbClr val="E80E13"/>
                </a:solidFill>
              </a:rPr>
              <a:t> تعبير وصفى</a:t>
            </a:r>
            <a:r>
              <a:rPr lang="ar-EG" sz="1800"/>
              <a:t> </a:t>
            </a:r>
            <a:endParaRPr lang="en-US" sz="180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2484438" y="4722813"/>
            <a:ext cx="2028825" cy="793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1800"/>
              <a:t> </a:t>
            </a:r>
            <a:r>
              <a:rPr lang="ar-EG" sz="1800">
                <a:solidFill>
                  <a:srgbClr val="E80E13"/>
                </a:solidFill>
              </a:rPr>
              <a:t>تعبير بالرموز</a:t>
            </a:r>
            <a:r>
              <a:rPr lang="ar-EG" sz="1800"/>
              <a:t> </a:t>
            </a:r>
            <a:endParaRPr lang="en-US" sz="180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98475" y="4722813"/>
            <a:ext cx="1670050" cy="793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1800"/>
              <a:t> </a:t>
            </a:r>
            <a:r>
              <a:rPr lang="ar-EG" sz="1800">
                <a:solidFill>
                  <a:srgbClr val="E80E13"/>
                </a:solidFill>
              </a:rPr>
              <a:t>التعبير البيانى</a:t>
            </a:r>
            <a:endParaRPr lang="en-US" sz="1800">
              <a:solidFill>
                <a:srgbClr val="E80E13"/>
              </a:solidFill>
            </a:endParaRP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1333500" y="2565400"/>
            <a:ext cx="2230438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3492500" y="2565400"/>
            <a:ext cx="71438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3563938" y="2565400"/>
            <a:ext cx="2376487" cy="215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H="1">
            <a:off x="4716463" y="20605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H="1">
            <a:off x="1979613" y="21336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2843213" y="260350"/>
            <a:ext cx="4392612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EG" sz="2400">
                <a:solidFill>
                  <a:srgbClr val="E80E13"/>
                </a:solidFill>
              </a:rPr>
              <a:t> وسيلة</a:t>
            </a:r>
            <a:r>
              <a:rPr lang="ar-EG" sz="2400"/>
              <a:t> </a:t>
            </a:r>
            <a:r>
              <a:rPr lang="ar-EG" sz="2400">
                <a:solidFill>
                  <a:srgbClr val="E80E13"/>
                </a:solidFill>
              </a:rPr>
              <a:t>نقل التقرير</a:t>
            </a:r>
          </a:p>
          <a:p>
            <a:pPr algn="ctr"/>
            <a:r>
              <a:rPr lang="ar-EG" sz="2400">
                <a:solidFill>
                  <a:srgbClr val="E80E13"/>
                </a:solidFill>
              </a:rPr>
              <a:t> ” القناة البصرية “</a:t>
            </a:r>
            <a:endParaRPr lang="en-US" sz="2400">
              <a:solidFill>
                <a:srgbClr val="E80E13"/>
              </a:solidFill>
            </a:endParaRPr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 flipH="1" flipV="1">
            <a:off x="5076825" y="126841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>
            <a:off x="107950" y="2133600"/>
            <a:ext cx="0" cy="3887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 flipV="1">
            <a:off x="107950" y="6021388"/>
            <a:ext cx="7488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 flipH="1" flipV="1">
            <a:off x="7596188" y="2133600"/>
            <a:ext cx="0" cy="3887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6948488" y="21336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 flipH="1">
            <a:off x="107950" y="21336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1333500" y="6092825"/>
            <a:ext cx="475138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EG" sz="1800"/>
              <a:t>               المعلومات المرتدة </a:t>
            </a:r>
          </a:p>
          <a:p>
            <a:r>
              <a:rPr lang="ar-EG" sz="1800"/>
              <a:t>          مدى الاستجابة من هذا التقرير </a:t>
            </a:r>
            <a:endParaRPr lang="en-US" sz="1800"/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7596188" y="2636838"/>
            <a:ext cx="133191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EG" sz="1800">
                <a:solidFill>
                  <a:srgbClr val="E80E13"/>
                </a:solidFill>
              </a:rPr>
              <a:t>اجراء التعديلات على التقرير أو تطويرة</a:t>
            </a:r>
            <a:endParaRPr lang="en-US" sz="1800">
              <a:solidFill>
                <a:srgbClr val="E80E13"/>
              </a:solidFill>
            </a:endParaRPr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 flipH="1" flipV="1">
            <a:off x="1187450" y="2997200"/>
            <a:ext cx="6480175" cy="7143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 flipV="1">
            <a:off x="1187450" y="26368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195513" y="404813"/>
            <a:ext cx="5113337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1800">
                <a:solidFill>
                  <a:srgbClr val="E80E13"/>
                </a:solidFill>
              </a:rPr>
              <a:t>العوامل التى تحدد مدى فعالية الأتصال بواسطة التقرير</a:t>
            </a:r>
            <a:endParaRPr lang="en-US" sz="1800">
              <a:solidFill>
                <a:srgbClr val="E80E13"/>
              </a:solidFill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7092950" y="1557338"/>
            <a:ext cx="15843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>
                <a:solidFill>
                  <a:srgbClr val="E80E13"/>
                </a:solidFill>
              </a:rPr>
              <a:t>كاتب التقرير</a:t>
            </a:r>
            <a:endParaRPr lang="en-US">
              <a:solidFill>
                <a:srgbClr val="E80E13"/>
              </a:solidFill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4643438" y="1555750"/>
            <a:ext cx="15843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>
                <a:solidFill>
                  <a:srgbClr val="E80E13"/>
                </a:solidFill>
              </a:rPr>
              <a:t>قارئة</a:t>
            </a:r>
            <a:endParaRPr lang="en-US">
              <a:solidFill>
                <a:srgbClr val="E80E13"/>
              </a:solidFill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411413" y="1555750"/>
            <a:ext cx="15843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>
                <a:solidFill>
                  <a:srgbClr val="E80E13"/>
                </a:solidFill>
              </a:rPr>
              <a:t>مضمون التقرير</a:t>
            </a:r>
            <a:endParaRPr lang="en-US">
              <a:solidFill>
                <a:srgbClr val="E80E13"/>
              </a:solidFill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50825" y="1555750"/>
            <a:ext cx="15843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>
                <a:solidFill>
                  <a:srgbClr val="E80E13"/>
                </a:solidFill>
              </a:rPr>
              <a:t>ارجاع الأثر</a:t>
            </a:r>
            <a:endParaRPr lang="en-US">
              <a:solidFill>
                <a:srgbClr val="E80E13"/>
              </a:solidFill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6477000" y="2420938"/>
            <a:ext cx="2593975" cy="41767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ar-EG" sz="1400"/>
              <a:t>1-اختيار اللغة و الالفاظ .</a:t>
            </a:r>
          </a:p>
          <a:p>
            <a:pPr>
              <a:spcBef>
                <a:spcPct val="0"/>
              </a:spcBef>
            </a:pPr>
            <a:r>
              <a:rPr lang="ar-EG" sz="1400"/>
              <a:t>2- تبسيط التقرير و اختصارة .</a:t>
            </a:r>
          </a:p>
          <a:p>
            <a:pPr>
              <a:spcBef>
                <a:spcPct val="0"/>
              </a:spcBef>
            </a:pPr>
            <a:r>
              <a:rPr lang="ar-EG" sz="1400"/>
              <a:t>3-ان يكون هدف التقرير واضح .</a:t>
            </a:r>
          </a:p>
          <a:p>
            <a:pPr>
              <a:spcBef>
                <a:spcPct val="0"/>
              </a:spcBef>
            </a:pPr>
            <a:r>
              <a:rPr lang="ar-EG" sz="1400"/>
              <a:t>4- مراعاه عدم وجود اخطاء لغوية</a:t>
            </a:r>
          </a:p>
          <a:p>
            <a:pPr>
              <a:spcBef>
                <a:spcPct val="0"/>
              </a:spcBef>
            </a:pPr>
            <a:r>
              <a:rPr lang="ar-EG" sz="1400"/>
              <a:t> و املائية .</a:t>
            </a:r>
          </a:p>
          <a:p>
            <a:pPr>
              <a:spcBef>
                <a:spcPct val="0"/>
              </a:spcBef>
            </a:pPr>
            <a:r>
              <a:rPr lang="ar-EG" sz="1400"/>
              <a:t>5- يكون عادة كما نقول ” المختصر </a:t>
            </a:r>
          </a:p>
          <a:p>
            <a:pPr>
              <a:spcBef>
                <a:spcPct val="0"/>
              </a:spcBef>
            </a:pPr>
            <a:r>
              <a:rPr lang="ar-EG" sz="1400"/>
              <a:t>المفيد“ و كما يقول الشباب فى هذة الأيام </a:t>
            </a:r>
          </a:p>
          <a:p>
            <a:pPr>
              <a:spcBef>
                <a:spcPct val="0"/>
              </a:spcBef>
            </a:pPr>
            <a:r>
              <a:rPr lang="ar-EG" sz="1400"/>
              <a:t>” جيب من الأخر“.</a:t>
            </a:r>
          </a:p>
          <a:p>
            <a:pPr>
              <a:spcBef>
                <a:spcPct val="0"/>
              </a:spcBef>
            </a:pPr>
            <a:r>
              <a:rPr lang="ar-EG" sz="1400"/>
              <a:t>6- الكلمات بسيطة و معبرة.</a:t>
            </a:r>
          </a:p>
          <a:p>
            <a:pPr>
              <a:spcBef>
                <a:spcPct val="0"/>
              </a:spcBef>
            </a:pPr>
            <a:r>
              <a:rPr lang="ar-EG" sz="1400"/>
              <a:t>7- أخذ الرأى من المستشارين قبل</a:t>
            </a:r>
          </a:p>
          <a:p>
            <a:pPr>
              <a:spcBef>
                <a:spcPct val="0"/>
              </a:spcBef>
            </a:pPr>
            <a:r>
              <a:rPr lang="ar-EG" sz="1400"/>
              <a:t> كتابة التقرير.</a:t>
            </a:r>
          </a:p>
          <a:p>
            <a:pPr>
              <a:spcBef>
                <a:spcPct val="0"/>
              </a:spcBef>
            </a:pPr>
            <a:r>
              <a:rPr lang="ar-EG" sz="1400"/>
              <a:t>8- اتجاة التقرير مهم جدا فيجب الا يحتوى </a:t>
            </a:r>
          </a:p>
          <a:p>
            <a:pPr>
              <a:spcBef>
                <a:spcPct val="0"/>
              </a:spcBef>
            </a:pPr>
            <a:r>
              <a:rPr lang="ar-EG" sz="1400"/>
              <a:t>على اسلوب تعالى أو تهديدى</a:t>
            </a:r>
          </a:p>
          <a:p>
            <a:pPr>
              <a:spcBef>
                <a:spcPct val="0"/>
              </a:spcBef>
            </a:pPr>
            <a:r>
              <a:rPr lang="ar-EG" sz="1400"/>
              <a:t> أو ودى ويجب إختيار الأتجاة الملائم </a:t>
            </a:r>
          </a:p>
          <a:p>
            <a:pPr>
              <a:spcBef>
                <a:spcPct val="0"/>
              </a:spcBef>
            </a:pPr>
            <a:r>
              <a:rPr lang="ar-EG" sz="1400"/>
              <a:t>للموقف الذى يحتويه .</a:t>
            </a:r>
          </a:p>
          <a:p>
            <a:pPr>
              <a:spcBef>
                <a:spcPct val="0"/>
              </a:spcBef>
            </a:pPr>
            <a:r>
              <a:rPr lang="ar-EG" sz="1400"/>
              <a:t>9- الكاتب يكون ملم بالموضوع من </a:t>
            </a:r>
          </a:p>
          <a:p>
            <a:pPr>
              <a:spcBef>
                <a:spcPct val="0"/>
              </a:spcBef>
            </a:pPr>
            <a:r>
              <a:rPr lang="ar-EG" sz="1400"/>
              <a:t>جميع  النواحى .</a:t>
            </a:r>
          </a:p>
          <a:p>
            <a:pPr>
              <a:spcBef>
                <a:spcPct val="0"/>
              </a:spcBef>
            </a:pPr>
            <a:endParaRPr lang="en-US" sz="1400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4267200" y="2420938"/>
            <a:ext cx="2133600" cy="1439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ar-EG" sz="1500"/>
              <a:t>يجب ان يتوفر لدى قارئى التقرير </a:t>
            </a:r>
          </a:p>
          <a:p>
            <a:pPr>
              <a:spcBef>
                <a:spcPct val="0"/>
              </a:spcBef>
            </a:pPr>
            <a:r>
              <a:rPr lang="ar-EG" sz="1500"/>
              <a:t>مهارات الأتصال و المعرفة</a:t>
            </a:r>
          </a:p>
          <a:p>
            <a:pPr>
              <a:spcBef>
                <a:spcPct val="0"/>
              </a:spcBef>
            </a:pPr>
            <a:r>
              <a:rPr lang="ar-EG" sz="1500"/>
              <a:t>و التفكير و التفسير.</a:t>
            </a:r>
          </a:p>
          <a:p>
            <a:pPr>
              <a:spcBef>
                <a:spcPct val="0"/>
              </a:spcBef>
            </a:pPr>
            <a:endParaRPr lang="en-US" sz="1500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2160588" y="2420938"/>
            <a:ext cx="2051050" cy="1439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ar-EG" sz="1500"/>
              <a:t>كما نعلم ان التقرير أوالمنتج</a:t>
            </a:r>
          </a:p>
          <a:p>
            <a:pPr>
              <a:spcBef>
                <a:spcPct val="0"/>
              </a:spcBef>
            </a:pPr>
            <a:r>
              <a:rPr lang="ar-EG" sz="1500"/>
              <a:t>النهائى لفكر الكاتب  يشمل</a:t>
            </a:r>
          </a:p>
          <a:p>
            <a:pPr>
              <a:spcBef>
                <a:spcPct val="0"/>
              </a:spcBef>
            </a:pPr>
            <a:r>
              <a:rPr lang="ar-EG" sz="1500"/>
              <a:t>كلمات و رموز و اشكال و رسوم</a:t>
            </a:r>
          </a:p>
          <a:p>
            <a:pPr>
              <a:spcBef>
                <a:spcPct val="0"/>
              </a:spcBef>
            </a:pPr>
            <a:r>
              <a:rPr lang="ar-EG" sz="1500"/>
              <a:t>و بيانات ولذلك يجب أن يكون </a:t>
            </a:r>
          </a:p>
          <a:p>
            <a:pPr>
              <a:spcBef>
                <a:spcPct val="0"/>
              </a:spcBef>
            </a:pPr>
            <a:r>
              <a:rPr lang="ar-EG" sz="1500"/>
              <a:t>موضوع التقرير ملائم لكل </a:t>
            </a:r>
          </a:p>
          <a:p>
            <a:pPr>
              <a:spcBef>
                <a:spcPct val="0"/>
              </a:spcBef>
            </a:pPr>
            <a:r>
              <a:rPr lang="ar-EG" sz="1500"/>
              <a:t>من القارىء و الكاتب.</a:t>
            </a:r>
            <a:endParaRPr lang="en-US" sz="1500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34925" y="2420938"/>
            <a:ext cx="2051050" cy="14398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ar-EG" sz="1500"/>
              <a:t>هو الأستجابة التى بها يدرك</a:t>
            </a:r>
          </a:p>
          <a:p>
            <a:pPr>
              <a:spcBef>
                <a:spcPct val="0"/>
              </a:spcBef>
            </a:pPr>
            <a:r>
              <a:rPr lang="ar-EG" sz="1500"/>
              <a:t>الكاتب اثر التقرير على القارىء</a:t>
            </a:r>
          </a:p>
          <a:p>
            <a:pPr>
              <a:spcBef>
                <a:spcPct val="0"/>
              </a:spcBef>
            </a:pPr>
            <a:r>
              <a:rPr lang="ar-EG" sz="1500"/>
              <a:t>و يكون إرجاع الأثر إما لفظى</a:t>
            </a:r>
          </a:p>
          <a:p>
            <a:pPr>
              <a:spcBef>
                <a:spcPct val="0"/>
              </a:spcBef>
            </a:pPr>
            <a:r>
              <a:rPr lang="ar-EG" sz="1500"/>
              <a:t>أو غير لفظى .</a:t>
            </a:r>
          </a:p>
          <a:p>
            <a:pPr>
              <a:spcBef>
                <a:spcPct val="0"/>
              </a:spcBef>
            </a:pPr>
            <a:endParaRPr lang="en-US" sz="1500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042988" y="1196975"/>
            <a:ext cx="6840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4716463" y="1052513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V="1">
            <a:off x="5435600" y="11969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V="1">
            <a:off x="7885113" y="11969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V="1">
            <a:off x="3203575" y="11969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V="1">
            <a:off x="1042988" y="11969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V="1">
            <a:off x="5435600" y="20605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 flipV="1">
            <a:off x="7885113" y="20605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V="1">
            <a:off x="3203575" y="20605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 flipV="1">
            <a:off x="1042988" y="20605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268538" y="620713"/>
            <a:ext cx="4464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EG" sz="3200" b="0">
                <a:solidFill>
                  <a:srgbClr val="EE1E2D"/>
                </a:solidFill>
              </a:rPr>
              <a:t> </a:t>
            </a:r>
            <a:r>
              <a:rPr lang="ar-EG" sz="3200">
                <a:solidFill>
                  <a:srgbClr val="EE1E2D"/>
                </a:solidFill>
              </a:rPr>
              <a:t>اهمية التقرير</a:t>
            </a:r>
            <a:endParaRPr lang="en-US" sz="3200">
              <a:solidFill>
                <a:srgbClr val="EE1E2D"/>
              </a:solidFill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95288" y="1331913"/>
            <a:ext cx="81375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ar-EG" sz="2400"/>
              <a:t>يساعد التقرير ”الادارة“ فى التعرف على كيفية سير العمل ،  يعتبر بمثابة اداة هامة من ادوات الرقابة ومتابعة الانجاز الفعلى على مستوى القدرات المختلفة وهو بهذة الصورة إنما يساعد الادارة على : </a:t>
            </a:r>
          </a:p>
          <a:p>
            <a:pPr marL="342900" indent="-342900">
              <a:buFontTx/>
              <a:buAutoNum type="arabic1Minus"/>
            </a:pPr>
            <a:r>
              <a:rPr lang="ar-EG" sz="2400"/>
              <a:t>متابعة وتقييم حجم الانجازات .</a:t>
            </a:r>
          </a:p>
          <a:p>
            <a:pPr marL="342900" indent="-342900">
              <a:buFontTx/>
              <a:buAutoNum type="arabic1Minus"/>
            </a:pPr>
            <a:r>
              <a:rPr lang="ar-EG" sz="2400"/>
              <a:t> التعرف على نواحى القصور و الضعف .</a:t>
            </a:r>
          </a:p>
          <a:p>
            <a:pPr marL="342900" indent="-342900"/>
            <a:r>
              <a:rPr lang="ar-EG" sz="2400"/>
              <a:t>ج - يساعد الادارة على التخطيط الدقيق و الموضوعى  .</a:t>
            </a:r>
          </a:p>
          <a:p>
            <a:pPr marL="342900" indent="-342900"/>
            <a:r>
              <a:rPr lang="ar-EG" sz="2400"/>
              <a:t>د – يساعد على ربط اعمال المؤسسة بالجهات الخارجية التى تتعامل معها .</a:t>
            </a:r>
          </a:p>
          <a:p>
            <a:pPr marL="342900" indent="-342900"/>
            <a:r>
              <a:rPr lang="ar-EG" sz="2400"/>
              <a:t>ه - يساعد على ربط الاعمال و الانشطة داخل المؤسسة او داخل فروع المؤسسة.  </a:t>
            </a:r>
            <a:endParaRPr lang="en-US" sz="2400"/>
          </a:p>
          <a:p>
            <a:pPr marL="342900" indent="-342900"/>
            <a:endParaRPr lang="ar-EG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68313" y="549275"/>
            <a:ext cx="8135937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800" b="0">
                <a:solidFill>
                  <a:srgbClr val="FF0000"/>
                </a:solidFill>
              </a:rPr>
              <a:t> </a:t>
            </a:r>
            <a:r>
              <a:rPr lang="ar-EG" sz="2400">
                <a:solidFill>
                  <a:srgbClr val="FF0000"/>
                </a:solidFill>
              </a:rPr>
              <a:t>يعتبر التقرير أداة لربط مكونات الهيكل التنظيمى عن طريق</a:t>
            </a:r>
          </a:p>
          <a:p>
            <a:pPr algn="ctr">
              <a:spcBef>
                <a:spcPct val="0"/>
              </a:spcBef>
            </a:pPr>
            <a:r>
              <a:rPr lang="ar-EG" sz="2400">
                <a:solidFill>
                  <a:srgbClr val="FF0000"/>
                </a:solidFill>
              </a:rPr>
              <a:t>الاتصال الرأسى (من أعلى الى أسفل و العكس) والاتصال الافقى</a:t>
            </a:r>
            <a:endParaRPr lang="en-US" sz="1800" b="0">
              <a:solidFill>
                <a:srgbClr val="FF0000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84213" y="1916113"/>
            <a:ext cx="79200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ar-EG" sz="1800" b="0"/>
              <a:t> </a:t>
            </a:r>
            <a:endParaRPr lang="en-US" sz="1800" b="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11188" y="2420938"/>
            <a:ext cx="7920037" cy="319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EG" sz="2400"/>
              <a:t>  أ- تسهيل انسياب الخطط و القرارات و التعليمات  و التوجيهات من المستويات الادارية العليا الى المستويات الدنيا .</a:t>
            </a:r>
          </a:p>
          <a:p>
            <a:r>
              <a:rPr lang="ar-EG" sz="2400"/>
              <a:t>  ب – تسهيل انسياب الافكار و الاقتراحات و الشكاوى و معدلات التنفيذ من المستويات الدنيا الى المستويات العليا. </a:t>
            </a:r>
          </a:p>
          <a:p>
            <a:r>
              <a:rPr lang="ar-EG" sz="2400"/>
              <a:t>   د – تسهيل عملية التنسيق بين الادارات المختلفة .</a:t>
            </a:r>
          </a:p>
          <a:p>
            <a:r>
              <a:rPr lang="ar-EG" sz="2400"/>
              <a:t>   هـ – تسهيل نقل اراء و مقترحات الوحدات الأستشارية فى  التنظيم الى الوحدات التنفيذية بما يساعد على زيادة فعالية التنظيم .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476375" y="6165850"/>
            <a:ext cx="4751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EG" sz="1800"/>
              <a:t> </a:t>
            </a:r>
            <a:endParaRPr lang="en-US" sz="180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042988" y="333375"/>
            <a:ext cx="6985000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2400"/>
              <a:t> </a:t>
            </a:r>
            <a:r>
              <a:rPr lang="ar-EG" sz="2400">
                <a:solidFill>
                  <a:srgbClr val="FF0000"/>
                </a:solidFill>
              </a:rPr>
              <a:t>هل التقارير الادارية متشابهة فى جميع المستويات الادارية</a:t>
            </a:r>
            <a:r>
              <a:rPr lang="ar-EG" sz="1800">
                <a:solidFill>
                  <a:srgbClr val="FF0000"/>
                </a:solidFill>
              </a:rPr>
              <a:t> </a:t>
            </a:r>
            <a:endParaRPr lang="en-US" sz="1800">
              <a:solidFill>
                <a:srgbClr val="FF0000"/>
              </a:solidFill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1042988" y="2133600"/>
            <a:ext cx="66246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EG" sz="1800">
                <a:solidFill>
                  <a:srgbClr val="FF0000"/>
                </a:solidFill>
              </a:rPr>
              <a:t>شكل يوضح الهيكل الهرمى للادارة</a:t>
            </a:r>
            <a:endParaRPr lang="en-US" sz="1800">
              <a:solidFill>
                <a:srgbClr val="FF0000"/>
              </a:solidFill>
            </a:endParaRP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H="1">
            <a:off x="2771775" y="2565400"/>
            <a:ext cx="1584325" cy="316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4356100" y="2565400"/>
            <a:ext cx="1871663" cy="316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2771775" y="5734050"/>
            <a:ext cx="3455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3657600" y="3425825"/>
            <a:ext cx="16002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EG"/>
              <a:t> الادارة  العليا</a:t>
            </a:r>
          </a:p>
          <a:p>
            <a:pPr algn="ctr"/>
            <a:endParaRPr lang="ar-EG"/>
          </a:p>
          <a:p>
            <a:endParaRPr lang="en-US"/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3538538" y="4038600"/>
            <a:ext cx="18716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EG" sz="1800"/>
              <a:t>الادارة الوسطى</a:t>
            </a:r>
            <a:endParaRPr lang="en-US" sz="1800"/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276600" y="4586288"/>
            <a:ext cx="22320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EG" sz="1800"/>
              <a:t>مديرو الادارات </a:t>
            </a:r>
            <a:endParaRPr lang="en-US" sz="1800"/>
          </a:p>
        </p:txBody>
      </p:sp>
      <p:sp>
        <p:nvSpPr>
          <p:cNvPr id="21518" name="Text Box 14"/>
          <p:cNvSpPr txBox="1">
            <a:spLocks noChangeArrowheads="1"/>
          </p:cNvSpPr>
          <p:nvPr/>
        </p:nvSpPr>
        <p:spPr bwMode="auto">
          <a:xfrm>
            <a:off x="2916238" y="5241925"/>
            <a:ext cx="3095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EG" sz="2000"/>
              <a:t>الادارة التنفيذية</a:t>
            </a:r>
            <a:endParaRPr lang="en-US" sz="2000"/>
          </a:p>
        </p:txBody>
      </p: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228600" y="2971800"/>
            <a:ext cx="2427288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EG" sz="1800" u="sng">
                <a:solidFill>
                  <a:srgbClr val="FF0000"/>
                </a:solidFill>
              </a:rPr>
              <a:t>نوعية التقرير</a:t>
            </a:r>
            <a:r>
              <a:rPr lang="ar-EG" sz="1800" u="sng"/>
              <a:t> </a:t>
            </a:r>
          </a:p>
          <a:p>
            <a:r>
              <a:rPr lang="ar-EG" sz="1800"/>
              <a:t>تقارير استثنائية – توضيحية وصفية </a:t>
            </a:r>
            <a:endParaRPr lang="en-US" sz="1800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395288" y="4129088"/>
            <a:ext cx="2159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EG" sz="1800"/>
              <a:t>تقارير مختصرة (مجمعة) </a:t>
            </a:r>
            <a:endParaRPr lang="en-US" sz="1800"/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468313" y="4800600"/>
            <a:ext cx="194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EG" sz="1800"/>
              <a:t>تقارير شبة تفصيلية </a:t>
            </a:r>
            <a:endParaRPr lang="en-US" sz="1800"/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323850" y="5334000"/>
            <a:ext cx="2087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EG" sz="1800"/>
              <a:t>تقارير تفصيلية </a:t>
            </a:r>
            <a:endParaRPr lang="en-US" sz="1800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900113" y="6096000"/>
            <a:ext cx="67675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EG" sz="1800"/>
              <a:t>علاقة التقارير بالهيكل الهرمى  للمستويات الادارية</a:t>
            </a:r>
            <a:endParaRPr lang="en-US" sz="1800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5867400" y="2924175"/>
            <a:ext cx="208915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EG" sz="1800" u="sng">
                <a:solidFill>
                  <a:srgbClr val="FF0000"/>
                </a:solidFill>
              </a:rPr>
              <a:t>دورية التقرير</a:t>
            </a:r>
            <a:r>
              <a:rPr lang="ar-EG" sz="1800" u="sng"/>
              <a:t> </a:t>
            </a:r>
            <a:endParaRPr lang="ar-EG" sz="1800"/>
          </a:p>
          <a:p>
            <a:r>
              <a:rPr lang="ar-EG" sz="1800"/>
              <a:t>ربع سنوية </a:t>
            </a:r>
            <a:endParaRPr lang="en-US" sz="1800" u="sng"/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6300788" y="3789363"/>
            <a:ext cx="172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EG" sz="1800"/>
              <a:t>      شهرى</a:t>
            </a:r>
            <a:endParaRPr lang="en-US" sz="1800"/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6227763" y="4292600"/>
            <a:ext cx="1873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EG" sz="1800"/>
              <a:t>     اسبوعى </a:t>
            </a:r>
            <a:endParaRPr lang="en-US" sz="1800"/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6372225" y="4814888"/>
            <a:ext cx="19446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EG" sz="1800"/>
              <a:t>          يومى</a:t>
            </a:r>
            <a:endParaRPr lang="en-US" sz="1800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 flipV="1">
            <a:off x="2743200" y="32766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ar-SA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 flipV="1">
            <a:off x="6400800" y="3276600"/>
            <a:ext cx="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048000" y="533400"/>
            <a:ext cx="30480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2800">
                <a:solidFill>
                  <a:srgbClr val="FA0000"/>
                </a:solidFill>
                <a:cs typeface="Simplified Arabic" pitchFamily="18" charset="-78"/>
              </a:rPr>
              <a:t>أنواع التقارير</a:t>
            </a:r>
            <a:endParaRPr lang="en-US" sz="2800">
              <a:solidFill>
                <a:srgbClr val="FA0000"/>
              </a:solidFill>
              <a:cs typeface="Simplified Arabic" pitchFamily="18" charset="-78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81000" y="1371600"/>
            <a:ext cx="84582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2400">
                <a:cs typeface="Simplified Arabic" pitchFamily="18" charset="-78"/>
              </a:rPr>
              <a:t>تنقسم أنواع التقارير التى يمكن أن يكلف بإعدادها شخص واحد أو لجنة متخصصة</a:t>
            </a:r>
          </a:p>
          <a:p>
            <a:pPr algn="ctr">
              <a:spcBef>
                <a:spcPct val="0"/>
              </a:spcBef>
            </a:pPr>
            <a:r>
              <a:rPr lang="ar-EG" sz="2400">
                <a:cs typeface="Simplified Arabic" pitchFamily="18" charset="-78"/>
              </a:rPr>
              <a:t>والتى تستخدم فى مختلف المجالات حسب التصنيف التالى:</a:t>
            </a:r>
            <a:endParaRPr lang="en-US" sz="2400">
              <a:cs typeface="Simplified Arabic" pitchFamily="18" charset="-78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6324600" y="4267200"/>
            <a:ext cx="28194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تقارير الاتجاه.</a:t>
            </a:r>
          </a:p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تقارير الدراسات الاستطلاعية.</a:t>
            </a:r>
          </a:p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تقارير البحوث الاستنتاجية.</a:t>
            </a:r>
          </a:p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التقارير الاخبارية ( التوضيحية).</a:t>
            </a:r>
            <a:endParaRPr lang="en-US" sz="1800" b="0">
              <a:cs typeface="Simplified Arabic" pitchFamily="18" charset="-78"/>
            </a:endParaRPr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4724400" y="2819400"/>
            <a:ext cx="21336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1800">
                <a:cs typeface="Simplified Arabic" pitchFamily="18" charset="-78"/>
              </a:rPr>
              <a:t>تصنيف التقارير</a:t>
            </a:r>
          </a:p>
          <a:p>
            <a:pPr algn="ctr">
              <a:spcBef>
                <a:spcPct val="0"/>
              </a:spcBef>
            </a:pPr>
            <a:r>
              <a:rPr lang="ar-EG" sz="1800">
                <a:cs typeface="Simplified Arabic" pitchFamily="18" charset="-78"/>
              </a:rPr>
              <a:t> حسب الاتجاه</a:t>
            </a:r>
            <a:endParaRPr lang="en-US" sz="1800">
              <a:cs typeface="Simplified Arabic" pitchFamily="18" charset="-78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4495800" y="4343400"/>
            <a:ext cx="17526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التقارير الداخلية.</a:t>
            </a:r>
          </a:p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التقارير الخارجية.</a:t>
            </a:r>
            <a:endParaRPr lang="en-US" sz="1800" b="0">
              <a:cs typeface="Simplified Arabic" pitchFamily="18" charset="-78"/>
            </a:endParaRPr>
          </a:p>
        </p:txBody>
      </p:sp>
      <p:sp>
        <p:nvSpPr>
          <p:cNvPr id="22537" name="Oval 9"/>
          <p:cNvSpPr>
            <a:spLocks noChangeArrowheads="1"/>
          </p:cNvSpPr>
          <p:nvPr/>
        </p:nvSpPr>
        <p:spPr bwMode="auto">
          <a:xfrm>
            <a:off x="2362200" y="2819400"/>
            <a:ext cx="22860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1800">
                <a:cs typeface="Simplified Arabic" pitchFamily="18" charset="-78"/>
              </a:rPr>
              <a:t>تصنيف التقارير حسب </a:t>
            </a:r>
          </a:p>
          <a:p>
            <a:pPr algn="ctr">
              <a:spcBef>
                <a:spcPct val="0"/>
              </a:spcBef>
            </a:pPr>
            <a:r>
              <a:rPr lang="ar-EG" sz="1800">
                <a:cs typeface="Simplified Arabic" pitchFamily="18" charset="-78"/>
              </a:rPr>
              <a:t>المدة الزمنية</a:t>
            </a:r>
            <a:r>
              <a:rPr lang="ar-EG" sz="1800"/>
              <a:t> </a:t>
            </a:r>
            <a:endParaRPr lang="en-US" sz="1800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2438400" y="4419600"/>
            <a:ext cx="19050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التقارير الدورية.</a:t>
            </a:r>
          </a:p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التقارير الخاصة.</a:t>
            </a:r>
          </a:p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التقارير الاستثنائية.</a:t>
            </a:r>
            <a:endParaRPr lang="en-US" sz="1800" b="0">
              <a:cs typeface="Simplified Arabic" pitchFamily="18" charset="-78"/>
            </a:endParaRPr>
          </a:p>
        </p:txBody>
      </p:sp>
      <p:sp>
        <p:nvSpPr>
          <p:cNvPr id="22539" name="Oval 11"/>
          <p:cNvSpPr>
            <a:spLocks noChangeArrowheads="1"/>
          </p:cNvSpPr>
          <p:nvPr/>
        </p:nvSpPr>
        <p:spPr bwMode="auto">
          <a:xfrm>
            <a:off x="0" y="2819400"/>
            <a:ext cx="22860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1800">
                <a:cs typeface="Simplified Arabic" pitchFamily="18" charset="-78"/>
              </a:rPr>
              <a:t>تصنيف التقارير حسب </a:t>
            </a:r>
          </a:p>
          <a:p>
            <a:pPr algn="ctr">
              <a:spcBef>
                <a:spcPct val="0"/>
              </a:spcBef>
            </a:pPr>
            <a:r>
              <a:rPr lang="ar-EG" sz="1800">
                <a:cs typeface="Simplified Arabic" pitchFamily="18" charset="-78"/>
              </a:rPr>
              <a:t>الوظائف الادارية</a:t>
            </a:r>
            <a:endParaRPr lang="en-US" sz="1800">
              <a:cs typeface="Simplified Arabic" pitchFamily="18" charset="-78"/>
            </a:endParaRP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304800" y="4495800"/>
            <a:ext cx="1676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تقارير التخطيط.</a:t>
            </a:r>
          </a:p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تقارير التنظيم.</a:t>
            </a:r>
          </a:p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تقارير التوجية.</a:t>
            </a:r>
          </a:p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تقارير الرقابة.</a:t>
            </a:r>
            <a:endParaRPr lang="en-US" sz="1800" b="0">
              <a:cs typeface="Simplified Arabic" pitchFamily="18" charset="-78"/>
            </a:endParaRPr>
          </a:p>
        </p:txBody>
      </p:sp>
      <p:sp>
        <p:nvSpPr>
          <p:cNvPr id="22541" name="Oval 13"/>
          <p:cNvSpPr>
            <a:spLocks noChangeArrowheads="1"/>
          </p:cNvSpPr>
          <p:nvPr/>
        </p:nvSpPr>
        <p:spPr bwMode="auto">
          <a:xfrm>
            <a:off x="6934200" y="2819400"/>
            <a:ext cx="20574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1800">
                <a:cs typeface="Simplified Arabic" pitchFamily="18" charset="-78"/>
              </a:rPr>
              <a:t>تصنيف التقارير حسب</a:t>
            </a:r>
          </a:p>
          <a:p>
            <a:pPr algn="ctr">
              <a:spcBef>
                <a:spcPct val="0"/>
              </a:spcBef>
            </a:pPr>
            <a:r>
              <a:rPr lang="ar-EG" sz="1800">
                <a:cs typeface="Simplified Arabic" pitchFamily="18" charset="-78"/>
              </a:rPr>
              <a:t>الهدف منها</a:t>
            </a:r>
            <a:endParaRPr lang="en-US" sz="1800">
              <a:cs typeface="Simplified Arabic" pitchFamily="18" charset="-78"/>
            </a:endParaRPr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1143000" y="2209800"/>
            <a:ext cx="3352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4495800" y="2209800"/>
            <a:ext cx="3505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3429000" y="2209800"/>
            <a:ext cx="1066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4495800" y="2209800"/>
            <a:ext cx="1371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>
            <a:off x="1143000" y="3657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3352800" y="3657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5791200" y="3657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80010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1752600" y="228600"/>
            <a:ext cx="5715000" cy="1219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2800">
                <a:cs typeface="Simplified Arabic" pitchFamily="18" charset="-78"/>
              </a:rPr>
              <a:t>التقارير العلمية للباحثين </a:t>
            </a:r>
          </a:p>
          <a:p>
            <a:pPr algn="ctr">
              <a:spcBef>
                <a:spcPct val="0"/>
              </a:spcBef>
            </a:pPr>
            <a:r>
              <a:rPr lang="ar-EG" sz="2800">
                <a:cs typeface="Simplified Arabic" pitchFamily="18" charset="-78"/>
              </a:rPr>
              <a:t>والمتعلقة برسائل الماجستير والدكتوراه</a:t>
            </a:r>
            <a:endParaRPr lang="en-US" sz="2800">
              <a:cs typeface="Simplified Arabic" pitchFamily="18" charset="-78"/>
            </a:endParaRPr>
          </a:p>
        </p:txBody>
      </p:sp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2438400" y="1524000"/>
            <a:ext cx="4191000" cy="7620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2400">
                <a:solidFill>
                  <a:srgbClr val="FA0000"/>
                </a:solidFill>
                <a:cs typeface="Simplified Arabic" pitchFamily="18" charset="-78"/>
              </a:rPr>
              <a:t>تصنيف التقارير حسب الانشطة المختلفة</a:t>
            </a:r>
            <a:endParaRPr lang="en-US" sz="2400">
              <a:solidFill>
                <a:srgbClr val="FA0000"/>
              </a:solidFill>
              <a:cs typeface="Simplified Arabic" pitchFamily="18" charset="-78"/>
            </a:endParaRPr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3352800" y="2438400"/>
            <a:ext cx="24384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2000"/>
              <a:t>أهم أنواع التقارير</a:t>
            </a:r>
            <a:endParaRPr lang="en-US" sz="2000"/>
          </a:p>
        </p:txBody>
      </p:sp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6553200" y="3276600"/>
            <a:ext cx="2514600" cy="609600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1800">
                <a:cs typeface="Simplified Arabic" pitchFamily="18" charset="-78"/>
              </a:rPr>
              <a:t>التقارير المحاسبية و المالية</a:t>
            </a:r>
            <a:endParaRPr lang="en-US" sz="1800">
              <a:cs typeface="Simplified Arabic" pitchFamily="18" charset="-78"/>
            </a:endParaRPr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>
            <a:off x="4343400" y="3276600"/>
            <a:ext cx="2057400" cy="609600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1800">
                <a:cs typeface="Simplified Arabic" pitchFamily="18" charset="-78"/>
              </a:rPr>
              <a:t>تقارير المبيعات</a:t>
            </a:r>
            <a:endParaRPr lang="en-US" sz="1800">
              <a:cs typeface="Simplified Arabic" pitchFamily="18" charset="-78"/>
            </a:endParaRPr>
          </a:p>
        </p:txBody>
      </p:sp>
      <p:sp>
        <p:nvSpPr>
          <p:cNvPr id="23561" name="AutoShape 9"/>
          <p:cNvSpPr>
            <a:spLocks noChangeArrowheads="1"/>
          </p:cNvSpPr>
          <p:nvPr/>
        </p:nvSpPr>
        <p:spPr bwMode="auto">
          <a:xfrm>
            <a:off x="2362200" y="3276600"/>
            <a:ext cx="1905000" cy="609600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1800">
                <a:cs typeface="Simplified Arabic" pitchFamily="18" charset="-78"/>
              </a:rPr>
              <a:t>تقارير الشراء والتخزين</a:t>
            </a:r>
            <a:endParaRPr lang="en-US" sz="1800">
              <a:cs typeface="Simplified Arabic" pitchFamily="18" charset="-78"/>
            </a:endParaRP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457200" y="3276600"/>
            <a:ext cx="1828800" cy="609600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ar-EG" sz="1800" b="0"/>
              <a:t>تقارير العمالة</a:t>
            </a:r>
            <a:endParaRPr lang="en-US" sz="1800" b="0"/>
          </a:p>
        </p:txBody>
      </p:sp>
      <p:sp>
        <p:nvSpPr>
          <p:cNvPr id="23563" name="AutoShape 11"/>
          <p:cNvSpPr>
            <a:spLocks noChangeArrowheads="1"/>
          </p:cNvSpPr>
          <p:nvPr/>
        </p:nvSpPr>
        <p:spPr bwMode="auto">
          <a:xfrm>
            <a:off x="0" y="4114800"/>
            <a:ext cx="3505200" cy="2057400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تصنيف العمالة.</a:t>
            </a:r>
          </a:p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متوسط الاجور للعمالة.</a:t>
            </a:r>
          </a:p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معدل الغياب والتأخير.</a:t>
            </a:r>
          </a:p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علاقة ساعات العمل المباشرة بالتكاليف.</a:t>
            </a:r>
          </a:p>
          <a:p>
            <a:pPr marL="342900" indent="-342900">
              <a:spcBef>
                <a:spcPct val="0"/>
              </a:spcBef>
              <a:buFontTx/>
              <a:buAutoNum type="arabicPeriod"/>
            </a:pPr>
            <a:r>
              <a:rPr lang="ar-EG" sz="1800" b="0">
                <a:cs typeface="Simplified Arabic" pitchFamily="18" charset="-78"/>
              </a:rPr>
              <a:t>دراسة وتحليل الرضا الوظيفى للعاملين.</a:t>
            </a:r>
            <a:endParaRPr lang="en-US" sz="1800" b="0">
              <a:cs typeface="Simplified Arabic" pitchFamily="18" charset="-78"/>
            </a:endParaRPr>
          </a:p>
        </p:txBody>
      </p:sp>
      <p:sp>
        <p:nvSpPr>
          <p:cNvPr id="23564" name="AutoShape 12"/>
          <p:cNvSpPr>
            <a:spLocks noChangeArrowheads="1"/>
          </p:cNvSpPr>
          <p:nvPr/>
        </p:nvSpPr>
        <p:spPr bwMode="auto">
          <a:xfrm>
            <a:off x="4038600" y="4038600"/>
            <a:ext cx="3124200" cy="2743200"/>
          </a:xfrm>
          <a:prstGeom prst="flowChartTerminator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endParaRPr lang="ar-EG" sz="1800" b="0"/>
          </a:p>
          <a:p>
            <a:pPr>
              <a:spcBef>
                <a:spcPct val="0"/>
              </a:spcBef>
            </a:pPr>
            <a:endParaRPr lang="ar-EG" sz="1800" b="0"/>
          </a:p>
          <a:p>
            <a:pPr>
              <a:spcBef>
                <a:spcPct val="0"/>
              </a:spcBef>
            </a:pPr>
            <a:r>
              <a:rPr lang="ar-EG" sz="1800" b="0"/>
              <a:t>1. </a:t>
            </a:r>
            <a:r>
              <a:rPr lang="ar-EG" sz="1800" b="0">
                <a:cs typeface="Simplified Arabic" pitchFamily="18" charset="-78"/>
              </a:rPr>
              <a:t>التقرير الدورى.</a:t>
            </a:r>
          </a:p>
          <a:p>
            <a:pPr>
              <a:spcBef>
                <a:spcPct val="0"/>
              </a:spcBef>
            </a:pPr>
            <a:r>
              <a:rPr lang="ar-EG" sz="1800" b="0">
                <a:cs typeface="Simplified Arabic" pitchFamily="18" charset="-78"/>
              </a:rPr>
              <a:t>2. فاتورة المبيعات.</a:t>
            </a:r>
          </a:p>
          <a:p>
            <a:pPr>
              <a:spcBef>
                <a:spcPct val="0"/>
              </a:spcBef>
            </a:pPr>
            <a:r>
              <a:rPr lang="ar-EG" sz="1800" b="0">
                <a:cs typeface="Simplified Arabic" pitchFamily="18" charset="-78"/>
              </a:rPr>
              <a:t>3. تقرير عن البرنامج اليومى للعمل.</a:t>
            </a:r>
          </a:p>
          <a:p>
            <a:pPr>
              <a:spcBef>
                <a:spcPct val="0"/>
              </a:spcBef>
            </a:pPr>
            <a:r>
              <a:rPr lang="ar-EG" sz="1800" b="0">
                <a:cs typeface="Simplified Arabic" pitchFamily="18" charset="-78"/>
              </a:rPr>
              <a:t>4. تقرير عن العملاء القدامى.</a:t>
            </a:r>
          </a:p>
          <a:p>
            <a:pPr>
              <a:spcBef>
                <a:spcPct val="0"/>
              </a:spcBef>
            </a:pPr>
            <a:r>
              <a:rPr lang="ar-EG" sz="1800" b="0">
                <a:cs typeface="Simplified Arabic" pitchFamily="18" charset="-78"/>
              </a:rPr>
              <a:t>5. تقرير عن العملاء الجدد.</a:t>
            </a:r>
          </a:p>
          <a:p>
            <a:pPr>
              <a:spcBef>
                <a:spcPct val="0"/>
              </a:spcBef>
            </a:pPr>
            <a:r>
              <a:rPr lang="ar-EG" sz="1800" b="0">
                <a:cs typeface="Simplified Arabic" pitchFamily="18" charset="-78"/>
              </a:rPr>
              <a:t>6. تقرير عن طلبيات العملاء.</a:t>
            </a:r>
          </a:p>
          <a:p>
            <a:pPr>
              <a:spcBef>
                <a:spcPct val="0"/>
              </a:spcBef>
            </a:pPr>
            <a:r>
              <a:rPr lang="ar-EG" sz="1800" b="0">
                <a:cs typeface="Simplified Arabic" pitchFamily="18" charset="-78"/>
              </a:rPr>
              <a:t>7. تقرير دورى عن المشتريات.</a:t>
            </a:r>
          </a:p>
          <a:p>
            <a:pPr>
              <a:spcBef>
                <a:spcPct val="0"/>
              </a:spcBef>
            </a:pPr>
            <a:r>
              <a:rPr lang="ar-EG" sz="1800" b="0">
                <a:cs typeface="Simplified Arabic" pitchFamily="18" charset="-78"/>
              </a:rPr>
              <a:t>8. تقرير عن المصروفات.</a:t>
            </a:r>
          </a:p>
          <a:p>
            <a:pPr>
              <a:spcBef>
                <a:spcPct val="0"/>
              </a:spcBef>
            </a:pPr>
            <a:r>
              <a:rPr lang="ar-EG" sz="1800" b="0">
                <a:cs typeface="Simplified Arabic" pitchFamily="18" charset="-78"/>
              </a:rPr>
              <a:t>9. تقرير عن المبيعات المتوقعة.</a:t>
            </a:r>
          </a:p>
          <a:p>
            <a:pPr>
              <a:spcBef>
                <a:spcPct val="0"/>
              </a:spcBef>
            </a:pPr>
            <a:endParaRPr lang="en-US" sz="1800" b="0">
              <a:cs typeface="Simplified Arabic" pitchFamily="18" charset="-78"/>
            </a:endParaRPr>
          </a:p>
          <a:p>
            <a:pPr>
              <a:spcBef>
                <a:spcPct val="0"/>
              </a:spcBef>
            </a:pPr>
            <a:endParaRPr lang="en-US" sz="1800" b="0">
              <a:cs typeface="Simplified Arabic" pitchFamily="18" charset="-78"/>
            </a:endParaRPr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4648200" y="2286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4572000" y="2286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 flipH="1">
            <a:off x="1447800" y="3124200"/>
            <a:ext cx="3200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4572000" y="3124200"/>
            <a:ext cx="3124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5486400" y="3886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1371600" y="3886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 flipH="1">
            <a:off x="3429000" y="3124200"/>
            <a:ext cx="1066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4495800" y="3124200"/>
            <a:ext cx="914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7391400" y="4419600"/>
            <a:ext cx="10668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EG">
                <a:solidFill>
                  <a:srgbClr val="FA0000"/>
                </a:solidFill>
              </a:rPr>
              <a:t>يقدم فية الطالب بحث</a:t>
            </a:r>
            <a:r>
              <a:rPr lang="ar-EG"/>
              <a:t> </a:t>
            </a:r>
            <a:endParaRPr lang="en-US"/>
          </a:p>
        </p:txBody>
      </p:sp>
      <p:sp>
        <p:nvSpPr>
          <p:cNvPr id="23574" name="Oval 22"/>
          <p:cNvSpPr>
            <a:spLocks noChangeArrowheads="1"/>
          </p:cNvSpPr>
          <p:nvPr/>
        </p:nvSpPr>
        <p:spPr bwMode="auto">
          <a:xfrm>
            <a:off x="7543800" y="4343400"/>
            <a:ext cx="1219200" cy="12954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ar-SA"/>
          </a:p>
        </p:txBody>
      </p:sp>
      <p:sp>
        <p:nvSpPr>
          <p:cNvPr id="23576" name="AutoShape 24"/>
          <p:cNvSpPr>
            <a:spLocks noChangeArrowheads="1"/>
          </p:cNvSpPr>
          <p:nvPr/>
        </p:nvSpPr>
        <p:spPr bwMode="auto">
          <a:xfrm>
            <a:off x="7391400" y="4343400"/>
            <a:ext cx="1219200" cy="838200"/>
          </a:xfrm>
          <a:prstGeom prst="flowChartAlternateProcess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ar-SA"/>
          </a:p>
        </p:txBody>
      </p:sp>
      <p:sp>
        <p:nvSpPr>
          <p:cNvPr id="23577" name="Oval 25"/>
          <p:cNvSpPr>
            <a:spLocks noChangeArrowheads="1"/>
          </p:cNvSpPr>
          <p:nvPr/>
        </p:nvSpPr>
        <p:spPr bwMode="auto">
          <a:xfrm>
            <a:off x="7391400" y="4191000"/>
            <a:ext cx="1219200" cy="1143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ar-SA"/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 flipV="1">
            <a:off x="8001000" y="3886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ar-SA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ar-SA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1667</Words>
  <Application>Microsoft Office PowerPoint</Application>
  <PresentationFormat>On-screen Show (4:3)</PresentationFormat>
  <Paragraphs>299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Simplified Arabic</vt:lpstr>
      <vt:lpstr>Arial Black</vt:lpstr>
      <vt:lpstr>Wingdings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تعريف البحث العلمى</vt:lpstr>
      <vt:lpstr>Slide 11</vt:lpstr>
      <vt:lpstr>Slide 12</vt:lpstr>
      <vt:lpstr>خصائص البحث العلمى</vt:lpstr>
      <vt:lpstr>مواصفات وخصائص البحث العلمى</vt:lpstr>
      <vt:lpstr>Slide 15</vt:lpstr>
      <vt:lpstr>مميزات الأسلوب العلمى فى البحث</vt:lpstr>
      <vt:lpstr>Slide 17</vt:lpstr>
      <vt:lpstr>Slide 18</vt:lpstr>
      <vt:lpstr>Slide 19</vt:lpstr>
    </vt:vector>
  </TitlesOfParts>
  <Company>CENTRA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تعريف البحث العلمى</dc:title>
  <dc:creator>CORAL</dc:creator>
  <cp:lastModifiedBy>TOSHIBA</cp:lastModifiedBy>
  <cp:revision>55</cp:revision>
  <dcterms:created xsi:type="dcterms:W3CDTF">2006-11-05T10:11:38Z</dcterms:created>
  <dcterms:modified xsi:type="dcterms:W3CDTF">2012-05-28T21:18:50Z</dcterms:modified>
</cp:coreProperties>
</file>