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0" r:id="rId3"/>
    <p:sldId id="257" r:id="rId4"/>
    <p:sldId id="258" r:id="rId5"/>
    <p:sldId id="294" r:id="rId6"/>
    <p:sldId id="267" r:id="rId7"/>
    <p:sldId id="268" r:id="rId8"/>
    <p:sldId id="269" r:id="rId9"/>
    <p:sldId id="270" r:id="rId10"/>
    <p:sldId id="265" r:id="rId11"/>
    <p:sldId id="297" r:id="rId12"/>
    <p:sldId id="326" r:id="rId13"/>
    <p:sldId id="300" r:id="rId14"/>
    <p:sldId id="327" r:id="rId15"/>
    <p:sldId id="301" r:id="rId16"/>
    <p:sldId id="302" r:id="rId17"/>
    <p:sldId id="271" r:id="rId18"/>
    <p:sldId id="275" r:id="rId19"/>
    <p:sldId id="276" r:id="rId20"/>
    <p:sldId id="277" r:id="rId21"/>
    <p:sldId id="259" r:id="rId22"/>
    <p:sldId id="264" r:id="rId23"/>
    <p:sldId id="260" r:id="rId24"/>
    <p:sldId id="261" r:id="rId25"/>
    <p:sldId id="262" r:id="rId26"/>
    <p:sldId id="263" r:id="rId27"/>
    <p:sldId id="278" r:id="rId28"/>
    <p:sldId id="280" r:id="rId29"/>
    <p:sldId id="281" r:id="rId30"/>
    <p:sldId id="283" r:id="rId31"/>
    <p:sldId id="320" r:id="rId32"/>
    <p:sldId id="285" r:id="rId33"/>
    <p:sldId id="328" r:id="rId34"/>
    <p:sldId id="287" r:id="rId35"/>
    <p:sldId id="288" r:id="rId36"/>
    <p:sldId id="289" r:id="rId37"/>
    <p:sldId id="290" r:id="rId38"/>
    <p:sldId id="291" r:id="rId39"/>
    <p:sldId id="324" r:id="rId40"/>
    <p:sldId id="325" r:id="rId41"/>
    <p:sldId id="32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F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4" d="100"/>
          <a:sy n="44" d="100"/>
        </p:scale>
        <p:origin x="-134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12"/>
    </p:cViewPr>
  </p:sorterViewPr>
  <p:notesViewPr>
    <p:cSldViewPr>
      <p:cViewPr>
        <p:scale>
          <a:sx n="125" d="100"/>
          <a:sy n="125" d="100"/>
        </p:scale>
        <p:origin x="-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1546225" y="101600"/>
            <a:ext cx="3792538" cy="635000"/>
          </a:xfrm>
          <a:prstGeom prst="flowChartAlternateProcess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195" tIns="49597" rIns="99195" bIns="49597" anchor="ctr"/>
          <a:lstStyle/>
          <a:p>
            <a:pPr algn="ctr" defTabSz="992188"/>
            <a:endParaRPr lang="ar-AE" sz="3200" b="1">
              <a:latin typeface="Arial Black" pitchFamily="34" charset="0"/>
            </a:endParaRPr>
          </a:p>
          <a:p>
            <a:pPr algn="ctr" defTabSz="992188"/>
            <a:r>
              <a:rPr lang="ar-AE" sz="22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L-Mateen" pitchFamily="2" charset="-78"/>
              </a:rPr>
              <a:t>الخطوات العملية لتنمية مهارات التفكير في الأسرة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</a:t>
            </a:r>
          </a:p>
          <a:p>
            <a:pPr algn="ctr" defTabSz="992188"/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pic>
        <p:nvPicPr>
          <p:cNvPr id="163847" name="Picture 7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8613" y="0"/>
            <a:ext cx="11128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874713" y="8542338"/>
            <a:ext cx="5867400" cy="4222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195" tIns="49597" rIns="99195" bIns="49597" anchor="ctr"/>
          <a:lstStyle/>
          <a:p>
            <a:pPr algn="ctr" defTabSz="992188"/>
            <a:r>
              <a:rPr lang="ar-SA" sz="2000" b="1">
                <a:latin typeface="Arial Black" pitchFamily="34" charset="0"/>
              </a:rPr>
              <a:t> </a:t>
            </a:r>
            <a:r>
              <a:rPr lang="ar-AE" sz="2000" b="1">
                <a:latin typeface="Arial Black" pitchFamily="34" charset="0"/>
              </a:rPr>
              <a:t>   </a:t>
            </a:r>
            <a:r>
              <a:rPr lang="ar-AE" sz="21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متـعة العقـل ـ</a:t>
            </a:r>
            <a:r>
              <a:rPr lang="ar-AE" sz="17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</a:t>
            </a:r>
            <a:r>
              <a:rPr lang="ar-AE" sz="21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دائرة الأراضي والأملاك ـ مفـاجآت صـيف دبـي 2005</a:t>
            </a:r>
            <a:r>
              <a:rPr lang="ar-AE" sz="1200" b="1">
                <a:latin typeface="Arial Black" pitchFamily="34" charset="0"/>
              </a:rPr>
              <a:t>  </a:t>
            </a:r>
            <a:r>
              <a:rPr lang="en-US" sz="1200" b="1">
                <a:latin typeface="Arial Black" pitchFamily="34" charset="0"/>
              </a:rPr>
              <a:t> </a:t>
            </a:r>
          </a:p>
        </p:txBody>
      </p:sp>
      <p:pic>
        <p:nvPicPr>
          <p:cNvPr id="163849" name="Picture 9" descr="dss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107950"/>
            <a:ext cx="1152525" cy="679450"/>
          </a:xfrm>
          <a:prstGeom prst="rect">
            <a:avLst/>
          </a:prstGeom>
          <a:noFill/>
        </p:spPr>
      </p:pic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271463" y="8604250"/>
            <a:ext cx="207803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992" tIns="39996" rIns="79992" bIns="39996"/>
          <a:lstStyle/>
          <a:p>
            <a:pPr defTabSz="800100" rtl="1"/>
            <a:fld id="{A6D906B5-BEF3-4A7F-B3F3-915A82C42FB2}" type="slidenum">
              <a:rPr lang="ar-AE" sz="1200" b="1">
                <a:latin typeface="Arial" pitchFamily="34" charset="0"/>
              </a:rPr>
              <a:pPr defTabSz="800100" rtl="1"/>
              <a:t>‹#›</a:t>
            </a:fld>
            <a:endParaRPr lang="en-US" sz="1200" b="1">
              <a:latin typeface="Arial" pitchFamily="34" charset="0"/>
            </a:endParaRPr>
          </a:p>
        </p:txBody>
      </p:sp>
      <p:sp>
        <p:nvSpPr>
          <p:cNvPr id="163851" name="AutoShape 11"/>
          <p:cNvSpPr>
            <a:spLocks noChangeArrowheads="1"/>
          </p:cNvSpPr>
          <p:nvPr/>
        </p:nvSpPr>
        <p:spPr bwMode="auto">
          <a:xfrm>
            <a:off x="292100" y="8578850"/>
            <a:ext cx="296863" cy="327025"/>
          </a:xfrm>
          <a:prstGeom prst="star8">
            <a:avLst>
              <a:gd name="adj" fmla="val 38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0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0F0A622-CB17-4968-8D80-89C8BA9F3E18}" type="slidenum">
              <a:rPr lang="ar-A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48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158850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F4DDD304-1EF7-441C-8B5D-44FB159AC269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4DFD1-EF79-4434-8A33-E38E6EF541B2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F59A1-31AC-4A13-B1CD-3CB141257EF1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C15619-707F-4733-8ADE-300A605D1E8E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598D59E-6620-42CA-9563-DCE3FCD15E6C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A6B3B61-0CBD-4958-9AC3-734BCACC21CF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17B591-E890-4594-B4C9-8963CC4252F0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A0AED-6005-4097-866F-DDEA8EAEB191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875DF-829C-4E3D-A224-9750DF7AEAA6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4BA89-51F4-4E32-BF2B-9630D735BC30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FF9D-4B91-4F66-89A0-DC0176FF02BD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F16A5-DEFE-49CF-AA97-F0084D2BE2B8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C0E20-E741-4684-85B8-D31F4BD0B94B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AC0A0-4BDB-4953-BB84-59182419C15D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EC98B-5D97-4AA6-AB2D-E6A0DF2C9021}" type="slidenum">
              <a:rPr lang="ar-A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22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57823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57824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0948505-F25D-4643-97AC-BEFB7BFB429D}" type="slidenum">
              <a:rPr lang="ar-AE"/>
              <a:pPr/>
              <a:t>‹#›</a:t>
            </a:fld>
            <a:endParaRPr lang="en-US"/>
          </a:p>
        </p:txBody>
      </p:sp>
      <p:sp>
        <p:nvSpPr>
          <p:cNvPr id="157825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826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B945118-12C3-4B1D-872B-2C496C13F5D3}" type="slidenum">
              <a:rPr lang="ar-AE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685800" y="1600200"/>
            <a:ext cx="7772400" cy="1973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AE" sz="5100">
                <a:solidFill>
                  <a:srgbClr val="000000"/>
                </a:solidFill>
              </a:rPr>
              <a:t>مهارات التفكير </a:t>
            </a:r>
            <a:br>
              <a:rPr lang="ar-AE" sz="5100">
                <a:solidFill>
                  <a:srgbClr val="000000"/>
                </a:solidFill>
              </a:rPr>
            </a:br>
            <a:r>
              <a:rPr lang="ar-AE" sz="5100">
                <a:solidFill>
                  <a:srgbClr val="000000"/>
                </a:solidFill>
              </a:rPr>
              <a:t>الخطوات العملية </a:t>
            </a:r>
            <a:endParaRPr lang="en-US" sz="510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ar-AE">
                <a:solidFill>
                  <a:srgbClr val="000000"/>
                </a:solidFill>
              </a:rPr>
              <a:t>الدكتور : خليفة علي السويدي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</a:rPr>
              <a:t>K.suwaidi@uaeu.ac.ae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CAE7-10B6-4135-9CAB-B8B241560E3C}" type="slidenum">
              <a:rPr lang="ar-AE"/>
              <a:pPr/>
              <a:t>10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مهارة التفكير الناقد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ar-SA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029200" y="1905000"/>
            <a:ext cx="3200400" cy="2819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تقويم الحجج ( نقد الآخرين )</a:t>
            </a:r>
            <a:endParaRPr lang="en-US" sz="30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609600" y="3276600"/>
            <a:ext cx="4038600" cy="289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تقديم الحجج ( اقناع الآخرين )</a:t>
            </a:r>
            <a:endParaRPr lang="en-US" sz="30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 flipV="1">
            <a:off x="4572000" y="16764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3429000" y="1752600"/>
            <a:ext cx="1143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6D84-8C83-4153-BCD4-71C616AB2F2C}" type="slidenum">
              <a:rPr lang="ar-AE"/>
              <a:pPr/>
              <a:t>11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التفكير الناقد ( التمييز بين الحقيقة و الرأي 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3" name="Oval 3"/>
          <p:cNvSpPr>
            <a:spLocks noChangeArrowheads="1"/>
          </p:cNvSpPr>
          <p:nvPr/>
        </p:nvSpPr>
        <p:spPr bwMode="auto">
          <a:xfrm>
            <a:off x="4643438" y="1773238"/>
            <a:ext cx="3673475" cy="2519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5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الحقيقة </a:t>
            </a:r>
          </a:p>
          <a:p>
            <a:pPr algn="ctr"/>
            <a:r>
              <a:rPr lang="ar-AE" sz="25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رأي له دليل قطعي الثبوت و الدلالة </a:t>
            </a:r>
            <a:r>
              <a:rPr lang="en-US" sz="25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 </a:t>
            </a:r>
            <a:r>
              <a:rPr lang="ar-AE" sz="25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 </a:t>
            </a:r>
            <a:endParaRPr lang="en-US" sz="25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17764" name="Oval 4"/>
          <p:cNvSpPr>
            <a:spLocks noChangeArrowheads="1"/>
          </p:cNvSpPr>
          <p:nvPr/>
        </p:nvSpPr>
        <p:spPr bwMode="auto">
          <a:xfrm>
            <a:off x="323850" y="2060575"/>
            <a:ext cx="3384550" cy="266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5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الرأي </a:t>
            </a:r>
          </a:p>
          <a:p>
            <a:pPr algn="ctr"/>
            <a:r>
              <a:rPr lang="ar-AE" sz="25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وجهة نظر شخصية </a:t>
            </a:r>
          </a:p>
          <a:p>
            <a:pPr algn="ctr"/>
            <a:endParaRPr lang="en-US" sz="25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067175" y="4437063"/>
            <a:ext cx="3673475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5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كيف تحول الرأي الى حقيقة ؟</a:t>
            </a:r>
          </a:p>
          <a:p>
            <a:pPr algn="ctr"/>
            <a:r>
              <a:rPr lang="ar-AE" sz="25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أو</a:t>
            </a:r>
          </a:p>
          <a:p>
            <a:pPr algn="ctr"/>
            <a:r>
              <a:rPr lang="ar-AE" sz="25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متى يتحول الرأي الى حقيقة ؟</a:t>
            </a:r>
            <a:endParaRPr lang="en-US" sz="25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559425" y="3016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SA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239838" y="3305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SA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1D77-1AB0-4294-8FCB-C9AD80FBBA13}" type="slidenum">
              <a:rPr lang="ar-AE"/>
              <a:pPr/>
              <a:t>12</a:t>
            </a:fld>
            <a:endParaRPr 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بين فيما يلي الرأي و الحقيقة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/>
            <a:r>
              <a:rPr lang="ar-AE">
                <a:solidFill>
                  <a:srgbClr val="000000"/>
                </a:solidFill>
                <a:effectLst/>
                <a:cs typeface="AL-Mateen" pitchFamily="2" charset="-78"/>
              </a:rPr>
              <a:t>للنساء :</a:t>
            </a:r>
          </a:p>
          <a:p>
            <a:pPr algn="r" rtl="1"/>
            <a:r>
              <a:rPr lang="ar-AE">
                <a:solidFill>
                  <a:srgbClr val="000000"/>
                </a:solidFill>
                <a:effectLst/>
                <a:cs typeface="AL-Mateen" pitchFamily="2" charset="-78"/>
              </a:rPr>
              <a:t>الصلاة واجبة على المرأة </a:t>
            </a:r>
          </a:p>
          <a:p>
            <a:pPr algn="r" rtl="1"/>
            <a:r>
              <a:rPr lang="ar-AE">
                <a:solidFill>
                  <a:srgbClr val="000000"/>
                </a:solidFill>
                <a:effectLst/>
                <a:cs typeface="AL-Mateen" pitchFamily="2" charset="-78"/>
              </a:rPr>
              <a:t>الحجاب من الواجبات الاسلامية </a:t>
            </a:r>
          </a:p>
          <a:p>
            <a:pPr algn="r" rtl="1"/>
            <a:r>
              <a:rPr lang="ar-AE">
                <a:solidFill>
                  <a:srgbClr val="000000"/>
                </a:solidFill>
                <a:effectLst/>
                <a:cs typeface="AL-Mateen" pitchFamily="2" charset="-78"/>
              </a:rPr>
              <a:t>كشف وجه المرأة محرما .</a:t>
            </a:r>
          </a:p>
          <a:p>
            <a:pPr algn="r" rtl="1"/>
            <a:r>
              <a:rPr lang="ar-AE">
                <a:solidFill>
                  <a:srgbClr val="000000"/>
                </a:solidFill>
                <a:effectLst/>
                <a:cs typeface="AL-Mateen" pitchFamily="2" charset="-78"/>
              </a:rPr>
              <a:t>قص المرأة للشعر الزائد في وجهها من النمص .</a:t>
            </a:r>
          </a:p>
          <a:p>
            <a:pPr algn="r" rtl="1"/>
            <a:r>
              <a:rPr lang="ar-AE">
                <a:solidFill>
                  <a:srgbClr val="000000"/>
                </a:solidFill>
                <a:effectLst/>
                <a:cs typeface="AL-Mateen" pitchFamily="2" charset="-78"/>
              </a:rPr>
              <a:t>تعدد الزوجات من حقوق الرجال .</a:t>
            </a:r>
            <a:endParaRPr lang="en-US">
              <a:solidFill>
                <a:srgbClr val="000000"/>
              </a:solidFill>
              <a:effectLst/>
              <a:cs typeface="AL-Mateen" pitchFamily="2" charset="-78"/>
            </a:endParaRP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r" rtl="1"/>
            <a:r>
              <a:rPr lang="ar-AE">
                <a:solidFill>
                  <a:srgbClr val="000000"/>
                </a:solidFill>
                <a:effectLst/>
                <a:cs typeface="AL-Mateen" pitchFamily="2" charset="-78"/>
              </a:rPr>
              <a:t>للرجال :</a:t>
            </a:r>
          </a:p>
          <a:p>
            <a:pPr algn="r" rtl="1"/>
            <a:r>
              <a:rPr lang="ar-AE">
                <a:solidFill>
                  <a:srgbClr val="000000"/>
                </a:solidFill>
                <a:effectLst/>
                <a:cs typeface="AL-Mateen" pitchFamily="2" charset="-78"/>
              </a:rPr>
              <a:t>الصيام من أركان الاسلام .</a:t>
            </a:r>
          </a:p>
          <a:p>
            <a:pPr algn="r" rtl="1"/>
            <a:r>
              <a:rPr lang="ar-AE">
                <a:solidFill>
                  <a:srgbClr val="000000"/>
                </a:solidFill>
                <a:effectLst/>
                <a:cs typeface="AL-Mateen" pitchFamily="2" charset="-78"/>
              </a:rPr>
              <a:t>أفضل لون للبس الرجل الأبيض</a:t>
            </a:r>
          </a:p>
          <a:p>
            <a:pPr algn="r" rtl="1"/>
            <a:r>
              <a:rPr lang="ar-AE">
                <a:solidFill>
                  <a:srgbClr val="000000"/>
                </a:solidFill>
                <a:effectLst/>
                <a:cs typeface="AL-Mateen" pitchFamily="2" charset="-78"/>
              </a:rPr>
              <a:t>اذا جاوز لبس الرجل الكعب فقد ارتكب محرما .</a:t>
            </a:r>
          </a:p>
          <a:p>
            <a:pPr algn="r" rtl="1"/>
            <a:r>
              <a:rPr lang="ar-AE">
                <a:solidFill>
                  <a:srgbClr val="000000"/>
                </a:solidFill>
                <a:effectLst/>
                <a:cs typeface="AL-Mateen" pitchFamily="2" charset="-78"/>
              </a:rPr>
              <a:t>اذا حلق الرجل لحيته فقد اقترف محرما .</a:t>
            </a:r>
          </a:p>
          <a:p>
            <a:pPr algn="r" rtl="1"/>
            <a:endParaRPr lang="en-US">
              <a:solidFill>
                <a:srgbClr val="000000"/>
              </a:solidFill>
              <a:effectLst/>
              <a:cs typeface="AL-Mateen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FC80-DF19-4FC2-BA48-20BF14414C54}" type="slidenum">
              <a:rPr lang="ar-AE"/>
              <a:pPr/>
              <a:t>13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التفكير الناقد ( الاختلاف و التشابه 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0835" name="Oval 3"/>
          <p:cNvSpPr>
            <a:spLocks noChangeArrowheads="1"/>
          </p:cNvSpPr>
          <p:nvPr/>
        </p:nvSpPr>
        <p:spPr bwMode="auto">
          <a:xfrm>
            <a:off x="4572000" y="1557338"/>
            <a:ext cx="1295400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2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الموضوع </a:t>
            </a:r>
            <a:endParaRPr lang="en-US" sz="22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555875" y="2781300"/>
            <a:ext cx="2663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2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أوجه الشبه </a:t>
            </a:r>
            <a:endParaRPr lang="en-US" sz="22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23850" y="3213100"/>
            <a:ext cx="84248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5364163" y="4724400"/>
            <a:ext cx="1511300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2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أوجه الاختلاف</a:t>
            </a:r>
            <a:endParaRPr lang="en-US" sz="22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250825" y="4581525"/>
            <a:ext cx="47529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323850" y="5661025"/>
            <a:ext cx="44640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20841" name="Oval 9"/>
          <p:cNvSpPr>
            <a:spLocks noChangeArrowheads="1"/>
          </p:cNvSpPr>
          <p:nvPr/>
        </p:nvSpPr>
        <p:spPr bwMode="auto">
          <a:xfrm>
            <a:off x="7164388" y="4941888"/>
            <a:ext cx="1439862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2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النتيجة </a:t>
            </a:r>
            <a:endParaRPr lang="en-US" sz="22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5076825" y="5949950"/>
            <a:ext cx="3527425" cy="908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 flipH="1" flipV="1">
            <a:off x="4932363" y="5013325"/>
            <a:ext cx="50323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 flipH="1">
            <a:off x="4787900" y="5373688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6877050" y="5157788"/>
            <a:ext cx="2873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A38A-46FF-47D4-8CBD-9B30610EAAB8}" type="slidenum">
              <a:rPr lang="ar-AE"/>
              <a:pPr/>
              <a:t>14</a:t>
            </a:fld>
            <a:endParaRPr 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AE" sz="4000">
                <a:solidFill>
                  <a:srgbClr val="000000"/>
                </a:solidFill>
              </a:rPr>
              <a:t>الاختلاف و التشابه بين الأمة المنتصرة و المهزومة 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52581" name="Oval 5"/>
          <p:cNvSpPr>
            <a:spLocks noChangeArrowheads="1"/>
          </p:cNvSpPr>
          <p:nvPr/>
        </p:nvSpPr>
        <p:spPr bwMode="auto">
          <a:xfrm>
            <a:off x="6858000" y="16002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5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التشابه </a:t>
            </a:r>
            <a:endParaRPr lang="en-US" sz="25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533400" y="1524000"/>
            <a:ext cx="62484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52584" name="Oval 8"/>
          <p:cNvSpPr>
            <a:spLocks noChangeArrowheads="1"/>
          </p:cNvSpPr>
          <p:nvPr/>
        </p:nvSpPr>
        <p:spPr bwMode="auto">
          <a:xfrm>
            <a:off x="7086600" y="4114800"/>
            <a:ext cx="15240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5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الاختلاف</a:t>
            </a:r>
            <a:endParaRPr lang="en-US" sz="25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533400" y="3810000"/>
            <a:ext cx="62484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52587" name="Oval 11"/>
          <p:cNvSpPr>
            <a:spLocks noChangeArrowheads="1"/>
          </p:cNvSpPr>
          <p:nvPr/>
        </p:nvSpPr>
        <p:spPr bwMode="auto">
          <a:xfrm>
            <a:off x="6629400" y="5791200"/>
            <a:ext cx="2514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5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النتيجة </a:t>
            </a:r>
            <a:endParaRPr lang="en-US" sz="25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533400" y="5791200"/>
            <a:ext cx="533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4FD-B107-4F1A-B182-4806108949F5}" type="slidenum">
              <a:rPr lang="ar-AE"/>
              <a:pPr/>
              <a:t>15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التفكير الناقد - مهارة التوقع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1859" name="Oval 3"/>
          <p:cNvSpPr>
            <a:spLocks noChangeArrowheads="1"/>
          </p:cNvSpPr>
          <p:nvPr/>
        </p:nvSpPr>
        <p:spPr bwMode="auto">
          <a:xfrm>
            <a:off x="1187450" y="1898650"/>
            <a:ext cx="6985000" cy="3816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8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ما هو الشيء المتوقع حدوثه ؟</a:t>
            </a:r>
          </a:p>
          <a:p>
            <a:pPr algn="ctr"/>
            <a:r>
              <a:rPr lang="ar-AE" sz="28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ما هي أدلتك على حدوث هذا الشيء ؟</a:t>
            </a:r>
          </a:p>
          <a:p>
            <a:pPr algn="ctr"/>
            <a:r>
              <a:rPr lang="ar-AE" sz="28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ما هي الأدلة الفعلية المتوفرة حول حدوث هذا الأمر ؟\</a:t>
            </a:r>
          </a:p>
          <a:p>
            <a:pPr algn="ctr"/>
            <a:r>
              <a:rPr lang="ar-AE" sz="28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بناء على ما سبق ما هو احتمال وقوع أو عدم وقوع المتوقع ؟</a:t>
            </a:r>
            <a:endParaRPr lang="en-US" sz="28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4F8B-E259-48CC-9B02-BC193658CC5F}" type="slidenum">
              <a:rPr lang="ar-AE"/>
              <a:pPr/>
              <a:t>16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نموذج للتوقع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122884" name="Oval 4"/>
          <p:cNvSpPr>
            <a:spLocks noChangeArrowheads="1"/>
          </p:cNvSpPr>
          <p:nvPr/>
        </p:nvSpPr>
        <p:spPr bwMode="auto">
          <a:xfrm>
            <a:off x="7235825" y="1916113"/>
            <a:ext cx="136683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الأمر المتوقع </a:t>
            </a:r>
          </a:p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حدوثه</a:t>
            </a:r>
            <a:endParaRPr lang="en-US" sz="20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7092950" y="3500438"/>
            <a:ext cx="1439863" cy="2089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انتشار </a:t>
            </a:r>
          </a:p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الفساد</a:t>
            </a:r>
            <a:endParaRPr lang="en-US" sz="20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22886" name="Oval 6"/>
          <p:cNvSpPr>
            <a:spLocks noChangeArrowheads="1"/>
          </p:cNvSpPr>
          <p:nvPr/>
        </p:nvSpPr>
        <p:spPr bwMode="auto">
          <a:xfrm>
            <a:off x="5148263" y="2060575"/>
            <a:ext cx="1511300" cy="1081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مؤشراتي أو </a:t>
            </a:r>
          </a:p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أدلتي </a:t>
            </a:r>
            <a:endParaRPr lang="en-US" sz="20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5148263" y="3429000"/>
            <a:ext cx="1655762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الاعلام </a:t>
            </a:r>
          </a:p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مشاهد من الاسواق</a:t>
            </a:r>
          </a:p>
          <a:p>
            <a:pPr algn="ctr"/>
            <a:endParaRPr lang="en-US" sz="20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22888" name="Oval 8"/>
          <p:cNvSpPr>
            <a:spLocks noChangeArrowheads="1"/>
          </p:cNvSpPr>
          <p:nvPr/>
        </p:nvSpPr>
        <p:spPr bwMode="auto">
          <a:xfrm>
            <a:off x="2771775" y="2060575"/>
            <a:ext cx="216058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المؤشرات الواقعية</a:t>
            </a:r>
            <a:endParaRPr lang="en-US" sz="20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2771775" y="3429000"/>
            <a:ext cx="2087563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واقع الحجاب </a:t>
            </a:r>
          </a:p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أخلاق الناس </a:t>
            </a:r>
          </a:p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الأنشطة الاسلامية </a:t>
            </a:r>
          </a:p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اسلام غير المسلمين </a:t>
            </a:r>
          </a:p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التزام غير الملتزمين </a:t>
            </a:r>
            <a:endParaRPr lang="en-US" sz="20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22890" name="Oval 10"/>
          <p:cNvSpPr>
            <a:spLocks noChangeArrowheads="1"/>
          </p:cNvSpPr>
          <p:nvPr/>
        </p:nvSpPr>
        <p:spPr bwMode="auto">
          <a:xfrm>
            <a:off x="611188" y="2060575"/>
            <a:ext cx="208915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يتحقق أو </a:t>
            </a:r>
          </a:p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لا يتحقق</a:t>
            </a:r>
            <a:endParaRPr lang="en-US" sz="20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755650" y="3429000"/>
            <a:ext cx="1728788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لن يحصل </a:t>
            </a:r>
          </a:p>
          <a:p>
            <a:pPr algn="ctr"/>
            <a:r>
              <a:rPr lang="ar-AE" sz="2000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ما توقعت !!!!!</a:t>
            </a:r>
            <a:endParaRPr lang="en-US" sz="2000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H="1">
            <a:off x="6659563" y="26368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 flipH="1">
            <a:off x="4716463" y="26368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 flipH="1">
            <a:off x="2411413" y="2636838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1B26-B1CE-49F5-9958-48D945DA6E43}" type="slidenum">
              <a:rPr lang="ar-AE"/>
              <a:pPr/>
              <a:t>17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تقويم الحجج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type="tbl" idx="1"/>
          </p:nvPr>
        </p:nvGraphicFramePr>
        <p:xfrm>
          <a:off x="0" y="1981200"/>
          <a:ext cx="8839200" cy="4276344"/>
        </p:xfrm>
        <a:graphic>
          <a:graphicData uri="http://schemas.openxmlformats.org/drawingml/2006/table">
            <a:tbl>
              <a:tblPr rtl="1"/>
              <a:tblGrid>
                <a:gridCol w="2514600"/>
                <a:gridCol w="2971800"/>
                <a:gridCol w="3352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معايير عامة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نقد مصدر المعلومة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مغالطات الاستدلال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العبارات المطاطية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تناقض العبارات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كفاية المقدمة للنتيجة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خبرة المصدر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انتفاء وجود مصلحة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الاتفاق مع خبراء آخرين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سمعة المصدر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رجل القش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البينة على من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ازدواج المعايير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التجريح الشخصي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تسميم البئر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تغيير الموضوع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L-Mateen" pitchFamily="2" charset="-78"/>
                        </a:rPr>
                        <a:t>اللجوء الى اعتبارات لاعقلية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07FB-B0B3-4B67-83D1-4908469F4AA7}" type="slidenum">
              <a:rPr lang="ar-AE"/>
              <a:pPr/>
              <a:t>18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المعايير العامة لتقويم الحجج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>
                <a:solidFill>
                  <a:srgbClr val="000000"/>
                </a:solidFill>
              </a:rPr>
              <a:t>1- العبارات المطاطية ( دعم القضية الفلسطينية ) عبارة غير محددة أو ملزمة لقائلها </a:t>
            </a:r>
          </a:p>
          <a:p>
            <a:pPr algn="r" rtl="1">
              <a:lnSpc>
                <a:spcPct val="90000"/>
              </a:lnSpc>
            </a:pPr>
            <a:r>
              <a:rPr lang="ar-SA">
                <a:solidFill>
                  <a:srgbClr val="000000"/>
                </a:solidFill>
              </a:rPr>
              <a:t>2- تناقض العبارات ( كون الشاهد كان في مكانين مختلفين في نفس الوقت )</a:t>
            </a:r>
          </a:p>
          <a:p>
            <a:pPr algn="r" rtl="1">
              <a:lnSpc>
                <a:spcPct val="90000"/>
              </a:lnSpc>
            </a:pPr>
            <a:r>
              <a:rPr lang="ar-SA">
                <a:solidFill>
                  <a:srgbClr val="000000"/>
                </a:solidFill>
              </a:rPr>
              <a:t>3- كفاية المقدمات للنتائج ( عدم كفاية الأدلة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ECAB-B251-4D62-8558-99AC61234F4F}" type="slidenum">
              <a:rPr lang="ar-AE"/>
              <a:pPr/>
              <a:t>19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تقويم مصدر المعلومة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530725"/>
          </a:xfrm>
        </p:spPr>
        <p:txBody>
          <a:bodyPr/>
          <a:lstStyle/>
          <a:p>
            <a:pPr algn="r" rtl="1"/>
            <a:r>
              <a:rPr lang="ar-SA" sz="3500">
                <a:solidFill>
                  <a:srgbClr val="000000"/>
                </a:solidFill>
                <a:cs typeface="AL-Mateen" pitchFamily="2" charset="-78"/>
              </a:rPr>
              <a:t>1- هل هو خبير في الموضوع ؟</a:t>
            </a:r>
          </a:p>
          <a:p>
            <a:pPr algn="r" rtl="1"/>
            <a:r>
              <a:rPr lang="ar-SA" sz="3500">
                <a:solidFill>
                  <a:srgbClr val="000000"/>
                </a:solidFill>
                <a:cs typeface="AL-Mateen" pitchFamily="2" charset="-78"/>
              </a:rPr>
              <a:t>2- انتفاء وجود المصلحة </a:t>
            </a:r>
          </a:p>
          <a:p>
            <a:pPr algn="r" rtl="1"/>
            <a:r>
              <a:rPr lang="ar-SA" sz="3500">
                <a:solidFill>
                  <a:srgbClr val="000000"/>
                </a:solidFill>
                <a:cs typeface="AL-Mateen" pitchFamily="2" charset="-78"/>
              </a:rPr>
              <a:t>3- الاتفاق مع آخرين في نفس مستوى الكفاءة .</a:t>
            </a:r>
          </a:p>
          <a:p>
            <a:pPr algn="r" rtl="1"/>
            <a:r>
              <a:rPr lang="ar-SA" sz="3500">
                <a:solidFill>
                  <a:srgbClr val="000000"/>
                </a:solidFill>
                <a:cs typeface="AL-Mateen" pitchFamily="2" charset="-78"/>
              </a:rPr>
              <a:t>4- سمعة المصدر ( وجود سوابق أو كذب )</a:t>
            </a:r>
            <a:endParaRPr lang="en-US" sz="3500">
              <a:solidFill>
                <a:srgbClr val="000000"/>
              </a:solidFill>
              <a:cs typeface="AL-Mateen" pitchFamily="2" charset="-78"/>
            </a:endParaRPr>
          </a:p>
        </p:txBody>
      </p:sp>
      <p:pic>
        <p:nvPicPr>
          <p:cNvPr id="22532" name="Picture 4" descr="BS00580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1981200"/>
            <a:ext cx="23622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2AB1-88AA-4DD0-A1DF-C24AE087B02C}" type="slidenum">
              <a:rPr lang="ar-AE"/>
              <a:pPr/>
              <a:t>2</a:t>
            </a:fld>
            <a:endParaRPr lang="en-US"/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2818" name="Photo Editor Photo" r:id="rId4" imgW="9752381" imgH="7314286" progId="MSPhotoEd.3">
              <p:embed/>
            </p:oleObj>
          </a:graphicData>
        </a:graphic>
      </p:graphicFrame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-228600" y="549275"/>
            <a:ext cx="88931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4400" b="1">
                <a:latin typeface="Arial" pitchFamily="34" charset="0"/>
                <a:cs typeface="Monotype Koufi" pitchFamily="2" charset="-78"/>
              </a:rPr>
              <a:t>وما كل هاو للجميل بفاعل </a:t>
            </a:r>
          </a:p>
          <a:p>
            <a:pPr algn="r">
              <a:spcBef>
                <a:spcPct val="50000"/>
              </a:spcBef>
            </a:pPr>
            <a:r>
              <a:rPr lang="ar-AE" sz="4400" b="1">
                <a:latin typeface="Arial" pitchFamily="34" charset="0"/>
                <a:cs typeface="Monotype Koufi" pitchFamily="2" charset="-78"/>
              </a:rPr>
              <a:t>               ولا كل فعال له بمتمم</a:t>
            </a:r>
            <a:endParaRPr lang="en-US" sz="4400" b="1">
              <a:latin typeface="Arial" pitchFamily="34" charset="0"/>
              <a:cs typeface="Monotype Koufi" pitchFamily="2" charset="-78"/>
            </a:endParaRPr>
          </a:p>
        </p:txBody>
      </p:sp>
    </p:spTree>
  </p:cSld>
  <p:clrMapOvr>
    <a:masterClrMapping/>
  </p:clrMapOvr>
  <p:transition advTm="0">
    <p:sndAc>
      <p:stSnd>
        <p:snd r:embed="rId3" name="1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904-A51E-4280-B0A3-DDDD971637D4}" type="slidenum">
              <a:rPr lang="ar-AE"/>
              <a:pPr/>
              <a:t>20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مغالطات الاستدلال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800">
                <a:solidFill>
                  <a:srgbClr val="000000"/>
                </a:solidFill>
                <a:effectLst/>
                <a:cs typeface="AL-Mateen" pitchFamily="2" charset="-78"/>
              </a:rPr>
              <a:t>1- رجل من قش – اعادة صياغة الكلام وتحرفه بحذف بعضه . مثل حذف قد من المقال</a:t>
            </a:r>
          </a:p>
          <a:p>
            <a:pPr algn="r" rtl="1">
              <a:lnSpc>
                <a:spcPct val="90000"/>
              </a:lnSpc>
            </a:pPr>
            <a:r>
              <a:rPr lang="ar-SA" sz="2800">
                <a:solidFill>
                  <a:srgbClr val="000000"/>
                </a:solidFill>
                <a:effectLst/>
                <a:cs typeface="AL-Mateen" pitchFamily="2" charset="-78"/>
              </a:rPr>
              <a:t>2- البينة على من – تحويل مسؤولية ايجاد الدليل على الآخر .</a:t>
            </a:r>
          </a:p>
          <a:p>
            <a:pPr algn="r" rtl="1">
              <a:lnSpc>
                <a:spcPct val="90000"/>
              </a:lnSpc>
            </a:pPr>
            <a:r>
              <a:rPr lang="ar-SA" sz="2800">
                <a:solidFill>
                  <a:srgbClr val="000000"/>
                </a:solidFill>
                <a:effectLst/>
                <a:cs typeface="AL-Mateen" pitchFamily="2" charset="-78"/>
              </a:rPr>
              <a:t>3- ازدواج المعايير </a:t>
            </a:r>
          </a:p>
          <a:p>
            <a:pPr algn="r" rtl="1">
              <a:lnSpc>
                <a:spcPct val="90000"/>
              </a:lnSpc>
            </a:pPr>
            <a:r>
              <a:rPr lang="ar-SA" sz="2800">
                <a:solidFill>
                  <a:srgbClr val="000000"/>
                </a:solidFill>
                <a:effectLst/>
                <a:cs typeface="AL-Mateen" pitchFamily="2" charset="-78"/>
              </a:rPr>
              <a:t>4- التجريح الشخصي – مقاومة الحجة بالهجوم على صاحبها ( اتهام الرسول بالجنون )</a:t>
            </a:r>
          </a:p>
          <a:p>
            <a:pPr algn="r" rtl="1">
              <a:lnSpc>
                <a:spcPct val="90000"/>
              </a:lnSpc>
            </a:pPr>
            <a:r>
              <a:rPr lang="ar-SA" sz="2800">
                <a:solidFill>
                  <a:srgbClr val="000000"/>
                </a:solidFill>
                <a:effectLst/>
                <a:cs typeface="AL-Mateen" pitchFamily="2" charset="-78"/>
              </a:rPr>
              <a:t>5- تسميم البئر- ربط الحجة بشيء مرفوض </a:t>
            </a:r>
          </a:p>
          <a:p>
            <a:pPr algn="r" rtl="1">
              <a:lnSpc>
                <a:spcPct val="90000"/>
              </a:lnSpc>
            </a:pPr>
            <a:r>
              <a:rPr lang="ar-SA" sz="2800">
                <a:solidFill>
                  <a:srgbClr val="000000"/>
                </a:solidFill>
                <a:effectLst/>
                <a:cs typeface="AL-Mateen" pitchFamily="2" charset="-78"/>
              </a:rPr>
              <a:t>6- تغيير الموضوع – التحول عن الموضوع الأساسي</a:t>
            </a:r>
          </a:p>
          <a:p>
            <a:pPr algn="r" rtl="1">
              <a:lnSpc>
                <a:spcPct val="90000"/>
              </a:lnSpc>
            </a:pPr>
            <a:r>
              <a:rPr lang="ar-SA" sz="2800">
                <a:solidFill>
                  <a:srgbClr val="000000"/>
                </a:solidFill>
                <a:effectLst/>
                <a:cs typeface="AL-Mateen" pitchFamily="2" charset="-78"/>
              </a:rPr>
              <a:t>7- اللجوء الى عبارات لا عقلية – العاطفة .</a:t>
            </a:r>
            <a:endParaRPr lang="en-US" sz="2800">
              <a:solidFill>
                <a:srgbClr val="000000"/>
              </a:solidFill>
              <a:effectLst/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C0BA10E-E286-4DB7-BA00-74B084A3FD28}" type="slidenum">
              <a:rPr lang="ar-AE"/>
              <a:pPr/>
              <a:t>21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685800" y="1600200"/>
            <a:ext cx="7772400" cy="1973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AE" sz="5100">
                <a:solidFill>
                  <a:srgbClr val="000000"/>
                </a:solidFill>
              </a:rPr>
              <a:t>اقناع الآخرين </a:t>
            </a:r>
            <a:br>
              <a:rPr lang="ar-AE" sz="5100">
                <a:solidFill>
                  <a:srgbClr val="000000"/>
                </a:solidFill>
              </a:rPr>
            </a:br>
            <a:r>
              <a:rPr lang="ar-AE" sz="5100">
                <a:solidFill>
                  <a:srgbClr val="000000"/>
                </a:solidFill>
              </a:rPr>
              <a:t>تقديم الحجج</a:t>
            </a:r>
            <a:endParaRPr lang="en-US" sz="51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2BC6-9EE6-4E50-928B-6C7AD14B9C22}" type="slidenum">
              <a:rPr lang="ar-AE"/>
              <a:pPr/>
              <a:t>22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مقدمة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4038600" cy="4530725"/>
          </a:xfrm>
        </p:spPr>
        <p:txBody>
          <a:bodyPr/>
          <a:lstStyle/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نصف الطريق في تقويم الحجج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والنصف في تقديمها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ينقسم الناس الى :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مؤيدين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معارضين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محايدين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والهدف تحييد المعارضين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وكسب تأييد المحايدين</a:t>
            </a:r>
            <a:endParaRPr lang="en-US" sz="3500">
              <a:solidFill>
                <a:srgbClr val="000000"/>
              </a:solidFill>
              <a:effectLst/>
              <a:cs typeface="AL-Mateen" pitchFamily="2" charset="-78"/>
            </a:endParaRPr>
          </a:p>
        </p:txBody>
      </p:sp>
      <p:pic>
        <p:nvPicPr>
          <p:cNvPr id="10244" name="Picture 4" descr="j023301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9038" y="2557463"/>
            <a:ext cx="2574925" cy="261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5733-D3FC-42A0-8724-21A199E13060}" type="slidenum">
              <a:rPr lang="ar-AE"/>
              <a:pPr/>
              <a:t>23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AE">
                <a:solidFill>
                  <a:srgbClr val="000000"/>
                </a:solidFill>
              </a:rPr>
              <a:t>احترم جمهورك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افهم ثقافتهم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قدر أعمارهم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وجنسهم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أظهر احترامهم وتقديرهم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اني ليعجبني الرجل يقدم بين يدي حاجته شعرا </a:t>
            </a:r>
            <a:endParaRPr lang="en-US" sz="3500">
              <a:solidFill>
                <a:srgbClr val="000000"/>
              </a:solidFill>
              <a:effectLst/>
              <a:cs typeface="AL-Mateen" pitchFamily="2" charset="-78"/>
            </a:endParaRPr>
          </a:p>
        </p:txBody>
      </p:sp>
      <p:pic>
        <p:nvPicPr>
          <p:cNvPr id="6148" name="Picture 4" descr="j028190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3688" y="1628775"/>
            <a:ext cx="2576512" cy="43259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860-1F36-472C-80B2-EFFAC9B3CBCB}" type="slidenum">
              <a:rPr lang="ar-AE"/>
              <a:pPr/>
              <a:t>24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افهم وجهة نظرهم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كي تقدم الحجج المناسبة لهم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مفتاح مهم للبداية المشتركة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وتعرف كذلك الحجج المضادة</a:t>
            </a:r>
            <a:endParaRPr lang="en-US" sz="3500">
              <a:solidFill>
                <a:srgbClr val="000000"/>
              </a:solidFill>
              <a:effectLst/>
              <a:cs typeface="AL-Mateen" pitchFamily="2" charset="-78"/>
            </a:endParaRPr>
          </a:p>
        </p:txBody>
      </p:sp>
      <p:pic>
        <p:nvPicPr>
          <p:cNvPr id="7172" name="Picture 4" descr="j021672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1013" y="1989138"/>
            <a:ext cx="2605087" cy="38925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653D-2826-443A-B4EB-9920DA0718B2}" type="slidenum">
              <a:rPr lang="ar-AE"/>
              <a:pPr/>
              <a:t>25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ابدأ من نقطة اتفاق – اتخذ توجها ايجابيا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195" name="Diagram 3"/>
          <p:cNvGraphicFramePr>
            <a:graphicFrameLocks/>
          </p:cNvGraphicFramePr>
          <p:nvPr>
            <p:ph sz="half" idx="1"/>
          </p:nvPr>
        </p:nvGraphicFramePr>
        <p:xfrm>
          <a:off x="457200" y="1600200"/>
          <a:ext cx="8229600" cy="2187575"/>
        </p:xfrm>
        <a:graphic>
          <a:graphicData uri="http://schemas.openxmlformats.org/drawingml/2006/compatibility">
            <com:legacyDrawing xmlns:com="http://schemas.openxmlformats.org/drawingml/2006/compatibility" spid="_x0000_s8195"/>
          </a:graphicData>
        </a:graphic>
      </p:graphicFrame>
      <p:sp>
        <p:nvSpPr>
          <p:cNvPr id="8204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كي تتقرب الى الجمهور من المهم البدء ببداية مشتركة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ثم قدم البديل المناسب لهم </a:t>
            </a:r>
            <a:endParaRPr lang="en-US" sz="3500">
              <a:solidFill>
                <a:srgbClr val="000000"/>
              </a:solidFill>
              <a:effectLst/>
              <a:cs typeface="AL-Mateen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0521-2430-4645-A8E2-A4BDB37740EA}" type="slidenum">
              <a:rPr lang="ar-AE"/>
              <a:pPr/>
              <a:t>26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AE">
                <a:solidFill>
                  <a:srgbClr val="000000"/>
                </a:solidFill>
              </a:rPr>
              <a:t>ثم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سلم لخصمك بنقاط القوة لديه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لا تتجاهل الحقائق المرتبطة بالموضوع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لا تبالغ في التعبير عن حجتك ( وبالذات أكثر نقاط الاختلاف)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لا تغرق الناس بالحجج الزائدة . ركز على الحجة المناسبة لجمهورك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لا تستخدم حجج أنت غير متمكن أو مقتنع بها </a:t>
            </a:r>
          </a:p>
          <a:p>
            <a:pPr algn="r" rtl="1"/>
            <a:r>
              <a:rPr lang="ar-AE" sz="3500">
                <a:solidFill>
                  <a:srgbClr val="000000"/>
                </a:solidFill>
                <a:effectLst/>
                <a:cs typeface="AL-Mateen" pitchFamily="2" charset="-78"/>
              </a:rPr>
              <a:t>لخص اللقاء بنتائج تتفقون عليها ( اقطف الثمر )</a:t>
            </a:r>
          </a:p>
          <a:p>
            <a:pPr algn="r" rtl="1"/>
            <a:endParaRPr lang="en-US" sz="3500">
              <a:solidFill>
                <a:srgbClr val="000000"/>
              </a:solidFill>
              <a:effectLst/>
              <a:cs typeface="AL-Mateen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BEC8AC0-8B46-4E8F-B70F-83C777DA25E7}" type="slidenum">
              <a:rPr lang="ar-AE"/>
              <a:pPr/>
              <a:t>27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685800" y="1600200"/>
            <a:ext cx="7772400" cy="1973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AE" sz="5100">
                <a:solidFill>
                  <a:srgbClr val="000000"/>
                </a:solidFill>
              </a:rPr>
              <a:t>مهارة حل المشكلة </a:t>
            </a:r>
            <a:endParaRPr lang="en-US" sz="5100">
              <a:solidFill>
                <a:srgbClr val="000000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>
            <p:ph type="subTitle" idx="1"/>
          </p:nvPr>
        </p:nvSpPr>
        <p:spPr bwMode="auto">
          <a:xfrm>
            <a:off x="1371600" y="3276600"/>
            <a:ext cx="6400800" cy="2362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ar-AE">
              <a:solidFill>
                <a:srgbClr val="000000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7698-4A5D-4E7C-A1BC-457081C159EE}" type="slidenum">
              <a:rPr lang="ar-AE"/>
              <a:pPr/>
              <a:t>28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المشكلة </a:t>
            </a:r>
            <a:r>
              <a:rPr lang="en-US">
                <a:solidFill>
                  <a:srgbClr val="000000"/>
                </a:solidFill>
              </a:rPr>
              <a:t>Problem</a:t>
            </a:r>
            <a:r>
              <a:rPr lang="ar-AE">
                <a:solidFill>
                  <a:srgbClr val="000000"/>
                </a:solidFill>
              </a:rPr>
              <a:t>والحل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/>
            <a:r>
              <a:rPr lang="ar-AE" sz="2800">
                <a:solidFill>
                  <a:srgbClr val="000000"/>
                </a:solidFill>
                <a:effectLst/>
                <a:cs typeface="AL-Mateen" pitchFamily="2" charset="-78"/>
              </a:rPr>
              <a:t>المشكلة هي : موقف لا نستطيع القيام فيه باستجابة مناسبة .</a:t>
            </a:r>
          </a:p>
          <a:p>
            <a:pPr algn="r" rtl="1"/>
            <a:r>
              <a:rPr lang="ar-AE" sz="2800">
                <a:solidFill>
                  <a:srgbClr val="000000"/>
                </a:solidFill>
                <a:effectLst/>
                <a:cs typeface="AL-Mateen" pitchFamily="2" charset="-78"/>
              </a:rPr>
              <a:t>أو هي : عقبة تحول بيننا وبين تحقيق الهدف .</a:t>
            </a:r>
          </a:p>
          <a:p>
            <a:pPr algn="r" rtl="1"/>
            <a:r>
              <a:rPr lang="ar-AE" sz="2800">
                <a:solidFill>
                  <a:srgbClr val="000000"/>
                </a:solidFill>
                <a:effectLst/>
                <a:cs typeface="AL-Mateen" pitchFamily="2" charset="-78"/>
              </a:rPr>
              <a:t>الحل هو : التخلص من هذه العقبة </a:t>
            </a:r>
          </a:p>
          <a:p>
            <a:pPr algn="r" rtl="1"/>
            <a:r>
              <a:rPr lang="ar-AE" sz="2800">
                <a:solidFill>
                  <a:srgbClr val="000000"/>
                </a:solidFill>
                <a:effectLst/>
                <a:cs typeface="AL-Mateen" pitchFamily="2" charset="-78"/>
              </a:rPr>
              <a:t>طريقة تفكير للتحرك من واقعنا الى ما نريد </a:t>
            </a:r>
            <a:endParaRPr lang="en-US" sz="2800">
              <a:solidFill>
                <a:srgbClr val="000000"/>
              </a:solidFill>
              <a:effectLst/>
              <a:cs typeface="AL-Mateen" pitchFamily="2" charset="-78"/>
            </a:endParaRPr>
          </a:p>
        </p:txBody>
      </p:sp>
      <p:pic>
        <p:nvPicPr>
          <p:cNvPr id="26628" name="Picture 4" descr="SOCC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687314">
            <a:off x="4646613" y="2420938"/>
            <a:ext cx="3992562" cy="265588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492-37DE-4B65-B0FB-FAED2FFCADAB}" type="slidenum">
              <a:rPr lang="ar-AE"/>
              <a:pPr/>
              <a:t>29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معوقات وميسرات حل المشكلة 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8229600" cy="4564065"/>
        </p:xfrm>
        <a:graphic>
          <a:graphicData uri="http://schemas.openxmlformats.org/drawingml/2006/table">
            <a:tbl>
              <a:tblPr rtl="1"/>
              <a:tblGrid>
                <a:gridCol w="4114800"/>
                <a:gridCol w="41148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AE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L-Mateen" pitchFamily="2" charset="-78"/>
                        </a:rPr>
                        <a:t>ضعف الانتباه و التركيز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AE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L-Mateen" pitchFamily="2" charset="-78"/>
                        </a:rPr>
                        <a:t>نقص المعلومات و الخبرات 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AE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L-Mateen" pitchFamily="2" charset="-78"/>
                        </a:rPr>
                        <a:t>العجز عن تحديد المشكلة 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AE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L-Mateen" pitchFamily="2" charset="-78"/>
                        </a:rPr>
                        <a:t>التصلب في طرق الحل 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AE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L-Mateen" pitchFamily="2" charset="-78"/>
                        </a:rPr>
                        <a:t>الانفعال الشديد و الاندفاع 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B665-9130-486C-B6FC-6E50C5C521D0}" type="slidenum">
              <a:rPr lang="ar-AE"/>
              <a:pPr/>
              <a:t>3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1975"/>
          </a:xfrm>
        </p:spPr>
        <p:txBody>
          <a:bodyPr/>
          <a:lstStyle/>
          <a:p>
            <a:r>
              <a:rPr lang="ar-AE" sz="4000">
                <a:solidFill>
                  <a:srgbClr val="000000"/>
                </a:solidFill>
              </a:rPr>
              <a:t>مقدمة 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2000">
                <a:solidFill>
                  <a:srgbClr val="000000"/>
                </a:solidFill>
                <a:effectLst/>
                <a:cs typeface="AL-Mateen" pitchFamily="2" charset="-78"/>
              </a:rPr>
              <a:t> </a:t>
            </a:r>
            <a:r>
              <a:rPr lang="ar-SA" sz="2400">
                <a:solidFill>
                  <a:srgbClr val="000000"/>
                </a:solidFill>
                <a:effectLst/>
                <a:cs typeface="AL-Mateen" pitchFamily="2" charset="-78"/>
              </a:rPr>
              <a:t>يعد العقل من أكبر النعم التي من الله بها على الانسان ، فهو مصدر هام للعلم والمعرفة و النظر و الدراسة وهو كذلك طري</a:t>
            </a:r>
            <a:r>
              <a:rPr lang="ar-AE" sz="2400">
                <a:solidFill>
                  <a:srgbClr val="000000"/>
                </a:solidFill>
                <a:effectLst/>
                <a:cs typeface="AL-Mateen" pitchFamily="2" charset="-78"/>
              </a:rPr>
              <a:t>ق</a:t>
            </a:r>
            <a:r>
              <a:rPr lang="ar-SA" sz="2400">
                <a:solidFill>
                  <a:srgbClr val="000000"/>
                </a:solidFill>
                <a:effectLst/>
                <a:cs typeface="AL-Mateen" pitchFamily="2" charset="-78"/>
              </a:rPr>
              <a:t>نا الى الحياة الناجحة و النهاية الرائدة ، وفي العلاقات يعد العقل من أبرز علامات الانسان الناجح حتى قالوا قديما ، عدو عاقل خير من صديق أحمق ، وللأسف الشديد فان منزلة العقل في التربية العربية لها حدودها الدنيا ، مما أسهم في تأخر هذه الأمة عن غيرها ، وتأتي هذه الدورة محاولة لسد جانب من الخلل حيث سندرس العديد من المهارات التي تجعل عقولنا تنشط ونتعامل مع الحياة بطريقة جديدة ومن أهداف اللقاء ما يلي :</a:t>
            </a:r>
          </a:p>
          <a:p>
            <a:pPr algn="r" rtl="1">
              <a:lnSpc>
                <a:spcPct val="80000"/>
              </a:lnSpc>
            </a:pPr>
            <a:r>
              <a:rPr lang="ar-SA" sz="2400">
                <a:solidFill>
                  <a:srgbClr val="000000"/>
                </a:solidFill>
                <a:effectLst/>
                <a:cs typeface="AL-Mateen" pitchFamily="2" charset="-78"/>
              </a:rPr>
              <a:t>تعريف التفكير الناقد و أهميته ( من هو المفكر الناقد ) .</a:t>
            </a:r>
          </a:p>
          <a:p>
            <a:pPr algn="r" rtl="1">
              <a:lnSpc>
                <a:spcPct val="80000"/>
              </a:lnSpc>
            </a:pPr>
            <a:r>
              <a:rPr lang="ar-SA" sz="2400">
                <a:solidFill>
                  <a:srgbClr val="000000"/>
                </a:solidFill>
                <a:effectLst/>
                <a:cs typeface="AL-Mateen" pitchFamily="2" charset="-78"/>
              </a:rPr>
              <a:t>التدرب على بعض مهارات التفكير الناقد ( كيف تفكر بعقل راجح ) .</a:t>
            </a:r>
          </a:p>
          <a:p>
            <a:pPr algn="r" rtl="1">
              <a:lnSpc>
                <a:spcPct val="80000"/>
              </a:lnSpc>
            </a:pPr>
            <a:r>
              <a:rPr lang="ar-SA" sz="2400">
                <a:solidFill>
                  <a:srgbClr val="000000"/>
                </a:solidFill>
                <a:effectLst/>
                <a:cs typeface="AL-Mateen" pitchFamily="2" charset="-78"/>
              </a:rPr>
              <a:t>التعامل مع المشكلات التي تواجهنا بطرق عقلية بعيدا عن العاطفة ( الحل الابداعي للمشكلات ).</a:t>
            </a:r>
          </a:p>
          <a:p>
            <a:pPr algn="r" rtl="1">
              <a:lnSpc>
                <a:spcPct val="80000"/>
              </a:lnSpc>
            </a:pPr>
            <a:r>
              <a:rPr lang="ar-SA" sz="2400">
                <a:solidFill>
                  <a:srgbClr val="000000"/>
                </a:solidFill>
                <a:effectLst/>
                <a:cs typeface="AL-Mateen" pitchFamily="2" charset="-78"/>
              </a:rPr>
              <a:t>التدرب على اتخاذ القرارات وفق منهجية علمية ( القرار الذكي ).</a:t>
            </a:r>
          </a:p>
          <a:p>
            <a:pPr algn="r" rtl="1">
              <a:lnSpc>
                <a:spcPct val="80000"/>
              </a:lnSpc>
            </a:pPr>
            <a:r>
              <a:rPr lang="ar-SA" sz="2400">
                <a:solidFill>
                  <a:srgbClr val="000000"/>
                </a:solidFill>
                <a:effectLst/>
                <a:cs typeface="AL-Mateen" pitchFamily="2" charset="-78"/>
              </a:rPr>
              <a:t>سنحاول خلال الدورة تقديم الجوانب التطبيقية و التركيز عليها بدلا من الاغراق في الجوانب التنظيرة ، ونأمل بعد ذلك أن يتمكن المشارك من الموازنة بين ضغوط العاطفة ورجاحة العقل بأن يزيد من جرعة العقل في تفكيره ، مما يسهم في نجاحنا في عالم المعلومات المتدفقة و التي لا يعرف الا العقلاء الغث منها من الجيد ، كما سنتعلم النجاح في حياتنا كمواطنين صالحين في هذه الأمة بنشر ثقافة التفكير الذي يبني و لا يهدم ، فنعمر الخراب الذي نشأ بسبب الافراط في العاطفة </a:t>
            </a:r>
            <a:endParaRPr lang="en-US" sz="2400">
              <a:solidFill>
                <a:srgbClr val="000000"/>
              </a:solidFill>
              <a:effectLst/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58B-24F6-4CF7-9E60-22A02E6C1C02}" type="slidenum">
              <a:rPr lang="ar-AE"/>
              <a:pPr/>
              <a:t>30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الخطوات العامة لحل المشكلة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AE" sz="3600">
                <a:solidFill>
                  <a:srgbClr val="000000"/>
                </a:solidFill>
                <a:effectLst/>
                <a:cs typeface="AL-Mateen" pitchFamily="2" charset="-78"/>
              </a:rPr>
              <a:t>1- تحديدها و التعرف عليها </a:t>
            </a:r>
          </a:p>
          <a:p>
            <a:pPr algn="r" rtl="1"/>
            <a:r>
              <a:rPr lang="ar-AE" sz="3600">
                <a:solidFill>
                  <a:srgbClr val="000000"/>
                </a:solidFill>
                <a:effectLst/>
                <a:cs typeface="AL-Mateen" pitchFamily="2" charset="-78"/>
              </a:rPr>
              <a:t>تلخيص المشكلة كتابة أو رسما ، وجمع معلومات حولها </a:t>
            </a:r>
          </a:p>
          <a:p>
            <a:pPr algn="r" rtl="1"/>
            <a:r>
              <a:rPr lang="ar-AE" sz="3600">
                <a:solidFill>
                  <a:srgbClr val="000000"/>
                </a:solidFill>
                <a:effectLst/>
                <a:cs typeface="AL-Mateen" pitchFamily="2" charset="-78"/>
              </a:rPr>
              <a:t>2- تحديد استراتيجية الحل المناسبة ..( سنتناول بعضها )</a:t>
            </a:r>
          </a:p>
          <a:p>
            <a:pPr algn="r" rtl="1"/>
            <a:r>
              <a:rPr lang="ar-AE" sz="3600">
                <a:solidFill>
                  <a:srgbClr val="000000"/>
                </a:solidFill>
                <a:effectLst/>
                <a:cs typeface="AL-Mateen" pitchFamily="2" charset="-78"/>
              </a:rPr>
              <a:t>3- تنفيذ الاستراتيجية .</a:t>
            </a:r>
          </a:p>
          <a:p>
            <a:pPr algn="r" rtl="1"/>
            <a:r>
              <a:rPr lang="ar-AE" sz="3600">
                <a:solidFill>
                  <a:srgbClr val="000000"/>
                </a:solidFill>
                <a:effectLst/>
                <a:cs typeface="AL-Mateen" pitchFamily="2" charset="-78"/>
              </a:rPr>
              <a:t>4- التقويم : كي نتأكد من حل المشكلة </a:t>
            </a:r>
            <a:endParaRPr lang="en-US" sz="3600">
              <a:solidFill>
                <a:srgbClr val="000000"/>
              </a:solidFill>
              <a:effectLst/>
              <a:cs typeface="AL-Mateen" pitchFamily="2" charset="-7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DEE6-FE16-47F5-B91A-0F91A5F14F65}" type="slidenum">
              <a:rPr lang="ar-AE"/>
              <a:pPr/>
              <a:t>31</a:t>
            </a:fld>
            <a:endParaRPr lang="en-US"/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124075" y="476250"/>
            <a:ext cx="53276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نموذج لحل المشكله</a:t>
            </a:r>
            <a:endParaRPr lang="en-US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6804025" y="1773238"/>
            <a:ext cx="20161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ما هي المشكلة ؟</a:t>
            </a:r>
            <a:endParaRPr lang="en-US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7308850" y="2420938"/>
            <a:ext cx="1296988" cy="3168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5003800" y="1844675"/>
            <a:ext cx="1728788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الحلول الممكنة </a:t>
            </a:r>
            <a:endParaRPr lang="en-US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508625" y="2492375"/>
            <a:ext cx="1008063" cy="3384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3348038" y="1773238"/>
            <a:ext cx="15843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نتائج كل حل </a:t>
            </a:r>
            <a:endParaRPr lang="en-US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3563938" y="2420938"/>
            <a:ext cx="1368425" cy="3241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1403350" y="1844675"/>
            <a:ext cx="18716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ترتيب الحلول وفق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نتائجها </a:t>
            </a:r>
            <a:endParaRPr lang="en-US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395288" y="1844675"/>
            <a:ext cx="863600" cy="3816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اختيار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الحل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ثم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تطبيقه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ثم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تقويمه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----------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ماذا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أفعل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كي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لا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تتكرر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  <a:cs typeface="AL-Mateen" pitchFamily="2" charset="-78"/>
              </a:rPr>
              <a:t>المشكلة </a:t>
            </a:r>
            <a:endParaRPr lang="en-US">
              <a:solidFill>
                <a:srgbClr val="00000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1835150" y="2565400"/>
            <a:ext cx="1223963" cy="3168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4571CFE-64D0-47A6-A054-F0401DA1BF7F}" type="slidenum">
              <a:rPr lang="ar-AE"/>
              <a:pPr/>
              <a:t>32</a:t>
            </a:fld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CCFF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AE" sz="43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raditional Arabic" pitchFamily="18" charset="-78"/>
              </a:rPr>
              <a:t>شكل يوضح عملية الحل الإبداعي للمشكلات</a:t>
            </a:r>
            <a:endParaRPr lang="en-US" sz="43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9388" y="1123950"/>
            <a:ext cx="1800225" cy="576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91434" tIns="45718" rIns="91434" bIns="45718" anchor="ctr"/>
          <a:lstStyle/>
          <a:p>
            <a:pPr algn="ctr" rtl="1"/>
            <a:r>
              <a:rPr lang="ar-AE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PT Bold Heading" pitchFamily="2" charset="-78"/>
              </a:rPr>
              <a:t>تحليل البيئة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268538" y="947738"/>
            <a:ext cx="719137" cy="1112837"/>
          </a:xfrm>
          <a:prstGeom prst="rightArrow">
            <a:avLst>
              <a:gd name="adj1" fmla="val 43713"/>
              <a:gd name="adj2" fmla="val 46579"/>
            </a:avLst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203575" y="1123950"/>
            <a:ext cx="1944688" cy="576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91434" tIns="45718" rIns="91434" bIns="45718" anchor="ctr"/>
          <a:lstStyle/>
          <a:p>
            <a:pPr algn="ctr" rtl="1"/>
            <a:r>
              <a:rPr lang="ar-AE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PT Bold Heading" pitchFamily="2" charset="-78"/>
              </a:rPr>
              <a:t>التعرف على المشكلة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5437188" y="947738"/>
            <a:ext cx="863600" cy="1112837"/>
          </a:xfrm>
          <a:prstGeom prst="rightArrow">
            <a:avLst>
              <a:gd name="adj1" fmla="val 43713"/>
              <a:gd name="adj2" fmla="val 46579"/>
            </a:avLst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515100" y="1123950"/>
            <a:ext cx="1944688" cy="576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91434" tIns="45718" rIns="91434" bIns="45718" anchor="ctr"/>
          <a:lstStyle/>
          <a:p>
            <a:pPr algn="ctr" rtl="1"/>
            <a:r>
              <a:rPr lang="ar-AE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PT Bold Heading" pitchFamily="2" charset="-78"/>
              </a:rPr>
              <a:t>تحديد المشكلة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227763" y="2381250"/>
            <a:ext cx="2520950" cy="577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91434" tIns="45718" rIns="91434" bIns="45718" anchor="ctr"/>
          <a:lstStyle/>
          <a:p>
            <a:pPr algn="ctr" rtl="1"/>
            <a:r>
              <a:rPr lang="ar-AE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PT Bold Heading" pitchFamily="2" charset="-78"/>
              </a:rPr>
              <a:t>القيام بافتراضات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 rot="5400000">
            <a:off x="7192169" y="1439069"/>
            <a:ext cx="593725" cy="1223963"/>
          </a:xfrm>
          <a:prstGeom prst="rightArrow">
            <a:avLst>
              <a:gd name="adj1" fmla="val 43713"/>
              <a:gd name="adj2" fmla="val 46579"/>
            </a:avLst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227763" y="3622675"/>
            <a:ext cx="2447925" cy="576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91434" tIns="45718" rIns="91434" bIns="45718" anchor="ctr"/>
          <a:lstStyle/>
          <a:p>
            <a:pPr algn="ctr"/>
            <a:r>
              <a:rPr lang="ar-AE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PT Bold Heading" pitchFamily="2" charset="-78"/>
              </a:rPr>
              <a:t>صياغة البدائل أو انشاؤها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 rot="5400000">
            <a:off x="7188994" y="2683669"/>
            <a:ext cx="600075" cy="1223963"/>
          </a:xfrm>
          <a:prstGeom prst="rightArrow">
            <a:avLst>
              <a:gd name="adj1" fmla="val 43713"/>
              <a:gd name="adj2" fmla="val 46579"/>
            </a:avLst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6227763" y="4867275"/>
            <a:ext cx="2447925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91434" tIns="45718" rIns="91434" bIns="45718" anchor="ctr"/>
          <a:lstStyle/>
          <a:p>
            <a:pPr algn="ctr"/>
            <a:r>
              <a:rPr lang="ar-AE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PT Bold Heading" pitchFamily="2" charset="-78"/>
              </a:rPr>
              <a:t>التقييم والاختيــــار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 rot="5400000">
            <a:off x="7190582" y="3926681"/>
            <a:ext cx="596900" cy="1223963"/>
          </a:xfrm>
          <a:prstGeom prst="rightArrow">
            <a:avLst>
              <a:gd name="adj1" fmla="val 43713"/>
              <a:gd name="adj2" fmla="val 46579"/>
            </a:avLst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6227763" y="6107113"/>
            <a:ext cx="2447925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91434" tIns="45718" rIns="91434" bIns="45718" anchor="ctr"/>
          <a:lstStyle/>
          <a:p>
            <a:pPr algn="ctr"/>
            <a:r>
              <a:rPr lang="ar-AE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PT Bold Heading" pitchFamily="2" charset="-78"/>
              </a:rPr>
              <a:t>التطبيـــق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rot="5400000">
            <a:off x="7260432" y="5168106"/>
            <a:ext cx="596900" cy="1223963"/>
          </a:xfrm>
          <a:prstGeom prst="rightArrow">
            <a:avLst>
              <a:gd name="adj1" fmla="val 43713"/>
              <a:gd name="adj2" fmla="val 46579"/>
            </a:avLst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 rot="10800000">
            <a:off x="5291138" y="5948363"/>
            <a:ext cx="863600" cy="914400"/>
          </a:xfrm>
          <a:prstGeom prst="rightArrow">
            <a:avLst>
              <a:gd name="adj1" fmla="val 43713"/>
              <a:gd name="adj2" fmla="val 46579"/>
            </a:avLst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844800" y="6097588"/>
            <a:ext cx="2446338" cy="576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91434" tIns="45718" rIns="91434" bIns="45718" anchor="ctr"/>
          <a:lstStyle/>
          <a:p>
            <a:pPr algn="ctr"/>
            <a:r>
              <a:rPr lang="ar-AE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PT Bold Heading" pitchFamily="2" charset="-78"/>
              </a:rPr>
              <a:t>التحكم أو الفحص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358775" y="2112963"/>
            <a:ext cx="2414588" cy="4521200"/>
            <a:chOff x="226" y="1468"/>
            <a:chExt cx="1521" cy="3139"/>
          </a:xfrm>
        </p:grpSpPr>
        <p:sp>
          <p:nvSpPr>
            <p:cNvPr id="31763" name="Rectangle 19"/>
            <p:cNvSpPr>
              <a:spLocks noChangeArrowheads="1"/>
            </p:cNvSpPr>
            <p:nvPr/>
          </p:nvSpPr>
          <p:spPr bwMode="auto">
            <a:xfrm>
              <a:off x="794" y="4244"/>
              <a:ext cx="953" cy="3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64" name="AutoShape 20"/>
            <p:cNvSpPr>
              <a:spLocks noChangeArrowheads="1"/>
            </p:cNvSpPr>
            <p:nvPr/>
          </p:nvSpPr>
          <p:spPr bwMode="auto">
            <a:xfrm>
              <a:off x="226" y="1468"/>
              <a:ext cx="749" cy="3130"/>
            </a:xfrm>
            <a:prstGeom prst="upArrow">
              <a:avLst>
                <a:gd name="adj1" fmla="val 50000"/>
                <a:gd name="adj2" fmla="val 104473"/>
              </a:avLst>
            </a:prstGeom>
            <a:solidFill>
              <a:srgbClr val="CC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BE9F596-5BD6-456E-9F3D-E4307B99C7DF}" type="slidenum">
              <a:rPr lang="ar-AE"/>
              <a:pPr/>
              <a:t>33</a:t>
            </a:fld>
            <a:endParaRPr lang="en-US"/>
          </a:p>
        </p:txBody>
      </p:sp>
      <p:sp>
        <p:nvSpPr>
          <p:cNvPr id="154628" name="Rectangle 4"/>
          <p:cNvSpPr>
            <a:spLocks noChangeArrowheads="1"/>
          </p:cNvSpPr>
          <p:nvPr>
            <p:ph type="ctrTitle"/>
          </p:nvPr>
        </p:nvSpPr>
        <p:spPr bwMode="auto">
          <a:xfrm>
            <a:off x="685800" y="1600200"/>
            <a:ext cx="7772400" cy="1973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AE" sz="5100">
                <a:solidFill>
                  <a:srgbClr val="000000"/>
                </a:solidFill>
              </a:rPr>
              <a:t>مهارة</a:t>
            </a:r>
            <a:endParaRPr lang="en-US" sz="5100">
              <a:solidFill>
                <a:srgbClr val="000000"/>
              </a:solidFill>
            </a:endParaRPr>
          </a:p>
        </p:txBody>
      </p:sp>
      <p:sp>
        <p:nvSpPr>
          <p:cNvPr id="154629" name="Rectangle 5"/>
          <p:cNvSpPr>
            <a:spLocks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ar-AE">
                <a:solidFill>
                  <a:srgbClr val="000000"/>
                </a:solidFill>
              </a:rPr>
              <a:t>اتخاذ القرار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33F9E65-ED66-4774-9BAE-A01345A278CD}" type="slidenum">
              <a:rPr lang="ar-AE"/>
              <a:pPr/>
              <a:t>34</a:t>
            </a:fld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685800" y="1600200"/>
            <a:ext cx="7772400" cy="1973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54088"/>
            <a:r>
              <a:rPr lang="ar-AE" sz="5100">
                <a:solidFill>
                  <a:srgbClr val="000000"/>
                </a:solidFill>
              </a:rPr>
              <a:t>أهم القرارت في الحياة  ؟؟؟ </a:t>
            </a:r>
            <a:endParaRPr lang="en-US" sz="5100">
              <a:solidFill>
                <a:srgbClr val="00000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defTabSz="954088">
              <a:buFont typeface="Wingdings" pitchFamily="2" charset="2"/>
              <a:buNone/>
            </a:pPr>
            <a:r>
              <a:rPr lang="ar-AE">
                <a:solidFill>
                  <a:srgbClr val="000000"/>
                </a:solidFill>
              </a:rPr>
              <a:t>هل الأخلاق من القرارات المتخذة ؟؟!!! 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6E73-C2B6-4906-88E2-50AEAC305FF8}" type="slidenum">
              <a:rPr lang="ar-AE"/>
              <a:pPr/>
              <a:t>35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54088"/>
            <a:r>
              <a:rPr lang="ar-AE">
                <a:solidFill>
                  <a:srgbClr val="000000"/>
                </a:solidFill>
              </a:rPr>
              <a:t>تعريف المهارة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600200"/>
            <a:ext cx="4648200" cy="2438400"/>
          </a:xfrm>
        </p:spPr>
        <p:txBody>
          <a:bodyPr/>
          <a:lstStyle/>
          <a:p>
            <a:pPr marL="358775" indent="-358775" algn="r" defTabSz="954088" rtl="1"/>
            <a:r>
              <a:rPr lang="ar-AE" sz="2800">
                <a:solidFill>
                  <a:srgbClr val="000000"/>
                </a:solidFill>
                <a:cs typeface="AL-Mateen" pitchFamily="2" charset="-78"/>
              </a:rPr>
              <a:t>هي مهارة الاختيار المناسب للبديل المناسب بالطريقة المناسبة </a:t>
            </a:r>
          </a:p>
          <a:p>
            <a:pPr marL="358775" indent="-358775" algn="r" defTabSz="954088" rtl="1"/>
            <a:r>
              <a:rPr lang="ar-AE" sz="2800">
                <a:solidFill>
                  <a:srgbClr val="000000"/>
                </a:solidFill>
                <a:cs typeface="AL-Mateen" pitchFamily="2" charset="-78"/>
              </a:rPr>
              <a:t>عملية تفكير لاختيار أفضل البدائل لتحقيق الهدف </a:t>
            </a:r>
            <a:endParaRPr lang="en-US" sz="2800">
              <a:solidFill>
                <a:srgbClr val="000000"/>
              </a:solidFill>
              <a:cs typeface="AL-Mateen" pitchFamily="2" charset="-78"/>
            </a:endParaRPr>
          </a:p>
        </p:txBody>
      </p:sp>
      <p:pic>
        <p:nvPicPr>
          <p:cNvPr id="34820" name="Picture 4" descr="BD18217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" y="1600200"/>
            <a:ext cx="344805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F195-FE48-4AE3-BAAB-0D54F71A67DE}" type="slidenum">
              <a:rPr lang="ar-AE"/>
              <a:pPr/>
              <a:t>36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54088"/>
            <a:r>
              <a:rPr lang="ar-AE">
                <a:solidFill>
                  <a:srgbClr val="000000"/>
                </a:solidFill>
              </a:rPr>
              <a:t>فوائد دراسة المهارة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3048000"/>
          </a:xfrm>
        </p:spPr>
        <p:txBody>
          <a:bodyPr/>
          <a:lstStyle/>
          <a:p>
            <a:pPr marL="358775" indent="-358775" algn="r" defTabSz="954088" rtl="1"/>
            <a:r>
              <a:rPr lang="ar-AE" sz="2800">
                <a:solidFill>
                  <a:srgbClr val="000000"/>
                </a:solidFill>
                <a:cs typeface="AL-Mateen" pitchFamily="2" charset="-78"/>
              </a:rPr>
              <a:t>تساعدنا على التفكير بعمق قبل القرار</a:t>
            </a:r>
          </a:p>
          <a:p>
            <a:pPr marL="358775" indent="-358775" algn="r" defTabSz="954088" rtl="1"/>
            <a:r>
              <a:rPr lang="ar-AE" sz="2800">
                <a:solidFill>
                  <a:srgbClr val="000000"/>
                </a:solidFill>
                <a:cs typeface="AL-Mateen" pitchFamily="2" charset="-78"/>
              </a:rPr>
              <a:t>تعودنا على تحمل المسؤولية لأننا أصحاب القرار</a:t>
            </a:r>
          </a:p>
          <a:p>
            <a:pPr marL="358775" indent="-358775" algn="r" defTabSz="954088" rtl="1"/>
            <a:r>
              <a:rPr lang="ar-AE" sz="2800">
                <a:solidFill>
                  <a:srgbClr val="000000"/>
                </a:solidFill>
                <a:cs typeface="AL-Mateen" pitchFamily="2" charset="-78"/>
              </a:rPr>
              <a:t>تساعدنا في الاستفادة من خبراتنا الماضية </a:t>
            </a:r>
            <a:endParaRPr lang="en-US" sz="2800">
              <a:solidFill>
                <a:srgbClr val="000000"/>
              </a:solidFill>
              <a:cs typeface="AL-Mateen" pitchFamily="2" charset="-78"/>
            </a:endParaRPr>
          </a:p>
        </p:txBody>
      </p:sp>
      <p:pic>
        <p:nvPicPr>
          <p:cNvPr id="35844" name="Picture 4" descr="PENCI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4313" y="1600200"/>
            <a:ext cx="3094037" cy="39878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5DFC-6837-4ED9-A377-A984C8F8DBEA}" type="slidenum">
              <a:rPr lang="ar-AE"/>
              <a:pPr/>
              <a:t>37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54088"/>
            <a:r>
              <a:rPr lang="ar-AE">
                <a:solidFill>
                  <a:srgbClr val="000000"/>
                </a:solidFill>
              </a:rPr>
              <a:t>أهم خطوات اتخاذ القرار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8775" indent="-358775" algn="r" defTabSz="954088" rtl="1"/>
            <a:r>
              <a:rPr lang="ar-AE" sz="3600">
                <a:solidFill>
                  <a:srgbClr val="000000"/>
                </a:solidFill>
                <a:cs typeface="AL-Mateen" pitchFamily="2" charset="-78"/>
              </a:rPr>
              <a:t>1- تحديد مشكلة القرار – الصياغة الدقيقة للمشكلة ، تحديد البدائل ، وضع محكات الاختيار </a:t>
            </a:r>
          </a:p>
          <a:p>
            <a:pPr marL="358775" indent="-358775" algn="r" defTabSz="954088" rtl="1"/>
            <a:r>
              <a:rPr lang="ar-AE" sz="3600">
                <a:solidFill>
                  <a:srgbClr val="000000"/>
                </a:solidFill>
                <a:cs typeface="AL-Mateen" pitchFamily="2" charset="-78"/>
              </a:rPr>
              <a:t>2- حشد الذكاء – البحث عن المعلومات المتوفرة الحالية والمستقبلية </a:t>
            </a:r>
          </a:p>
          <a:p>
            <a:pPr marL="358775" indent="-358775" algn="r" defTabSz="954088" rtl="1"/>
            <a:r>
              <a:rPr lang="ar-AE" sz="3600">
                <a:solidFill>
                  <a:srgbClr val="000000"/>
                </a:solidFill>
                <a:cs typeface="AL-Mateen" pitchFamily="2" charset="-78"/>
              </a:rPr>
              <a:t>3- اتخاذ القرار – يتم وفق خطوات محددة لإزالة عدم اليقين 4- التعلم من التغذية الراجعة – بأن لا يكرر الانسان أخطاءه السابقة .</a:t>
            </a:r>
            <a:endParaRPr lang="en-US" sz="3600">
              <a:solidFill>
                <a:srgbClr val="000000"/>
              </a:solidFill>
              <a:cs typeface="AL-Mateen" pitchFamily="2" charset="-7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AF52-9BC4-407D-80C8-CF6965017320}" type="slidenum">
              <a:rPr lang="ar-AE"/>
              <a:pPr/>
              <a:t>38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54088"/>
            <a:r>
              <a:rPr lang="ar-AE">
                <a:solidFill>
                  <a:srgbClr val="000000"/>
                </a:solidFill>
              </a:rPr>
              <a:t>استراتيجية الاختيارات  المتعددة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8775" indent="-358775" algn="r" defTabSz="954088" rtl="1"/>
            <a:r>
              <a:rPr lang="ar-AE">
                <a:solidFill>
                  <a:srgbClr val="000000"/>
                </a:solidFill>
                <a:cs typeface="AL-Mateen" pitchFamily="2" charset="-78"/>
              </a:rPr>
              <a:t>1- تحديد الأهداف : نضع قائمة للأهداف وراء القرار</a:t>
            </a:r>
          </a:p>
          <a:p>
            <a:pPr marL="358775" indent="-358775" algn="r" defTabSz="954088" rtl="1"/>
            <a:r>
              <a:rPr lang="ar-AE">
                <a:solidFill>
                  <a:srgbClr val="000000"/>
                </a:solidFill>
                <a:cs typeface="AL-Mateen" pitchFamily="2" charset="-78"/>
              </a:rPr>
              <a:t>2- استبعاد الجوانب غير الضرورية أو غير الممكنة : كي يكون قرارنا واقعيا </a:t>
            </a:r>
          </a:p>
          <a:p>
            <a:pPr marL="358775" indent="-358775" algn="r" defTabSz="954088" rtl="1"/>
            <a:r>
              <a:rPr lang="ar-AE">
                <a:solidFill>
                  <a:srgbClr val="000000"/>
                </a:solidFill>
                <a:cs typeface="AL-Mateen" pitchFamily="2" charset="-78"/>
              </a:rPr>
              <a:t>3- اختار البديل : وهو الذي يفوق البدائل الأخرى لتحقيق الأهداف .</a:t>
            </a:r>
          </a:p>
          <a:p>
            <a:pPr marL="358775" indent="-358775" algn="r" defTabSz="954088" rtl="1"/>
            <a:r>
              <a:rPr lang="ar-AE">
                <a:solidFill>
                  <a:srgbClr val="000000"/>
                </a:solidFill>
                <a:cs typeface="AL-Mateen" pitchFamily="2" charset="-78"/>
              </a:rPr>
              <a:t>4- القيم : قارن بين البدائل وحدد أهم ما فيها من مزايا </a:t>
            </a:r>
          </a:p>
          <a:p>
            <a:pPr marL="358775" indent="-358775" algn="r" defTabSz="954088" rtl="1"/>
            <a:r>
              <a:rPr lang="ar-AE">
                <a:solidFill>
                  <a:srgbClr val="000000"/>
                </a:solidFill>
                <a:cs typeface="AL-Mateen" pitchFamily="2" charset="-78"/>
              </a:rPr>
              <a:t>5- القيم المركبة : قارن بين ما يحققه هذا البديل و البدائل الاخرى ( استخدم جدولا للمقارنة )</a:t>
            </a:r>
          </a:p>
          <a:p>
            <a:pPr marL="358775" indent="-358775" algn="r" defTabSz="954088" rtl="1"/>
            <a:r>
              <a:rPr lang="ar-AE">
                <a:solidFill>
                  <a:srgbClr val="000000"/>
                </a:solidFill>
                <a:cs typeface="AL-Mateen" pitchFamily="2" charset="-78"/>
              </a:rPr>
              <a:t>6- اعقد العزم : اختر البديل الشامل لأكبر عدد من المزايا </a:t>
            </a:r>
            <a:endParaRPr lang="en-US">
              <a:solidFill>
                <a:srgbClr val="000000"/>
              </a:solidFill>
              <a:cs typeface="AL-Mateen" pitchFamily="2" charset="-7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7130-A563-4635-B3D2-85AE42009614}" type="slidenum">
              <a:rPr lang="ar-AE"/>
              <a:pPr/>
              <a:t>39</a:t>
            </a:fld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2700338" y="476250"/>
            <a:ext cx="40322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اتخاذ القرار  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5411" name="Oval 3"/>
          <p:cNvSpPr>
            <a:spLocks noChangeArrowheads="1"/>
          </p:cNvSpPr>
          <p:nvPr/>
        </p:nvSpPr>
        <p:spPr bwMode="auto">
          <a:xfrm>
            <a:off x="7451725" y="1700213"/>
            <a:ext cx="1223963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الخيارات 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7235825" y="3429000"/>
            <a:ext cx="1368425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5413" name="Oval 5"/>
          <p:cNvSpPr>
            <a:spLocks noChangeArrowheads="1"/>
          </p:cNvSpPr>
          <p:nvPr/>
        </p:nvSpPr>
        <p:spPr bwMode="auto">
          <a:xfrm>
            <a:off x="5364163" y="1628775"/>
            <a:ext cx="1728787" cy="144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نتائج كل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اخيار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4932363" y="3213100"/>
            <a:ext cx="2159000" cy="2665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5415" name="Oval 7"/>
          <p:cNvSpPr>
            <a:spLocks noChangeArrowheads="1"/>
          </p:cNvSpPr>
          <p:nvPr/>
        </p:nvSpPr>
        <p:spPr bwMode="auto">
          <a:xfrm>
            <a:off x="3059113" y="1628775"/>
            <a:ext cx="2087562" cy="1512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ترتيب القرارات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حسب تحقيقها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للأهداف  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3635375" y="3573463"/>
            <a:ext cx="1008063" cy="2160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1979613" y="1628775"/>
            <a:ext cx="1008062" cy="2305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القرار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هو ؟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2195513" y="4221163"/>
            <a:ext cx="1079500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5419" name="Oval 11"/>
          <p:cNvSpPr>
            <a:spLocks noChangeArrowheads="1"/>
          </p:cNvSpPr>
          <p:nvPr/>
        </p:nvSpPr>
        <p:spPr bwMode="auto">
          <a:xfrm>
            <a:off x="539750" y="1773238"/>
            <a:ext cx="1079500" cy="2303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هل نجح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القرار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539750" y="4005263"/>
            <a:ext cx="11525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>
            <a:off x="6659563" y="2133600"/>
            <a:ext cx="122555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 flipH="1">
            <a:off x="4787900" y="2133600"/>
            <a:ext cx="8636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 flipH="1">
            <a:off x="2555875" y="22050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 flipH="1">
            <a:off x="1331913" y="2349500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F95-0558-4B85-9E39-C98DCADCA856}" type="slidenum">
              <a:rPr lang="ar-AE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لماذا ندرس التفكير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486400" cy="4530725"/>
          </a:xfrm>
        </p:spPr>
        <p:txBody>
          <a:bodyPr/>
          <a:lstStyle/>
          <a:p>
            <a:pPr algn="r" rtl="1"/>
            <a:r>
              <a:rPr lang="ar-AE" sz="4000">
                <a:solidFill>
                  <a:srgbClr val="000000"/>
                </a:solidFill>
                <a:cs typeface="AL-Mateen" pitchFamily="2" charset="-78"/>
              </a:rPr>
              <a:t>1- لأننا مأمورون بذلك شرعا </a:t>
            </a:r>
          </a:p>
          <a:p>
            <a:pPr algn="r" rtl="1"/>
            <a:r>
              <a:rPr lang="ar-AE" sz="4000">
                <a:solidFill>
                  <a:srgbClr val="000000"/>
                </a:solidFill>
                <a:cs typeface="AL-Mateen" pitchFamily="2" charset="-78"/>
              </a:rPr>
              <a:t>في القرآن الكريم أكثر من :</a:t>
            </a:r>
          </a:p>
          <a:p>
            <a:pPr algn="r" rtl="1"/>
            <a:r>
              <a:rPr lang="ar-AE" sz="4000">
                <a:solidFill>
                  <a:srgbClr val="000000"/>
                </a:solidFill>
                <a:cs typeface="AL-Mateen" pitchFamily="2" charset="-78"/>
              </a:rPr>
              <a:t>640 آية تحث على التفكير</a:t>
            </a:r>
          </a:p>
          <a:p>
            <a:pPr algn="r" rtl="1"/>
            <a:r>
              <a:rPr lang="ar-AE" sz="4000">
                <a:solidFill>
                  <a:srgbClr val="000000"/>
                </a:solidFill>
                <a:cs typeface="AL-Mateen" pitchFamily="2" charset="-78"/>
              </a:rPr>
              <a:t>2- للتعامل مع تحديات الحياة </a:t>
            </a:r>
          </a:p>
          <a:p>
            <a:pPr algn="r" rtl="1"/>
            <a:r>
              <a:rPr lang="ar-AE" sz="4000">
                <a:solidFill>
                  <a:srgbClr val="000000"/>
                </a:solidFill>
                <a:cs typeface="AL-Mateen" pitchFamily="2" charset="-78"/>
              </a:rPr>
              <a:t>3- للنجاح في علاقاتنا الخاصة و العامة .</a:t>
            </a:r>
            <a:endParaRPr lang="en-US" sz="4000">
              <a:solidFill>
                <a:srgbClr val="000000"/>
              </a:solidFill>
              <a:cs typeface="AL-Mateen" pitchFamily="2" charset="-78"/>
            </a:endParaRPr>
          </a:p>
        </p:txBody>
      </p:sp>
      <p:pic>
        <p:nvPicPr>
          <p:cNvPr id="4100" name="Picture 4" descr="watermark_300x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95400"/>
            <a:ext cx="2743200" cy="3981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3BE9-37A6-4DF3-A60B-5369C3CC93A0}" type="slidenum">
              <a:rPr lang="ar-AE"/>
              <a:pPr/>
              <a:t>40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تقويم ذاتي لتفكيرك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5795963" y="1916113"/>
            <a:ext cx="2520950" cy="1512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ما هي مهارة التفكير المستخدمة؟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4211638" y="2781300"/>
            <a:ext cx="1944687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كيف طبقت المهارة ؟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1258888" y="2492375"/>
            <a:ext cx="3024187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هل هذه الطريقة الأفضل لتطبيقها ؟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684213" y="4292600"/>
            <a:ext cx="2447925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كيف أطبقها بصورة أفضل </a:t>
            </a:r>
          </a:p>
          <a:p>
            <a:pPr algn="ctr"/>
            <a:r>
              <a:rPr lang="ar-AE">
                <a:solidFill>
                  <a:srgbClr val="000000"/>
                </a:solidFill>
                <a:latin typeface="Arial" pitchFamily="34" charset="0"/>
              </a:rPr>
              <a:t>المرة القادمة ؟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 flipH="1">
            <a:off x="2124075" y="3429000"/>
            <a:ext cx="287338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1EC6-7669-403A-939C-5F1437A02965}" type="slidenum">
              <a:rPr lang="ar-AE"/>
              <a:pPr/>
              <a:t>41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أنت كما ترى نفسك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61795" name="Picture 3" descr="الكلب و الأسد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05000"/>
            <a:ext cx="8229600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5A8D-4780-4E0B-B64E-B8150F48D54C}" type="slidenum">
              <a:rPr lang="ar-AE"/>
              <a:pPr/>
              <a:t>5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rgbClr val="000000"/>
                </a:solidFill>
              </a:rPr>
              <a:t>ما هو التفكير الناقد ؟؟؟؟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600200"/>
            <a:ext cx="4724400" cy="4530725"/>
          </a:xfrm>
        </p:spPr>
        <p:txBody>
          <a:bodyPr/>
          <a:lstStyle/>
          <a:p>
            <a:pPr algn="r" rtl="1"/>
            <a:r>
              <a:rPr lang="ar-AE" sz="4400">
                <a:solidFill>
                  <a:srgbClr val="000000"/>
                </a:solidFill>
                <a:cs typeface="AL-Mateen" pitchFamily="2" charset="-78"/>
              </a:rPr>
              <a:t>التحكم في تفكيرنا </a:t>
            </a:r>
          </a:p>
          <a:p>
            <a:pPr algn="r" rtl="1"/>
            <a:r>
              <a:rPr lang="ar-AE" sz="4400">
                <a:solidFill>
                  <a:srgbClr val="000000"/>
                </a:solidFill>
                <a:cs typeface="AL-Mateen" pitchFamily="2" charset="-78"/>
              </a:rPr>
              <a:t>بفحص المعلومات </a:t>
            </a:r>
          </a:p>
          <a:p>
            <a:pPr algn="r" rtl="1"/>
            <a:r>
              <a:rPr lang="ar-AE" sz="4400">
                <a:solidFill>
                  <a:srgbClr val="000000"/>
                </a:solidFill>
                <a:cs typeface="AL-Mateen" pitchFamily="2" charset="-78"/>
              </a:rPr>
              <a:t>لمعرفة الصواب من الخطأ</a:t>
            </a:r>
            <a:endParaRPr lang="en-US" sz="4400">
              <a:solidFill>
                <a:srgbClr val="000000"/>
              </a:solidFill>
              <a:cs typeface="AL-Mateen" pitchFamily="2" charset="-78"/>
            </a:endParaRPr>
          </a:p>
        </p:txBody>
      </p:sp>
      <p:pic>
        <p:nvPicPr>
          <p:cNvPr id="114692" name="Picture 4" descr="MCj0083587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95400"/>
            <a:ext cx="3354388" cy="321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17D6-752D-490F-A4DD-307E5C103432}" type="slidenum">
              <a:rPr lang="ar-AE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الأهمية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295400"/>
            <a:ext cx="5257800" cy="4876800"/>
          </a:xfrm>
        </p:spPr>
        <p:txBody>
          <a:bodyPr/>
          <a:lstStyle/>
          <a:p>
            <a:pPr algn="r" rtl="1"/>
            <a:r>
              <a:rPr lang="ar-SA">
                <a:solidFill>
                  <a:srgbClr val="000000"/>
                </a:solidFill>
                <a:cs typeface="AL-Mateen" pitchFamily="2" charset="-78"/>
              </a:rPr>
              <a:t>يبني شخصية قوية .</a:t>
            </a:r>
          </a:p>
          <a:p>
            <a:pPr algn="r" rtl="1"/>
            <a:r>
              <a:rPr lang="ar-SA">
                <a:solidFill>
                  <a:srgbClr val="000000"/>
                </a:solidFill>
                <a:cs typeface="AL-Mateen" pitchFamily="2" charset="-78"/>
              </a:rPr>
              <a:t>يساعد في التعامل مع المعلومات المتدفقة .</a:t>
            </a:r>
          </a:p>
          <a:p>
            <a:pPr algn="r" rtl="1"/>
            <a:r>
              <a:rPr lang="ar-SA">
                <a:solidFill>
                  <a:srgbClr val="000000"/>
                </a:solidFill>
                <a:cs typeface="AL-Mateen" pitchFamily="2" charset="-78"/>
              </a:rPr>
              <a:t>يلبي حاجة سوق العمل </a:t>
            </a:r>
          </a:p>
          <a:p>
            <a:pPr algn="r" rtl="1"/>
            <a:r>
              <a:rPr lang="ar-SA">
                <a:solidFill>
                  <a:srgbClr val="000000"/>
                </a:solidFill>
                <a:cs typeface="AL-Mateen" pitchFamily="2" charset="-78"/>
              </a:rPr>
              <a:t>للمشاركة بفعالية في قضايا الأمة .</a:t>
            </a:r>
          </a:p>
          <a:p>
            <a:pPr algn="r" rtl="1"/>
            <a:r>
              <a:rPr lang="ar-SA">
                <a:solidFill>
                  <a:srgbClr val="000000"/>
                </a:solidFill>
                <a:cs typeface="AL-Mateen" pitchFamily="2" charset="-78"/>
              </a:rPr>
              <a:t>يسهم في رفع المعدلات الدراسية .</a:t>
            </a:r>
          </a:p>
          <a:p>
            <a:pPr algn="r" rtl="1"/>
            <a:r>
              <a:rPr lang="ar-SA">
                <a:solidFill>
                  <a:srgbClr val="000000"/>
                </a:solidFill>
                <a:cs typeface="AL-Mateen" pitchFamily="2" charset="-78"/>
              </a:rPr>
              <a:t>لاتخاذ القرارات الأصح</a:t>
            </a:r>
          </a:p>
          <a:p>
            <a:pPr algn="r" rtl="1"/>
            <a:r>
              <a:rPr lang="ar-SA">
                <a:solidFill>
                  <a:srgbClr val="000000"/>
                </a:solidFill>
                <a:cs typeface="AL-Mateen" pitchFamily="2" charset="-78"/>
              </a:rPr>
              <a:t>اعلاء قيمة العقل على العاطفة </a:t>
            </a:r>
          </a:p>
          <a:p>
            <a:pPr algn="r" rtl="1"/>
            <a:r>
              <a:rPr lang="ar-SA">
                <a:solidFill>
                  <a:srgbClr val="000000"/>
                </a:solidFill>
                <a:cs typeface="AL-Mateen" pitchFamily="2" charset="-78"/>
              </a:rPr>
              <a:t>لانجاح العمليات الديمقراطية .</a:t>
            </a:r>
            <a:endParaRPr lang="en-US">
              <a:solidFill>
                <a:srgbClr val="000000"/>
              </a:solidFill>
              <a:cs typeface="AL-Mateen" pitchFamily="2" charset="-78"/>
            </a:endParaRPr>
          </a:p>
        </p:txBody>
      </p:sp>
      <p:pic>
        <p:nvPicPr>
          <p:cNvPr id="13316" name="Picture 4" descr="BD06716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09600"/>
            <a:ext cx="2438400" cy="541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1DAD-B5F5-492C-9DF2-70DBA72016BF}" type="slidenum">
              <a:rPr lang="ar-AE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من سمات المفكر الناقد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00563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>
                <a:solidFill>
                  <a:srgbClr val="000000"/>
                </a:solidFill>
                <a:cs typeface="AL-Mateen" pitchFamily="2" charset="-78"/>
              </a:rPr>
              <a:t>التواضع الفكري 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: 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 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حدود لمعرفته .</a:t>
            </a:r>
          </a:p>
          <a:p>
            <a:pPr algn="r" rtl="1">
              <a:lnSpc>
                <a:spcPct val="90000"/>
              </a:lnSpc>
            </a:pPr>
            <a:r>
              <a:rPr lang="ar-SA">
                <a:solidFill>
                  <a:srgbClr val="000000"/>
                </a:solidFill>
                <a:cs typeface="AL-Mateen" pitchFamily="2" charset="-78"/>
              </a:rPr>
              <a:t>الشجاعة الفكرية 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: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 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 مواجهة الأفكار التقليدية الخاطئة .</a:t>
            </a:r>
          </a:p>
          <a:p>
            <a:pPr algn="r" rtl="1">
              <a:lnSpc>
                <a:spcPct val="90000"/>
              </a:lnSpc>
            </a:pPr>
            <a:r>
              <a:rPr lang="ar-SA">
                <a:solidFill>
                  <a:srgbClr val="000000"/>
                </a:solidFill>
                <a:cs typeface="AL-Mateen" pitchFamily="2" charset="-78"/>
              </a:rPr>
              <a:t>التعاطف الفكري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 :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 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 نتخيل أنفسنا مكان الآخر لفهمه .</a:t>
            </a:r>
          </a:p>
          <a:p>
            <a:pPr algn="r" rtl="1">
              <a:lnSpc>
                <a:spcPct val="90000"/>
              </a:lnSpc>
            </a:pPr>
            <a:r>
              <a:rPr lang="ar-SA">
                <a:solidFill>
                  <a:srgbClr val="000000"/>
                </a:solidFill>
                <a:cs typeface="AL-Mateen" pitchFamily="2" charset="-78"/>
              </a:rPr>
              <a:t>الأمانة الفكرية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 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 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 :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 يطبق على أفكاره نفس معايير الحكم .</a:t>
            </a:r>
          </a:p>
          <a:p>
            <a:pPr algn="r" rtl="1">
              <a:lnSpc>
                <a:spcPct val="90000"/>
              </a:lnSpc>
            </a:pPr>
            <a:r>
              <a:rPr lang="ar-SA">
                <a:solidFill>
                  <a:srgbClr val="000000"/>
                </a:solidFill>
                <a:cs typeface="AL-Mateen" pitchFamily="2" charset="-78"/>
              </a:rPr>
              <a:t>الاصرار الفكري :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 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المضي قدما رغم العقبات .</a:t>
            </a:r>
          </a:p>
          <a:p>
            <a:pPr algn="r" rtl="1">
              <a:lnSpc>
                <a:spcPct val="90000"/>
              </a:lnSpc>
            </a:pPr>
            <a:r>
              <a:rPr lang="ar-SA">
                <a:solidFill>
                  <a:srgbClr val="000000"/>
                </a:solidFill>
                <a:cs typeface="AL-Mateen" pitchFamily="2" charset="-78"/>
              </a:rPr>
              <a:t>الثقة بالعقل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     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 : 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اعلاء قيمة العقل في مجتمع العاطفة .</a:t>
            </a:r>
          </a:p>
          <a:p>
            <a:pPr algn="r" rtl="1">
              <a:lnSpc>
                <a:spcPct val="90000"/>
              </a:lnSpc>
            </a:pPr>
            <a:r>
              <a:rPr lang="ar-SA">
                <a:solidFill>
                  <a:srgbClr val="000000"/>
                </a:solidFill>
                <a:cs typeface="AL-Mateen" pitchFamily="2" charset="-78"/>
              </a:rPr>
              <a:t>الاستقلال الفكري : 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الدافع الداخلي للبحث وقبو الفكرة دون ضغط </a:t>
            </a:r>
            <a:r>
              <a:rPr lang="en-US">
                <a:solidFill>
                  <a:srgbClr val="000000"/>
                </a:solidFill>
                <a:cs typeface="AL-Mateen" pitchFamily="2" charset="-78"/>
              </a:rPr>
              <a:t>                        </a:t>
            </a:r>
            <a:r>
              <a:rPr lang="ar-SA">
                <a:solidFill>
                  <a:srgbClr val="000000"/>
                </a:solidFill>
                <a:cs typeface="AL-Mateen" pitchFamily="2" charset="-78"/>
              </a:rPr>
              <a:t>بل بعد قناعة .</a:t>
            </a:r>
            <a:endParaRPr lang="en-US">
              <a:solidFill>
                <a:srgbClr val="000000"/>
              </a:solidFill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3F8-EDF5-4EA1-BD59-1EAE344D6FA9}" type="slidenum">
              <a:rPr lang="ar-AE"/>
              <a:pPr/>
              <a:t>8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معوقات التفكير الناقد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54288" y="1600200"/>
            <a:ext cx="6132512" cy="4530725"/>
          </a:xfrm>
        </p:spPr>
        <p:txBody>
          <a:bodyPr/>
          <a:lstStyle/>
          <a:p>
            <a:pPr algn="r" rtl="1"/>
            <a:r>
              <a:rPr lang="ar-SA" sz="2800">
                <a:solidFill>
                  <a:srgbClr val="000000"/>
                </a:solidFill>
                <a:cs typeface="AL-Mateen" pitchFamily="2" charset="-78"/>
              </a:rPr>
              <a:t>1- الجهل بالموضوع : بحاجة الى معلومات أكثر </a:t>
            </a:r>
          </a:p>
          <a:p>
            <a:pPr algn="r" rtl="1"/>
            <a:r>
              <a:rPr lang="ar-SA" sz="2800">
                <a:solidFill>
                  <a:srgbClr val="000000"/>
                </a:solidFill>
                <a:cs typeface="AL-Mateen" pitchFamily="2" charset="-78"/>
              </a:rPr>
              <a:t>2- خداع النفس </a:t>
            </a:r>
            <a:r>
              <a:rPr lang="ar-AE" sz="2800">
                <a:solidFill>
                  <a:srgbClr val="000000"/>
                </a:solidFill>
                <a:cs typeface="AL-Mateen" pitchFamily="2" charset="-78"/>
              </a:rPr>
              <a:t>      </a:t>
            </a:r>
            <a:r>
              <a:rPr lang="ar-SA" sz="2800">
                <a:solidFill>
                  <a:srgbClr val="000000"/>
                </a:solidFill>
                <a:cs typeface="AL-Mateen" pitchFamily="2" charset="-78"/>
              </a:rPr>
              <a:t>: القاء اللوم على الآخر</a:t>
            </a:r>
            <a:r>
              <a:rPr lang="ar-AE" sz="2800">
                <a:solidFill>
                  <a:srgbClr val="000000"/>
                </a:solidFill>
                <a:cs typeface="AL-Mateen" pitchFamily="2" charset="-78"/>
              </a:rPr>
              <a:t> </a:t>
            </a:r>
          </a:p>
          <a:p>
            <a:pPr algn="r" rtl="1"/>
            <a:r>
              <a:rPr lang="ar-AE" sz="2800">
                <a:solidFill>
                  <a:srgbClr val="000000"/>
                </a:solidFill>
                <a:cs typeface="AL-Mateen" pitchFamily="2" charset="-78"/>
              </a:rPr>
              <a:t>                          </a:t>
            </a:r>
            <a:r>
              <a:rPr lang="ar-SA" sz="2800">
                <a:solidFill>
                  <a:srgbClr val="000000"/>
                </a:solidFill>
                <a:cs typeface="AL-Mateen" pitchFamily="2" charset="-78"/>
              </a:rPr>
              <a:t>( الطالب و المعلم)</a:t>
            </a:r>
            <a:endParaRPr lang="ar-AE" sz="2800">
              <a:solidFill>
                <a:srgbClr val="000000"/>
              </a:solidFill>
              <a:cs typeface="AL-Mateen" pitchFamily="2" charset="-78"/>
            </a:endParaRPr>
          </a:p>
          <a:p>
            <a:pPr algn="r" rtl="1"/>
            <a:r>
              <a:rPr lang="ar-AE" sz="2800">
                <a:solidFill>
                  <a:srgbClr val="000000"/>
                </a:solidFill>
                <a:cs typeface="AL-Mateen" pitchFamily="2" charset="-78"/>
              </a:rPr>
              <a:t> 3</a:t>
            </a:r>
            <a:r>
              <a:rPr lang="ar-SA" sz="2800">
                <a:solidFill>
                  <a:srgbClr val="000000"/>
                </a:solidFill>
                <a:cs typeface="AL-Mateen" pitchFamily="2" charset="-78"/>
              </a:rPr>
              <a:t>- الايحاء و الخضوع : لرأي الكبار و الخبراء </a:t>
            </a:r>
            <a:r>
              <a:rPr lang="en-US" sz="2800">
                <a:solidFill>
                  <a:srgbClr val="000000"/>
                </a:solidFill>
                <a:cs typeface="AL-Mateen" pitchFamily="2" charset="-78"/>
              </a:rPr>
              <a:t>                               </a:t>
            </a:r>
            <a:r>
              <a:rPr lang="ar-SA" sz="2800">
                <a:solidFill>
                  <a:srgbClr val="000000"/>
                </a:solidFill>
                <a:cs typeface="AL-Mateen" pitchFamily="2" charset="-78"/>
              </a:rPr>
              <a:t>في غير تخصصهم .</a:t>
            </a:r>
          </a:p>
          <a:p>
            <a:pPr algn="r" rtl="1"/>
            <a:r>
              <a:rPr lang="ar-SA" sz="2800">
                <a:solidFill>
                  <a:srgbClr val="000000"/>
                </a:solidFill>
                <a:cs typeface="AL-Mateen" pitchFamily="2" charset="-78"/>
              </a:rPr>
              <a:t>4- التحيز </a:t>
            </a:r>
            <a:r>
              <a:rPr lang="ar-AE" sz="2800">
                <a:solidFill>
                  <a:srgbClr val="000000"/>
                </a:solidFill>
                <a:cs typeface="AL-Mateen" pitchFamily="2" charset="-78"/>
              </a:rPr>
              <a:t>              </a:t>
            </a:r>
            <a:r>
              <a:rPr lang="ar-SA" sz="2800">
                <a:solidFill>
                  <a:srgbClr val="000000"/>
                </a:solidFill>
                <a:cs typeface="AL-Mateen" pitchFamily="2" charset="-78"/>
              </a:rPr>
              <a:t>: </a:t>
            </a:r>
            <a:r>
              <a:rPr lang="ar-AE" sz="2800">
                <a:solidFill>
                  <a:srgbClr val="000000"/>
                </a:solidFill>
                <a:cs typeface="AL-Mateen" pitchFamily="2" charset="-78"/>
              </a:rPr>
              <a:t> </a:t>
            </a:r>
            <a:r>
              <a:rPr lang="ar-SA" sz="2800">
                <a:solidFill>
                  <a:srgbClr val="000000"/>
                </a:solidFill>
                <a:cs typeface="AL-Mateen" pitchFamily="2" charset="-78"/>
              </a:rPr>
              <a:t>تضخيم الأدلة التي تؤيدنا </a:t>
            </a:r>
            <a:r>
              <a:rPr lang="ar-AE" sz="2800">
                <a:solidFill>
                  <a:srgbClr val="000000"/>
                </a:solidFill>
                <a:cs typeface="AL-Mateen" pitchFamily="2" charset="-78"/>
              </a:rPr>
              <a:t>          ونهمل </a:t>
            </a:r>
            <a:r>
              <a:rPr lang="en-US" sz="2800">
                <a:solidFill>
                  <a:srgbClr val="000000"/>
                </a:solidFill>
                <a:cs typeface="AL-Mateen" pitchFamily="2" charset="-78"/>
              </a:rPr>
              <a:t>                   </a:t>
            </a:r>
            <a:r>
              <a:rPr lang="ar-SA" sz="2800">
                <a:solidFill>
                  <a:srgbClr val="000000"/>
                </a:solidFill>
                <a:cs typeface="AL-Mateen" pitchFamily="2" charset="-78"/>
              </a:rPr>
              <a:t>غيرها ، للقبيلة ...</a:t>
            </a:r>
            <a:endParaRPr lang="en-US" sz="2800">
              <a:solidFill>
                <a:srgbClr val="000000"/>
              </a:solidFill>
              <a:cs typeface="AL-Mateen" pitchFamily="2" charset="-78"/>
            </a:endParaRPr>
          </a:p>
        </p:txBody>
      </p:sp>
      <p:pic>
        <p:nvPicPr>
          <p:cNvPr id="15364" name="Picture 4" descr="BD00028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914400"/>
            <a:ext cx="1828800" cy="4989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8ACE-A044-4439-814D-4A6A42E78FD0}" type="slidenum">
              <a:rPr lang="ar-AE"/>
              <a:pPr/>
              <a:t>9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هل عندك المهارة ؟؟؟؟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>
                <a:solidFill>
                  <a:srgbClr val="000000"/>
                </a:solidFill>
              </a:rPr>
              <a:t>1- هل لتفكير الناقد مكان مهم في حياتك ؟</a:t>
            </a:r>
          </a:p>
          <a:p>
            <a:pPr algn="r" rtl="1"/>
            <a:r>
              <a:rPr lang="ar-SA">
                <a:solidFill>
                  <a:srgbClr val="000000"/>
                </a:solidFill>
              </a:rPr>
              <a:t>2- هل أفكارك مترابطة ومنظمة ؟</a:t>
            </a:r>
          </a:p>
          <a:p>
            <a:pPr algn="r" rtl="1"/>
            <a:r>
              <a:rPr lang="ar-SA">
                <a:solidFill>
                  <a:srgbClr val="000000"/>
                </a:solidFill>
              </a:rPr>
              <a:t>3- هل تدعم آرائك بأدلة ؟</a:t>
            </a:r>
          </a:p>
          <a:p>
            <a:pPr algn="r" rtl="1"/>
            <a:r>
              <a:rPr lang="ar-SA">
                <a:solidFill>
                  <a:srgbClr val="000000"/>
                </a:solidFill>
              </a:rPr>
              <a:t>4- هل تحاول أن تكون متفتحا عقليا ؟</a:t>
            </a:r>
          </a:p>
          <a:p>
            <a:pPr algn="r" rtl="1"/>
            <a:r>
              <a:rPr lang="ar-SA">
                <a:solidFill>
                  <a:srgbClr val="000000"/>
                </a:solidFill>
              </a:rPr>
              <a:t>5- هل تقيم دقة المعلومات ومصداقية مصدرها ؟</a:t>
            </a:r>
          </a:p>
          <a:p>
            <a:pPr algn="r" rtl="1"/>
            <a:r>
              <a:rPr lang="ar-SA">
                <a:solidFill>
                  <a:srgbClr val="000000"/>
                </a:solidFill>
              </a:rPr>
              <a:t>6- هل تستطيع اقناع الآخرين ؟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241</TotalTime>
  <Words>1480</Words>
  <Application>Microsoft Office PowerPoint</Application>
  <PresentationFormat>On-screen Show (4:3)</PresentationFormat>
  <Paragraphs>300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Verdana</vt:lpstr>
      <vt:lpstr>Wingdings</vt:lpstr>
      <vt:lpstr>Arial Black</vt:lpstr>
      <vt:lpstr>AL-Mateen</vt:lpstr>
      <vt:lpstr>Monotype Koufi</vt:lpstr>
      <vt:lpstr>Traditional Arabic</vt:lpstr>
      <vt:lpstr>PT Bold Heading</vt:lpstr>
      <vt:lpstr>Satellite Dish</vt:lpstr>
      <vt:lpstr>Microsoft Photo Editor 3.0 Photo</vt:lpstr>
      <vt:lpstr>مهارات التفكير  الخطوات العملية </vt:lpstr>
      <vt:lpstr>Slide 2</vt:lpstr>
      <vt:lpstr>مقدمة </vt:lpstr>
      <vt:lpstr>لماذا ندرس التفكير </vt:lpstr>
      <vt:lpstr>ما هو التفكير الناقد ؟؟؟؟</vt:lpstr>
      <vt:lpstr>الأهمية </vt:lpstr>
      <vt:lpstr>من سمات المفكر الناقد </vt:lpstr>
      <vt:lpstr>معوقات التفكير الناقد </vt:lpstr>
      <vt:lpstr>هل عندك المهارة ؟؟؟؟ </vt:lpstr>
      <vt:lpstr>مهارة التفكير الناقد </vt:lpstr>
      <vt:lpstr>التفكير الناقد ( التمييز بين الحقيقة و الرأي )</vt:lpstr>
      <vt:lpstr>بين فيما يلي الرأي و الحقيقة </vt:lpstr>
      <vt:lpstr>التفكير الناقد ( الاختلاف و التشابه )</vt:lpstr>
      <vt:lpstr>الاختلاف و التشابه بين الأمة المنتصرة و المهزومة </vt:lpstr>
      <vt:lpstr>التفكير الناقد - مهارة التوقع </vt:lpstr>
      <vt:lpstr>نموذج للتوقع  </vt:lpstr>
      <vt:lpstr>تقويم الحجج</vt:lpstr>
      <vt:lpstr>المعايير العامة لتقويم الحجج</vt:lpstr>
      <vt:lpstr>تقويم مصدر المعلومة </vt:lpstr>
      <vt:lpstr>مغالطات الاستدلال</vt:lpstr>
      <vt:lpstr>اقناع الآخرين  تقديم الحجج</vt:lpstr>
      <vt:lpstr>مقدمة </vt:lpstr>
      <vt:lpstr>احترم جمهورك</vt:lpstr>
      <vt:lpstr>افهم وجهة نظرهم </vt:lpstr>
      <vt:lpstr>ابدأ من نقطة اتفاق – اتخذ توجها ايجابيا</vt:lpstr>
      <vt:lpstr>ثم </vt:lpstr>
      <vt:lpstr>مهارة حل المشكلة </vt:lpstr>
      <vt:lpstr>المشكلة Problemوالحل </vt:lpstr>
      <vt:lpstr>معوقات وميسرات حل المشكلة </vt:lpstr>
      <vt:lpstr>الخطوات العامة لحل المشكلة </vt:lpstr>
      <vt:lpstr>Slide 31</vt:lpstr>
      <vt:lpstr>شكل يوضح عملية الحل الإبداعي للمشكلات</vt:lpstr>
      <vt:lpstr>مهارة</vt:lpstr>
      <vt:lpstr>أهم القرارت في الحياة  ؟؟؟ </vt:lpstr>
      <vt:lpstr>تعريف المهارة </vt:lpstr>
      <vt:lpstr>فوائد دراسة المهارة </vt:lpstr>
      <vt:lpstr>أهم خطوات اتخاذ القرار</vt:lpstr>
      <vt:lpstr>استراتيجية الاختيارات  المتعددة </vt:lpstr>
      <vt:lpstr>Slide 39</vt:lpstr>
      <vt:lpstr>تقويم ذاتي لتفكيرك </vt:lpstr>
      <vt:lpstr>أنت كما ترى نفسك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مهارات التفكير  الخطوات العملية</dc:title>
  <dc:creator>user</dc:creator>
  <cp:lastModifiedBy>TOSHIBA</cp:lastModifiedBy>
  <cp:revision>7</cp:revision>
  <dcterms:created xsi:type="dcterms:W3CDTF">2005-07-09T10:13:03Z</dcterms:created>
  <dcterms:modified xsi:type="dcterms:W3CDTF">2012-05-28T21:38:25Z</dcterms:modified>
</cp:coreProperties>
</file>