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wmf" ContentType="image/x-wmf"/>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gif" ContentType="image/gif"/>
  <Override PartName="/ppt/notesSlides/notesSlide8.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Layouts/slideLayout3.xml" ContentType="application/vnd.openxmlformats-officedocument.presentationml.slideLayout+xml"/>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3">
  <p:sldMasterIdLst>
    <p:sldMasterId id="2147483902" r:id="rId1"/>
  </p:sldMasterIdLst>
  <p:notesMasterIdLst>
    <p:notesMasterId r:id="rId34"/>
  </p:notesMasterIdLst>
  <p:handoutMasterIdLst>
    <p:handoutMasterId r:id="rId35"/>
  </p:handoutMasterIdLst>
  <p:sldIdLst>
    <p:sldId id="849" r:id="rId2"/>
    <p:sldId id="852" r:id="rId3"/>
    <p:sldId id="862" r:id="rId4"/>
    <p:sldId id="857" r:id="rId5"/>
    <p:sldId id="858" r:id="rId6"/>
    <p:sldId id="788" r:id="rId7"/>
    <p:sldId id="789" r:id="rId8"/>
    <p:sldId id="860" r:id="rId9"/>
    <p:sldId id="861" r:id="rId10"/>
    <p:sldId id="822" r:id="rId11"/>
    <p:sldId id="829" r:id="rId12"/>
    <p:sldId id="825" r:id="rId13"/>
    <p:sldId id="831" r:id="rId14"/>
    <p:sldId id="815" r:id="rId15"/>
    <p:sldId id="792" r:id="rId16"/>
    <p:sldId id="863" r:id="rId17"/>
    <p:sldId id="856" r:id="rId18"/>
    <p:sldId id="799" r:id="rId19"/>
    <p:sldId id="800" r:id="rId20"/>
    <p:sldId id="771" r:id="rId21"/>
    <p:sldId id="869" r:id="rId22"/>
    <p:sldId id="773" r:id="rId23"/>
    <p:sldId id="696" r:id="rId24"/>
    <p:sldId id="812" r:id="rId25"/>
    <p:sldId id="833" r:id="rId26"/>
    <p:sldId id="814" r:id="rId27"/>
    <p:sldId id="873" r:id="rId28"/>
    <p:sldId id="865" r:id="rId29"/>
    <p:sldId id="874" r:id="rId30"/>
    <p:sldId id="872" r:id="rId31"/>
    <p:sldId id="808" r:id="rId32"/>
    <p:sldId id="804" r:id="rId33"/>
  </p:sldIdLst>
  <p:sldSz cx="9144000" cy="6858000" type="screen4x3"/>
  <p:notesSz cx="6858000" cy="9144000"/>
  <p:custShowLst>
    <p:custShow name="KSA short" id="0">
      <p:sldLst>
        <p:sld r:id="rId2"/>
        <p:sld r:id="rId3"/>
        <p:sld r:id="rId4"/>
        <p:sld r:id="rId5"/>
        <p:sld r:id="rId6"/>
        <p:sld r:id="rId7"/>
        <p:sld r:id="rId8"/>
        <p:sld r:id="rId9"/>
        <p:sld r:id="rId10"/>
        <p:sld r:id="rId11"/>
        <p:sld r:id="rId12"/>
        <p:sld r:id="rId13"/>
        <p:sld r:id="rId14"/>
        <p:sld r:id="rId15"/>
        <p:sld r:id="rId17"/>
        <p:sld r:id="rId16"/>
        <p:sld r:id="rId18"/>
        <p:sld r:id="rId19"/>
        <p:sld r:id="rId20"/>
        <p:sld r:id="rId21"/>
        <p:sld r:id="rId22"/>
        <p:sld r:id="rId23"/>
        <p:sld r:id="rId24"/>
        <p:sld r:id="rId25"/>
        <p:sld r:id="rId26"/>
        <p:sld r:id="rId27"/>
        <p:sld r:id="rId28"/>
        <p:sld r:id="rId29"/>
        <p:sld r:id="rId30"/>
        <p:sld r:id="rId31"/>
        <p:sld r:id="rId32"/>
        <p:sld r:id="rId33"/>
      </p:sldLst>
    </p:custShow>
  </p:custShowLst>
  <p:defaultTextStyle>
    <a:defPPr>
      <a:defRPr lang="en-US"/>
    </a:defPPr>
    <a:lvl1pPr algn="l" rtl="0" fontAlgn="base">
      <a:spcBef>
        <a:spcPct val="0"/>
      </a:spcBef>
      <a:spcAft>
        <a:spcPct val="0"/>
      </a:spcAft>
      <a:defRPr b="1" kern="1200">
        <a:solidFill>
          <a:schemeClr val="tx1"/>
        </a:solidFill>
        <a:latin typeface="Times New Roman" pitchFamily="18" charset="0"/>
        <a:ea typeface="Arial Unicode MS" pitchFamily="34" charset="-128"/>
        <a:cs typeface="Arial Unicode MS" pitchFamily="34" charset="-128"/>
      </a:defRPr>
    </a:lvl1pPr>
    <a:lvl2pPr marL="457200" algn="l" rtl="0" fontAlgn="base">
      <a:spcBef>
        <a:spcPct val="0"/>
      </a:spcBef>
      <a:spcAft>
        <a:spcPct val="0"/>
      </a:spcAft>
      <a:defRPr b="1" kern="1200">
        <a:solidFill>
          <a:schemeClr val="tx1"/>
        </a:solidFill>
        <a:latin typeface="Times New Roman" pitchFamily="18" charset="0"/>
        <a:ea typeface="Arial Unicode MS" pitchFamily="34" charset="-128"/>
        <a:cs typeface="Arial Unicode MS" pitchFamily="34" charset="-128"/>
      </a:defRPr>
    </a:lvl2pPr>
    <a:lvl3pPr marL="914400" algn="l" rtl="0" fontAlgn="base">
      <a:spcBef>
        <a:spcPct val="0"/>
      </a:spcBef>
      <a:spcAft>
        <a:spcPct val="0"/>
      </a:spcAft>
      <a:defRPr b="1" kern="1200">
        <a:solidFill>
          <a:schemeClr val="tx1"/>
        </a:solidFill>
        <a:latin typeface="Times New Roman" pitchFamily="18" charset="0"/>
        <a:ea typeface="Arial Unicode MS" pitchFamily="34" charset="-128"/>
        <a:cs typeface="Arial Unicode MS" pitchFamily="34" charset="-128"/>
      </a:defRPr>
    </a:lvl3pPr>
    <a:lvl4pPr marL="1371600" algn="l" rtl="0" fontAlgn="base">
      <a:spcBef>
        <a:spcPct val="0"/>
      </a:spcBef>
      <a:spcAft>
        <a:spcPct val="0"/>
      </a:spcAft>
      <a:defRPr b="1" kern="1200">
        <a:solidFill>
          <a:schemeClr val="tx1"/>
        </a:solidFill>
        <a:latin typeface="Times New Roman" pitchFamily="18" charset="0"/>
        <a:ea typeface="Arial Unicode MS" pitchFamily="34" charset="-128"/>
        <a:cs typeface="Arial Unicode MS" pitchFamily="34" charset="-128"/>
      </a:defRPr>
    </a:lvl4pPr>
    <a:lvl5pPr marL="1828800" algn="l" rtl="0" fontAlgn="base">
      <a:spcBef>
        <a:spcPct val="0"/>
      </a:spcBef>
      <a:spcAft>
        <a:spcPct val="0"/>
      </a:spcAft>
      <a:defRPr b="1" kern="1200">
        <a:solidFill>
          <a:schemeClr val="tx1"/>
        </a:solidFill>
        <a:latin typeface="Times New Roman" pitchFamily="18" charset="0"/>
        <a:ea typeface="Arial Unicode MS" pitchFamily="34" charset="-128"/>
        <a:cs typeface="Arial Unicode MS" pitchFamily="34" charset="-128"/>
      </a:defRPr>
    </a:lvl5pPr>
    <a:lvl6pPr marL="2286000" algn="l" defTabSz="914400" rtl="0" eaLnBrk="1" latinLnBrk="0" hangingPunct="1">
      <a:defRPr b="1" kern="1200">
        <a:solidFill>
          <a:schemeClr val="tx1"/>
        </a:solidFill>
        <a:latin typeface="Times New Roman" pitchFamily="18" charset="0"/>
        <a:ea typeface="Arial Unicode MS" pitchFamily="34" charset="-128"/>
        <a:cs typeface="Arial Unicode MS" pitchFamily="34" charset="-128"/>
      </a:defRPr>
    </a:lvl6pPr>
    <a:lvl7pPr marL="2743200" algn="l" defTabSz="914400" rtl="0" eaLnBrk="1" latinLnBrk="0" hangingPunct="1">
      <a:defRPr b="1" kern="1200">
        <a:solidFill>
          <a:schemeClr val="tx1"/>
        </a:solidFill>
        <a:latin typeface="Times New Roman" pitchFamily="18" charset="0"/>
        <a:ea typeface="Arial Unicode MS" pitchFamily="34" charset="-128"/>
        <a:cs typeface="Arial Unicode MS" pitchFamily="34" charset="-128"/>
      </a:defRPr>
    </a:lvl7pPr>
    <a:lvl8pPr marL="3200400" algn="l" defTabSz="914400" rtl="0" eaLnBrk="1" latinLnBrk="0" hangingPunct="1">
      <a:defRPr b="1" kern="1200">
        <a:solidFill>
          <a:schemeClr val="tx1"/>
        </a:solidFill>
        <a:latin typeface="Times New Roman" pitchFamily="18" charset="0"/>
        <a:ea typeface="Arial Unicode MS" pitchFamily="34" charset="-128"/>
        <a:cs typeface="Arial Unicode MS" pitchFamily="34" charset="-128"/>
      </a:defRPr>
    </a:lvl8pPr>
    <a:lvl9pPr marL="3657600" algn="l" defTabSz="914400" rtl="0" eaLnBrk="1" latinLnBrk="0" hangingPunct="1">
      <a:defRPr b="1" kern="1200">
        <a:solidFill>
          <a:schemeClr val="tx1"/>
        </a:solidFill>
        <a:latin typeface="Times New Roman" pitchFamily="18" charset="0"/>
        <a:ea typeface="Arial Unicode MS" pitchFamily="34" charset="-128"/>
        <a:cs typeface="Arial Unicode MS" pitchFamily="34" charset="-128"/>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FF"/>
    <a:srgbClr val="CCFFFF"/>
    <a:srgbClr val="CCFF99"/>
    <a:srgbClr val="66CCFF"/>
    <a:srgbClr val="66FFCC"/>
    <a:srgbClr val="FFFF99"/>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napVertSplitter="1" horzBarState="maximized">
    <p:restoredLeft sz="24157" autoAdjust="0"/>
    <p:restoredTop sz="86481" autoAdjust="0"/>
  </p:normalViewPr>
  <p:slideViewPr>
    <p:cSldViewPr>
      <p:cViewPr>
        <p:scale>
          <a:sx n="70" d="100"/>
          <a:sy n="70" d="100"/>
        </p:scale>
        <p:origin x="-252" y="-114"/>
      </p:cViewPr>
      <p:guideLst>
        <p:guide orient="horz" pos="2160"/>
        <p:guide pos="2880"/>
      </p:guideLst>
    </p:cSldViewPr>
  </p:slideViewPr>
  <p:outlineViewPr>
    <p:cViewPr>
      <p:scale>
        <a:sx n="33" d="100"/>
        <a:sy n="33" d="100"/>
      </p:scale>
      <p:origin x="0" y="8544"/>
    </p:cViewPr>
  </p:outlineViewPr>
  <p:notesTextViewPr>
    <p:cViewPr>
      <p:scale>
        <a:sx n="100" d="100"/>
        <a:sy n="100" d="100"/>
      </p:scale>
      <p:origin x="0" y="0"/>
    </p:cViewPr>
  </p:notesTextViewPr>
  <p:sorterViewPr>
    <p:cViewPr>
      <p:scale>
        <a:sx n="100" d="100"/>
        <a:sy n="100" d="100"/>
      </p:scale>
      <p:origin x="0" y="0"/>
    </p:cViewPr>
  </p:sorterViewPr>
  <p:notesViewPr>
    <p:cSldViewPr>
      <p:cViewPr varScale="1">
        <p:scale>
          <a:sx n="53" d="100"/>
          <a:sy n="53" d="100"/>
        </p:scale>
        <p:origin x="-1872" y="-108"/>
      </p:cViewPr>
      <p:guideLst>
        <p:guide orient="horz" pos="2880"/>
        <p:guide pos="2160"/>
      </p:guideLst>
    </p:cSldViewPr>
  </p:notes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77E78C95-CCB0-422D-9880-863C50247567}" type="datetimeFigureOut">
              <a:rPr lang="en-US" smtClean="0"/>
              <a:pPr/>
              <a:t>12/16/2012</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21A41119-AE81-44C2-8DC7-9E2760B5278C}" type="slidenum">
              <a:rPr lang="en-US" smtClean="0"/>
              <a:pPr/>
              <a:t>‹#›</a:t>
            </a:fld>
            <a:endParaRPr 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200" b="0">
                <a:latin typeface="Arial" charset="0"/>
                <a:ea typeface="+mn-ea"/>
                <a:cs typeface="+mn-cs"/>
              </a:defRPr>
            </a:lvl1pPr>
          </a:lstStyle>
          <a:p>
            <a:pPr>
              <a:defRPr/>
            </a:pPr>
            <a:endParaRPr lang="en-US"/>
          </a:p>
        </p:txBody>
      </p:sp>
      <p:sp>
        <p:nvSpPr>
          <p:cNvPr id="4099" name="Rectangle 3"/>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200" b="0">
                <a:latin typeface="Arial" charset="0"/>
                <a:ea typeface="+mn-ea"/>
                <a:cs typeface="+mn-cs"/>
              </a:defRPr>
            </a:lvl1pPr>
          </a:lstStyle>
          <a:p>
            <a:pPr>
              <a:defRPr/>
            </a:pPr>
            <a:endParaRPr lang="en-US"/>
          </a:p>
        </p:txBody>
      </p:sp>
      <p:sp>
        <p:nvSpPr>
          <p:cNvPr id="34820"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p:spPr>
      </p:sp>
      <p:sp>
        <p:nvSpPr>
          <p:cNvPr id="4101"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4102" name="Rectangle 6"/>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1" hangingPunct="1">
              <a:defRPr sz="1200" b="0">
                <a:latin typeface="Arial" charset="0"/>
                <a:ea typeface="+mn-ea"/>
                <a:cs typeface="+mn-cs"/>
              </a:defRPr>
            </a:lvl1pPr>
          </a:lstStyle>
          <a:p>
            <a:pPr>
              <a:defRPr/>
            </a:pPr>
            <a:endParaRPr lang="en-US"/>
          </a:p>
        </p:txBody>
      </p:sp>
      <p:sp>
        <p:nvSpPr>
          <p:cNvPr id="4103" name="Rectangle 7"/>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hangingPunct="1">
              <a:defRPr sz="1200" b="0">
                <a:latin typeface="Arial" charset="0"/>
                <a:ea typeface="+mn-ea"/>
                <a:cs typeface="+mn-cs"/>
              </a:defRPr>
            </a:lvl1pPr>
          </a:lstStyle>
          <a:p>
            <a:pPr>
              <a:defRPr/>
            </a:pPr>
            <a:fld id="{619276DE-2826-4EE9-A42C-AA20E1F5917A}" type="slidenum">
              <a:rPr lang="en-US"/>
              <a:pPr>
                <a:defRPr/>
              </a:pPr>
              <a:t>‹#›</a:t>
            </a:fld>
            <a:endParaRPr 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Arial" charset="0"/>
      </a:defRPr>
    </a:lvl1pPr>
    <a:lvl2pPr marL="457200" algn="l" rtl="0" eaLnBrk="0" fontAlgn="base" hangingPunct="0">
      <a:spcBef>
        <a:spcPct val="30000"/>
      </a:spcBef>
      <a:spcAft>
        <a:spcPct val="0"/>
      </a:spcAft>
      <a:defRPr sz="1200" kern="1200">
        <a:solidFill>
          <a:schemeClr val="tx1"/>
        </a:solidFill>
        <a:latin typeface="Arial" charset="0"/>
        <a:ea typeface="+mn-ea"/>
        <a:cs typeface="Arial" charset="0"/>
      </a:defRPr>
    </a:lvl2pPr>
    <a:lvl3pPr marL="914400" algn="l" rtl="0" eaLnBrk="0" fontAlgn="base" hangingPunct="0">
      <a:spcBef>
        <a:spcPct val="30000"/>
      </a:spcBef>
      <a:spcAft>
        <a:spcPct val="0"/>
      </a:spcAft>
      <a:defRPr sz="1200" kern="1200">
        <a:solidFill>
          <a:schemeClr val="tx1"/>
        </a:solidFill>
        <a:latin typeface="Arial" charset="0"/>
        <a:ea typeface="+mn-ea"/>
        <a:cs typeface="Arial" charset="0"/>
      </a:defRPr>
    </a:lvl3pPr>
    <a:lvl4pPr marL="1371600" algn="l" rtl="0" eaLnBrk="0" fontAlgn="base" hangingPunct="0">
      <a:spcBef>
        <a:spcPct val="30000"/>
      </a:spcBef>
      <a:spcAft>
        <a:spcPct val="0"/>
      </a:spcAft>
      <a:defRPr sz="1200" kern="1200">
        <a:solidFill>
          <a:schemeClr val="tx1"/>
        </a:solidFill>
        <a:latin typeface="Arial" charset="0"/>
        <a:ea typeface="+mn-ea"/>
        <a:cs typeface="Arial" charset="0"/>
      </a:defRPr>
    </a:lvl4pPr>
    <a:lvl5pPr marL="1828800" algn="l" rtl="0" eaLnBrk="0" fontAlgn="base" hangingPunct="0">
      <a:spcBef>
        <a:spcPct val="30000"/>
      </a:spcBef>
      <a:spcAft>
        <a:spcPct val="0"/>
      </a:spcAft>
      <a:defRPr sz="1200" kern="1200">
        <a:solidFill>
          <a:schemeClr val="tx1"/>
        </a:solidFill>
        <a:latin typeface="Arial" charset="0"/>
        <a:ea typeface="+mn-ea"/>
        <a:cs typeface="Arial"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7"/>
          <p:cNvSpPr>
            <a:spLocks noGrp="1" noChangeArrowheads="1"/>
          </p:cNvSpPr>
          <p:nvPr>
            <p:ph type="sldNum" sz="quarter" idx="5"/>
          </p:nvPr>
        </p:nvSpPr>
        <p:spPr>
          <a:noFill/>
        </p:spPr>
        <p:txBody>
          <a:bodyPr/>
          <a:lstStyle/>
          <a:p>
            <a:fld id="{85C79DBD-9251-47FD-A354-0B80640B2DAC}" type="slidenum">
              <a:rPr lang="en-US" smtClean="0">
                <a:latin typeface="Arial" pitchFamily="34" charset="0"/>
              </a:rPr>
              <a:pPr/>
              <a:t>1</a:t>
            </a:fld>
            <a:endParaRPr lang="en-US" smtClean="0">
              <a:latin typeface="Arial" pitchFamily="34" charset="0"/>
            </a:endParaRPr>
          </a:p>
        </p:txBody>
      </p:sp>
      <p:sp>
        <p:nvSpPr>
          <p:cNvPr id="27651" name="Rectangle 2"/>
          <p:cNvSpPr>
            <a:spLocks noGrp="1" noRot="1" noChangeAspect="1" noChangeArrowheads="1" noTextEdit="1"/>
          </p:cNvSpPr>
          <p:nvPr>
            <p:ph type="sldImg"/>
          </p:nvPr>
        </p:nvSpPr>
        <p:spPr>
          <a:xfrm>
            <a:off x="1144588" y="687388"/>
            <a:ext cx="4568825" cy="3425825"/>
          </a:xfrm>
          <a:ln w="12700" cap="flat"/>
        </p:spPr>
      </p:sp>
      <p:sp>
        <p:nvSpPr>
          <p:cNvPr id="27652" name="Rectangle 3"/>
          <p:cNvSpPr>
            <a:spLocks noGrp="1" noChangeArrowheads="1"/>
          </p:cNvSpPr>
          <p:nvPr>
            <p:ph type="body" idx="1"/>
          </p:nvPr>
        </p:nvSpPr>
        <p:spPr>
          <a:xfrm>
            <a:off x="914400" y="4343400"/>
            <a:ext cx="5029200" cy="4114800"/>
          </a:xfrm>
          <a:noFill/>
          <a:ln/>
        </p:spPr>
        <p:txBody>
          <a:bodyPr lIns="92075" tIns="46038" rIns="92075" bIns="46038"/>
          <a:lstStyle/>
          <a:p>
            <a:pPr eaLnBrk="1" hangingPunct="1"/>
            <a:endParaRPr lang="en-US" smtClean="0">
              <a:latin typeface="Arial" pitchFamily="34"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F8AD3E6-7B0B-4F87-BBD4-E30ABBFB6DF5}" type="slidenum">
              <a:rPr lang="en-US"/>
              <a:pPr/>
              <a:t>6</a:t>
            </a:fld>
            <a:endParaRPr lang="en-US"/>
          </a:p>
        </p:txBody>
      </p:sp>
      <p:sp>
        <p:nvSpPr>
          <p:cNvPr id="448514" name="Rectangle 2"/>
          <p:cNvSpPr>
            <a:spLocks noGrp="1" noRot="1" noChangeAspect="1" noChangeArrowheads="1" noTextEdit="1"/>
          </p:cNvSpPr>
          <p:nvPr>
            <p:ph type="sldImg"/>
          </p:nvPr>
        </p:nvSpPr>
        <p:spPr>
          <a:ln/>
        </p:spPr>
      </p:sp>
      <p:sp>
        <p:nvSpPr>
          <p:cNvPr id="44851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Slide Image Placeholder 1"/>
          <p:cNvSpPr>
            <a:spLocks noGrp="1" noRot="1" noChangeAspect="1" noTextEdit="1"/>
          </p:cNvSpPr>
          <p:nvPr>
            <p:ph type="sldImg"/>
          </p:nvPr>
        </p:nvSpPr>
        <p:spPr>
          <a:ln/>
        </p:spPr>
      </p:sp>
      <p:sp>
        <p:nvSpPr>
          <p:cNvPr id="44035" name="Notes Placeholder 2"/>
          <p:cNvSpPr>
            <a:spLocks noGrp="1"/>
          </p:cNvSpPr>
          <p:nvPr>
            <p:ph type="body" idx="1"/>
          </p:nvPr>
        </p:nvSpPr>
        <p:spPr>
          <a:noFill/>
          <a:ln/>
        </p:spPr>
        <p:txBody>
          <a:bodyPr/>
          <a:lstStyle/>
          <a:p>
            <a:pPr eaLnBrk="1" hangingPunct="1"/>
            <a:endParaRPr lang="en-US" smtClean="0">
              <a:latin typeface="Arial" pitchFamily="34" charset="0"/>
            </a:endParaRPr>
          </a:p>
        </p:txBody>
      </p:sp>
      <p:sp>
        <p:nvSpPr>
          <p:cNvPr id="44036" name="Slide Number Placeholder 3"/>
          <p:cNvSpPr>
            <a:spLocks noGrp="1"/>
          </p:cNvSpPr>
          <p:nvPr>
            <p:ph type="sldNum" sz="quarter" idx="5"/>
          </p:nvPr>
        </p:nvSpPr>
        <p:spPr>
          <a:noFill/>
        </p:spPr>
        <p:txBody>
          <a:bodyPr/>
          <a:lstStyle/>
          <a:p>
            <a:fld id="{3E703469-544D-415D-BDA0-AA769BD3730A}" type="slidenum">
              <a:rPr lang="en-US" smtClean="0">
                <a:latin typeface="Arial" pitchFamily="34" charset="0"/>
              </a:rPr>
              <a:pPr/>
              <a:t>14</a:t>
            </a:fld>
            <a:endParaRPr lang="en-US" smtClean="0">
              <a:latin typeface="Arial" pitchFamily="34"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Slide Image Placeholder 1"/>
          <p:cNvSpPr>
            <a:spLocks noGrp="1" noRot="1" noChangeAspect="1" noTextEdit="1"/>
          </p:cNvSpPr>
          <p:nvPr>
            <p:ph type="sldImg"/>
          </p:nvPr>
        </p:nvSpPr>
        <p:spPr>
          <a:ln/>
        </p:spPr>
      </p:sp>
      <p:sp>
        <p:nvSpPr>
          <p:cNvPr id="39939" name="Notes Placeholder 2"/>
          <p:cNvSpPr>
            <a:spLocks noGrp="1"/>
          </p:cNvSpPr>
          <p:nvPr>
            <p:ph type="body" idx="1"/>
          </p:nvPr>
        </p:nvSpPr>
        <p:spPr>
          <a:noFill/>
          <a:ln/>
        </p:spPr>
        <p:txBody>
          <a:bodyPr/>
          <a:lstStyle/>
          <a:p>
            <a:pPr eaLnBrk="1" hangingPunct="1"/>
            <a:endParaRPr lang="en-US" smtClean="0">
              <a:latin typeface="Arial" pitchFamily="34" charset="0"/>
            </a:endParaRPr>
          </a:p>
        </p:txBody>
      </p:sp>
      <p:sp>
        <p:nvSpPr>
          <p:cNvPr id="39940" name="Slide Number Placeholder 3"/>
          <p:cNvSpPr>
            <a:spLocks noGrp="1"/>
          </p:cNvSpPr>
          <p:nvPr>
            <p:ph type="sldNum" sz="quarter" idx="5"/>
          </p:nvPr>
        </p:nvSpPr>
        <p:spPr>
          <a:noFill/>
        </p:spPr>
        <p:txBody>
          <a:bodyPr/>
          <a:lstStyle/>
          <a:p>
            <a:fld id="{3456BC1B-127F-4C6A-8BCD-8DAAF99786A6}" type="slidenum">
              <a:rPr lang="en-US" smtClean="0">
                <a:latin typeface="Arial" pitchFamily="34" charset="0"/>
              </a:rPr>
              <a:pPr/>
              <a:t>15</a:t>
            </a:fld>
            <a:endParaRPr lang="en-US" smtClean="0">
              <a:latin typeface="Arial" pitchFamily="34"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Slide Image Placeholder 1"/>
          <p:cNvSpPr>
            <a:spLocks noGrp="1" noRot="1" noChangeAspect="1" noTextEdit="1"/>
          </p:cNvSpPr>
          <p:nvPr>
            <p:ph type="sldImg"/>
          </p:nvPr>
        </p:nvSpPr>
        <p:spPr>
          <a:ln/>
        </p:spPr>
      </p:sp>
      <p:sp>
        <p:nvSpPr>
          <p:cNvPr id="50179" name="Notes Placeholder 2"/>
          <p:cNvSpPr>
            <a:spLocks noGrp="1"/>
          </p:cNvSpPr>
          <p:nvPr>
            <p:ph type="body" idx="1"/>
          </p:nvPr>
        </p:nvSpPr>
        <p:spPr>
          <a:noFill/>
          <a:ln/>
        </p:spPr>
        <p:txBody>
          <a:bodyPr/>
          <a:lstStyle/>
          <a:p>
            <a:pPr eaLnBrk="1" hangingPunct="1"/>
            <a:endParaRPr lang="en-US" smtClean="0"/>
          </a:p>
        </p:txBody>
      </p:sp>
      <p:sp>
        <p:nvSpPr>
          <p:cNvPr id="50180" name="Slide Number Placeholder 3"/>
          <p:cNvSpPr>
            <a:spLocks noGrp="1"/>
          </p:cNvSpPr>
          <p:nvPr>
            <p:ph type="sldNum" sz="quarter" idx="5"/>
          </p:nvPr>
        </p:nvSpPr>
        <p:spPr>
          <a:noFill/>
        </p:spPr>
        <p:txBody>
          <a:bodyPr/>
          <a:lstStyle/>
          <a:p>
            <a:fld id="{92E397B8-7CF4-4503-B84D-8ABE09138AF4}" type="slidenum">
              <a:rPr lang="en-US" smtClean="0"/>
              <a:pPr/>
              <a:t>17</a:t>
            </a:fld>
            <a:endParaRPr lang="en-US"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Slide Image Placeholder 1"/>
          <p:cNvSpPr>
            <a:spLocks noGrp="1" noRot="1" noChangeAspect="1" noTextEdit="1"/>
          </p:cNvSpPr>
          <p:nvPr>
            <p:ph type="sldImg"/>
          </p:nvPr>
        </p:nvSpPr>
        <p:spPr>
          <a:ln/>
        </p:spPr>
      </p:sp>
      <p:sp>
        <p:nvSpPr>
          <p:cNvPr id="43011" name="Notes Placeholder 2"/>
          <p:cNvSpPr>
            <a:spLocks noGrp="1"/>
          </p:cNvSpPr>
          <p:nvPr>
            <p:ph type="body" idx="1"/>
          </p:nvPr>
        </p:nvSpPr>
        <p:spPr>
          <a:noFill/>
          <a:ln/>
        </p:spPr>
        <p:txBody>
          <a:bodyPr/>
          <a:lstStyle/>
          <a:p>
            <a:pPr eaLnBrk="1" hangingPunct="1"/>
            <a:endParaRPr lang="en-US" smtClean="0"/>
          </a:p>
        </p:txBody>
      </p:sp>
      <p:sp>
        <p:nvSpPr>
          <p:cNvPr id="32772" name="Slide Number Placeholder 3"/>
          <p:cNvSpPr>
            <a:spLocks noGrp="1"/>
          </p:cNvSpPr>
          <p:nvPr>
            <p:ph type="sldNum" sz="quarter" idx="5"/>
          </p:nvPr>
        </p:nvSpPr>
        <p:spPr/>
        <p:txBody>
          <a:bodyPr/>
          <a:lstStyle/>
          <a:p>
            <a:pPr>
              <a:defRPr/>
            </a:pPr>
            <a:fld id="{846F36E5-019C-4E4C-8D71-0F60D052150D}" type="slidenum">
              <a:rPr lang="en-US" smtClean="0">
                <a:latin typeface="Arial" pitchFamily="34" charset="0"/>
              </a:rPr>
              <a:pPr>
                <a:defRPr/>
              </a:pPr>
              <a:t>18</a:t>
            </a:fld>
            <a:endParaRPr lang="en-US" smtClean="0">
              <a:latin typeface="Arial" pitchFamily="34"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Slide Image Placeholder 1"/>
          <p:cNvSpPr>
            <a:spLocks noGrp="1" noRot="1" noChangeAspect="1" noTextEdit="1"/>
          </p:cNvSpPr>
          <p:nvPr>
            <p:ph type="sldImg"/>
          </p:nvPr>
        </p:nvSpPr>
        <p:spPr>
          <a:ln/>
        </p:spPr>
      </p:sp>
      <p:sp>
        <p:nvSpPr>
          <p:cNvPr id="40963" name="Notes Placeholder 2"/>
          <p:cNvSpPr>
            <a:spLocks noGrp="1"/>
          </p:cNvSpPr>
          <p:nvPr>
            <p:ph type="body" idx="1"/>
          </p:nvPr>
        </p:nvSpPr>
        <p:spPr>
          <a:noFill/>
          <a:ln/>
        </p:spPr>
        <p:txBody>
          <a:bodyPr/>
          <a:lstStyle/>
          <a:p>
            <a:endParaRPr lang="en-US" smtClean="0">
              <a:latin typeface="Arial" pitchFamily="34" charset="0"/>
            </a:endParaRPr>
          </a:p>
        </p:txBody>
      </p:sp>
      <p:sp>
        <p:nvSpPr>
          <p:cNvPr id="40964" name="Slide Number Placeholder 3"/>
          <p:cNvSpPr>
            <a:spLocks noGrp="1"/>
          </p:cNvSpPr>
          <p:nvPr>
            <p:ph type="sldNum" sz="quarter" idx="5"/>
          </p:nvPr>
        </p:nvSpPr>
        <p:spPr>
          <a:noFill/>
        </p:spPr>
        <p:txBody>
          <a:bodyPr/>
          <a:lstStyle/>
          <a:p>
            <a:fld id="{A2A73D40-FFCE-4ECA-AB9D-41E37264CA84}" type="slidenum">
              <a:rPr lang="en-US" smtClean="0">
                <a:latin typeface="Arial" pitchFamily="34" charset="0"/>
              </a:rPr>
              <a:pPr/>
              <a:t>25</a:t>
            </a:fld>
            <a:endParaRPr lang="en-US" smtClean="0">
              <a:latin typeface="Arial" pitchFamily="34"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Slide Image Placeholder 1"/>
          <p:cNvSpPr>
            <a:spLocks noGrp="1" noRot="1" noChangeAspect="1" noTextEdit="1"/>
          </p:cNvSpPr>
          <p:nvPr>
            <p:ph type="sldImg"/>
          </p:nvPr>
        </p:nvSpPr>
        <p:spPr>
          <a:ln/>
        </p:spPr>
      </p:sp>
      <p:sp>
        <p:nvSpPr>
          <p:cNvPr id="45059" name="Notes Placeholder 2"/>
          <p:cNvSpPr>
            <a:spLocks noGrp="1"/>
          </p:cNvSpPr>
          <p:nvPr>
            <p:ph type="body" idx="1"/>
          </p:nvPr>
        </p:nvSpPr>
        <p:spPr>
          <a:noFill/>
          <a:ln/>
        </p:spPr>
        <p:txBody>
          <a:bodyPr/>
          <a:lstStyle/>
          <a:p>
            <a:pPr eaLnBrk="1" hangingPunct="1"/>
            <a:endParaRPr lang="en-US" smtClean="0"/>
          </a:p>
        </p:txBody>
      </p:sp>
      <p:sp>
        <p:nvSpPr>
          <p:cNvPr id="45060" name="Slide Number Placeholder 3"/>
          <p:cNvSpPr>
            <a:spLocks noGrp="1"/>
          </p:cNvSpPr>
          <p:nvPr>
            <p:ph type="sldNum" sz="quarter" idx="5"/>
          </p:nvPr>
        </p:nvSpPr>
        <p:spPr/>
        <p:txBody>
          <a:bodyPr/>
          <a:lstStyle/>
          <a:p>
            <a:pPr>
              <a:defRPr/>
            </a:pPr>
            <a:fld id="{B7F01E4B-FBD5-4E6C-9040-028CE3C2DA91}" type="slidenum">
              <a:rPr lang="en-US" smtClean="0">
                <a:latin typeface="Arial" pitchFamily="34" charset="0"/>
              </a:rPr>
              <a:pPr>
                <a:defRPr/>
              </a:pPr>
              <a:t>32</a:t>
            </a:fld>
            <a:endParaRPr lang="en-US" smtClean="0">
              <a:latin typeface="Arial" pitchFamily="34"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2" name="Group 2"/>
          <p:cNvGrpSpPr>
            <a:grpSpLocks/>
          </p:cNvGrpSpPr>
          <p:nvPr/>
        </p:nvGrpSpPr>
        <p:grpSpPr bwMode="auto">
          <a:xfrm>
            <a:off x="0" y="0"/>
            <a:ext cx="9144000" cy="6856413"/>
            <a:chOff x="0" y="0"/>
            <a:chExt cx="5760" cy="4319"/>
          </a:xfrm>
        </p:grpSpPr>
        <p:sp>
          <p:nvSpPr>
            <p:cNvPr id="103427" name="Freeform 3"/>
            <p:cNvSpPr>
              <a:spLocks/>
            </p:cNvSpPr>
            <p:nvPr/>
          </p:nvSpPr>
          <p:spPr bwMode="hidden">
            <a:xfrm>
              <a:off x="0" y="12"/>
              <a:ext cx="5758" cy="3273"/>
            </a:xfrm>
            <a:custGeom>
              <a:avLst/>
              <a:gdLst/>
              <a:ahLst/>
              <a:cxnLst>
                <a:cxn ang="0">
                  <a:pos x="3193" y="1816"/>
                </a:cxn>
                <a:cxn ang="0">
                  <a:pos x="0" y="0"/>
                </a:cxn>
                <a:cxn ang="0">
                  <a:pos x="0" y="522"/>
                </a:cxn>
                <a:cxn ang="0">
                  <a:pos x="3037" y="1978"/>
                </a:cxn>
                <a:cxn ang="0">
                  <a:pos x="5740" y="3273"/>
                </a:cxn>
                <a:cxn ang="0">
                  <a:pos x="5740" y="3267"/>
                </a:cxn>
                <a:cxn ang="0">
                  <a:pos x="3193" y="1816"/>
                </a:cxn>
                <a:cxn ang="0">
                  <a:pos x="3193" y="1816"/>
                </a:cxn>
              </a:cxnLst>
              <a:rect l="0" t="0" r="r" b="b"/>
              <a:pathLst>
                <a:path w="5740" h="3273">
                  <a:moveTo>
                    <a:pt x="3193" y="1816"/>
                  </a:moveTo>
                  <a:lnTo>
                    <a:pt x="0" y="0"/>
                  </a:lnTo>
                  <a:lnTo>
                    <a:pt x="0" y="522"/>
                  </a:lnTo>
                  <a:lnTo>
                    <a:pt x="3037" y="1978"/>
                  </a:lnTo>
                  <a:lnTo>
                    <a:pt x="5740" y="3273"/>
                  </a:lnTo>
                  <a:lnTo>
                    <a:pt x="5740" y="3267"/>
                  </a:lnTo>
                  <a:lnTo>
                    <a:pt x="3193" y="1816"/>
                  </a:lnTo>
                  <a:lnTo>
                    <a:pt x="3193" y="1816"/>
                  </a:lnTo>
                  <a:close/>
                </a:path>
              </a:pathLst>
            </a:custGeom>
            <a:gradFill rotWithShape="0">
              <a:gsLst>
                <a:gs pos="0">
                  <a:schemeClr val="bg2">
                    <a:gamma/>
                    <a:shade val="63529"/>
                    <a:invGamma/>
                  </a:schemeClr>
                </a:gs>
                <a:gs pos="100000">
                  <a:schemeClr val="bg2"/>
                </a:gs>
              </a:gsLst>
              <a:lin ang="0" scaled="1"/>
            </a:gradFill>
            <a:ln w="9525">
              <a:noFill/>
              <a:round/>
              <a:headEnd/>
              <a:tailEnd/>
            </a:ln>
          </p:spPr>
          <p:txBody>
            <a:bodyPr/>
            <a:lstStyle/>
            <a:p>
              <a:endParaRPr lang="en-US"/>
            </a:p>
          </p:txBody>
        </p:sp>
        <p:sp>
          <p:nvSpPr>
            <p:cNvPr id="103428" name="Freeform 4"/>
            <p:cNvSpPr>
              <a:spLocks/>
            </p:cNvSpPr>
            <p:nvPr/>
          </p:nvSpPr>
          <p:spPr bwMode="hidden">
            <a:xfrm>
              <a:off x="149" y="0"/>
              <a:ext cx="5609" cy="3243"/>
            </a:xfrm>
            <a:custGeom>
              <a:avLst/>
              <a:gdLst/>
              <a:ahLst/>
              <a:cxnLst>
                <a:cxn ang="0">
                  <a:pos x="3163" y="1714"/>
                </a:cxn>
                <a:cxn ang="0">
                  <a:pos x="431" y="0"/>
                </a:cxn>
                <a:cxn ang="0">
                  <a:pos x="0" y="0"/>
                </a:cxn>
                <a:cxn ang="0">
                  <a:pos x="3086" y="1786"/>
                </a:cxn>
                <a:cxn ang="0">
                  <a:pos x="5591" y="3243"/>
                </a:cxn>
                <a:cxn ang="0">
                  <a:pos x="5591" y="3237"/>
                </a:cxn>
                <a:cxn ang="0">
                  <a:pos x="3163" y="1714"/>
                </a:cxn>
                <a:cxn ang="0">
                  <a:pos x="3163" y="1714"/>
                </a:cxn>
              </a:cxnLst>
              <a:rect l="0" t="0" r="r" b="b"/>
              <a:pathLst>
                <a:path w="5591" h="3243">
                  <a:moveTo>
                    <a:pt x="3163" y="1714"/>
                  </a:moveTo>
                  <a:lnTo>
                    <a:pt x="431" y="0"/>
                  </a:lnTo>
                  <a:lnTo>
                    <a:pt x="0" y="0"/>
                  </a:lnTo>
                  <a:lnTo>
                    <a:pt x="3086" y="1786"/>
                  </a:lnTo>
                  <a:lnTo>
                    <a:pt x="5591" y="3243"/>
                  </a:lnTo>
                  <a:lnTo>
                    <a:pt x="5591" y="3237"/>
                  </a:lnTo>
                  <a:lnTo>
                    <a:pt x="3163" y="1714"/>
                  </a:lnTo>
                  <a:lnTo>
                    <a:pt x="3163" y="1714"/>
                  </a:lnTo>
                  <a:close/>
                </a:path>
              </a:pathLst>
            </a:custGeom>
            <a:gradFill rotWithShape="0">
              <a:gsLst>
                <a:gs pos="0">
                  <a:schemeClr val="bg1">
                    <a:gamma/>
                    <a:shade val="60784"/>
                    <a:invGamma/>
                  </a:schemeClr>
                </a:gs>
                <a:gs pos="100000">
                  <a:schemeClr val="bg1"/>
                </a:gs>
              </a:gsLst>
              <a:lin ang="2700000" scaled="1"/>
            </a:gradFill>
            <a:ln w="9525">
              <a:noFill/>
              <a:round/>
              <a:headEnd/>
              <a:tailEnd/>
            </a:ln>
          </p:spPr>
          <p:txBody>
            <a:bodyPr/>
            <a:lstStyle/>
            <a:p>
              <a:endParaRPr lang="en-US"/>
            </a:p>
          </p:txBody>
        </p:sp>
        <p:sp>
          <p:nvSpPr>
            <p:cNvPr id="103429" name="Freeform 5"/>
            <p:cNvSpPr>
              <a:spLocks/>
            </p:cNvSpPr>
            <p:nvPr/>
          </p:nvSpPr>
          <p:spPr bwMode="hidden">
            <a:xfrm>
              <a:off x="0" y="3433"/>
              <a:ext cx="4038" cy="191"/>
            </a:xfrm>
            <a:custGeom>
              <a:avLst/>
              <a:gdLst/>
              <a:ahLst/>
              <a:cxnLst>
                <a:cxn ang="0">
                  <a:pos x="0" y="156"/>
                </a:cxn>
                <a:cxn ang="0">
                  <a:pos x="4042" y="192"/>
                </a:cxn>
                <a:cxn ang="0">
                  <a:pos x="4042" y="144"/>
                </a:cxn>
                <a:cxn ang="0">
                  <a:pos x="0" y="0"/>
                </a:cxn>
                <a:cxn ang="0">
                  <a:pos x="0" y="156"/>
                </a:cxn>
                <a:cxn ang="0">
                  <a:pos x="0" y="156"/>
                </a:cxn>
              </a:cxnLst>
              <a:rect l="0" t="0" r="r" b="b"/>
              <a:pathLst>
                <a:path w="4042" h="192">
                  <a:moveTo>
                    <a:pt x="0" y="156"/>
                  </a:moveTo>
                  <a:lnTo>
                    <a:pt x="4042" y="192"/>
                  </a:lnTo>
                  <a:lnTo>
                    <a:pt x="4042" y="144"/>
                  </a:lnTo>
                  <a:lnTo>
                    <a:pt x="0" y="0"/>
                  </a:lnTo>
                  <a:lnTo>
                    <a:pt x="0" y="156"/>
                  </a:lnTo>
                  <a:lnTo>
                    <a:pt x="0" y="156"/>
                  </a:lnTo>
                  <a:close/>
                </a:path>
              </a:pathLst>
            </a:custGeom>
            <a:gradFill rotWithShape="0">
              <a:gsLst>
                <a:gs pos="0">
                  <a:schemeClr val="bg2">
                    <a:gamma/>
                    <a:shade val="75686"/>
                    <a:invGamma/>
                  </a:schemeClr>
                </a:gs>
                <a:gs pos="100000">
                  <a:schemeClr val="bg2"/>
                </a:gs>
              </a:gsLst>
              <a:lin ang="0" scaled="1"/>
            </a:gradFill>
            <a:ln w="9525">
              <a:noFill/>
              <a:round/>
              <a:headEnd/>
              <a:tailEnd/>
            </a:ln>
          </p:spPr>
          <p:txBody>
            <a:bodyPr/>
            <a:lstStyle/>
            <a:p>
              <a:endParaRPr lang="en-US"/>
            </a:p>
          </p:txBody>
        </p:sp>
        <p:sp>
          <p:nvSpPr>
            <p:cNvPr id="103430" name="Freeform 6"/>
            <p:cNvSpPr>
              <a:spLocks/>
            </p:cNvSpPr>
            <p:nvPr/>
          </p:nvSpPr>
          <p:spPr bwMode="hidden">
            <a:xfrm>
              <a:off x="4038" y="3577"/>
              <a:ext cx="1720" cy="65"/>
            </a:xfrm>
            <a:custGeom>
              <a:avLst/>
              <a:gdLst/>
              <a:ahLst/>
              <a:cxnLst>
                <a:cxn ang="0">
                  <a:pos x="1722" y="66"/>
                </a:cxn>
                <a:cxn ang="0">
                  <a:pos x="1722" y="60"/>
                </a:cxn>
                <a:cxn ang="0">
                  <a:pos x="0" y="0"/>
                </a:cxn>
                <a:cxn ang="0">
                  <a:pos x="0" y="48"/>
                </a:cxn>
                <a:cxn ang="0">
                  <a:pos x="1722" y="66"/>
                </a:cxn>
                <a:cxn ang="0">
                  <a:pos x="1722" y="66"/>
                </a:cxn>
              </a:cxnLst>
              <a:rect l="0" t="0" r="r" b="b"/>
              <a:pathLst>
                <a:path w="1722" h="66">
                  <a:moveTo>
                    <a:pt x="1722" y="66"/>
                  </a:moveTo>
                  <a:lnTo>
                    <a:pt x="1722" y="60"/>
                  </a:lnTo>
                  <a:lnTo>
                    <a:pt x="0" y="0"/>
                  </a:lnTo>
                  <a:lnTo>
                    <a:pt x="0" y="48"/>
                  </a:lnTo>
                  <a:lnTo>
                    <a:pt x="1722" y="66"/>
                  </a:lnTo>
                  <a:lnTo>
                    <a:pt x="1722" y="66"/>
                  </a:lnTo>
                  <a:close/>
                </a:path>
              </a:pathLst>
            </a:custGeom>
            <a:gradFill rotWithShape="0">
              <a:gsLst>
                <a:gs pos="0">
                  <a:schemeClr val="bg2"/>
                </a:gs>
                <a:gs pos="100000">
                  <a:schemeClr val="bg1"/>
                </a:gs>
              </a:gsLst>
              <a:lin ang="0" scaled="1"/>
            </a:gradFill>
            <a:ln w="9525">
              <a:noFill/>
              <a:round/>
              <a:headEnd/>
              <a:tailEnd/>
            </a:ln>
          </p:spPr>
          <p:txBody>
            <a:bodyPr/>
            <a:lstStyle/>
            <a:p>
              <a:endParaRPr lang="en-US"/>
            </a:p>
          </p:txBody>
        </p:sp>
        <p:sp>
          <p:nvSpPr>
            <p:cNvPr id="103431" name="Freeform 7"/>
            <p:cNvSpPr>
              <a:spLocks/>
            </p:cNvSpPr>
            <p:nvPr/>
          </p:nvSpPr>
          <p:spPr bwMode="hidden">
            <a:xfrm>
              <a:off x="0" y="3726"/>
              <a:ext cx="4784" cy="329"/>
            </a:xfrm>
            <a:custGeom>
              <a:avLst/>
              <a:gdLst/>
              <a:ahLst/>
              <a:cxnLst>
                <a:cxn ang="0">
                  <a:pos x="0" y="329"/>
                </a:cxn>
                <a:cxn ang="0">
                  <a:pos x="4789" y="77"/>
                </a:cxn>
                <a:cxn ang="0">
                  <a:pos x="4789" y="0"/>
                </a:cxn>
                <a:cxn ang="0">
                  <a:pos x="0" y="107"/>
                </a:cxn>
                <a:cxn ang="0">
                  <a:pos x="0" y="329"/>
                </a:cxn>
                <a:cxn ang="0">
                  <a:pos x="0" y="329"/>
                </a:cxn>
              </a:cxnLst>
              <a:rect l="0" t="0" r="r" b="b"/>
              <a:pathLst>
                <a:path w="4789" h="329">
                  <a:moveTo>
                    <a:pt x="0" y="329"/>
                  </a:moveTo>
                  <a:lnTo>
                    <a:pt x="4789" y="77"/>
                  </a:lnTo>
                  <a:lnTo>
                    <a:pt x="4789" y="0"/>
                  </a:lnTo>
                  <a:lnTo>
                    <a:pt x="0" y="107"/>
                  </a:lnTo>
                  <a:lnTo>
                    <a:pt x="0" y="329"/>
                  </a:lnTo>
                  <a:lnTo>
                    <a:pt x="0" y="329"/>
                  </a:lnTo>
                  <a:close/>
                </a:path>
              </a:pathLst>
            </a:custGeom>
            <a:gradFill rotWithShape="0">
              <a:gsLst>
                <a:gs pos="0">
                  <a:schemeClr val="bg1">
                    <a:gamma/>
                    <a:shade val="81961"/>
                    <a:invGamma/>
                  </a:schemeClr>
                </a:gs>
                <a:gs pos="100000">
                  <a:schemeClr val="bg1"/>
                </a:gs>
              </a:gsLst>
              <a:lin ang="0" scaled="1"/>
            </a:gradFill>
            <a:ln w="9525" cap="flat" cmpd="sng">
              <a:noFill/>
              <a:prstDash val="solid"/>
              <a:round/>
              <a:headEnd type="none" w="med" len="med"/>
              <a:tailEnd type="none" w="med" len="med"/>
            </a:ln>
            <a:effectLst/>
          </p:spPr>
          <p:txBody>
            <a:bodyPr/>
            <a:lstStyle/>
            <a:p>
              <a:endParaRPr lang="en-US"/>
            </a:p>
          </p:txBody>
        </p:sp>
        <p:sp>
          <p:nvSpPr>
            <p:cNvPr id="103432" name="Freeform 8"/>
            <p:cNvSpPr>
              <a:spLocks/>
            </p:cNvSpPr>
            <p:nvPr/>
          </p:nvSpPr>
          <p:spPr bwMode="hidden">
            <a:xfrm>
              <a:off x="4784" y="3702"/>
              <a:ext cx="974" cy="101"/>
            </a:xfrm>
            <a:custGeom>
              <a:avLst/>
              <a:gdLst/>
              <a:ahLst/>
              <a:cxnLst>
                <a:cxn ang="0">
                  <a:pos x="975" y="48"/>
                </a:cxn>
                <a:cxn ang="0">
                  <a:pos x="975" y="0"/>
                </a:cxn>
                <a:cxn ang="0">
                  <a:pos x="0" y="24"/>
                </a:cxn>
                <a:cxn ang="0">
                  <a:pos x="0" y="101"/>
                </a:cxn>
                <a:cxn ang="0">
                  <a:pos x="975" y="48"/>
                </a:cxn>
                <a:cxn ang="0">
                  <a:pos x="975" y="48"/>
                </a:cxn>
              </a:cxnLst>
              <a:rect l="0" t="0" r="r" b="b"/>
              <a:pathLst>
                <a:path w="975" h="101">
                  <a:moveTo>
                    <a:pt x="975" y="48"/>
                  </a:moveTo>
                  <a:lnTo>
                    <a:pt x="975" y="0"/>
                  </a:lnTo>
                  <a:lnTo>
                    <a:pt x="0" y="24"/>
                  </a:lnTo>
                  <a:lnTo>
                    <a:pt x="0" y="101"/>
                  </a:lnTo>
                  <a:lnTo>
                    <a:pt x="975" y="48"/>
                  </a:lnTo>
                  <a:lnTo>
                    <a:pt x="975" y="48"/>
                  </a:lnTo>
                  <a:close/>
                </a:path>
              </a:pathLst>
            </a:custGeom>
            <a:solidFill>
              <a:schemeClr val="bg1"/>
            </a:solidFill>
            <a:ln w="9525">
              <a:noFill/>
              <a:round/>
              <a:headEnd/>
              <a:tailEnd/>
            </a:ln>
          </p:spPr>
          <p:txBody>
            <a:bodyPr/>
            <a:lstStyle/>
            <a:p>
              <a:endParaRPr lang="en-US"/>
            </a:p>
          </p:txBody>
        </p:sp>
        <p:sp>
          <p:nvSpPr>
            <p:cNvPr id="103433" name="Freeform 9"/>
            <p:cNvSpPr>
              <a:spLocks/>
            </p:cNvSpPr>
            <p:nvPr/>
          </p:nvSpPr>
          <p:spPr bwMode="hidden">
            <a:xfrm>
              <a:off x="3619" y="3815"/>
              <a:ext cx="2139" cy="198"/>
            </a:xfrm>
            <a:custGeom>
              <a:avLst/>
              <a:gdLst/>
              <a:ahLst/>
              <a:cxnLst>
                <a:cxn ang="0">
                  <a:pos x="2141" y="0"/>
                </a:cxn>
                <a:cxn ang="0">
                  <a:pos x="0" y="156"/>
                </a:cxn>
                <a:cxn ang="0">
                  <a:pos x="0" y="198"/>
                </a:cxn>
                <a:cxn ang="0">
                  <a:pos x="2141" y="0"/>
                </a:cxn>
                <a:cxn ang="0">
                  <a:pos x="2141" y="0"/>
                </a:cxn>
              </a:cxnLst>
              <a:rect l="0" t="0" r="r" b="b"/>
              <a:pathLst>
                <a:path w="2141" h="198">
                  <a:moveTo>
                    <a:pt x="2141" y="0"/>
                  </a:moveTo>
                  <a:lnTo>
                    <a:pt x="0" y="156"/>
                  </a:lnTo>
                  <a:lnTo>
                    <a:pt x="0" y="198"/>
                  </a:lnTo>
                  <a:lnTo>
                    <a:pt x="2141" y="0"/>
                  </a:lnTo>
                  <a:lnTo>
                    <a:pt x="2141" y="0"/>
                  </a:lnTo>
                  <a:close/>
                </a:path>
              </a:pathLst>
            </a:custGeom>
            <a:solidFill>
              <a:schemeClr val="bg1"/>
            </a:solidFill>
            <a:ln w="9525">
              <a:noFill/>
              <a:round/>
              <a:headEnd/>
              <a:tailEnd/>
            </a:ln>
          </p:spPr>
          <p:txBody>
            <a:bodyPr/>
            <a:lstStyle/>
            <a:p>
              <a:endParaRPr lang="en-US"/>
            </a:p>
          </p:txBody>
        </p:sp>
        <p:sp>
          <p:nvSpPr>
            <p:cNvPr id="103434" name="Freeform 10"/>
            <p:cNvSpPr>
              <a:spLocks/>
            </p:cNvSpPr>
            <p:nvPr/>
          </p:nvSpPr>
          <p:spPr bwMode="hidden">
            <a:xfrm>
              <a:off x="0" y="3971"/>
              <a:ext cx="3619" cy="348"/>
            </a:xfrm>
            <a:custGeom>
              <a:avLst/>
              <a:gdLst/>
              <a:ahLst/>
              <a:cxnLst>
                <a:cxn ang="0">
                  <a:pos x="0" y="348"/>
                </a:cxn>
                <a:cxn ang="0">
                  <a:pos x="311" y="348"/>
                </a:cxn>
                <a:cxn ang="0">
                  <a:pos x="3623" y="42"/>
                </a:cxn>
                <a:cxn ang="0">
                  <a:pos x="3623" y="0"/>
                </a:cxn>
                <a:cxn ang="0">
                  <a:pos x="0" y="264"/>
                </a:cxn>
                <a:cxn ang="0">
                  <a:pos x="0" y="348"/>
                </a:cxn>
                <a:cxn ang="0">
                  <a:pos x="0" y="348"/>
                </a:cxn>
              </a:cxnLst>
              <a:rect l="0" t="0" r="r" b="b"/>
              <a:pathLst>
                <a:path w="3623" h="348">
                  <a:moveTo>
                    <a:pt x="0" y="348"/>
                  </a:moveTo>
                  <a:lnTo>
                    <a:pt x="311" y="348"/>
                  </a:lnTo>
                  <a:lnTo>
                    <a:pt x="3623" y="42"/>
                  </a:lnTo>
                  <a:lnTo>
                    <a:pt x="3623" y="0"/>
                  </a:lnTo>
                  <a:lnTo>
                    <a:pt x="0" y="264"/>
                  </a:lnTo>
                  <a:lnTo>
                    <a:pt x="0" y="348"/>
                  </a:lnTo>
                  <a:lnTo>
                    <a:pt x="0" y="348"/>
                  </a:lnTo>
                  <a:close/>
                </a:path>
              </a:pathLst>
            </a:custGeom>
            <a:gradFill rotWithShape="0">
              <a:gsLst>
                <a:gs pos="0">
                  <a:schemeClr val="bg1">
                    <a:gamma/>
                    <a:shade val="72549"/>
                    <a:invGamma/>
                  </a:schemeClr>
                </a:gs>
                <a:gs pos="100000">
                  <a:schemeClr val="bg1"/>
                </a:gs>
              </a:gsLst>
              <a:lin ang="0" scaled="1"/>
            </a:gradFill>
            <a:ln w="9525">
              <a:noFill/>
              <a:round/>
              <a:headEnd/>
              <a:tailEnd/>
            </a:ln>
          </p:spPr>
          <p:txBody>
            <a:bodyPr/>
            <a:lstStyle/>
            <a:p>
              <a:endParaRPr lang="en-US"/>
            </a:p>
          </p:txBody>
        </p:sp>
        <p:sp>
          <p:nvSpPr>
            <p:cNvPr id="103435" name="Freeform 11"/>
            <p:cNvSpPr>
              <a:spLocks/>
            </p:cNvSpPr>
            <p:nvPr/>
          </p:nvSpPr>
          <p:spPr bwMode="hidden">
            <a:xfrm>
              <a:off x="2097" y="4043"/>
              <a:ext cx="2514" cy="276"/>
            </a:xfrm>
            <a:custGeom>
              <a:avLst/>
              <a:gdLst/>
              <a:ahLst/>
              <a:cxnLst>
                <a:cxn ang="0">
                  <a:pos x="2182" y="276"/>
                </a:cxn>
                <a:cxn ang="0">
                  <a:pos x="2517" y="204"/>
                </a:cxn>
                <a:cxn ang="0">
                  <a:pos x="2260" y="0"/>
                </a:cxn>
                <a:cxn ang="0">
                  <a:pos x="0" y="276"/>
                </a:cxn>
                <a:cxn ang="0">
                  <a:pos x="2182" y="276"/>
                </a:cxn>
                <a:cxn ang="0">
                  <a:pos x="2182" y="276"/>
                </a:cxn>
              </a:cxnLst>
              <a:rect l="0" t="0" r="r" b="b"/>
              <a:pathLst>
                <a:path w="2517" h="276">
                  <a:moveTo>
                    <a:pt x="2182" y="276"/>
                  </a:moveTo>
                  <a:lnTo>
                    <a:pt x="2517" y="204"/>
                  </a:lnTo>
                  <a:lnTo>
                    <a:pt x="2260" y="0"/>
                  </a:lnTo>
                  <a:lnTo>
                    <a:pt x="0" y="276"/>
                  </a:lnTo>
                  <a:lnTo>
                    <a:pt x="2182" y="276"/>
                  </a:lnTo>
                  <a:lnTo>
                    <a:pt x="2182" y="276"/>
                  </a:lnTo>
                  <a:close/>
                </a:path>
              </a:pathLst>
            </a:custGeom>
            <a:solidFill>
              <a:schemeClr val="bg1"/>
            </a:solidFill>
            <a:ln w="9525">
              <a:noFill/>
              <a:round/>
              <a:headEnd/>
              <a:tailEnd/>
            </a:ln>
          </p:spPr>
          <p:txBody>
            <a:bodyPr/>
            <a:lstStyle/>
            <a:p>
              <a:endParaRPr lang="en-US"/>
            </a:p>
          </p:txBody>
        </p:sp>
        <p:sp>
          <p:nvSpPr>
            <p:cNvPr id="103436" name="Freeform 12"/>
            <p:cNvSpPr>
              <a:spLocks/>
            </p:cNvSpPr>
            <p:nvPr/>
          </p:nvSpPr>
          <p:spPr bwMode="hidden">
            <a:xfrm>
              <a:off x="4354" y="3869"/>
              <a:ext cx="1404" cy="378"/>
            </a:xfrm>
            <a:custGeom>
              <a:avLst/>
              <a:gdLst/>
              <a:ahLst/>
              <a:cxnLst>
                <a:cxn ang="0">
                  <a:pos x="1405" y="126"/>
                </a:cxn>
                <a:cxn ang="0">
                  <a:pos x="1405" y="0"/>
                </a:cxn>
                <a:cxn ang="0">
                  <a:pos x="0" y="174"/>
                </a:cxn>
                <a:cxn ang="0">
                  <a:pos x="257" y="378"/>
                </a:cxn>
                <a:cxn ang="0">
                  <a:pos x="1405" y="126"/>
                </a:cxn>
                <a:cxn ang="0">
                  <a:pos x="1405" y="126"/>
                </a:cxn>
              </a:cxnLst>
              <a:rect l="0" t="0" r="r" b="b"/>
              <a:pathLst>
                <a:path w="1405" h="378">
                  <a:moveTo>
                    <a:pt x="1405" y="126"/>
                  </a:moveTo>
                  <a:lnTo>
                    <a:pt x="1405" y="0"/>
                  </a:lnTo>
                  <a:lnTo>
                    <a:pt x="0" y="174"/>
                  </a:lnTo>
                  <a:lnTo>
                    <a:pt x="257" y="378"/>
                  </a:lnTo>
                  <a:lnTo>
                    <a:pt x="1405" y="126"/>
                  </a:lnTo>
                  <a:lnTo>
                    <a:pt x="1405" y="126"/>
                  </a:lnTo>
                  <a:close/>
                </a:path>
              </a:pathLst>
            </a:custGeom>
            <a:gradFill rotWithShape="0">
              <a:gsLst>
                <a:gs pos="0">
                  <a:schemeClr val="bg1"/>
                </a:gs>
                <a:gs pos="100000">
                  <a:schemeClr val="bg1">
                    <a:gamma/>
                    <a:tint val="96863"/>
                    <a:invGamma/>
                  </a:schemeClr>
                </a:gs>
              </a:gsLst>
              <a:lin ang="0" scaled="1"/>
            </a:gradFill>
            <a:ln w="9525">
              <a:noFill/>
              <a:round/>
              <a:headEnd/>
              <a:tailEnd/>
            </a:ln>
          </p:spPr>
          <p:txBody>
            <a:bodyPr/>
            <a:lstStyle/>
            <a:p>
              <a:endParaRPr lang="en-US"/>
            </a:p>
          </p:txBody>
        </p:sp>
        <p:sp>
          <p:nvSpPr>
            <p:cNvPr id="103437" name="Freeform 13"/>
            <p:cNvSpPr>
              <a:spLocks/>
            </p:cNvSpPr>
            <p:nvPr/>
          </p:nvSpPr>
          <p:spPr bwMode="hidden">
            <a:xfrm>
              <a:off x="5030" y="3151"/>
              <a:ext cx="728" cy="240"/>
            </a:xfrm>
            <a:custGeom>
              <a:avLst/>
              <a:gdLst/>
              <a:ahLst/>
              <a:cxnLst>
                <a:cxn ang="0">
                  <a:pos x="729" y="240"/>
                </a:cxn>
                <a:cxn ang="0">
                  <a:pos x="0" y="0"/>
                </a:cxn>
                <a:cxn ang="0">
                  <a:pos x="0" y="6"/>
                </a:cxn>
                <a:cxn ang="0">
                  <a:pos x="729" y="240"/>
                </a:cxn>
                <a:cxn ang="0">
                  <a:pos x="729" y="240"/>
                </a:cxn>
              </a:cxnLst>
              <a:rect l="0" t="0" r="r" b="b"/>
              <a:pathLst>
                <a:path w="729" h="240">
                  <a:moveTo>
                    <a:pt x="729" y="240"/>
                  </a:moveTo>
                  <a:lnTo>
                    <a:pt x="0" y="0"/>
                  </a:lnTo>
                  <a:lnTo>
                    <a:pt x="0" y="6"/>
                  </a:lnTo>
                  <a:lnTo>
                    <a:pt x="729" y="240"/>
                  </a:lnTo>
                  <a:lnTo>
                    <a:pt x="729" y="240"/>
                  </a:lnTo>
                  <a:close/>
                </a:path>
              </a:pathLst>
            </a:custGeom>
            <a:solidFill>
              <a:schemeClr val="bg1"/>
            </a:solidFill>
            <a:ln w="9525">
              <a:noFill/>
              <a:round/>
              <a:headEnd/>
              <a:tailEnd/>
            </a:ln>
          </p:spPr>
          <p:txBody>
            <a:bodyPr/>
            <a:lstStyle/>
            <a:p>
              <a:endParaRPr lang="en-US"/>
            </a:p>
          </p:txBody>
        </p:sp>
        <p:sp>
          <p:nvSpPr>
            <p:cNvPr id="103438" name="Freeform 14"/>
            <p:cNvSpPr>
              <a:spLocks/>
            </p:cNvSpPr>
            <p:nvPr/>
          </p:nvSpPr>
          <p:spPr bwMode="hidden">
            <a:xfrm>
              <a:off x="0" y="1486"/>
              <a:ext cx="5030" cy="1671"/>
            </a:xfrm>
            <a:custGeom>
              <a:avLst/>
              <a:gdLst/>
              <a:ahLst/>
              <a:cxnLst>
                <a:cxn ang="0">
                  <a:pos x="0" y="72"/>
                </a:cxn>
                <a:cxn ang="0">
                  <a:pos x="5035" y="1672"/>
                </a:cxn>
                <a:cxn ang="0">
                  <a:pos x="5035" y="1666"/>
                </a:cxn>
                <a:cxn ang="0">
                  <a:pos x="0" y="0"/>
                </a:cxn>
                <a:cxn ang="0">
                  <a:pos x="0" y="72"/>
                </a:cxn>
                <a:cxn ang="0">
                  <a:pos x="0" y="72"/>
                </a:cxn>
              </a:cxnLst>
              <a:rect l="0" t="0" r="r" b="b"/>
              <a:pathLst>
                <a:path w="5035" h="1672">
                  <a:moveTo>
                    <a:pt x="0" y="72"/>
                  </a:moveTo>
                  <a:lnTo>
                    <a:pt x="5035" y="1672"/>
                  </a:lnTo>
                  <a:lnTo>
                    <a:pt x="5035" y="1666"/>
                  </a:lnTo>
                  <a:lnTo>
                    <a:pt x="0" y="0"/>
                  </a:lnTo>
                  <a:lnTo>
                    <a:pt x="0" y="72"/>
                  </a:lnTo>
                  <a:lnTo>
                    <a:pt x="0" y="72"/>
                  </a:lnTo>
                  <a:close/>
                </a:path>
              </a:pathLst>
            </a:custGeom>
            <a:gradFill rotWithShape="0">
              <a:gsLst>
                <a:gs pos="0">
                  <a:schemeClr val="bg1">
                    <a:gamma/>
                    <a:shade val="54510"/>
                    <a:invGamma/>
                  </a:schemeClr>
                </a:gs>
                <a:gs pos="100000">
                  <a:schemeClr val="bg1"/>
                </a:gs>
              </a:gsLst>
              <a:lin ang="2700000" scaled="1"/>
            </a:gradFill>
            <a:ln w="9525">
              <a:noFill/>
              <a:round/>
              <a:headEnd/>
              <a:tailEnd/>
            </a:ln>
          </p:spPr>
          <p:txBody>
            <a:bodyPr/>
            <a:lstStyle/>
            <a:p>
              <a:endParaRPr lang="en-US"/>
            </a:p>
          </p:txBody>
        </p:sp>
        <p:sp>
          <p:nvSpPr>
            <p:cNvPr id="103439" name="Freeform 15"/>
            <p:cNvSpPr>
              <a:spLocks/>
            </p:cNvSpPr>
            <p:nvPr/>
          </p:nvSpPr>
          <p:spPr bwMode="hidden">
            <a:xfrm>
              <a:off x="5030" y="3049"/>
              <a:ext cx="728" cy="318"/>
            </a:xfrm>
            <a:custGeom>
              <a:avLst/>
              <a:gdLst/>
              <a:ahLst/>
              <a:cxnLst>
                <a:cxn ang="0">
                  <a:pos x="729" y="318"/>
                </a:cxn>
                <a:cxn ang="0">
                  <a:pos x="729" y="312"/>
                </a:cxn>
                <a:cxn ang="0">
                  <a:pos x="0" y="0"/>
                </a:cxn>
                <a:cxn ang="0">
                  <a:pos x="0" y="54"/>
                </a:cxn>
                <a:cxn ang="0">
                  <a:pos x="729" y="318"/>
                </a:cxn>
                <a:cxn ang="0">
                  <a:pos x="729" y="318"/>
                </a:cxn>
              </a:cxnLst>
              <a:rect l="0" t="0" r="r" b="b"/>
              <a:pathLst>
                <a:path w="729" h="318">
                  <a:moveTo>
                    <a:pt x="729" y="318"/>
                  </a:moveTo>
                  <a:lnTo>
                    <a:pt x="729" y="312"/>
                  </a:lnTo>
                  <a:lnTo>
                    <a:pt x="0" y="0"/>
                  </a:lnTo>
                  <a:lnTo>
                    <a:pt x="0" y="54"/>
                  </a:lnTo>
                  <a:lnTo>
                    <a:pt x="729" y="318"/>
                  </a:lnTo>
                  <a:lnTo>
                    <a:pt x="729" y="318"/>
                  </a:lnTo>
                  <a:close/>
                </a:path>
              </a:pathLst>
            </a:custGeom>
            <a:gradFill rotWithShape="0">
              <a:gsLst>
                <a:gs pos="0">
                  <a:schemeClr val="bg2"/>
                </a:gs>
                <a:gs pos="100000">
                  <a:schemeClr val="bg1"/>
                </a:gs>
              </a:gsLst>
              <a:lin ang="0" scaled="1"/>
            </a:gradFill>
            <a:ln w="9525">
              <a:noFill/>
              <a:round/>
              <a:headEnd/>
              <a:tailEnd/>
            </a:ln>
          </p:spPr>
          <p:txBody>
            <a:bodyPr/>
            <a:lstStyle/>
            <a:p>
              <a:endParaRPr lang="en-US"/>
            </a:p>
          </p:txBody>
        </p:sp>
        <p:sp>
          <p:nvSpPr>
            <p:cNvPr id="103440" name="Freeform 16"/>
            <p:cNvSpPr>
              <a:spLocks/>
            </p:cNvSpPr>
            <p:nvPr/>
          </p:nvSpPr>
          <p:spPr bwMode="hidden">
            <a:xfrm>
              <a:off x="0" y="916"/>
              <a:ext cx="5030" cy="2187"/>
            </a:xfrm>
            <a:custGeom>
              <a:avLst/>
              <a:gdLst/>
              <a:ahLst/>
              <a:cxnLst>
                <a:cxn ang="0">
                  <a:pos x="0" y="396"/>
                </a:cxn>
                <a:cxn ang="0">
                  <a:pos x="5035" y="2188"/>
                </a:cxn>
                <a:cxn ang="0">
                  <a:pos x="5035" y="2134"/>
                </a:cxn>
                <a:cxn ang="0">
                  <a:pos x="0" y="0"/>
                </a:cxn>
                <a:cxn ang="0">
                  <a:pos x="0" y="396"/>
                </a:cxn>
                <a:cxn ang="0">
                  <a:pos x="0" y="396"/>
                </a:cxn>
              </a:cxnLst>
              <a:rect l="0" t="0" r="r" b="b"/>
              <a:pathLst>
                <a:path w="5035" h="2188">
                  <a:moveTo>
                    <a:pt x="0" y="396"/>
                  </a:moveTo>
                  <a:lnTo>
                    <a:pt x="5035" y="2188"/>
                  </a:lnTo>
                  <a:lnTo>
                    <a:pt x="5035" y="2134"/>
                  </a:lnTo>
                  <a:lnTo>
                    <a:pt x="0" y="0"/>
                  </a:lnTo>
                  <a:lnTo>
                    <a:pt x="0" y="396"/>
                  </a:lnTo>
                  <a:lnTo>
                    <a:pt x="0" y="396"/>
                  </a:lnTo>
                  <a:close/>
                </a:path>
              </a:pathLst>
            </a:custGeom>
            <a:gradFill rotWithShape="0">
              <a:gsLst>
                <a:gs pos="0">
                  <a:schemeClr val="bg2">
                    <a:gamma/>
                    <a:shade val="66667"/>
                    <a:invGamma/>
                  </a:schemeClr>
                </a:gs>
                <a:gs pos="100000">
                  <a:schemeClr val="bg2"/>
                </a:gs>
              </a:gsLst>
              <a:lin ang="0" scaled="1"/>
            </a:gradFill>
            <a:ln w="9525">
              <a:noFill/>
              <a:round/>
              <a:headEnd/>
              <a:tailEnd/>
            </a:ln>
          </p:spPr>
          <p:txBody>
            <a:bodyPr/>
            <a:lstStyle/>
            <a:p>
              <a:endParaRPr lang="en-US"/>
            </a:p>
          </p:txBody>
        </p:sp>
        <p:sp>
          <p:nvSpPr>
            <p:cNvPr id="103441" name="Freeform 17"/>
            <p:cNvSpPr>
              <a:spLocks/>
            </p:cNvSpPr>
            <p:nvPr/>
          </p:nvSpPr>
          <p:spPr bwMode="hidden">
            <a:xfrm>
              <a:off x="2294" y="0"/>
              <a:ext cx="3159" cy="2725"/>
            </a:xfrm>
            <a:custGeom>
              <a:avLst/>
              <a:gdLst/>
              <a:ahLst/>
              <a:cxnLst>
                <a:cxn ang="0">
                  <a:pos x="0" y="0"/>
                </a:cxn>
                <a:cxn ang="0">
                  <a:pos x="3145" y="2727"/>
                </a:cxn>
                <a:cxn ang="0">
                  <a:pos x="3163" y="2704"/>
                </a:cxn>
                <a:cxn ang="0">
                  <a:pos x="102" y="0"/>
                </a:cxn>
                <a:cxn ang="0">
                  <a:pos x="0" y="0"/>
                </a:cxn>
                <a:cxn ang="0">
                  <a:pos x="0" y="0"/>
                </a:cxn>
              </a:cxnLst>
              <a:rect l="0" t="0" r="r" b="b"/>
              <a:pathLst>
                <a:path w="3163" h="2727">
                  <a:moveTo>
                    <a:pt x="0" y="0"/>
                  </a:moveTo>
                  <a:lnTo>
                    <a:pt x="3145" y="2727"/>
                  </a:lnTo>
                  <a:lnTo>
                    <a:pt x="3163" y="2704"/>
                  </a:lnTo>
                  <a:lnTo>
                    <a:pt x="102" y="0"/>
                  </a:lnTo>
                  <a:lnTo>
                    <a:pt x="0" y="0"/>
                  </a:lnTo>
                  <a:lnTo>
                    <a:pt x="0" y="0"/>
                  </a:lnTo>
                  <a:close/>
                </a:path>
              </a:pathLst>
            </a:custGeom>
            <a:gradFill rotWithShape="0">
              <a:gsLst>
                <a:gs pos="0">
                  <a:schemeClr val="bg1">
                    <a:gamma/>
                    <a:shade val="69804"/>
                    <a:invGamma/>
                  </a:schemeClr>
                </a:gs>
                <a:gs pos="100000">
                  <a:schemeClr val="bg1"/>
                </a:gs>
              </a:gsLst>
              <a:lin ang="2700000" scaled="1"/>
            </a:gradFill>
            <a:ln w="9525">
              <a:noFill/>
              <a:round/>
              <a:headEnd/>
              <a:tailEnd/>
            </a:ln>
          </p:spPr>
          <p:txBody>
            <a:bodyPr/>
            <a:lstStyle/>
            <a:p>
              <a:endParaRPr lang="en-US"/>
            </a:p>
          </p:txBody>
        </p:sp>
        <p:sp>
          <p:nvSpPr>
            <p:cNvPr id="103442" name="Freeform 18"/>
            <p:cNvSpPr>
              <a:spLocks/>
            </p:cNvSpPr>
            <p:nvPr/>
          </p:nvSpPr>
          <p:spPr bwMode="hidden">
            <a:xfrm>
              <a:off x="5435" y="2702"/>
              <a:ext cx="323" cy="299"/>
            </a:xfrm>
            <a:custGeom>
              <a:avLst/>
              <a:gdLst/>
              <a:ahLst/>
              <a:cxnLst>
                <a:cxn ang="0">
                  <a:pos x="323" y="299"/>
                </a:cxn>
                <a:cxn ang="0">
                  <a:pos x="323" y="263"/>
                </a:cxn>
                <a:cxn ang="0">
                  <a:pos x="18" y="0"/>
                </a:cxn>
                <a:cxn ang="0">
                  <a:pos x="0" y="23"/>
                </a:cxn>
                <a:cxn ang="0">
                  <a:pos x="323" y="299"/>
                </a:cxn>
                <a:cxn ang="0">
                  <a:pos x="323" y="299"/>
                </a:cxn>
              </a:cxnLst>
              <a:rect l="0" t="0" r="r" b="b"/>
              <a:pathLst>
                <a:path w="323" h="299">
                  <a:moveTo>
                    <a:pt x="323" y="299"/>
                  </a:moveTo>
                  <a:lnTo>
                    <a:pt x="323" y="263"/>
                  </a:lnTo>
                  <a:lnTo>
                    <a:pt x="18" y="0"/>
                  </a:lnTo>
                  <a:lnTo>
                    <a:pt x="0" y="23"/>
                  </a:lnTo>
                  <a:lnTo>
                    <a:pt x="323" y="299"/>
                  </a:lnTo>
                  <a:lnTo>
                    <a:pt x="323" y="299"/>
                  </a:lnTo>
                  <a:close/>
                </a:path>
              </a:pathLst>
            </a:custGeom>
            <a:gradFill rotWithShape="0">
              <a:gsLst>
                <a:gs pos="0">
                  <a:schemeClr val="bg1"/>
                </a:gs>
                <a:gs pos="100000">
                  <a:schemeClr val="bg1">
                    <a:gamma/>
                    <a:tint val="94118"/>
                    <a:invGamma/>
                  </a:schemeClr>
                </a:gs>
              </a:gsLst>
              <a:lin ang="2700000" scaled="1"/>
            </a:gradFill>
            <a:ln w="9525">
              <a:noFill/>
              <a:round/>
              <a:headEnd/>
              <a:tailEnd/>
            </a:ln>
          </p:spPr>
          <p:txBody>
            <a:bodyPr/>
            <a:lstStyle/>
            <a:p>
              <a:endParaRPr lang="en-US"/>
            </a:p>
          </p:txBody>
        </p:sp>
        <p:sp>
          <p:nvSpPr>
            <p:cNvPr id="103443" name="Freeform 19"/>
            <p:cNvSpPr>
              <a:spLocks/>
            </p:cNvSpPr>
            <p:nvPr/>
          </p:nvSpPr>
          <p:spPr bwMode="hidden">
            <a:xfrm>
              <a:off x="5477" y="2588"/>
              <a:ext cx="281" cy="335"/>
            </a:xfrm>
            <a:custGeom>
              <a:avLst/>
              <a:gdLst/>
              <a:ahLst/>
              <a:cxnLst>
                <a:cxn ang="0">
                  <a:pos x="281" y="335"/>
                </a:cxn>
                <a:cxn ang="0">
                  <a:pos x="281" y="173"/>
                </a:cxn>
                <a:cxn ang="0">
                  <a:pos x="96" y="0"/>
                </a:cxn>
                <a:cxn ang="0">
                  <a:pos x="0" y="90"/>
                </a:cxn>
                <a:cxn ang="0">
                  <a:pos x="281" y="335"/>
                </a:cxn>
                <a:cxn ang="0">
                  <a:pos x="281" y="335"/>
                </a:cxn>
              </a:cxnLst>
              <a:rect l="0" t="0" r="r" b="b"/>
              <a:pathLst>
                <a:path w="281" h="335">
                  <a:moveTo>
                    <a:pt x="281" y="335"/>
                  </a:moveTo>
                  <a:lnTo>
                    <a:pt x="281" y="173"/>
                  </a:lnTo>
                  <a:lnTo>
                    <a:pt x="96" y="0"/>
                  </a:lnTo>
                  <a:lnTo>
                    <a:pt x="0" y="90"/>
                  </a:lnTo>
                  <a:lnTo>
                    <a:pt x="281" y="335"/>
                  </a:lnTo>
                  <a:lnTo>
                    <a:pt x="281" y="335"/>
                  </a:lnTo>
                  <a:close/>
                </a:path>
              </a:pathLst>
            </a:custGeom>
            <a:solidFill>
              <a:schemeClr val="bg1"/>
            </a:solidFill>
            <a:ln w="9525">
              <a:noFill/>
              <a:round/>
              <a:headEnd/>
              <a:tailEnd/>
            </a:ln>
          </p:spPr>
          <p:txBody>
            <a:bodyPr/>
            <a:lstStyle/>
            <a:p>
              <a:endParaRPr lang="en-US"/>
            </a:p>
          </p:txBody>
        </p:sp>
        <p:sp>
          <p:nvSpPr>
            <p:cNvPr id="103444" name="Freeform 20"/>
            <p:cNvSpPr>
              <a:spLocks/>
            </p:cNvSpPr>
            <p:nvPr/>
          </p:nvSpPr>
          <p:spPr bwMode="hidden">
            <a:xfrm>
              <a:off x="2454" y="0"/>
              <a:ext cx="3119" cy="2678"/>
            </a:xfrm>
            <a:custGeom>
              <a:avLst/>
              <a:gdLst/>
              <a:ahLst/>
              <a:cxnLst>
                <a:cxn ang="0">
                  <a:pos x="0" y="0"/>
                </a:cxn>
                <a:cxn ang="0">
                  <a:pos x="3026" y="2680"/>
                </a:cxn>
                <a:cxn ang="0">
                  <a:pos x="3122" y="2590"/>
                </a:cxn>
                <a:cxn ang="0">
                  <a:pos x="383" y="0"/>
                </a:cxn>
                <a:cxn ang="0">
                  <a:pos x="0" y="0"/>
                </a:cxn>
                <a:cxn ang="0">
                  <a:pos x="0" y="0"/>
                </a:cxn>
              </a:cxnLst>
              <a:rect l="0" t="0" r="r" b="b"/>
              <a:pathLst>
                <a:path w="3122" h="2680">
                  <a:moveTo>
                    <a:pt x="0" y="0"/>
                  </a:moveTo>
                  <a:lnTo>
                    <a:pt x="3026" y="2680"/>
                  </a:lnTo>
                  <a:lnTo>
                    <a:pt x="3122" y="2590"/>
                  </a:lnTo>
                  <a:lnTo>
                    <a:pt x="383" y="0"/>
                  </a:lnTo>
                  <a:lnTo>
                    <a:pt x="0" y="0"/>
                  </a:lnTo>
                  <a:lnTo>
                    <a:pt x="0" y="0"/>
                  </a:lnTo>
                  <a:close/>
                </a:path>
              </a:pathLst>
            </a:custGeom>
            <a:gradFill rotWithShape="0">
              <a:gsLst>
                <a:gs pos="0">
                  <a:schemeClr val="bg1">
                    <a:gamma/>
                    <a:shade val="46275"/>
                    <a:invGamma/>
                  </a:schemeClr>
                </a:gs>
                <a:gs pos="100000">
                  <a:schemeClr val="bg1"/>
                </a:gs>
              </a:gsLst>
              <a:lin ang="2700000" scaled="1"/>
            </a:gradFill>
            <a:ln w="9525">
              <a:noFill/>
              <a:round/>
              <a:headEnd/>
              <a:tailEnd/>
            </a:ln>
          </p:spPr>
          <p:txBody>
            <a:bodyPr/>
            <a:lstStyle/>
            <a:p>
              <a:endParaRPr lang="en-US"/>
            </a:p>
          </p:txBody>
        </p:sp>
        <p:sp>
          <p:nvSpPr>
            <p:cNvPr id="103445" name="Freeform 21"/>
            <p:cNvSpPr>
              <a:spLocks/>
            </p:cNvSpPr>
            <p:nvPr/>
          </p:nvSpPr>
          <p:spPr bwMode="hidden">
            <a:xfrm>
              <a:off x="5626" y="2534"/>
              <a:ext cx="132" cy="132"/>
            </a:xfrm>
            <a:custGeom>
              <a:avLst/>
              <a:gdLst/>
              <a:ahLst/>
              <a:cxnLst>
                <a:cxn ang="0">
                  <a:pos x="132" y="132"/>
                </a:cxn>
                <a:cxn ang="0">
                  <a:pos x="0" y="0"/>
                </a:cxn>
                <a:cxn ang="0">
                  <a:pos x="0" y="0"/>
                </a:cxn>
                <a:cxn ang="0">
                  <a:pos x="132" y="132"/>
                </a:cxn>
                <a:cxn ang="0">
                  <a:pos x="132" y="132"/>
                </a:cxn>
              </a:cxnLst>
              <a:rect l="0" t="0" r="r" b="b"/>
              <a:pathLst>
                <a:path w="132" h="132">
                  <a:moveTo>
                    <a:pt x="132" y="132"/>
                  </a:moveTo>
                  <a:lnTo>
                    <a:pt x="0" y="0"/>
                  </a:lnTo>
                  <a:lnTo>
                    <a:pt x="0" y="0"/>
                  </a:lnTo>
                  <a:lnTo>
                    <a:pt x="132" y="132"/>
                  </a:lnTo>
                  <a:lnTo>
                    <a:pt x="132" y="132"/>
                  </a:lnTo>
                  <a:close/>
                </a:path>
              </a:pathLst>
            </a:custGeom>
            <a:solidFill>
              <a:srgbClr val="FF9999"/>
            </a:solidFill>
            <a:ln w="9525">
              <a:noFill/>
              <a:round/>
              <a:headEnd/>
              <a:tailEnd/>
            </a:ln>
          </p:spPr>
          <p:txBody>
            <a:bodyPr/>
            <a:lstStyle/>
            <a:p>
              <a:endParaRPr lang="en-US"/>
            </a:p>
          </p:txBody>
        </p:sp>
        <p:sp>
          <p:nvSpPr>
            <p:cNvPr id="103446" name="Freeform 22"/>
            <p:cNvSpPr>
              <a:spLocks/>
            </p:cNvSpPr>
            <p:nvPr/>
          </p:nvSpPr>
          <p:spPr bwMode="hidden">
            <a:xfrm>
              <a:off x="3112" y="0"/>
              <a:ext cx="2514" cy="2534"/>
            </a:xfrm>
            <a:custGeom>
              <a:avLst/>
              <a:gdLst/>
              <a:ahLst/>
              <a:cxnLst>
                <a:cxn ang="0">
                  <a:pos x="0" y="0"/>
                </a:cxn>
                <a:cxn ang="0">
                  <a:pos x="2517" y="2536"/>
                </a:cxn>
                <a:cxn ang="0">
                  <a:pos x="2517" y="2536"/>
                </a:cxn>
                <a:cxn ang="0">
                  <a:pos x="66" y="0"/>
                </a:cxn>
                <a:cxn ang="0">
                  <a:pos x="0" y="0"/>
                </a:cxn>
                <a:cxn ang="0">
                  <a:pos x="0" y="0"/>
                </a:cxn>
              </a:cxnLst>
              <a:rect l="0" t="0" r="r" b="b"/>
              <a:pathLst>
                <a:path w="2517" h="2536">
                  <a:moveTo>
                    <a:pt x="0" y="0"/>
                  </a:moveTo>
                  <a:lnTo>
                    <a:pt x="2517" y="2536"/>
                  </a:lnTo>
                  <a:lnTo>
                    <a:pt x="2517" y="2536"/>
                  </a:lnTo>
                  <a:lnTo>
                    <a:pt x="66" y="0"/>
                  </a:lnTo>
                  <a:lnTo>
                    <a:pt x="0" y="0"/>
                  </a:lnTo>
                  <a:lnTo>
                    <a:pt x="0" y="0"/>
                  </a:lnTo>
                  <a:close/>
                </a:path>
              </a:pathLst>
            </a:custGeom>
            <a:gradFill rotWithShape="0">
              <a:gsLst>
                <a:gs pos="0">
                  <a:schemeClr val="bg1">
                    <a:gamma/>
                    <a:shade val="51373"/>
                    <a:invGamma/>
                  </a:schemeClr>
                </a:gs>
                <a:gs pos="100000">
                  <a:schemeClr val="bg1"/>
                </a:gs>
              </a:gsLst>
              <a:lin ang="2700000" scaled="1"/>
            </a:gradFill>
            <a:ln w="9525">
              <a:noFill/>
              <a:round/>
              <a:headEnd/>
              <a:tailEnd/>
            </a:ln>
          </p:spPr>
          <p:txBody>
            <a:bodyPr/>
            <a:lstStyle/>
            <a:p>
              <a:endParaRPr lang="en-US"/>
            </a:p>
          </p:txBody>
        </p:sp>
        <p:sp>
          <p:nvSpPr>
            <p:cNvPr id="103447" name="Freeform 23"/>
            <p:cNvSpPr>
              <a:spLocks/>
            </p:cNvSpPr>
            <p:nvPr/>
          </p:nvSpPr>
          <p:spPr bwMode="hidden">
            <a:xfrm>
              <a:off x="3488" y="0"/>
              <a:ext cx="2198" cy="2480"/>
            </a:xfrm>
            <a:custGeom>
              <a:avLst/>
              <a:gdLst/>
              <a:ahLst/>
              <a:cxnLst>
                <a:cxn ang="0">
                  <a:pos x="0" y="0"/>
                </a:cxn>
                <a:cxn ang="0">
                  <a:pos x="2188" y="2482"/>
                </a:cxn>
                <a:cxn ang="0">
                  <a:pos x="2200" y="2476"/>
                </a:cxn>
                <a:cxn ang="0">
                  <a:pos x="317" y="0"/>
                </a:cxn>
                <a:cxn ang="0">
                  <a:pos x="0" y="0"/>
                </a:cxn>
                <a:cxn ang="0">
                  <a:pos x="0" y="0"/>
                </a:cxn>
              </a:cxnLst>
              <a:rect l="0" t="0" r="r" b="b"/>
              <a:pathLst>
                <a:path w="2200" h="2482">
                  <a:moveTo>
                    <a:pt x="0" y="0"/>
                  </a:moveTo>
                  <a:lnTo>
                    <a:pt x="2188" y="2482"/>
                  </a:lnTo>
                  <a:lnTo>
                    <a:pt x="2200" y="2476"/>
                  </a:lnTo>
                  <a:lnTo>
                    <a:pt x="317" y="0"/>
                  </a:lnTo>
                  <a:lnTo>
                    <a:pt x="0" y="0"/>
                  </a:lnTo>
                  <a:lnTo>
                    <a:pt x="0" y="0"/>
                  </a:lnTo>
                  <a:close/>
                </a:path>
              </a:pathLst>
            </a:custGeom>
            <a:gradFill rotWithShape="0">
              <a:gsLst>
                <a:gs pos="0">
                  <a:schemeClr val="bg2">
                    <a:gamma/>
                    <a:shade val="78824"/>
                    <a:invGamma/>
                  </a:schemeClr>
                </a:gs>
                <a:gs pos="100000">
                  <a:schemeClr val="bg2"/>
                </a:gs>
              </a:gsLst>
              <a:lin ang="5400000" scaled="1"/>
            </a:gradFill>
            <a:ln w="9525" cap="flat" cmpd="sng">
              <a:noFill/>
              <a:prstDash val="solid"/>
              <a:round/>
              <a:headEnd type="none" w="med" len="med"/>
              <a:tailEnd type="none" w="med" len="med"/>
            </a:ln>
            <a:effectLst/>
          </p:spPr>
          <p:txBody>
            <a:bodyPr/>
            <a:lstStyle/>
            <a:p>
              <a:endParaRPr lang="en-US"/>
            </a:p>
          </p:txBody>
        </p:sp>
        <p:sp>
          <p:nvSpPr>
            <p:cNvPr id="103448" name="Freeform 24"/>
            <p:cNvSpPr>
              <a:spLocks/>
            </p:cNvSpPr>
            <p:nvPr/>
          </p:nvSpPr>
          <p:spPr bwMode="hidden">
            <a:xfrm>
              <a:off x="5674" y="2474"/>
              <a:ext cx="84" cy="96"/>
            </a:xfrm>
            <a:custGeom>
              <a:avLst/>
              <a:gdLst/>
              <a:ahLst/>
              <a:cxnLst>
                <a:cxn ang="0">
                  <a:pos x="84" y="96"/>
                </a:cxn>
                <a:cxn ang="0">
                  <a:pos x="84" y="90"/>
                </a:cxn>
                <a:cxn ang="0">
                  <a:pos x="12" y="0"/>
                </a:cxn>
                <a:cxn ang="0">
                  <a:pos x="0" y="6"/>
                </a:cxn>
                <a:cxn ang="0">
                  <a:pos x="84" y="96"/>
                </a:cxn>
                <a:cxn ang="0">
                  <a:pos x="84" y="96"/>
                </a:cxn>
              </a:cxnLst>
              <a:rect l="0" t="0" r="r" b="b"/>
              <a:pathLst>
                <a:path w="84" h="96">
                  <a:moveTo>
                    <a:pt x="84" y="96"/>
                  </a:moveTo>
                  <a:lnTo>
                    <a:pt x="84" y="90"/>
                  </a:lnTo>
                  <a:lnTo>
                    <a:pt x="12" y="0"/>
                  </a:lnTo>
                  <a:lnTo>
                    <a:pt x="0" y="6"/>
                  </a:lnTo>
                  <a:lnTo>
                    <a:pt x="84" y="96"/>
                  </a:lnTo>
                  <a:lnTo>
                    <a:pt x="84" y="96"/>
                  </a:lnTo>
                  <a:close/>
                </a:path>
              </a:pathLst>
            </a:custGeom>
            <a:gradFill rotWithShape="0">
              <a:gsLst>
                <a:gs pos="0">
                  <a:schemeClr val="bg1"/>
                </a:gs>
                <a:gs pos="100000">
                  <a:schemeClr val="bg1">
                    <a:gamma/>
                    <a:tint val="90980"/>
                    <a:invGamma/>
                  </a:schemeClr>
                </a:gs>
              </a:gsLst>
              <a:lin ang="2700000" scaled="1"/>
            </a:gradFill>
            <a:ln w="9525">
              <a:noFill/>
              <a:round/>
              <a:headEnd/>
              <a:tailEnd/>
            </a:ln>
          </p:spPr>
          <p:txBody>
            <a:bodyPr/>
            <a:lstStyle/>
            <a:p>
              <a:endParaRPr lang="en-US"/>
            </a:p>
          </p:txBody>
        </p:sp>
        <p:sp>
          <p:nvSpPr>
            <p:cNvPr id="103449" name="Freeform 25"/>
            <p:cNvSpPr>
              <a:spLocks/>
            </p:cNvSpPr>
            <p:nvPr/>
          </p:nvSpPr>
          <p:spPr bwMode="hidden">
            <a:xfrm>
              <a:off x="5603" y="850"/>
              <a:ext cx="155" cy="516"/>
            </a:xfrm>
            <a:custGeom>
              <a:avLst/>
              <a:gdLst/>
              <a:ahLst/>
              <a:cxnLst>
                <a:cxn ang="0">
                  <a:pos x="155" y="516"/>
                </a:cxn>
                <a:cxn ang="0">
                  <a:pos x="155" y="204"/>
                </a:cxn>
                <a:cxn ang="0">
                  <a:pos x="77" y="0"/>
                </a:cxn>
                <a:cxn ang="0">
                  <a:pos x="0" y="192"/>
                </a:cxn>
                <a:cxn ang="0">
                  <a:pos x="155" y="516"/>
                </a:cxn>
                <a:cxn ang="0">
                  <a:pos x="155" y="516"/>
                </a:cxn>
              </a:cxnLst>
              <a:rect l="0" t="0" r="r" b="b"/>
              <a:pathLst>
                <a:path w="155" h="516">
                  <a:moveTo>
                    <a:pt x="155" y="516"/>
                  </a:moveTo>
                  <a:lnTo>
                    <a:pt x="155" y="204"/>
                  </a:lnTo>
                  <a:lnTo>
                    <a:pt x="77" y="0"/>
                  </a:lnTo>
                  <a:lnTo>
                    <a:pt x="0" y="192"/>
                  </a:lnTo>
                  <a:lnTo>
                    <a:pt x="155" y="516"/>
                  </a:lnTo>
                  <a:lnTo>
                    <a:pt x="155" y="516"/>
                  </a:lnTo>
                  <a:close/>
                </a:path>
              </a:pathLst>
            </a:custGeom>
            <a:solidFill>
              <a:schemeClr val="bg2"/>
            </a:solidFill>
            <a:ln w="9525">
              <a:noFill/>
              <a:round/>
              <a:headEnd/>
              <a:tailEnd/>
            </a:ln>
          </p:spPr>
          <p:txBody>
            <a:bodyPr/>
            <a:lstStyle/>
            <a:p>
              <a:endParaRPr lang="en-US"/>
            </a:p>
          </p:txBody>
        </p:sp>
        <p:sp>
          <p:nvSpPr>
            <p:cNvPr id="103450" name="Freeform 26"/>
            <p:cNvSpPr>
              <a:spLocks/>
            </p:cNvSpPr>
            <p:nvPr/>
          </p:nvSpPr>
          <p:spPr bwMode="hidden">
            <a:xfrm>
              <a:off x="5107" y="0"/>
              <a:ext cx="573" cy="1042"/>
            </a:xfrm>
            <a:custGeom>
              <a:avLst/>
              <a:gdLst/>
              <a:ahLst/>
              <a:cxnLst>
                <a:cxn ang="0">
                  <a:pos x="0" y="0"/>
                </a:cxn>
                <a:cxn ang="0">
                  <a:pos x="497" y="1043"/>
                </a:cxn>
                <a:cxn ang="0">
                  <a:pos x="574" y="851"/>
                </a:cxn>
                <a:cxn ang="0">
                  <a:pos x="251" y="0"/>
                </a:cxn>
                <a:cxn ang="0">
                  <a:pos x="0" y="0"/>
                </a:cxn>
                <a:cxn ang="0">
                  <a:pos x="0" y="0"/>
                </a:cxn>
              </a:cxnLst>
              <a:rect l="0" t="0" r="r" b="b"/>
              <a:pathLst>
                <a:path w="574" h="1043">
                  <a:moveTo>
                    <a:pt x="0" y="0"/>
                  </a:moveTo>
                  <a:lnTo>
                    <a:pt x="497" y="1043"/>
                  </a:lnTo>
                  <a:lnTo>
                    <a:pt x="574" y="851"/>
                  </a:lnTo>
                  <a:lnTo>
                    <a:pt x="251" y="0"/>
                  </a:lnTo>
                  <a:lnTo>
                    <a:pt x="0" y="0"/>
                  </a:lnTo>
                  <a:lnTo>
                    <a:pt x="0" y="0"/>
                  </a:lnTo>
                  <a:close/>
                </a:path>
              </a:pathLst>
            </a:custGeom>
            <a:gradFill rotWithShape="0">
              <a:gsLst>
                <a:gs pos="0">
                  <a:schemeClr val="bg2">
                    <a:gamma/>
                    <a:shade val="66667"/>
                    <a:invGamma/>
                  </a:schemeClr>
                </a:gs>
                <a:gs pos="100000">
                  <a:schemeClr val="bg2"/>
                </a:gs>
              </a:gsLst>
              <a:lin ang="5400000" scaled="1"/>
            </a:gradFill>
            <a:ln w="9525">
              <a:noFill/>
              <a:round/>
              <a:headEnd/>
              <a:tailEnd/>
            </a:ln>
          </p:spPr>
          <p:txBody>
            <a:bodyPr/>
            <a:lstStyle/>
            <a:p>
              <a:endParaRPr lang="en-US"/>
            </a:p>
          </p:txBody>
        </p:sp>
        <p:sp>
          <p:nvSpPr>
            <p:cNvPr id="103451" name="Freeform 27"/>
            <p:cNvSpPr>
              <a:spLocks/>
            </p:cNvSpPr>
            <p:nvPr/>
          </p:nvSpPr>
          <p:spPr bwMode="hidden">
            <a:xfrm>
              <a:off x="5411" y="0"/>
              <a:ext cx="341" cy="796"/>
            </a:xfrm>
            <a:custGeom>
              <a:avLst/>
              <a:gdLst/>
              <a:ahLst/>
              <a:cxnLst>
                <a:cxn ang="0">
                  <a:pos x="144" y="0"/>
                </a:cxn>
                <a:cxn ang="0">
                  <a:pos x="0" y="0"/>
                </a:cxn>
                <a:cxn ang="0">
                  <a:pos x="287" y="797"/>
                </a:cxn>
                <a:cxn ang="0">
                  <a:pos x="341" y="653"/>
                </a:cxn>
                <a:cxn ang="0">
                  <a:pos x="144" y="0"/>
                </a:cxn>
                <a:cxn ang="0">
                  <a:pos x="144" y="0"/>
                </a:cxn>
              </a:cxnLst>
              <a:rect l="0" t="0" r="r" b="b"/>
              <a:pathLst>
                <a:path w="341" h="797">
                  <a:moveTo>
                    <a:pt x="144" y="0"/>
                  </a:moveTo>
                  <a:lnTo>
                    <a:pt x="0" y="0"/>
                  </a:lnTo>
                  <a:lnTo>
                    <a:pt x="287" y="797"/>
                  </a:lnTo>
                  <a:lnTo>
                    <a:pt x="341" y="653"/>
                  </a:lnTo>
                  <a:lnTo>
                    <a:pt x="144" y="0"/>
                  </a:lnTo>
                  <a:lnTo>
                    <a:pt x="144" y="0"/>
                  </a:lnTo>
                  <a:close/>
                </a:path>
              </a:pathLst>
            </a:custGeom>
            <a:gradFill rotWithShape="0">
              <a:gsLst>
                <a:gs pos="0">
                  <a:schemeClr val="bg2">
                    <a:gamma/>
                    <a:shade val="69804"/>
                    <a:invGamma/>
                  </a:schemeClr>
                </a:gs>
                <a:gs pos="100000">
                  <a:schemeClr val="bg2"/>
                </a:gs>
              </a:gsLst>
              <a:lin ang="5400000" scaled="1"/>
            </a:gradFill>
            <a:ln w="9525">
              <a:noFill/>
              <a:round/>
              <a:headEnd/>
              <a:tailEnd/>
            </a:ln>
          </p:spPr>
          <p:txBody>
            <a:bodyPr/>
            <a:lstStyle/>
            <a:p>
              <a:endParaRPr lang="en-US"/>
            </a:p>
          </p:txBody>
        </p:sp>
        <p:sp>
          <p:nvSpPr>
            <p:cNvPr id="103452" name="Freeform 28"/>
            <p:cNvSpPr>
              <a:spLocks/>
            </p:cNvSpPr>
            <p:nvPr/>
          </p:nvSpPr>
          <p:spPr bwMode="hidden">
            <a:xfrm>
              <a:off x="5698" y="653"/>
              <a:ext cx="60" cy="311"/>
            </a:xfrm>
            <a:custGeom>
              <a:avLst/>
              <a:gdLst/>
              <a:ahLst/>
              <a:cxnLst>
                <a:cxn ang="0">
                  <a:pos x="0" y="144"/>
                </a:cxn>
                <a:cxn ang="0">
                  <a:pos x="60" y="312"/>
                </a:cxn>
                <a:cxn ang="0">
                  <a:pos x="60" y="6"/>
                </a:cxn>
                <a:cxn ang="0">
                  <a:pos x="54" y="0"/>
                </a:cxn>
                <a:cxn ang="0">
                  <a:pos x="0" y="144"/>
                </a:cxn>
                <a:cxn ang="0">
                  <a:pos x="0" y="144"/>
                </a:cxn>
              </a:cxnLst>
              <a:rect l="0" t="0" r="r" b="b"/>
              <a:pathLst>
                <a:path w="60" h="312">
                  <a:moveTo>
                    <a:pt x="0" y="144"/>
                  </a:moveTo>
                  <a:lnTo>
                    <a:pt x="60" y="312"/>
                  </a:lnTo>
                  <a:lnTo>
                    <a:pt x="60" y="6"/>
                  </a:lnTo>
                  <a:lnTo>
                    <a:pt x="54" y="0"/>
                  </a:lnTo>
                  <a:lnTo>
                    <a:pt x="0" y="144"/>
                  </a:lnTo>
                  <a:lnTo>
                    <a:pt x="0" y="144"/>
                  </a:lnTo>
                  <a:close/>
                </a:path>
              </a:pathLst>
            </a:custGeom>
            <a:solidFill>
              <a:schemeClr val="bg2"/>
            </a:solidFill>
            <a:ln w="9525">
              <a:noFill/>
              <a:round/>
              <a:headEnd/>
              <a:tailEnd/>
            </a:ln>
          </p:spPr>
          <p:txBody>
            <a:bodyPr/>
            <a:lstStyle/>
            <a:p>
              <a:endParaRPr lang="en-US"/>
            </a:p>
          </p:txBody>
        </p:sp>
        <p:sp>
          <p:nvSpPr>
            <p:cNvPr id="103453" name="Freeform 29"/>
            <p:cNvSpPr>
              <a:spLocks/>
            </p:cNvSpPr>
            <p:nvPr/>
          </p:nvSpPr>
          <p:spPr bwMode="hidden">
            <a:xfrm>
              <a:off x="2" y="1601"/>
              <a:ext cx="5752" cy="1864"/>
            </a:xfrm>
            <a:custGeom>
              <a:avLst/>
              <a:gdLst/>
              <a:ahLst/>
              <a:cxnLst>
                <a:cxn ang="0">
                  <a:pos x="0" y="371"/>
                </a:cxn>
                <a:cxn ang="0">
                  <a:pos x="5740" y="1864"/>
                </a:cxn>
                <a:cxn ang="0">
                  <a:pos x="5740" y="1834"/>
                </a:cxn>
                <a:cxn ang="0">
                  <a:pos x="0" y="0"/>
                </a:cxn>
                <a:cxn ang="0">
                  <a:pos x="0" y="371"/>
                </a:cxn>
                <a:cxn ang="0">
                  <a:pos x="0" y="371"/>
                </a:cxn>
              </a:cxnLst>
              <a:rect l="0" t="0" r="r" b="b"/>
              <a:pathLst>
                <a:path w="5740" h="1864">
                  <a:moveTo>
                    <a:pt x="0" y="371"/>
                  </a:moveTo>
                  <a:lnTo>
                    <a:pt x="5740" y="1864"/>
                  </a:lnTo>
                  <a:lnTo>
                    <a:pt x="5740" y="1834"/>
                  </a:lnTo>
                  <a:lnTo>
                    <a:pt x="0" y="0"/>
                  </a:lnTo>
                  <a:lnTo>
                    <a:pt x="0" y="371"/>
                  </a:lnTo>
                  <a:lnTo>
                    <a:pt x="0" y="371"/>
                  </a:lnTo>
                  <a:close/>
                </a:path>
              </a:pathLst>
            </a:custGeom>
            <a:gradFill rotWithShape="0">
              <a:gsLst>
                <a:gs pos="0">
                  <a:schemeClr val="bg1">
                    <a:gamma/>
                    <a:shade val="63529"/>
                    <a:invGamma/>
                  </a:schemeClr>
                </a:gs>
                <a:gs pos="100000">
                  <a:schemeClr val="bg1"/>
                </a:gs>
              </a:gsLst>
              <a:lin ang="2700000" scaled="1"/>
            </a:gradFill>
            <a:ln w="9525">
              <a:noFill/>
              <a:round/>
              <a:headEnd/>
              <a:tailEnd/>
            </a:ln>
          </p:spPr>
          <p:txBody>
            <a:bodyPr/>
            <a:lstStyle/>
            <a:p>
              <a:endParaRPr lang="en-US"/>
            </a:p>
          </p:txBody>
        </p:sp>
        <p:sp>
          <p:nvSpPr>
            <p:cNvPr id="103454" name="Freeform 30"/>
            <p:cNvSpPr>
              <a:spLocks/>
            </p:cNvSpPr>
            <p:nvPr/>
          </p:nvSpPr>
          <p:spPr bwMode="hidden">
            <a:xfrm>
              <a:off x="5754" y="3483"/>
              <a:ext cx="6" cy="6"/>
            </a:xfrm>
            <a:custGeom>
              <a:avLst/>
              <a:gdLst/>
              <a:ahLst/>
              <a:cxnLst>
                <a:cxn ang="0">
                  <a:pos x="6" y="6"/>
                </a:cxn>
                <a:cxn ang="0">
                  <a:pos x="0" y="0"/>
                </a:cxn>
                <a:cxn ang="0">
                  <a:pos x="0" y="6"/>
                </a:cxn>
                <a:cxn ang="0">
                  <a:pos x="6" y="6"/>
                </a:cxn>
                <a:cxn ang="0">
                  <a:pos x="6" y="6"/>
                </a:cxn>
              </a:cxnLst>
              <a:rect l="0" t="0" r="r" b="b"/>
              <a:pathLst>
                <a:path w="6" h="6">
                  <a:moveTo>
                    <a:pt x="6" y="6"/>
                  </a:moveTo>
                  <a:lnTo>
                    <a:pt x="0" y="0"/>
                  </a:lnTo>
                  <a:lnTo>
                    <a:pt x="0" y="6"/>
                  </a:lnTo>
                  <a:lnTo>
                    <a:pt x="6" y="6"/>
                  </a:lnTo>
                  <a:lnTo>
                    <a:pt x="6" y="6"/>
                  </a:lnTo>
                  <a:close/>
                </a:path>
              </a:pathLst>
            </a:custGeom>
            <a:solidFill>
              <a:srgbClr val="18FF00"/>
            </a:solidFill>
            <a:ln w="9525">
              <a:noFill/>
              <a:round/>
              <a:headEnd/>
              <a:tailEnd/>
            </a:ln>
          </p:spPr>
          <p:txBody>
            <a:bodyPr/>
            <a:lstStyle/>
            <a:p>
              <a:endParaRPr lang="en-US"/>
            </a:p>
          </p:txBody>
        </p:sp>
        <p:sp>
          <p:nvSpPr>
            <p:cNvPr id="103455" name="Freeform 31"/>
            <p:cNvSpPr>
              <a:spLocks/>
            </p:cNvSpPr>
            <p:nvPr/>
          </p:nvSpPr>
          <p:spPr bwMode="hidden">
            <a:xfrm>
              <a:off x="2" y="2152"/>
              <a:ext cx="5752" cy="1337"/>
            </a:xfrm>
            <a:custGeom>
              <a:avLst/>
              <a:gdLst/>
              <a:ahLst/>
              <a:cxnLst>
                <a:cxn ang="0">
                  <a:pos x="0" y="366"/>
                </a:cxn>
                <a:cxn ang="0">
                  <a:pos x="5740" y="1337"/>
                </a:cxn>
                <a:cxn ang="0">
                  <a:pos x="5740" y="1331"/>
                </a:cxn>
                <a:cxn ang="0">
                  <a:pos x="0" y="0"/>
                </a:cxn>
                <a:cxn ang="0">
                  <a:pos x="0" y="366"/>
                </a:cxn>
                <a:cxn ang="0">
                  <a:pos x="0" y="366"/>
                </a:cxn>
              </a:cxnLst>
              <a:rect l="0" t="0" r="r" b="b"/>
              <a:pathLst>
                <a:path w="5740" h="1337">
                  <a:moveTo>
                    <a:pt x="0" y="366"/>
                  </a:moveTo>
                  <a:lnTo>
                    <a:pt x="5740" y="1337"/>
                  </a:lnTo>
                  <a:lnTo>
                    <a:pt x="5740" y="1331"/>
                  </a:lnTo>
                  <a:lnTo>
                    <a:pt x="0" y="0"/>
                  </a:lnTo>
                  <a:lnTo>
                    <a:pt x="0" y="366"/>
                  </a:lnTo>
                  <a:lnTo>
                    <a:pt x="0" y="366"/>
                  </a:lnTo>
                  <a:close/>
                </a:path>
              </a:pathLst>
            </a:custGeom>
            <a:gradFill rotWithShape="0">
              <a:gsLst>
                <a:gs pos="0">
                  <a:schemeClr val="bg1">
                    <a:gamma/>
                    <a:shade val="60784"/>
                    <a:invGamma/>
                  </a:schemeClr>
                </a:gs>
                <a:gs pos="100000">
                  <a:schemeClr val="bg1"/>
                </a:gs>
              </a:gsLst>
              <a:lin ang="2700000" scaled="1"/>
            </a:gradFill>
            <a:ln w="9525">
              <a:noFill/>
              <a:round/>
              <a:headEnd/>
              <a:tailEnd/>
            </a:ln>
          </p:spPr>
          <p:txBody>
            <a:bodyPr/>
            <a:lstStyle/>
            <a:p>
              <a:endParaRPr lang="en-US"/>
            </a:p>
          </p:txBody>
        </p:sp>
        <p:sp>
          <p:nvSpPr>
            <p:cNvPr id="103456" name="Freeform 32"/>
            <p:cNvSpPr>
              <a:spLocks/>
            </p:cNvSpPr>
            <p:nvPr/>
          </p:nvSpPr>
          <p:spPr bwMode="hidden">
            <a:xfrm>
              <a:off x="2" y="3177"/>
              <a:ext cx="5752" cy="414"/>
            </a:xfrm>
            <a:custGeom>
              <a:avLst/>
              <a:gdLst/>
              <a:ahLst/>
              <a:cxnLst>
                <a:cxn ang="0">
                  <a:pos x="0" y="48"/>
                </a:cxn>
                <a:cxn ang="0">
                  <a:pos x="5740" y="414"/>
                </a:cxn>
                <a:cxn ang="0">
                  <a:pos x="5740" y="402"/>
                </a:cxn>
                <a:cxn ang="0">
                  <a:pos x="0" y="0"/>
                </a:cxn>
                <a:cxn ang="0">
                  <a:pos x="0" y="48"/>
                </a:cxn>
                <a:cxn ang="0">
                  <a:pos x="0" y="48"/>
                </a:cxn>
              </a:cxnLst>
              <a:rect l="0" t="0" r="r" b="b"/>
              <a:pathLst>
                <a:path w="5740" h="414">
                  <a:moveTo>
                    <a:pt x="0" y="48"/>
                  </a:moveTo>
                  <a:lnTo>
                    <a:pt x="5740" y="414"/>
                  </a:lnTo>
                  <a:lnTo>
                    <a:pt x="5740" y="402"/>
                  </a:lnTo>
                  <a:lnTo>
                    <a:pt x="0" y="0"/>
                  </a:lnTo>
                  <a:lnTo>
                    <a:pt x="0" y="48"/>
                  </a:lnTo>
                  <a:lnTo>
                    <a:pt x="0" y="48"/>
                  </a:lnTo>
                  <a:close/>
                </a:path>
              </a:pathLst>
            </a:custGeom>
            <a:gradFill rotWithShape="0">
              <a:gsLst>
                <a:gs pos="0">
                  <a:schemeClr val="bg1">
                    <a:gamma/>
                    <a:shade val="84706"/>
                    <a:invGamma/>
                  </a:schemeClr>
                </a:gs>
                <a:gs pos="100000">
                  <a:schemeClr val="bg1"/>
                </a:gs>
              </a:gsLst>
              <a:lin ang="0" scaled="1"/>
            </a:gradFill>
            <a:ln w="9525">
              <a:noFill/>
              <a:round/>
              <a:headEnd/>
              <a:tailEnd/>
            </a:ln>
          </p:spPr>
          <p:txBody>
            <a:bodyPr/>
            <a:lstStyle/>
            <a:p>
              <a:endParaRPr lang="en-US"/>
            </a:p>
          </p:txBody>
        </p:sp>
        <p:sp>
          <p:nvSpPr>
            <p:cNvPr id="103457" name="Freeform 33"/>
            <p:cNvSpPr>
              <a:spLocks/>
            </p:cNvSpPr>
            <p:nvPr/>
          </p:nvSpPr>
          <p:spPr bwMode="hidden">
            <a:xfrm>
              <a:off x="1297" y="0"/>
              <a:ext cx="4457" cy="3177"/>
            </a:xfrm>
            <a:custGeom>
              <a:avLst/>
              <a:gdLst/>
              <a:ahLst/>
              <a:cxnLst>
                <a:cxn ang="0">
                  <a:pos x="0" y="0"/>
                </a:cxn>
                <a:cxn ang="0">
                  <a:pos x="4448" y="3177"/>
                </a:cxn>
                <a:cxn ang="0">
                  <a:pos x="4448" y="3153"/>
                </a:cxn>
                <a:cxn ang="0">
                  <a:pos x="125" y="0"/>
                </a:cxn>
                <a:cxn ang="0">
                  <a:pos x="0" y="0"/>
                </a:cxn>
                <a:cxn ang="0">
                  <a:pos x="0" y="0"/>
                </a:cxn>
              </a:cxnLst>
              <a:rect l="0" t="0" r="r" b="b"/>
              <a:pathLst>
                <a:path w="4448" h="3177">
                  <a:moveTo>
                    <a:pt x="0" y="0"/>
                  </a:moveTo>
                  <a:lnTo>
                    <a:pt x="4448" y="3177"/>
                  </a:lnTo>
                  <a:lnTo>
                    <a:pt x="4448" y="3153"/>
                  </a:lnTo>
                  <a:lnTo>
                    <a:pt x="125" y="0"/>
                  </a:lnTo>
                  <a:lnTo>
                    <a:pt x="0" y="0"/>
                  </a:lnTo>
                  <a:lnTo>
                    <a:pt x="0" y="0"/>
                  </a:lnTo>
                  <a:close/>
                </a:path>
              </a:pathLst>
            </a:custGeom>
            <a:gradFill rotWithShape="0">
              <a:gsLst>
                <a:gs pos="0">
                  <a:schemeClr val="bg1">
                    <a:gamma/>
                    <a:shade val="48627"/>
                    <a:invGamma/>
                  </a:schemeClr>
                </a:gs>
                <a:gs pos="100000">
                  <a:schemeClr val="bg1"/>
                </a:gs>
              </a:gsLst>
              <a:lin ang="2700000" scaled="1"/>
            </a:gradFill>
            <a:ln w="9525">
              <a:noFill/>
              <a:round/>
              <a:headEnd/>
              <a:tailEnd/>
            </a:ln>
          </p:spPr>
          <p:txBody>
            <a:bodyPr/>
            <a:lstStyle/>
            <a:p>
              <a:endParaRPr lang="en-US"/>
            </a:p>
          </p:txBody>
        </p:sp>
        <p:sp>
          <p:nvSpPr>
            <p:cNvPr id="103458" name="Freeform 34"/>
            <p:cNvSpPr>
              <a:spLocks/>
            </p:cNvSpPr>
            <p:nvPr/>
          </p:nvSpPr>
          <p:spPr bwMode="hidden">
            <a:xfrm>
              <a:off x="3321" y="0"/>
              <a:ext cx="2433" cy="2614"/>
            </a:xfrm>
            <a:custGeom>
              <a:avLst/>
              <a:gdLst/>
              <a:ahLst/>
              <a:cxnLst>
                <a:cxn ang="0">
                  <a:pos x="0" y="0"/>
                </a:cxn>
                <a:cxn ang="0">
                  <a:pos x="2428" y="2614"/>
                </a:cxn>
                <a:cxn ang="0">
                  <a:pos x="2428" y="2608"/>
                </a:cxn>
                <a:cxn ang="0">
                  <a:pos x="66" y="0"/>
                </a:cxn>
                <a:cxn ang="0">
                  <a:pos x="0" y="0"/>
                </a:cxn>
                <a:cxn ang="0">
                  <a:pos x="0" y="0"/>
                </a:cxn>
              </a:cxnLst>
              <a:rect l="0" t="0" r="r" b="b"/>
              <a:pathLst>
                <a:path w="2428" h="2614">
                  <a:moveTo>
                    <a:pt x="0" y="0"/>
                  </a:moveTo>
                  <a:lnTo>
                    <a:pt x="2428" y="2614"/>
                  </a:lnTo>
                  <a:lnTo>
                    <a:pt x="2428" y="2608"/>
                  </a:lnTo>
                  <a:lnTo>
                    <a:pt x="66" y="0"/>
                  </a:lnTo>
                  <a:lnTo>
                    <a:pt x="0" y="0"/>
                  </a:lnTo>
                  <a:lnTo>
                    <a:pt x="0" y="0"/>
                  </a:lnTo>
                  <a:close/>
                </a:path>
              </a:pathLst>
            </a:custGeom>
            <a:gradFill rotWithShape="0">
              <a:gsLst>
                <a:gs pos="0">
                  <a:schemeClr val="bg1">
                    <a:gamma/>
                    <a:shade val="84706"/>
                    <a:invGamma/>
                  </a:schemeClr>
                </a:gs>
                <a:gs pos="100000">
                  <a:schemeClr val="bg1"/>
                </a:gs>
              </a:gsLst>
              <a:lin ang="2700000" scaled="1"/>
            </a:gradFill>
            <a:ln w="9525">
              <a:noFill/>
              <a:round/>
              <a:headEnd/>
              <a:tailEnd/>
            </a:ln>
          </p:spPr>
          <p:txBody>
            <a:bodyPr/>
            <a:lstStyle/>
            <a:p>
              <a:endParaRPr lang="en-US"/>
            </a:p>
          </p:txBody>
        </p:sp>
        <p:sp>
          <p:nvSpPr>
            <p:cNvPr id="103459" name="Freeform 35"/>
            <p:cNvSpPr>
              <a:spLocks/>
            </p:cNvSpPr>
            <p:nvPr/>
          </p:nvSpPr>
          <p:spPr bwMode="hidden">
            <a:xfrm>
              <a:off x="3950" y="0"/>
              <a:ext cx="1804" cy="2464"/>
            </a:xfrm>
            <a:custGeom>
              <a:avLst/>
              <a:gdLst/>
              <a:ahLst/>
              <a:cxnLst>
                <a:cxn ang="0">
                  <a:pos x="485" y="0"/>
                </a:cxn>
                <a:cxn ang="0">
                  <a:pos x="0" y="0"/>
                </a:cxn>
                <a:cxn ang="0">
                  <a:pos x="1800" y="2464"/>
                </a:cxn>
                <a:cxn ang="0">
                  <a:pos x="1800" y="2248"/>
                </a:cxn>
                <a:cxn ang="0">
                  <a:pos x="1794" y="2248"/>
                </a:cxn>
                <a:cxn ang="0">
                  <a:pos x="485" y="0"/>
                </a:cxn>
                <a:cxn ang="0">
                  <a:pos x="485" y="0"/>
                </a:cxn>
              </a:cxnLst>
              <a:rect l="0" t="0" r="r" b="b"/>
              <a:pathLst>
                <a:path w="1800" h="2464">
                  <a:moveTo>
                    <a:pt x="485" y="0"/>
                  </a:moveTo>
                  <a:lnTo>
                    <a:pt x="0" y="0"/>
                  </a:lnTo>
                  <a:lnTo>
                    <a:pt x="1800" y="2464"/>
                  </a:lnTo>
                  <a:lnTo>
                    <a:pt x="1800" y="2248"/>
                  </a:lnTo>
                  <a:lnTo>
                    <a:pt x="1794" y="2248"/>
                  </a:lnTo>
                  <a:lnTo>
                    <a:pt x="485" y="0"/>
                  </a:lnTo>
                  <a:lnTo>
                    <a:pt x="485" y="0"/>
                  </a:lnTo>
                  <a:close/>
                </a:path>
              </a:pathLst>
            </a:custGeom>
            <a:gradFill rotWithShape="0">
              <a:gsLst>
                <a:gs pos="0">
                  <a:schemeClr val="bg2">
                    <a:gamma/>
                    <a:shade val="78824"/>
                    <a:invGamma/>
                  </a:schemeClr>
                </a:gs>
                <a:gs pos="100000">
                  <a:schemeClr val="bg2"/>
                </a:gs>
              </a:gsLst>
              <a:lin ang="5400000" scaled="1"/>
            </a:gradFill>
            <a:ln w="9525">
              <a:noFill/>
              <a:round/>
              <a:headEnd/>
              <a:tailEnd/>
            </a:ln>
          </p:spPr>
          <p:txBody>
            <a:bodyPr/>
            <a:lstStyle/>
            <a:p>
              <a:endParaRPr lang="en-US"/>
            </a:p>
          </p:txBody>
        </p:sp>
        <p:sp>
          <p:nvSpPr>
            <p:cNvPr id="103460" name="Freeform 36"/>
            <p:cNvSpPr>
              <a:spLocks/>
            </p:cNvSpPr>
            <p:nvPr/>
          </p:nvSpPr>
          <p:spPr bwMode="hidden">
            <a:xfrm>
              <a:off x="4519" y="0"/>
              <a:ext cx="1235" cy="2074"/>
            </a:xfrm>
            <a:custGeom>
              <a:avLst/>
              <a:gdLst/>
              <a:ahLst/>
              <a:cxnLst>
                <a:cxn ang="0">
                  <a:pos x="0" y="0"/>
                </a:cxn>
                <a:cxn ang="0">
                  <a:pos x="1232" y="2074"/>
                </a:cxn>
                <a:cxn ang="0">
                  <a:pos x="1232" y="2038"/>
                </a:cxn>
                <a:cxn ang="0">
                  <a:pos x="42" y="0"/>
                </a:cxn>
                <a:cxn ang="0">
                  <a:pos x="0" y="0"/>
                </a:cxn>
                <a:cxn ang="0">
                  <a:pos x="0" y="0"/>
                </a:cxn>
              </a:cxnLst>
              <a:rect l="0" t="0" r="r" b="b"/>
              <a:pathLst>
                <a:path w="1232" h="2074">
                  <a:moveTo>
                    <a:pt x="0" y="0"/>
                  </a:moveTo>
                  <a:lnTo>
                    <a:pt x="1232" y="2074"/>
                  </a:lnTo>
                  <a:lnTo>
                    <a:pt x="1232" y="2038"/>
                  </a:lnTo>
                  <a:lnTo>
                    <a:pt x="42" y="0"/>
                  </a:lnTo>
                  <a:lnTo>
                    <a:pt x="0" y="0"/>
                  </a:lnTo>
                  <a:lnTo>
                    <a:pt x="0" y="0"/>
                  </a:lnTo>
                  <a:close/>
                </a:path>
              </a:pathLst>
            </a:custGeom>
            <a:gradFill rotWithShape="0">
              <a:gsLst>
                <a:gs pos="0">
                  <a:schemeClr val="bg1">
                    <a:gamma/>
                    <a:shade val="57647"/>
                    <a:invGamma/>
                  </a:schemeClr>
                </a:gs>
                <a:gs pos="100000">
                  <a:schemeClr val="bg1"/>
                </a:gs>
              </a:gsLst>
              <a:lin ang="2700000" scaled="1"/>
            </a:gradFill>
            <a:ln w="9525">
              <a:noFill/>
              <a:round/>
              <a:headEnd/>
              <a:tailEnd/>
            </a:ln>
          </p:spPr>
          <p:txBody>
            <a:bodyPr/>
            <a:lstStyle/>
            <a:p>
              <a:endParaRPr lang="en-US"/>
            </a:p>
          </p:txBody>
        </p:sp>
        <p:sp>
          <p:nvSpPr>
            <p:cNvPr id="103461" name="Freeform 37"/>
            <p:cNvSpPr>
              <a:spLocks/>
            </p:cNvSpPr>
            <p:nvPr/>
          </p:nvSpPr>
          <p:spPr bwMode="hidden">
            <a:xfrm>
              <a:off x="4694" y="0"/>
              <a:ext cx="1060" cy="1936"/>
            </a:xfrm>
            <a:custGeom>
              <a:avLst/>
              <a:gdLst/>
              <a:ahLst/>
              <a:cxnLst>
                <a:cxn ang="0">
                  <a:pos x="0" y="0"/>
                </a:cxn>
                <a:cxn ang="0">
                  <a:pos x="1058" y="1936"/>
                </a:cxn>
                <a:cxn ang="0">
                  <a:pos x="1058" y="1930"/>
                </a:cxn>
                <a:cxn ang="0">
                  <a:pos x="54" y="0"/>
                </a:cxn>
                <a:cxn ang="0">
                  <a:pos x="0" y="0"/>
                </a:cxn>
                <a:cxn ang="0">
                  <a:pos x="0" y="0"/>
                </a:cxn>
              </a:cxnLst>
              <a:rect l="0" t="0" r="r" b="b"/>
              <a:pathLst>
                <a:path w="1058" h="1936">
                  <a:moveTo>
                    <a:pt x="0" y="0"/>
                  </a:moveTo>
                  <a:lnTo>
                    <a:pt x="1058" y="1936"/>
                  </a:lnTo>
                  <a:lnTo>
                    <a:pt x="1058" y="1930"/>
                  </a:lnTo>
                  <a:lnTo>
                    <a:pt x="54" y="0"/>
                  </a:lnTo>
                  <a:lnTo>
                    <a:pt x="0" y="0"/>
                  </a:lnTo>
                  <a:lnTo>
                    <a:pt x="0" y="0"/>
                  </a:lnTo>
                  <a:close/>
                </a:path>
              </a:pathLst>
            </a:custGeom>
            <a:gradFill rotWithShape="0">
              <a:gsLst>
                <a:gs pos="0">
                  <a:schemeClr val="bg1">
                    <a:gamma/>
                    <a:shade val="72549"/>
                    <a:invGamma/>
                  </a:schemeClr>
                </a:gs>
                <a:gs pos="100000">
                  <a:schemeClr val="bg1"/>
                </a:gs>
              </a:gsLst>
              <a:lin ang="2700000" scaled="1"/>
            </a:gradFill>
            <a:ln w="9525">
              <a:noFill/>
              <a:round/>
              <a:headEnd/>
              <a:tailEnd/>
            </a:ln>
          </p:spPr>
          <p:txBody>
            <a:bodyPr/>
            <a:lstStyle/>
            <a:p>
              <a:endParaRPr lang="en-US"/>
            </a:p>
          </p:txBody>
        </p:sp>
        <p:sp>
          <p:nvSpPr>
            <p:cNvPr id="103462" name="Freeform 38"/>
            <p:cNvSpPr>
              <a:spLocks/>
            </p:cNvSpPr>
            <p:nvPr/>
          </p:nvSpPr>
          <p:spPr bwMode="hidden">
            <a:xfrm>
              <a:off x="4981" y="0"/>
              <a:ext cx="773" cy="1487"/>
            </a:xfrm>
            <a:custGeom>
              <a:avLst/>
              <a:gdLst/>
              <a:ahLst/>
              <a:cxnLst>
                <a:cxn ang="0">
                  <a:pos x="771" y="1433"/>
                </a:cxn>
                <a:cxn ang="0">
                  <a:pos x="42" y="0"/>
                </a:cxn>
                <a:cxn ang="0">
                  <a:pos x="0" y="0"/>
                </a:cxn>
                <a:cxn ang="0">
                  <a:pos x="771" y="1487"/>
                </a:cxn>
                <a:cxn ang="0">
                  <a:pos x="771" y="1433"/>
                </a:cxn>
                <a:cxn ang="0">
                  <a:pos x="771" y="1433"/>
                </a:cxn>
              </a:cxnLst>
              <a:rect l="0" t="0" r="r" b="b"/>
              <a:pathLst>
                <a:path w="771" h="1487">
                  <a:moveTo>
                    <a:pt x="771" y="1433"/>
                  </a:moveTo>
                  <a:lnTo>
                    <a:pt x="42" y="0"/>
                  </a:lnTo>
                  <a:lnTo>
                    <a:pt x="0" y="0"/>
                  </a:lnTo>
                  <a:lnTo>
                    <a:pt x="771" y="1487"/>
                  </a:lnTo>
                  <a:lnTo>
                    <a:pt x="771" y="1433"/>
                  </a:lnTo>
                  <a:lnTo>
                    <a:pt x="771" y="1433"/>
                  </a:lnTo>
                  <a:close/>
                </a:path>
              </a:pathLst>
            </a:custGeom>
            <a:gradFill rotWithShape="0">
              <a:gsLst>
                <a:gs pos="0">
                  <a:schemeClr val="bg1">
                    <a:gamma/>
                    <a:shade val="78824"/>
                    <a:invGamma/>
                  </a:schemeClr>
                </a:gs>
                <a:gs pos="100000">
                  <a:schemeClr val="bg1"/>
                </a:gs>
              </a:gsLst>
              <a:lin ang="2700000" scaled="1"/>
            </a:gradFill>
            <a:ln w="9525">
              <a:noFill/>
              <a:round/>
              <a:headEnd/>
              <a:tailEnd/>
            </a:ln>
          </p:spPr>
          <p:txBody>
            <a:bodyPr/>
            <a:lstStyle/>
            <a:p>
              <a:endParaRPr lang="en-US"/>
            </a:p>
          </p:txBody>
        </p:sp>
        <p:grpSp>
          <p:nvGrpSpPr>
            <p:cNvPr id="3" name="Group 39"/>
            <p:cNvGrpSpPr>
              <a:grpSpLocks/>
            </p:cNvGrpSpPr>
            <p:nvPr userDrawn="1"/>
          </p:nvGrpSpPr>
          <p:grpSpPr bwMode="auto">
            <a:xfrm>
              <a:off x="0" y="1632"/>
              <a:ext cx="5758" cy="1858"/>
              <a:chOff x="0" y="1632"/>
              <a:chExt cx="5758" cy="1858"/>
            </a:xfrm>
          </p:grpSpPr>
          <p:sp>
            <p:nvSpPr>
              <p:cNvPr id="103464" name="Freeform 40"/>
              <p:cNvSpPr>
                <a:spLocks/>
              </p:cNvSpPr>
              <p:nvPr/>
            </p:nvSpPr>
            <p:spPr bwMode="hidden">
              <a:xfrm>
                <a:off x="0" y="1632"/>
                <a:ext cx="3670" cy="1313"/>
              </a:xfrm>
              <a:custGeom>
                <a:avLst/>
                <a:gdLst/>
                <a:ahLst/>
                <a:cxnLst>
                  <a:cxn ang="0">
                    <a:pos x="0" y="0"/>
                  </a:cxn>
                  <a:cxn ang="0">
                    <a:pos x="0" y="366"/>
                  </a:cxn>
                  <a:cxn ang="0">
                    <a:pos x="3635" y="1313"/>
                  </a:cxn>
                  <a:cxn ang="0">
                    <a:pos x="3647" y="1235"/>
                  </a:cxn>
                  <a:cxn ang="0">
                    <a:pos x="3659" y="1163"/>
                  </a:cxn>
                  <a:cxn ang="0">
                    <a:pos x="0" y="0"/>
                  </a:cxn>
                  <a:cxn ang="0">
                    <a:pos x="0" y="0"/>
                  </a:cxn>
                </a:cxnLst>
                <a:rect l="0" t="0" r="r" b="b"/>
                <a:pathLst>
                  <a:path w="3659" h="1313">
                    <a:moveTo>
                      <a:pt x="0" y="0"/>
                    </a:moveTo>
                    <a:lnTo>
                      <a:pt x="0" y="366"/>
                    </a:lnTo>
                    <a:lnTo>
                      <a:pt x="3635" y="1313"/>
                    </a:lnTo>
                    <a:lnTo>
                      <a:pt x="3647" y="1235"/>
                    </a:lnTo>
                    <a:lnTo>
                      <a:pt x="3659" y="1163"/>
                    </a:lnTo>
                    <a:lnTo>
                      <a:pt x="0" y="0"/>
                    </a:lnTo>
                    <a:lnTo>
                      <a:pt x="0" y="0"/>
                    </a:lnTo>
                    <a:close/>
                  </a:path>
                </a:pathLst>
              </a:custGeom>
              <a:gradFill rotWithShape="0">
                <a:gsLst>
                  <a:gs pos="0">
                    <a:schemeClr val="bg1">
                      <a:gamma/>
                      <a:shade val="72549"/>
                      <a:invGamma/>
                    </a:schemeClr>
                  </a:gs>
                  <a:gs pos="100000">
                    <a:schemeClr val="bg1"/>
                  </a:gs>
                </a:gsLst>
                <a:lin ang="0" scaled="1"/>
              </a:gradFill>
              <a:ln w="9525">
                <a:noFill/>
                <a:round/>
                <a:headEnd/>
                <a:tailEnd/>
              </a:ln>
            </p:spPr>
            <p:txBody>
              <a:bodyPr/>
              <a:lstStyle/>
              <a:p>
                <a:endParaRPr lang="en-US"/>
              </a:p>
            </p:txBody>
          </p:sp>
          <p:sp>
            <p:nvSpPr>
              <p:cNvPr id="103465" name="Freeform 41"/>
              <p:cNvSpPr>
                <a:spLocks/>
              </p:cNvSpPr>
              <p:nvPr/>
            </p:nvSpPr>
            <p:spPr bwMode="hidden">
              <a:xfrm>
                <a:off x="3646" y="2795"/>
                <a:ext cx="2112" cy="695"/>
              </a:xfrm>
              <a:custGeom>
                <a:avLst/>
                <a:gdLst/>
                <a:ahLst/>
                <a:cxnLst>
                  <a:cxn ang="0">
                    <a:pos x="2105" y="665"/>
                  </a:cxn>
                  <a:cxn ang="0">
                    <a:pos x="24" y="0"/>
                  </a:cxn>
                  <a:cxn ang="0">
                    <a:pos x="12" y="72"/>
                  </a:cxn>
                  <a:cxn ang="0">
                    <a:pos x="0" y="150"/>
                  </a:cxn>
                  <a:cxn ang="0">
                    <a:pos x="2105" y="695"/>
                  </a:cxn>
                  <a:cxn ang="0">
                    <a:pos x="2105" y="665"/>
                  </a:cxn>
                  <a:cxn ang="0">
                    <a:pos x="2105" y="665"/>
                  </a:cxn>
                </a:cxnLst>
                <a:rect l="0" t="0" r="r" b="b"/>
                <a:pathLst>
                  <a:path w="2105" h="695">
                    <a:moveTo>
                      <a:pt x="2105" y="665"/>
                    </a:moveTo>
                    <a:lnTo>
                      <a:pt x="24" y="0"/>
                    </a:lnTo>
                    <a:lnTo>
                      <a:pt x="12" y="72"/>
                    </a:lnTo>
                    <a:lnTo>
                      <a:pt x="0" y="150"/>
                    </a:lnTo>
                    <a:lnTo>
                      <a:pt x="2105" y="695"/>
                    </a:lnTo>
                    <a:lnTo>
                      <a:pt x="2105" y="665"/>
                    </a:lnTo>
                    <a:lnTo>
                      <a:pt x="2105" y="665"/>
                    </a:lnTo>
                    <a:close/>
                  </a:path>
                </a:pathLst>
              </a:custGeom>
              <a:gradFill rotWithShape="0">
                <a:gsLst>
                  <a:gs pos="0">
                    <a:schemeClr val="bg1"/>
                  </a:gs>
                  <a:gs pos="100000">
                    <a:schemeClr val="bg1">
                      <a:gamma/>
                      <a:tint val="90980"/>
                      <a:invGamma/>
                    </a:schemeClr>
                  </a:gs>
                </a:gsLst>
                <a:lin ang="0" scaled="1"/>
              </a:gradFill>
              <a:ln w="9525">
                <a:noFill/>
                <a:round/>
                <a:headEnd/>
                <a:tailEnd/>
              </a:ln>
            </p:spPr>
            <p:txBody>
              <a:bodyPr/>
              <a:lstStyle/>
              <a:p>
                <a:endParaRPr lang="en-US"/>
              </a:p>
            </p:txBody>
          </p:sp>
        </p:grpSp>
      </p:grpSp>
      <p:sp>
        <p:nvSpPr>
          <p:cNvPr id="103466" name="Rectangle 42"/>
          <p:cNvSpPr>
            <a:spLocks noGrp="1" noChangeArrowheads="1"/>
          </p:cNvSpPr>
          <p:nvPr>
            <p:ph type="ctrTitle" sz="quarter"/>
          </p:nvPr>
        </p:nvSpPr>
        <p:spPr>
          <a:xfrm>
            <a:off x="457200" y="1600200"/>
            <a:ext cx="8229600" cy="1828800"/>
          </a:xfrm>
        </p:spPr>
        <p:txBody>
          <a:bodyPr/>
          <a:lstStyle>
            <a:lvl1pPr>
              <a:defRPr sz="4800"/>
            </a:lvl1pPr>
          </a:lstStyle>
          <a:p>
            <a:r>
              <a:rPr lang="en-US" smtClean="0"/>
              <a:t>Click to edit Master title style</a:t>
            </a:r>
            <a:endParaRPr lang="en-US"/>
          </a:p>
        </p:txBody>
      </p:sp>
      <p:sp>
        <p:nvSpPr>
          <p:cNvPr id="103467" name="Rectangle 43"/>
          <p:cNvSpPr>
            <a:spLocks noGrp="1" noChangeArrowheads="1"/>
          </p:cNvSpPr>
          <p:nvPr>
            <p:ph type="subTitle" sz="quarter" idx="1"/>
          </p:nvPr>
        </p:nvSpPr>
        <p:spPr>
          <a:xfrm>
            <a:off x="1371600" y="3886200"/>
            <a:ext cx="6400800" cy="1752600"/>
          </a:xfrm>
        </p:spPr>
        <p:txBody>
          <a:bodyPr/>
          <a:lstStyle>
            <a:lvl1pPr marL="0" indent="0" algn="ctr">
              <a:buFont typeface="Wingdings" pitchFamily="2" charset="2"/>
              <a:buNone/>
              <a:defRPr sz="3600"/>
            </a:lvl1pPr>
          </a:lstStyle>
          <a:p>
            <a:r>
              <a:rPr lang="en-US" smtClean="0"/>
              <a:t>Click to edit Master subtitle style</a:t>
            </a:r>
            <a:endParaRPr lang="en-US"/>
          </a:p>
        </p:txBody>
      </p:sp>
      <p:sp>
        <p:nvSpPr>
          <p:cNvPr id="103468" name="Rectangle 44"/>
          <p:cNvSpPr>
            <a:spLocks noGrp="1" noChangeArrowheads="1"/>
          </p:cNvSpPr>
          <p:nvPr>
            <p:ph type="dt" sz="quarter" idx="2"/>
          </p:nvPr>
        </p:nvSpPr>
        <p:spPr/>
        <p:txBody>
          <a:bodyPr/>
          <a:lstStyle>
            <a:lvl1pPr>
              <a:defRPr/>
            </a:lvl1pPr>
          </a:lstStyle>
          <a:p>
            <a:pPr>
              <a:defRPr/>
            </a:pPr>
            <a:fld id="{1917698D-7649-4E9E-880C-3ADD0EB33BAD}" type="datetime1">
              <a:rPr lang="en-US" smtClean="0"/>
              <a:pPr>
                <a:defRPr/>
              </a:pPr>
              <a:t>12/16/2012</a:t>
            </a:fld>
            <a:endParaRPr lang="en-US"/>
          </a:p>
        </p:txBody>
      </p:sp>
      <p:sp>
        <p:nvSpPr>
          <p:cNvPr id="103469" name="Rectangle 45"/>
          <p:cNvSpPr>
            <a:spLocks noGrp="1" noChangeArrowheads="1"/>
          </p:cNvSpPr>
          <p:nvPr>
            <p:ph type="ftr" sz="quarter" idx="3"/>
          </p:nvPr>
        </p:nvSpPr>
        <p:spPr/>
        <p:txBody>
          <a:bodyPr/>
          <a:lstStyle>
            <a:lvl1pPr>
              <a:defRPr/>
            </a:lvl1pPr>
          </a:lstStyle>
          <a:p>
            <a:pPr>
              <a:defRPr/>
            </a:pPr>
            <a:endParaRPr lang="en-US"/>
          </a:p>
        </p:txBody>
      </p:sp>
      <p:sp>
        <p:nvSpPr>
          <p:cNvPr id="103470" name="Rectangle 46"/>
          <p:cNvSpPr>
            <a:spLocks noGrp="1" noChangeArrowheads="1"/>
          </p:cNvSpPr>
          <p:nvPr>
            <p:ph type="sldNum" sz="quarter" idx="4"/>
          </p:nvPr>
        </p:nvSpPr>
        <p:spPr/>
        <p:txBody>
          <a:bodyPr/>
          <a:lstStyle>
            <a:lvl1pPr>
              <a:defRPr/>
            </a:lvl1pPr>
          </a:lstStyle>
          <a:p>
            <a:pPr>
              <a:defRPr/>
            </a:pPr>
            <a:fld id="{25D57ED8-7B95-4159-B563-FD88A5B6A2EE}" type="slidenum">
              <a:rPr lang="en-US" smtClean="0"/>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02102C30-9FEB-4A0C-ACD8-5830872A32FF}" type="datetime1">
              <a:rPr lang="en-US" smtClean="0"/>
              <a:pPr>
                <a:defRPr/>
              </a:pPr>
              <a:t>12/16/2012</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52536AE0-6727-4E60-8004-DCF0F9E26443}" type="slidenum">
              <a:rPr lang="en-US" smtClean="0"/>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7813"/>
            <a:ext cx="2057400" cy="5853112"/>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7813"/>
            <a:ext cx="6019800" cy="5853112"/>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DC492F6C-49C2-4C07-8364-EE890BDCF5D3}" type="datetime1">
              <a:rPr lang="en-US" smtClean="0"/>
              <a:pPr>
                <a:defRPr/>
              </a:pPr>
              <a:t>12/16/2012</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B6C39C2C-0425-48F4-838C-AFFF0C4BB393}" type="slidenum">
              <a:rPr lang="en-US" smtClean="0"/>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4D2D251B-4EB6-4EF8-AC72-48262B6AFB0A}" type="datetime1">
              <a:rPr lang="en-US" smtClean="0"/>
              <a:pPr>
                <a:defRPr/>
              </a:pPr>
              <a:t>12/16/2012</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C7CD9AB1-A59A-49A9-8009-DBEE76638A3B}" type="slidenum">
              <a:rPr lang="en-US" smtClean="0"/>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1B1EDF89-66E5-4E6D-B265-D4696FCD9A5A}" type="datetime1">
              <a:rPr lang="en-US" smtClean="0"/>
              <a:pPr>
                <a:defRPr/>
              </a:pPr>
              <a:t>12/16/2012</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ED834CA9-DE76-4F64-B24F-F3976BCD1CB9}" type="slidenum">
              <a:rPr lang="en-US" smtClean="0"/>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pPr>
              <a:defRPr/>
            </a:pPr>
            <a:fld id="{2B850EDE-FF14-4519-BA91-04B7B46DDC44}" type="datetime1">
              <a:rPr lang="en-US" smtClean="0"/>
              <a:pPr>
                <a:defRPr/>
              </a:pPr>
              <a:t>12/16/2012</a:t>
            </a:fld>
            <a:endParaRPr lang="en-US"/>
          </a:p>
        </p:txBody>
      </p:sp>
      <p:sp>
        <p:nvSpPr>
          <p:cNvPr id="6" name="Footer Placeholder 5"/>
          <p:cNvSpPr>
            <a:spLocks noGrp="1"/>
          </p:cNvSpPr>
          <p:nvPr>
            <p:ph type="ftr" sz="quarter" idx="11"/>
          </p:nvPr>
        </p:nvSpPr>
        <p:spPr/>
        <p:txBody>
          <a:bodyPr/>
          <a:lstStyle>
            <a:lvl1pPr>
              <a:defRPr/>
            </a:lvl1pPr>
          </a:lstStyle>
          <a:p>
            <a:pPr>
              <a:defRPr/>
            </a:pPr>
            <a:endParaRPr lang="en-US"/>
          </a:p>
        </p:txBody>
      </p:sp>
      <p:sp>
        <p:nvSpPr>
          <p:cNvPr id="7" name="Slide Number Placeholder 6"/>
          <p:cNvSpPr>
            <a:spLocks noGrp="1"/>
          </p:cNvSpPr>
          <p:nvPr>
            <p:ph type="sldNum" sz="quarter" idx="12"/>
          </p:nvPr>
        </p:nvSpPr>
        <p:spPr/>
        <p:txBody>
          <a:bodyPr/>
          <a:lstStyle>
            <a:lvl1pPr>
              <a:defRPr/>
            </a:lvl1pPr>
          </a:lstStyle>
          <a:p>
            <a:pPr>
              <a:defRPr/>
            </a:pPr>
            <a:fld id="{8540FE9C-5CB9-4564-B95E-D8E871F1846C}" type="slidenum">
              <a:rPr lang="en-US" smtClean="0"/>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pPr>
              <a:defRPr/>
            </a:pPr>
            <a:fld id="{686A05F5-44B7-4905-9917-A29C907C23FE}" type="datetime1">
              <a:rPr lang="en-US" smtClean="0"/>
              <a:pPr>
                <a:defRPr/>
              </a:pPr>
              <a:t>12/16/2012</a:t>
            </a:fld>
            <a:endParaRPr lang="en-US"/>
          </a:p>
        </p:txBody>
      </p:sp>
      <p:sp>
        <p:nvSpPr>
          <p:cNvPr id="8" name="Footer Placeholder 7"/>
          <p:cNvSpPr>
            <a:spLocks noGrp="1"/>
          </p:cNvSpPr>
          <p:nvPr>
            <p:ph type="ftr" sz="quarter" idx="11"/>
          </p:nvPr>
        </p:nvSpPr>
        <p:spPr/>
        <p:txBody>
          <a:bodyPr/>
          <a:lstStyle>
            <a:lvl1pPr>
              <a:defRPr/>
            </a:lvl1pPr>
          </a:lstStyle>
          <a:p>
            <a:pPr>
              <a:defRPr/>
            </a:pPr>
            <a:endParaRPr lang="en-US"/>
          </a:p>
        </p:txBody>
      </p:sp>
      <p:sp>
        <p:nvSpPr>
          <p:cNvPr id="9" name="Slide Number Placeholder 8"/>
          <p:cNvSpPr>
            <a:spLocks noGrp="1"/>
          </p:cNvSpPr>
          <p:nvPr>
            <p:ph type="sldNum" sz="quarter" idx="12"/>
          </p:nvPr>
        </p:nvSpPr>
        <p:spPr/>
        <p:txBody>
          <a:bodyPr/>
          <a:lstStyle>
            <a:lvl1pPr>
              <a:defRPr/>
            </a:lvl1pPr>
          </a:lstStyle>
          <a:p>
            <a:pPr>
              <a:defRPr/>
            </a:pPr>
            <a:fld id="{AD7B52FC-A8FD-4D3D-9EF6-3DA1243CC9D7}" type="slidenum">
              <a:rPr lang="en-US" smtClean="0"/>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pPr>
              <a:defRPr/>
            </a:pPr>
            <a:fld id="{533D3C7D-751F-43D4-9900-5ED88917D202}" type="datetime1">
              <a:rPr lang="en-US" smtClean="0"/>
              <a:pPr>
                <a:defRPr/>
              </a:pPr>
              <a:t>12/16/2012</a:t>
            </a:fld>
            <a:endParaRPr lang="en-US"/>
          </a:p>
        </p:txBody>
      </p:sp>
      <p:sp>
        <p:nvSpPr>
          <p:cNvPr id="4" name="Footer Placeholder 3"/>
          <p:cNvSpPr>
            <a:spLocks noGrp="1"/>
          </p:cNvSpPr>
          <p:nvPr>
            <p:ph type="ftr" sz="quarter" idx="11"/>
          </p:nvPr>
        </p:nvSpPr>
        <p:spPr/>
        <p:txBody>
          <a:bodyPr/>
          <a:lstStyle>
            <a:lvl1pPr>
              <a:defRPr/>
            </a:lvl1pPr>
          </a:lstStyle>
          <a:p>
            <a:pPr>
              <a:defRPr/>
            </a:pPr>
            <a:endParaRPr lang="en-US"/>
          </a:p>
        </p:txBody>
      </p:sp>
      <p:sp>
        <p:nvSpPr>
          <p:cNvPr id="5" name="Slide Number Placeholder 4"/>
          <p:cNvSpPr>
            <a:spLocks noGrp="1"/>
          </p:cNvSpPr>
          <p:nvPr>
            <p:ph type="sldNum" sz="quarter" idx="12"/>
          </p:nvPr>
        </p:nvSpPr>
        <p:spPr/>
        <p:txBody>
          <a:bodyPr/>
          <a:lstStyle>
            <a:lvl1pPr>
              <a:defRPr/>
            </a:lvl1pPr>
          </a:lstStyle>
          <a:p>
            <a:pPr>
              <a:defRPr/>
            </a:pPr>
            <a:fld id="{CFB5C303-111E-4675-B4AE-E9026309B742}" type="slidenum">
              <a:rPr lang="en-US" smtClean="0"/>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pPr>
              <a:defRPr/>
            </a:pPr>
            <a:fld id="{741D21D5-CDD2-4BDE-BBEA-EFD1AA6DE3B2}" type="datetime1">
              <a:rPr lang="en-US" smtClean="0"/>
              <a:pPr>
                <a:defRPr/>
              </a:pPr>
              <a:t>12/16/2012</a:t>
            </a:fld>
            <a:endParaRPr lang="en-US"/>
          </a:p>
        </p:txBody>
      </p:sp>
      <p:sp>
        <p:nvSpPr>
          <p:cNvPr id="3" name="Footer Placeholder 2"/>
          <p:cNvSpPr>
            <a:spLocks noGrp="1"/>
          </p:cNvSpPr>
          <p:nvPr>
            <p:ph type="ftr" sz="quarter" idx="11"/>
          </p:nvPr>
        </p:nvSpPr>
        <p:spPr/>
        <p:txBody>
          <a:bodyPr/>
          <a:lstStyle>
            <a:lvl1pPr>
              <a:defRPr/>
            </a:lvl1pPr>
          </a:lstStyle>
          <a:p>
            <a:pPr>
              <a:defRPr/>
            </a:pPr>
            <a:endParaRPr lang="en-US"/>
          </a:p>
        </p:txBody>
      </p:sp>
      <p:sp>
        <p:nvSpPr>
          <p:cNvPr id="4" name="Slide Number Placeholder 3"/>
          <p:cNvSpPr>
            <a:spLocks noGrp="1"/>
          </p:cNvSpPr>
          <p:nvPr>
            <p:ph type="sldNum" sz="quarter" idx="12"/>
          </p:nvPr>
        </p:nvSpPr>
        <p:spPr/>
        <p:txBody>
          <a:bodyPr/>
          <a:lstStyle>
            <a:lvl1pPr>
              <a:defRPr/>
            </a:lvl1pPr>
          </a:lstStyle>
          <a:p>
            <a:pPr>
              <a:defRPr/>
            </a:pPr>
            <a:fld id="{FA14191B-0A46-42AB-A088-09CFAB7EAA18}" type="slidenum">
              <a:rPr lang="en-US" smtClean="0"/>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pPr>
              <a:defRPr/>
            </a:pPr>
            <a:fld id="{1F06A687-E0C9-4D43-91A6-AFE4EB518A89}" type="datetime1">
              <a:rPr lang="en-US" smtClean="0"/>
              <a:pPr>
                <a:defRPr/>
              </a:pPr>
              <a:t>12/16/2012</a:t>
            </a:fld>
            <a:endParaRPr lang="en-US"/>
          </a:p>
        </p:txBody>
      </p:sp>
      <p:sp>
        <p:nvSpPr>
          <p:cNvPr id="6" name="Footer Placeholder 5"/>
          <p:cNvSpPr>
            <a:spLocks noGrp="1"/>
          </p:cNvSpPr>
          <p:nvPr>
            <p:ph type="ftr" sz="quarter" idx="11"/>
          </p:nvPr>
        </p:nvSpPr>
        <p:spPr/>
        <p:txBody>
          <a:bodyPr/>
          <a:lstStyle>
            <a:lvl1pPr>
              <a:defRPr/>
            </a:lvl1pPr>
          </a:lstStyle>
          <a:p>
            <a:pPr>
              <a:defRPr/>
            </a:pPr>
            <a:endParaRPr lang="en-US"/>
          </a:p>
        </p:txBody>
      </p:sp>
      <p:sp>
        <p:nvSpPr>
          <p:cNvPr id="7" name="Slide Number Placeholder 6"/>
          <p:cNvSpPr>
            <a:spLocks noGrp="1"/>
          </p:cNvSpPr>
          <p:nvPr>
            <p:ph type="sldNum" sz="quarter" idx="12"/>
          </p:nvPr>
        </p:nvSpPr>
        <p:spPr/>
        <p:txBody>
          <a:bodyPr/>
          <a:lstStyle>
            <a:lvl1pPr>
              <a:defRPr/>
            </a:lvl1pPr>
          </a:lstStyle>
          <a:p>
            <a:pPr>
              <a:defRPr/>
            </a:pPr>
            <a:fld id="{6653DDE4-B244-483D-ADFC-74C61E7A9345}" type="slidenum">
              <a:rPr lang="en-US" smtClean="0"/>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pPr>
              <a:defRPr/>
            </a:pPr>
            <a:fld id="{031D05A5-422B-40AA-AEC9-BD66B282468D}" type="datetime1">
              <a:rPr lang="en-US" smtClean="0"/>
              <a:pPr>
                <a:defRPr/>
              </a:pPr>
              <a:t>12/16/2012</a:t>
            </a:fld>
            <a:endParaRPr lang="en-US"/>
          </a:p>
        </p:txBody>
      </p:sp>
      <p:sp>
        <p:nvSpPr>
          <p:cNvPr id="6" name="Footer Placeholder 5"/>
          <p:cNvSpPr>
            <a:spLocks noGrp="1"/>
          </p:cNvSpPr>
          <p:nvPr>
            <p:ph type="ftr" sz="quarter" idx="11"/>
          </p:nvPr>
        </p:nvSpPr>
        <p:spPr/>
        <p:txBody>
          <a:bodyPr/>
          <a:lstStyle>
            <a:lvl1pPr>
              <a:defRPr/>
            </a:lvl1pPr>
          </a:lstStyle>
          <a:p>
            <a:pPr>
              <a:defRPr/>
            </a:pPr>
            <a:endParaRPr lang="en-US"/>
          </a:p>
        </p:txBody>
      </p:sp>
      <p:sp>
        <p:nvSpPr>
          <p:cNvPr id="7" name="Slide Number Placeholder 6"/>
          <p:cNvSpPr>
            <a:spLocks noGrp="1"/>
          </p:cNvSpPr>
          <p:nvPr>
            <p:ph type="sldNum" sz="quarter" idx="12"/>
          </p:nvPr>
        </p:nvSpPr>
        <p:spPr/>
        <p:txBody>
          <a:bodyPr/>
          <a:lstStyle>
            <a:lvl1pPr>
              <a:defRPr/>
            </a:lvl1pPr>
          </a:lstStyle>
          <a:p>
            <a:pPr>
              <a:defRPr/>
            </a:pPr>
            <a:fld id="{A94DB1C5-535F-41B0-A0A8-CF76A52598D5}" type="slidenum">
              <a:rPr lang="en-US" smtClean="0"/>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3.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rotWithShape="0">
          <a:gsLst>
            <a:gs pos="0">
              <a:schemeClr val="bg1">
                <a:gamma/>
                <a:shade val="57647"/>
                <a:invGamma/>
              </a:schemeClr>
            </a:gs>
            <a:gs pos="100000">
              <a:schemeClr val="bg1"/>
            </a:gs>
          </a:gsLst>
          <a:lin ang="2700000" scaled="1"/>
        </a:gradFill>
        <a:effectLst/>
      </p:bgPr>
    </p:bg>
    <p:spTree>
      <p:nvGrpSpPr>
        <p:cNvPr id="1" name=""/>
        <p:cNvGrpSpPr/>
        <p:nvPr/>
      </p:nvGrpSpPr>
      <p:grpSpPr>
        <a:xfrm>
          <a:off x="0" y="0"/>
          <a:ext cx="0" cy="0"/>
          <a:chOff x="0" y="0"/>
          <a:chExt cx="0" cy="0"/>
        </a:xfrm>
      </p:grpSpPr>
      <p:grpSp>
        <p:nvGrpSpPr>
          <p:cNvPr id="2" name="Group 2"/>
          <p:cNvGrpSpPr>
            <a:grpSpLocks/>
          </p:cNvGrpSpPr>
          <p:nvPr/>
        </p:nvGrpSpPr>
        <p:grpSpPr bwMode="auto">
          <a:xfrm>
            <a:off x="0" y="0"/>
            <a:ext cx="9144000" cy="6856413"/>
            <a:chOff x="0" y="0"/>
            <a:chExt cx="5760" cy="4319"/>
          </a:xfrm>
        </p:grpSpPr>
        <p:sp>
          <p:nvSpPr>
            <p:cNvPr id="102403" name="Freeform 3"/>
            <p:cNvSpPr>
              <a:spLocks/>
            </p:cNvSpPr>
            <p:nvPr/>
          </p:nvSpPr>
          <p:spPr bwMode="hidden">
            <a:xfrm>
              <a:off x="0" y="12"/>
              <a:ext cx="5758" cy="3273"/>
            </a:xfrm>
            <a:custGeom>
              <a:avLst/>
              <a:gdLst/>
              <a:ahLst/>
              <a:cxnLst>
                <a:cxn ang="0">
                  <a:pos x="3193" y="1816"/>
                </a:cxn>
                <a:cxn ang="0">
                  <a:pos x="0" y="0"/>
                </a:cxn>
                <a:cxn ang="0">
                  <a:pos x="0" y="522"/>
                </a:cxn>
                <a:cxn ang="0">
                  <a:pos x="3037" y="1978"/>
                </a:cxn>
                <a:cxn ang="0">
                  <a:pos x="5740" y="3273"/>
                </a:cxn>
                <a:cxn ang="0">
                  <a:pos x="5740" y="3267"/>
                </a:cxn>
                <a:cxn ang="0">
                  <a:pos x="3193" y="1816"/>
                </a:cxn>
                <a:cxn ang="0">
                  <a:pos x="3193" y="1816"/>
                </a:cxn>
              </a:cxnLst>
              <a:rect l="0" t="0" r="r" b="b"/>
              <a:pathLst>
                <a:path w="5740" h="3273">
                  <a:moveTo>
                    <a:pt x="3193" y="1816"/>
                  </a:moveTo>
                  <a:lnTo>
                    <a:pt x="0" y="0"/>
                  </a:lnTo>
                  <a:lnTo>
                    <a:pt x="0" y="522"/>
                  </a:lnTo>
                  <a:lnTo>
                    <a:pt x="3037" y="1978"/>
                  </a:lnTo>
                  <a:lnTo>
                    <a:pt x="5740" y="3273"/>
                  </a:lnTo>
                  <a:lnTo>
                    <a:pt x="5740" y="3267"/>
                  </a:lnTo>
                  <a:lnTo>
                    <a:pt x="3193" y="1816"/>
                  </a:lnTo>
                  <a:lnTo>
                    <a:pt x="3193" y="1816"/>
                  </a:lnTo>
                  <a:close/>
                </a:path>
              </a:pathLst>
            </a:custGeom>
            <a:gradFill rotWithShape="0">
              <a:gsLst>
                <a:gs pos="0">
                  <a:schemeClr val="bg2">
                    <a:gamma/>
                    <a:shade val="63529"/>
                    <a:invGamma/>
                  </a:schemeClr>
                </a:gs>
                <a:gs pos="100000">
                  <a:schemeClr val="bg2"/>
                </a:gs>
              </a:gsLst>
              <a:lin ang="0" scaled="1"/>
            </a:gradFill>
            <a:ln w="9525">
              <a:noFill/>
              <a:round/>
              <a:headEnd/>
              <a:tailEnd/>
            </a:ln>
          </p:spPr>
          <p:txBody>
            <a:bodyPr/>
            <a:lstStyle/>
            <a:p>
              <a:endParaRPr lang="en-US"/>
            </a:p>
          </p:txBody>
        </p:sp>
        <p:sp>
          <p:nvSpPr>
            <p:cNvPr id="102404" name="Freeform 4"/>
            <p:cNvSpPr>
              <a:spLocks/>
            </p:cNvSpPr>
            <p:nvPr/>
          </p:nvSpPr>
          <p:spPr bwMode="hidden">
            <a:xfrm>
              <a:off x="149" y="0"/>
              <a:ext cx="5609" cy="3243"/>
            </a:xfrm>
            <a:custGeom>
              <a:avLst/>
              <a:gdLst/>
              <a:ahLst/>
              <a:cxnLst>
                <a:cxn ang="0">
                  <a:pos x="3163" y="1714"/>
                </a:cxn>
                <a:cxn ang="0">
                  <a:pos x="431" y="0"/>
                </a:cxn>
                <a:cxn ang="0">
                  <a:pos x="0" y="0"/>
                </a:cxn>
                <a:cxn ang="0">
                  <a:pos x="3086" y="1786"/>
                </a:cxn>
                <a:cxn ang="0">
                  <a:pos x="5591" y="3243"/>
                </a:cxn>
                <a:cxn ang="0">
                  <a:pos x="5591" y="3237"/>
                </a:cxn>
                <a:cxn ang="0">
                  <a:pos x="3163" y="1714"/>
                </a:cxn>
                <a:cxn ang="0">
                  <a:pos x="3163" y="1714"/>
                </a:cxn>
              </a:cxnLst>
              <a:rect l="0" t="0" r="r" b="b"/>
              <a:pathLst>
                <a:path w="5591" h="3243">
                  <a:moveTo>
                    <a:pt x="3163" y="1714"/>
                  </a:moveTo>
                  <a:lnTo>
                    <a:pt x="431" y="0"/>
                  </a:lnTo>
                  <a:lnTo>
                    <a:pt x="0" y="0"/>
                  </a:lnTo>
                  <a:lnTo>
                    <a:pt x="3086" y="1786"/>
                  </a:lnTo>
                  <a:lnTo>
                    <a:pt x="5591" y="3243"/>
                  </a:lnTo>
                  <a:lnTo>
                    <a:pt x="5591" y="3237"/>
                  </a:lnTo>
                  <a:lnTo>
                    <a:pt x="3163" y="1714"/>
                  </a:lnTo>
                  <a:lnTo>
                    <a:pt x="3163" y="1714"/>
                  </a:lnTo>
                  <a:close/>
                </a:path>
              </a:pathLst>
            </a:custGeom>
            <a:gradFill rotWithShape="0">
              <a:gsLst>
                <a:gs pos="0">
                  <a:schemeClr val="bg1">
                    <a:gamma/>
                    <a:shade val="60784"/>
                    <a:invGamma/>
                  </a:schemeClr>
                </a:gs>
                <a:gs pos="100000">
                  <a:schemeClr val="bg1"/>
                </a:gs>
              </a:gsLst>
              <a:lin ang="2700000" scaled="1"/>
            </a:gradFill>
            <a:ln w="9525">
              <a:noFill/>
              <a:round/>
              <a:headEnd/>
              <a:tailEnd/>
            </a:ln>
          </p:spPr>
          <p:txBody>
            <a:bodyPr/>
            <a:lstStyle/>
            <a:p>
              <a:endParaRPr lang="en-US"/>
            </a:p>
          </p:txBody>
        </p:sp>
        <p:sp>
          <p:nvSpPr>
            <p:cNvPr id="102405" name="Freeform 5"/>
            <p:cNvSpPr>
              <a:spLocks/>
            </p:cNvSpPr>
            <p:nvPr/>
          </p:nvSpPr>
          <p:spPr bwMode="hidden">
            <a:xfrm>
              <a:off x="0" y="3433"/>
              <a:ext cx="4038" cy="191"/>
            </a:xfrm>
            <a:custGeom>
              <a:avLst/>
              <a:gdLst/>
              <a:ahLst/>
              <a:cxnLst>
                <a:cxn ang="0">
                  <a:pos x="0" y="156"/>
                </a:cxn>
                <a:cxn ang="0">
                  <a:pos x="4042" y="192"/>
                </a:cxn>
                <a:cxn ang="0">
                  <a:pos x="4042" y="144"/>
                </a:cxn>
                <a:cxn ang="0">
                  <a:pos x="0" y="0"/>
                </a:cxn>
                <a:cxn ang="0">
                  <a:pos x="0" y="156"/>
                </a:cxn>
                <a:cxn ang="0">
                  <a:pos x="0" y="156"/>
                </a:cxn>
              </a:cxnLst>
              <a:rect l="0" t="0" r="r" b="b"/>
              <a:pathLst>
                <a:path w="4042" h="192">
                  <a:moveTo>
                    <a:pt x="0" y="156"/>
                  </a:moveTo>
                  <a:lnTo>
                    <a:pt x="4042" y="192"/>
                  </a:lnTo>
                  <a:lnTo>
                    <a:pt x="4042" y="144"/>
                  </a:lnTo>
                  <a:lnTo>
                    <a:pt x="0" y="0"/>
                  </a:lnTo>
                  <a:lnTo>
                    <a:pt x="0" y="156"/>
                  </a:lnTo>
                  <a:lnTo>
                    <a:pt x="0" y="156"/>
                  </a:lnTo>
                  <a:close/>
                </a:path>
              </a:pathLst>
            </a:custGeom>
            <a:gradFill rotWithShape="0">
              <a:gsLst>
                <a:gs pos="0">
                  <a:schemeClr val="bg2">
                    <a:gamma/>
                    <a:shade val="75686"/>
                    <a:invGamma/>
                  </a:schemeClr>
                </a:gs>
                <a:gs pos="100000">
                  <a:schemeClr val="bg2"/>
                </a:gs>
              </a:gsLst>
              <a:lin ang="0" scaled="1"/>
            </a:gradFill>
            <a:ln w="9525">
              <a:noFill/>
              <a:round/>
              <a:headEnd/>
              <a:tailEnd/>
            </a:ln>
          </p:spPr>
          <p:txBody>
            <a:bodyPr/>
            <a:lstStyle/>
            <a:p>
              <a:endParaRPr lang="en-US"/>
            </a:p>
          </p:txBody>
        </p:sp>
        <p:sp>
          <p:nvSpPr>
            <p:cNvPr id="102406" name="Freeform 6"/>
            <p:cNvSpPr>
              <a:spLocks/>
            </p:cNvSpPr>
            <p:nvPr/>
          </p:nvSpPr>
          <p:spPr bwMode="hidden">
            <a:xfrm>
              <a:off x="4038" y="3577"/>
              <a:ext cx="1720" cy="65"/>
            </a:xfrm>
            <a:custGeom>
              <a:avLst/>
              <a:gdLst/>
              <a:ahLst/>
              <a:cxnLst>
                <a:cxn ang="0">
                  <a:pos x="1722" y="66"/>
                </a:cxn>
                <a:cxn ang="0">
                  <a:pos x="1722" y="60"/>
                </a:cxn>
                <a:cxn ang="0">
                  <a:pos x="0" y="0"/>
                </a:cxn>
                <a:cxn ang="0">
                  <a:pos x="0" y="48"/>
                </a:cxn>
                <a:cxn ang="0">
                  <a:pos x="1722" y="66"/>
                </a:cxn>
                <a:cxn ang="0">
                  <a:pos x="1722" y="66"/>
                </a:cxn>
              </a:cxnLst>
              <a:rect l="0" t="0" r="r" b="b"/>
              <a:pathLst>
                <a:path w="1722" h="66">
                  <a:moveTo>
                    <a:pt x="1722" y="66"/>
                  </a:moveTo>
                  <a:lnTo>
                    <a:pt x="1722" y="60"/>
                  </a:lnTo>
                  <a:lnTo>
                    <a:pt x="0" y="0"/>
                  </a:lnTo>
                  <a:lnTo>
                    <a:pt x="0" y="48"/>
                  </a:lnTo>
                  <a:lnTo>
                    <a:pt x="1722" y="66"/>
                  </a:lnTo>
                  <a:lnTo>
                    <a:pt x="1722" y="66"/>
                  </a:lnTo>
                  <a:close/>
                </a:path>
              </a:pathLst>
            </a:custGeom>
            <a:gradFill rotWithShape="0">
              <a:gsLst>
                <a:gs pos="0">
                  <a:schemeClr val="bg2"/>
                </a:gs>
                <a:gs pos="100000">
                  <a:schemeClr val="bg1"/>
                </a:gs>
              </a:gsLst>
              <a:lin ang="0" scaled="1"/>
            </a:gradFill>
            <a:ln w="9525">
              <a:noFill/>
              <a:round/>
              <a:headEnd/>
              <a:tailEnd/>
            </a:ln>
          </p:spPr>
          <p:txBody>
            <a:bodyPr/>
            <a:lstStyle/>
            <a:p>
              <a:endParaRPr lang="en-US"/>
            </a:p>
          </p:txBody>
        </p:sp>
        <p:sp>
          <p:nvSpPr>
            <p:cNvPr id="102407" name="Freeform 7"/>
            <p:cNvSpPr>
              <a:spLocks/>
            </p:cNvSpPr>
            <p:nvPr/>
          </p:nvSpPr>
          <p:spPr bwMode="hidden">
            <a:xfrm>
              <a:off x="0" y="3726"/>
              <a:ext cx="4784" cy="329"/>
            </a:xfrm>
            <a:custGeom>
              <a:avLst/>
              <a:gdLst/>
              <a:ahLst/>
              <a:cxnLst>
                <a:cxn ang="0">
                  <a:pos x="0" y="329"/>
                </a:cxn>
                <a:cxn ang="0">
                  <a:pos x="4789" y="77"/>
                </a:cxn>
                <a:cxn ang="0">
                  <a:pos x="4789" y="0"/>
                </a:cxn>
                <a:cxn ang="0">
                  <a:pos x="0" y="107"/>
                </a:cxn>
                <a:cxn ang="0">
                  <a:pos x="0" y="329"/>
                </a:cxn>
                <a:cxn ang="0">
                  <a:pos x="0" y="329"/>
                </a:cxn>
              </a:cxnLst>
              <a:rect l="0" t="0" r="r" b="b"/>
              <a:pathLst>
                <a:path w="4789" h="329">
                  <a:moveTo>
                    <a:pt x="0" y="329"/>
                  </a:moveTo>
                  <a:lnTo>
                    <a:pt x="4789" y="77"/>
                  </a:lnTo>
                  <a:lnTo>
                    <a:pt x="4789" y="0"/>
                  </a:lnTo>
                  <a:lnTo>
                    <a:pt x="0" y="107"/>
                  </a:lnTo>
                  <a:lnTo>
                    <a:pt x="0" y="329"/>
                  </a:lnTo>
                  <a:lnTo>
                    <a:pt x="0" y="329"/>
                  </a:lnTo>
                  <a:close/>
                </a:path>
              </a:pathLst>
            </a:custGeom>
            <a:gradFill rotWithShape="0">
              <a:gsLst>
                <a:gs pos="0">
                  <a:schemeClr val="bg1">
                    <a:gamma/>
                    <a:shade val="81961"/>
                    <a:invGamma/>
                  </a:schemeClr>
                </a:gs>
                <a:gs pos="100000">
                  <a:schemeClr val="bg1"/>
                </a:gs>
              </a:gsLst>
              <a:lin ang="0" scaled="1"/>
            </a:gradFill>
            <a:ln w="9525" cap="flat" cmpd="sng">
              <a:noFill/>
              <a:prstDash val="solid"/>
              <a:round/>
              <a:headEnd type="none" w="med" len="med"/>
              <a:tailEnd type="none" w="med" len="med"/>
            </a:ln>
            <a:effectLst/>
          </p:spPr>
          <p:txBody>
            <a:bodyPr/>
            <a:lstStyle/>
            <a:p>
              <a:endParaRPr lang="en-US"/>
            </a:p>
          </p:txBody>
        </p:sp>
        <p:sp>
          <p:nvSpPr>
            <p:cNvPr id="102408" name="Freeform 8"/>
            <p:cNvSpPr>
              <a:spLocks/>
            </p:cNvSpPr>
            <p:nvPr/>
          </p:nvSpPr>
          <p:spPr bwMode="hidden">
            <a:xfrm>
              <a:off x="4784" y="3702"/>
              <a:ext cx="974" cy="101"/>
            </a:xfrm>
            <a:custGeom>
              <a:avLst/>
              <a:gdLst/>
              <a:ahLst/>
              <a:cxnLst>
                <a:cxn ang="0">
                  <a:pos x="975" y="48"/>
                </a:cxn>
                <a:cxn ang="0">
                  <a:pos x="975" y="0"/>
                </a:cxn>
                <a:cxn ang="0">
                  <a:pos x="0" y="24"/>
                </a:cxn>
                <a:cxn ang="0">
                  <a:pos x="0" y="101"/>
                </a:cxn>
                <a:cxn ang="0">
                  <a:pos x="975" y="48"/>
                </a:cxn>
                <a:cxn ang="0">
                  <a:pos x="975" y="48"/>
                </a:cxn>
              </a:cxnLst>
              <a:rect l="0" t="0" r="r" b="b"/>
              <a:pathLst>
                <a:path w="975" h="101">
                  <a:moveTo>
                    <a:pt x="975" y="48"/>
                  </a:moveTo>
                  <a:lnTo>
                    <a:pt x="975" y="0"/>
                  </a:lnTo>
                  <a:lnTo>
                    <a:pt x="0" y="24"/>
                  </a:lnTo>
                  <a:lnTo>
                    <a:pt x="0" y="101"/>
                  </a:lnTo>
                  <a:lnTo>
                    <a:pt x="975" y="48"/>
                  </a:lnTo>
                  <a:lnTo>
                    <a:pt x="975" y="48"/>
                  </a:lnTo>
                  <a:close/>
                </a:path>
              </a:pathLst>
            </a:custGeom>
            <a:solidFill>
              <a:schemeClr val="bg1"/>
            </a:solidFill>
            <a:ln w="9525">
              <a:noFill/>
              <a:round/>
              <a:headEnd/>
              <a:tailEnd/>
            </a:ln>
          </p:spPr>
          <p:txBody>
            <a:bodyPr/>
            <a:lstStyle/>
            <a:p>
              <a:endParaRPr lang="en-US"/>
            </a:p>
          </p:txBody>
        </p:sp>
        <p:sp>
          <p:nvSpPr>
            <p:cNvPr id="102409" name="Freeform 9"/>
            <p:cNvSpPr>
              <a:spLocks/>
            </p:cNvSpPr>
            <p:nvPr/>
          </p:nvSpPr>
          <p:spPr bwMode="hidden">
            <a:xfrm>
              <a:off x="3619" y="3815"/>
              <a:ext cx="2139" cy="198"/>
            </a:xfrm>
            <a:custGeom>
              <a:avLst/>
              <a:gdLst/>
              <a:ahLst/>
              <a:cxnLst>
                <a:cxn ang="0">
                  <a:pos x="2141" y="0"/>
                </a:cxn>
                <a:cxn ang="0">
                  <a:pos x="0" y="156"/>
                </a:cxn>
                <a:cxn ang="0">
                  <a:pos x="0" y="198"/>
                </a:cxn>
                <a:cxn ang="0">
                  <a:pos x="2141" y="0"/>
                </a:cxn>
                <a:cxn ang="0">
                  <a:pos x="2141" y="0"/>
                </a:cxn>
              </a:cxnLst>
              <a:rect l="0" t="0" r="r" b="b"/>
              <a:pathLst>
                <a:path w="2141" h="198">
                  <a:moveTo>
                    <a:pt x="2141" y="0"/>
                  </a:moveTo>
                  <a:lnTo>
                    <a:pt x="0" y="156"/>
                  </a:lnTo>
                  <a:lnTo>
                    <a:pt x="0" y="198"/>
                  </a:lnTo>
                  <a:lnTo>
                    <a:pt x="2141" y="0"/>
                  </a:lnTo>
                  <a:lnTo>
                    <a:pt x="2141" y="0"/>
                  </a:lnTo>
                  <a:close/>
                </a:path>
              </a:pathLst>
            </a:custGeom>
            <a:solidFill>
              <a:schemeClr val="bg1"/>
            </a:solidFill>
            <a:ln w="9525">
              <a:noFill/>
              <a:round/>
              <a:headEnd/>
              <a:tailEnd/>
            </a:ln>
          </p:spPr>
          <p:txBody>
            <a:bodyPr/>
            <a:lstStyle/>
            <a:p>
              <a:endParaRPr lang="en-US"/>
            </a:p>
          </p:txBody>
        </p:sp>
        <p:sp>
          <p:nvSpPr>
            <p:cNvPr id="102410" name="Freeform 10"/>
            <p:cNvSpPr>
              <a:spLocks/>
            </p:cNvSpPr>
            <p:nvPr/>
          </p:nvSpPr>
          <p:spPr bwMode="hidden">
            <a:xfrm>
              <a:off x="0" y="3971"/>
              <a:ext cx="3619" cy="348"/>
            </a:xfrm>
            <a:custGeom>
              <a:avLst/>
              <a:gdLst/>
              <a:ahLst/>
              <a:cxnLst>
                <a:cxn ang="0">
                  <a:pos x="0" y="348"/>
                </a:cxn>
                <a:cxn ang="0">
                  <a:pos x="311" y="348"/>
                </a:cxn>
                <a:cxn ang="0">
                  <a:pos x="3623" y="42"/>
                </a:cxn>
                <a:cxn ang="0">
                  <a:pos x="3623" y="0"/>
                </a:cxn>
                <a:cxn ang="0">
                  <a:pos x="0" y="264"/>
                </a:cxn>
                <a:cxn ang="0">
                  <a:pos x="0" y="348"/>
                </a:cxn>
                <a:cxn ang="0">
                  <a:pos x="0" y="348"/>
                </a:cxn>
              </a:cxnLst>
              <a:rect l="0" t="0" r="r" b="b"/>
              <a:pathLst>
                <a:path w="3623" h="348">
                  <a:moveTo>
                    <a:pt x="0" y="348"/>
                  </a:moveTo>
                  <a:lnTo>
                    <a:pt x="311" y="348"/>
                  </a:lnTo>
                  <a:lnTo>
                    <a:pt x="3623" y="42"/>
                  </a:lnTo>
                  <a:lnTo>
                    <a:pt x="3623" y="0"/>
                  </a:lnTo>
                  <a:lnTo>
                    <a:pt x="0" y="264"/>
                  </a:lnTo>
                  <a:lnTo>
                    <a:pt x="0" y="348"/>
                  </a:lnTo>
                  <a:lnTo>
                    <a:pt x="0" y="348"/>
                  </a:lnTo>
                  <a:close/>
                </a:path>
              </a:pathLst>
            </a:custGeom>
            <a:gradFill rotWithShape="0">
              <a:gsLst>
                <a:gs pos="0">
                  <a:schemeClr val="bg1">
                    <a:gamma/>
                    <a:shade val="72549"/>
                    <a:invGamma/>
                  </a:schemeClr>
                </a:gs>
                <a:gs pos="100000">
                  <a:schemeClr val="bg1"/>
                </a:gs>
              </a:gsLst>
              <a:lin ang="0" scaled="1"/>
            </a:gradFill>
            <a:ln w="9525">
              <a:noFill/>
              <a:round/>
              <a:headEnd/>
              <a:tailEnd/>
            </a:ln>
          </p:spPr>
          <p:txBody>
            <a:bodyPr/>
            <a:lstStyle/>
            <a:p>
              <a:endParaRPr lang="en-US"/>
            </a:p>
          </p:txBody>
        </p:sp>
        <p:sp>
          <p:nvSpPr>
            <p:cNvPr id="102411" name="Freeform 11"/>
            <p:cNvSpPr>
              <a:spLocks/>
            </p:cNvSpPr>
            <p:nvPr/>
          </p:nvSpPr>
          <p:spPr bwMode="hidden">
            <a:xfrm>
              <a:off x="2097" y="4043"/>
              <a:ext cx="2514" cy="276"/>
            </a:xfrm>
            <a:custGeom>
              <a:avLst/>
              <a:gdLst/>
              <a:ahLst/>
              <a:cxnLst>
                <a:cxn ang="0">
                  <a:pos x="2182" y="276"/>
                </a:cxn>
                <a:cxn ang="0">
                  <a:pos x="2517" y="204"/>
                </a:cxn>
                <a:cxn ang="0">
                  <a:pos x="2260" y="0"/>
                </a:cxn>
                <a:cxn ang="0">
                  <a:pos x="0" y="276"/>
                </a:cxn>
                <a:cxn ang="0">
                  <a:pos x="2182" y="276"/>
                </a:cxn>
                <a:cxn ang="0">
                  <a:pos x="2182" y="276"/>
                </a:cxn>
              </a:cxnLst>
              <a:rect l="0" t="0" r="r" b="b"/>
              <a:pathLst>
                <a:path w="2517" h="276">
                  <a:moveTo>
                    <a:pt x="2182" y="276"/>
                  </a:moveTo>
                  <a:lnTo>
                    <a:pt x="2517" y="204"/>
                  </a:lnTo>
                  <a:lnTo>
                    <a:pt x="2260" y="0"/>
                  </a:lnTo>
                  <a:lnTo>
                    <a:pt x="0" y="276"/>
                  </a:lnTo>
                  <a:lnTo>
                    <a:pt x="2182" y="276"/>
                  </a:lnTo>
                  <a:lnTo>
                    <a:pt x="2182" y="276"/>
                  </a:lnTo>
                  <a:close/>
                </a:path>
              </a:pathLst>
            </a:custGeom>
            <a:solidFill>
              <a:schemeClr val="bg1"/>
            </a:solidFill>
            <a:ln w="9525">
              <a:noFill/>
              <a:round/>
              <a:headEnd/>
              <a:tailEnd/>
            </a:ln>
          </p:spPr>
          <p:txBody>
            <a:bodyPr/>
            <a:lstStyle/>
            <a:p>
              <a:endParaRPr lang="en-US"/>
            </a:p>
          </p:txBody>
        </p:sp>
        <p:sp>
          <p:nvSpPr>
            <p:cNvPr id="102412" name="Freeform 12"/>
            <p:cNvSpPr>
              <a:spLocks/>
            </p:cNvSpPr>
            <p:nvPr/>
          </p:nvSpPr>
          <p:spPr bwMode="hidden">
            <a:xfrm>
              <a:off x="4354" y="3869"/>
              <a:ext cx="1404" cy="378"/>
            </a:xfrm>
            <a:custGeom>
              <a:avLst/>
              <a:gdLst/>
              <a:ahLst/>
              <a:cxnLst>
                <a:cxn ang="0">
                  <a:pos x="1405" y="126"/>
                </a:cxn>
                <a:cxn ang="0">
                  <a:pos x="1405" y="0"/>
                </a:cxn>
                <a:cxn ang="0">
                  <a:pos x="0" y="174"/>
                </a:cxn>
                <a:cxn ang="0">
                  <a:pos x="257" y="378"/>
                </a:cxn>
                <a:cxn ang="0">
                  <a:pos x="1405" y="126"/>
                </a:cxn>
                <a:cxn ang="0">
                  <a:pos x="1405" y="126"/>
                </a:cxn>
              </a:cxnLst>
              <a:rect l="0" t="0" r="r" b="b"/>
              <a:pathLst>
                <a:path w="1405" h="378">
                  <a:moveTo>
                    <a:pt x="1405" y="126"/>
                  </a:moveTo>
                  <a:lnTo>
                    <a:pt x="1405" y="0"/>
                  </a:lnTo>
                  <a:lnTo>
                    <a:pt x="0" y="174"/>
                  </a:lnTo>
                  <a:lnTo>
                    <a:pt x="257" y="378"/>
                  </a:lnTo>
                  <a:lnTo>
                    <a:pt x="1405" y="126"/>
                  </a:lnTo>
                  <a:lnTo>
                    <a:pt x="1405" y="126"/>
                  </a:lnTo>
                  <a:close/>
                </a:path>
              </a:pathLst>
            </a:custGeom>
            <a:gradFill rotWithShape="0">
              <a:gsLst>
                <a:gs pos="0">
                  <a:schemeClr val="bg1"/>
                </a:gs>
                <a:gs pos="100000">
                  <a:schemeClr val="bg1">
                    <a:gamma/>
                    <a:tint val="96863"/>
                    <a:invGamma/>
                  </a:schemeClr>
                </a:gs>
              </a:gsLst>
              <a:lin ang="0" scaled="1"/>
            </a:gradFill>
            <a:ln w="9525">
              <a:noFill/>
              <a:round/>
              <a:headEnd/>
              <a:tailEnd/>
            </a:ln>
          </p:spPr>
          <p:txBody>
            <a:bodyPr/>
            <a:lstStyle/>
            <a:p>
              <a:endParaRPr lang="en-US"/>
            </a:p>
          </p:txBody>
        </p:sp>
        <p:sp>
          <p:nvSpPr>
            <p:cNvPr id="102413" name="Freeform 13"/>
            <p:cNvSpPr>
              <a:spLocks/>
            </p:cNvSpPr>
            <p:nvPr/>
          </p:nvSpPr>
          <p:spPr bwMode="hidden">
            <a:xfrm>
              <a:off x="5030" y="3151"/>
              <a:ext cx="728" cy="240"/>
            </a:xfrm>
            <a:custGeom>
              <a:avLst/>
              <a:gdLst/>
              <a:ahLst/>
              <a:cxnLst>
                <a:cxn ang="0">
                  <a:pos x="729" y="240"/>
                </a:cxn>
                <a:cxn ang="0">
                  <a:pos x="0" y="0"/>
                </a:cxn>
                <a:cxn ang="0">
                  <a:pos x="0" y="6"/>
                </a:cxn>
                <a:cxn ang="0">
                  <a:pos x="729" y="240"/>
                </a:cxn>
                <a:cxn ang="0">
                  <a:pos x="729" y="240"/>
                </a:cxn>
              </a:cxnLst>
              <a:rect l="0" t="0" r="r" b="b"/>
              <a:pathLst>
                <a:path w="729" h="240">
                  <a:moveTo>
                    <a:pt x="729" y="240"/>
                  </a:moveTo>
                  <a:lnTo>
                    <a:pt x="0" y="0"/>
                  </a:lnTo>
                  <a:lnTo>
                    <a:pt x="0" y="6"/>
                  </a:lnTo>
                  <a:lnTo>
                    <a:pt x="729" y="240"/>
                  </a:lnTo>
                  <a:lnTo>
                    <a:pt x="729" y="240"/>
                  </a:lnTo>
                  <a:close/>
                </a:path>
              </a:pathLst>
            </a:custGeom>
            <a:solidFill>
              <a:schemeClr val="bg1"/>
            </a:solidFill>
            <a:ln w="9525">
              <a:noFill/>
              <a:round/>
              <a:headEnd/>
              <a:tailEnd/>
            </a:ln>
          </p:spPr>
          <p:txBody>
            <a:bodyPr/>
            <a:lstStyle/>
            <a:p>
              <a:endParaRPr lang="en-US"/>
            </a:p>
          </p:txBody>
        </p:sp>
        <p:sp>
          <p:nvSpPr>
            <p:cNvPr id="102414" name="Freeform 14"/>
            <p:cNvSpPr>
              <a:spLocks/>
            </p:cNvSpPr>
            <p:nvPr/>
          </p:nvSpPr>
          <p:spPr bwMode="hidden">
            <a:xfrm>
              <a:off x="0" y="1486"/>
              <a:ext cx="5030" cy="1671"/>
            </a:xfrm>
            <a:custGeom>
              <a:avLst/>
              <a:gdLst/>
              <a:ahLst/>
              <a:cxnLst>
                <a:cxn ang="0">
                  <a:pos x="0" y="72"/>
                </a:cxn>
                <a:cxn ang="0">
                  <a:pos x="5035" y="1672"/>
                </a:cxn>
                <a:cxn ang="0">
                  <a:pos x="5035" y="1666"/>
                </a:cxn>
                <a:cxn ang="0">
                  <a:pos x="0" y="0"/>
                </a:cxn>
                <a:cxn ang="0">
                  <a:pos x="0" y="72"/>
                </a:cxn>
                <a:cxn ang="0">
                  <a:pos x="0" y="72"/>
                </a:cxn>
              </a:cxnLst>
              <a:rect l="0" t="0" r="r" b="b"/>
              <a:pathLst>
                <a:path w="5035" h="1672">
                  <a:moveTo>
                    <a:pt x="0" y="72"/>
                  </a:moveTo>
                  <a:lnTo>
                    <a:pt x="5035" y="1672"/>
                  </a:lnTo>
                  <a:lnTo>
                    <a:pt x="5035" y="1666"/>
                  </a:lnTo>
                  <a:lnTo>
                    <a:pt x="0" y="0"/>
                  </a:lnTo>
                  <a:lnTo>
                    <a:pt x="0" y="72"/>
                  </a:lnTo>
                  <a:lnTo>
                    <a:pt x="0" y="72"/>
                  </a:lnTo>
                  <a:close/>
                </a:path>
              </a:pathLst>
            </a:custGeom>
            <a:gradFill rotWithShape="0">
              <a:gsLst>
                <a:gs pos="0">
                  <a:schemeClr val="bg1">
                    <a:gamma/>
                    <a:shade val="54510"/>
                    <a:invGamma/>
                  </a:schemeClr>
                </a:gs>
                <a:gs pos="100000">
                  <a:schemeClr val="bg1"/>
                </a:gs>
              </a:gsLst>
              <a:lin ang="2700000" scaled="1"/>
            </a:gradFill>
            <a:ln w="9525">
              <a:noFill/>
              <a:round/>
              <a:headEnd/>
              <a:tailEnd/>
            </a:ln>
          </p:spPr>
          <p:txBody>
            <a:bodyPr/>
            <a:lstStyle/>
            <a:p>
              <a:endParaRPr lang="en-US"/>
            </a:p>
          </p:txBody>
        </p:sp>
        <p:sp>
          <p:nvSpPr>
            <p:cNvPr id="102415" name="Freeform 15"/>
            <p:cNvSpPr>
              <a:spLocks/>
            </p:cNvSpPr>
            <p:nvPr/>
          </p:nvSpPr>
          <p:spPr bwMode="hidden">
            <a:xfrm>
              <a:off x="5030" y="3049"/>
              <a:ext cx="728" cy="318"/>
            </a:xfrm>
            <a:custGeom>
              <a:avLst/>
              <a:gdLst/>
              <a:ahLst/>
              <a:cxnLst>
                <a:cxn ang="0">
                  <a:pos x="729" y="318"/>
                </a:cxn>
                <a:cxn ang="0">
                  <a:pos x="729" y="312"/>
                </a:cxn>
                <a:cxn ang="0">
                  <a:pos x="0" y="0"/>
                </a:cxn>
                <a:cxn ang="0">
                  <a:pos x="0" y="54"/>
                </a:cxn>
                <a:cxn ang="0">
                  <a:pos x="729" y="318"/>
                </a:cxn>
                <a:cxn ang="0">
                  <a:pos x="729" y="318"/>
                </a:cxn>
              </a:cxnLst>
              <a:rect l="0" t="0" r="r" b="b"/>
              <a:pathLst>
                <a:path w="729" h="318">
                  <a:moveTo>
                    <a:pt x="729" y="318"/>
                  </a:moveTo>
                  <a:lnTo>
                    <a:pt x="729" y="312"/>
                  </a:lnTo>
                  <a:lnTo>
                    <a:pt x="0" y="0"/>
                  </a:lnTo>
                  <a:lnTo>
                    <a:pt x="0" y="54"/>
                  </a:lnTo>
                  <a:lnTo>
                    <a:pt x="729" y="318"/>
                  </a:lnTo>
                  <a:lnTo>
                    <a:pt x="729" y="318"/>
                  </a:lnTo>
                  <a:close/>
                </a:path>
              </a:pathLst>
            </a:custGeom>
            <a:gradFill rotWithShape="0">
              <a:gsLst>
                <a:gs pos="0">
                  <a:schemeClr val="bg2"/>
                </a:gs>
                <a:gs pos="100000">
                  <a:schemeClr val="bg1"/>
                </a:gs>
              </a:gsLst>
              <a:lin ang="0" scaled="1"/>
            </a:gradFill>
            <a:ln w="9525">
              <a:noFill/>
              <a:round/>
              <a:headEnd/>
              <a:tailEnd/>
            </a:ln>
          </p:spPr>
          <p:txBody>
            <a:bodyPr/>
            <a:lstStyle/>
            <a:p>
              <a:endParaRPr lang="en-US"/>
            </a:p>
          </p:txBody>
        </p:sp>
        <p:sp>
          <p:nvSpPr>
            <p:cNvPr id="102416" name="Freeform 16"/>
            <p:cNvSpPr>
              <a:spLocks/>
            </p:cNvSpPr>
            <p:nvPr/>
          </p:nvSpPr>
          <p:spPr bwMode="hidden">
            <a:xfrm>
              <a:off x="0" y="916"/>
              <a:ext cx="5030" cy="2187"/>
            </a:xfrm>
            <a:custGeom>
              <a:avLst/>
              <a:gdLst/>
              <a:ahLst/>
              <a:cxnLst>
                <a:cxn ang="0">
                  <a:pos x="0" y="396"/>
                </a:cxn>
                <a:cxn ang="0">
                  <a:pos x="5035" y="2188"/>
                </a:cxn>
                <a:cxn ang="0">
                  <a:pos x="5035" y="2134"/>
                </a:cxn>
                <a:cxn ang="0">
                  <a:pos x="0" y="0"/>
                </a:cxn>
                <a:cxn ang="0">
                  <a:pos x="0" y="396"/>
                </a:cxn>
                <a:cxn ang="0">
                  <a:pos x="0" y="396"/>
                </a:cxn>
              </a:cxnLst>
              <a:rect l="0" t="0" r="r" b="b"/>
              <a:pathLst>
                <a:path w="5035" h="2188">
                  <a:moveTo>
                    <a:pt x="0" y="396"/>
                  </a:moveTo>
                  <a:lnTo>
                    <a:pt x="5035" y="2188"/>
                  </a:lnTo>
                  <a:lnTo>
                    <a:pt x="5035" y="2134"/>
                  </a:lnTo>
                  <a:lnTo>
                    <a:pt x="0" y="0"/>
                  </a:lnTo>
                  <a:lnTo>
                    <a:pt x="0" y="396"/>
                  </a:lnTo>
                  <a:lnTo>
                    <a:pt x="0" y="396"/>
                  </a:lnTo>
                  <a:close/>
                </a:path>
              </a:pathLst>
            </a:custGeom>
            <a:gradFill rotWithShape="0">
              <a:gsLst>
                <a:gs pos="0">
                  <a:schemeClr val="bg2">
                    <a:gamma/>
                    <a:shade val="66667"/>
                    <a:invGamma/>
                  </a:schemeClr>
                </a:gs>
                <a:gs pos="100000">
                  <a:schemeClr val="bg2"/>
                </a:gs>
              </a:gsLst>
              <a:lin ang="0" scaled="1"/>
            </a:gradFill>
            <a:ln w="9525">
              <a:noFill/>
              <a:round/>
              <a:headEnd/>
              <a:tailEnd/>
            </a:ln>
          </p:spPr>
          <p:txBody>
            <a:bodyPr/>
            <a:lstStyle/>
            <a:p>
              <a:endParaRPr lang="en-US"/>
            </a:p>
          </p:txBody>
        </p:sp>
        <p:sp>
          <p:nvSpPr>
            <p:cNvPr id="102417" name="Freeform 17"/>
            <p:cNvSpPr>
              <a:spLocks/>
            </p:cNvSpPr>
            <p:nvPr/>
          </p:nvSpPr>
          <p:spPr bwMode="hidden">
            <a:xfrm>
              <a:off x="2294" y="0"/>
              <a:ext cx="3159" cy="2725"/>
            </a:xfrm>
            <a:custGeom>
              <a:avLst/>
              <a:gdLst/>
              <a:ahLst/>
              <a:cxnLst>
                <a:cxn ang="0">
                  <a:pos x="0" y="0"/>
                </a:cxn>
                <a:cxn ang="0">
                  <a:pos x="3145" y="2727"/>
                </a:cxn>
                <a:cxn ang="0">
                  <a:pos x="3163" y="2704"/>
                </a:cxn>
                <a:cxn ang="0">
                  <a:pos x="102" y="0"/>
                </a:cxn>
                <a:cxn ang="0">
                  <a:pos x="0" y="0"/>
                </a:cxn>
                <a:cxn ang="0">
                  <a:pos x="0" y="0"/>
                </a:cxn>
              </a:cxnLst>
              <a:rect l="0" t="0" r="r" b="b"/>
              <a:pathLst>
                <a:path w="3163" h="2727">
                  <a:moveTo>
                    <a:pt x="0" y="0"/>
                  </a:moveTo>
                  <a:lnTo>
                    <a:pt x="3145" y="2727"/>
                  </a:lnTo>
                  <a:lnTo>
                    <a:pt x="3163" y="2704"/>
                  </a:lnTo>
                  <a:lnTo>
                    <a:pt x="102" y="0"/>
                  </a:lnTo>
                  <a:lnTo>
                    <a:pt x="0" y="0"/>
                  </a:lnTo>
                  <a:lnTo>
                    <a:pt x="0" y="0"/>
                  </a:lnTo>
                  <a:close/>
                </a:path>
              </a:pathLst>
            </a:custGeom>
            <a:gradFill rotWithShape="0">
              <a:gsLst>
                <a:gs pos="0">
                  <a:schemeClr val="bg1">
                    <a:gamma/>
                    <a:shade val="69804"/>
                    <a:invGamma/>
                  </a:schemeClr>
                </a:gs>
                <a:gs pos="100000">
                  <a:schemeClr val="bg1"/>
                </a:gs>
              </a:gsLst>
              <a:lin ang="2700000" scaled="1"/>
            </a:gradFill>
            <a:ln w="9525">
              <a:noFill/>
              <a:round/>
              <a:headEnd/>
              <a:tailEnd/>
            </a:ln>
          </p:spPr>
          <p:txBody>
            <a:bodyPr/>
            <a:lstStyle/>
            <a:p>
              <a:endParaRPr lang="en-US"/>
            </a:p>
          </p:txBody>
        </p:sp>
        <p:sp>
          <p:nvSpPr>
            <p:cNvPr id="102418" name="Freeform 18"/>
            <p:cNvSpPr>
              <a:spLocks/>
            </p:cNvSpPr>
            <p:nvPr/>
          </p:nvSpPr>
          <p:spPr bwMode="hidden">
            <a:xfrm>
              <a:off x="5435" y="2702"/>
              <a:ext cx="323" cy="299"/>
            </a:xfrm>
            <a:custGeom>
              <a:avLst/>
              <a:gdLst/>
              <a:ahLst/>
              <a:cxnLst>
                <a:cxn ang="0">
                  <a:pos x="323" y="299"/>
                </a:cxn>
                <a:cxn ang="0">
                  <a:pos x="323" y="263"/>
                </a:cxn>
                <a:cxn ang="0">
                  <a:pos x="18" y="0"/>
                </a:cxn>
                <a:cxn ang="0">
                  <a:pos x="0" y="23"/>
                </a:cxn>
                <a:cxn ang="0">
                  <a:pos x="323" y="299"/>
                </a:cxn>
                <a:cxn ang="0">
                  <a:pos x="323" y="299"/>
                </a:cxn>
              </a:cxnLst>
              <a:rect l="0" t="0" r="r" b="b"/>
              <a:pathLst>
                <a:path w="323" h="299">
                  <a:moveTo>
                    <a:pt x="323" y="299"/>
                  </a:moveTo>
                  <a:lnTo>
                    <a:pt x="323" y="263"/>
                  </a:lnTo>
                  <a:lnTo>
                    <a:pt x="18" y="0"/>
                  </a:lnTo>
                  <a:lnTo>
                    <a:pt x="0" y="23"/>
                  </a:lnTo>
                  <a:lnTo>
                    <a:pt x="323" y="299"/>
                  </a:lnTo>
                  <a:lnTo>
                    <a:pt x="323" y="299"/>
                  </a:lnTo>
                  <a:close/>
                </a:path>
              </a:pathLst>
            </a:custGeom>
            <a:gradFill rotWithShape="0">
              <a:gsLst>
                <a:gs pos="0">
                  <a:schemeClr val="bg1"/>
                </a:gs>
                <a:gs pos="100000">
                  <a:schemeClr val="bg1">
                    <a:gamma/>
                    <a:tint val="94118"/>
                    <a:invGamma/>
                  </a:schemeClr>
                </a:gs>
              </a:gsLst>
              <a:lin ang="2700000" scaled="1"/>
            </a:gradFill>
            <a:ln w="9525">
              <a:noFill/>
              <a:round/>
              <a:headEnd/>
              <a:tailEnd/>
            </a:ln>
          </p:spPr>
          <p:txBody>
            <a:bodyPr/>
            <a:lstStyle/>
            <a:p>
              <a:endParaRPr lang="en-US"/>
            </a:p>
          </p:txBody>
        </p:sp>
        <p:sp>
          <p:nvSpPr>
            <p:cNvPr id="102419" name="Freeform 19"/>
            <p:cNvSpPr>
              <a:spLocks/>
            </p:cNvSpPr>
            <p:nvPr/>
          </p:nvSpPr>
          <p:spPr bwMode="hidden">
            <a:xfrm>
              <a:off x="5477" y="2588"/>
              <a:ext cx="281" cy="335"/>
            </a:xfrm>
            <a:custGeom>
              <a:avLst/>
              <a:gdLst/>
              <a:ahLst/>
              <a:cxnLst>
                <a:cxn ang="0">
                  <a:pos x="281" y="335"/>
                </a:cxn>
                <a:cxn ang="0">
                  <a:pos x="281" y="173"/>
                </a:cxn>
                <a:cxn ang="0">
                  <a:pos x="96" y="0"/>
                </a:cxn>
                <a:cxn ang="0">
                  <a:pos x="0" y="90"/>
                </a:cxn>
                <a:cxn ang="0">
                  <a:pos x="281" y="335"/>
                </a:cxn>
                <a:cxn ang="0">
                  <a:pos x="281" y="335"/>
                </a:cxn>
              </a:cxnLst>
              <a:rect l="0" t="0" r="r" b="b"/>
              <a:pathLst>
                <a:path w="281" h="335">
                  <a:moveTo>
                    <a:pt x="281" y="335"/>
                  </a:moveTo>
                  <a:lnTo>
                    <a:pt x="281" y="173"/>
                  </a:lnTo>
                  <a:lnTo>
                    <a:pt x="96" y="0"/>
                  </a:lnTo>
                  <a:lnTo>
                    <a:pt x="0" y="90"/>
                  </a:lnTo>
                  <a:lnTo>
                    <a:pt x="281" y="335"/>
                  </a:lnTo>
                  <a:lnTo>
                    <a:pt x="281" y="335"/>
                  </a:lnTo>
                  <a:close/>
                </a:path>
              </a:pathLst>
            </a:custGeom>
            <a:solidFill>
              <a:schemeClr val="bg1"/>
            </a:solidFill>
            <a:ln w="9525">
              <a:noFill/>
              <a:round/>
              <a:headEnd/>
              <a:tailEnd/>
            </a:ln>
          </p:spPr>
          <p:txBody>
            <a:bodyPr/>
            <a:lstStyle/>
            <a:p>
              <a:endParaRPr lang="en-US"/>
            </a:p>
          </p:txBody>
        </p:sp>
        <p:sp>
          <p:nvSpPr>
            <p:cNvPr id="102420" name="Freeform 20"/>
            <p:cNvSpPr>
              <a:spLocks/>
            </p:cNvSpPr>
            <p:nvPr/>
          </p:nvSpPr>
          <p:spPr bwMode="hidden">
            <a:xfrm>
              <a:off x="2454" y="0"/>
              <a:ext cx="3119" cy="2678"/>
            </a:xfrm>
            <a:custGeom>
              <a:avLst/>
              <a:gdLst/>
              <a:ahLst/>
              <a:cxnLst>
                <a:cxn ang="0">
                  <a:pos x="0" y="0"/>
                </a:cxn>
                <a:cxn ang="0">
                  <a:pos x="3026" y="2680"/>
                </a:cxn>
                <a:cxn ang="0">
                  <a:pos x="3122" y="2590"/>
                </a:cxn>
                <a:cxn ang="0">
                  <a:pos x="383" y="0"/>
                </a:cxn>
                <a:cxn ang="0">
                  <a:pos x="0" y="0"/>
                </a:cxn>
                <a:cxn ang="0">
                  <a:pos x="0" y="0"/>
                </a:cxn>
              </a:cxnLst>
              <a:rect l="0" t="0" r="r" b="b"/>
              <a:pathLst>
                <a:path w="3122" h="2680">
                  <a:moveTo>
                    <a:pt x="0" y="0"/>
                  </a:moveTo>
                  <a:lnTo>
                    <a:pt x="3026" y="2680"/>
                  </a:lnTo>
                  <a:lnTo>
                    <a:pt x="3122" y="2590"/>
                  </a:lnTo>
                  <a:lnTo>
                    <a:pt x="383" y="0"/>
                  </a:lnTo>
                  <a:lnTo>
                    <a:pt x="0" y="0"/>
                  </a:lnTo>
                  <a:lnTo>
                    <a:pt x="0" y="0"/>
                  </a:lnTo>
                  <a:close/>
                </a:path>
              </a:pathLst>
            </a:custGeom>
            <a:gradFill rotWithShape="0">
              <a:gsLst>
                <a:gs pos="0">
                  <a:schemeClr val="bg1">
                    <a:gamma/>
                    <a:shade val="46275"/>
                    <a:invGamma/>
                  </a:schemeClr>
                </a:gs>
                <a:gs pos="100000">
                  <a:schemeClr val="bg1"/>
                </a:gs>
              </a:gsLst>
              <a:lin ang="2700000" scaled="1"/>
            </a:gradFill>
            <a:ln w="9525">
              <a:noFill/>
              <a:round/>
              <a:headEnd/>
              <a:tailEnd/>
            </a:ln>
          </p:spPr>
          <p:txBody>
            <a:bodyPr/>
            <a:lstStyle/>
            <a:p>
              <a:endParaRPr lang="en-US"/>
            </a:p>
          </p:txBody>
        </p:sp>
        <p:sp>
          <p:nvSpPr>
            <p:cNvPr id="102421" name="Freeform 21"/>
            <p:cNvSpPr>
              <a:spLocks/>
            </p:cNvSpPr>
            <p:nvPr/>
          </p:nvSpPr>
          <p:spPr bwMode="hidden">
            <a:xfrm>
              <a:off x="5626" y="2534"/>
              <a:ext cx="132" cy="132"/>
            </a:xfrm>
            <a:custGeom>
              <a:avLst/>
              <a:gdLst/>
              <a:ahLst/>
              <a:cxnLst>
                <a:cxn ang="0">
                  <a:pos x="132" y="132"/>
                </a:cxn>
                <a:cxn ang="0">
                  <a:pos x="0" y="0"/>
                </a:cxn>
                <a:cxn ang="0">
                  <a:pos x="0" y="0"/>
                </a:cxn>
                <a:cxn ang="0">
                  <a:pos x="132" y="132"/>
                </a:cxn>
                <a:cxn ang="0">
                  <a:pos x="132" y="132"/>
                </a:cxn>
              </a:cxnLst>
              <a:rect l="0" t="0" r="r" b="b"/>
              <a:pathLst>
                <a:path w="132" h="132">
                  <a:moveTo>
                    <a:pt x="132" y="132"/>
                  </a:moveTo>
                  <a:lnTo>
                    <a:pt x="0" y="0"/>
                  </a:lnTo>
                  <a:lnTo>
                    <a:pt x="0" y="0"/>
                  </a:lnTo>
                  <a:lnTo>
                    <a:pt x="132" y="132"/>
                  </a:lnTo>
                  <a:lnTo>
                    <a:pt x="132" y="132"/>
                  </a:lnTo>
                  <a:close/>
                </a:path>
              </a:pathLst>
            </a:custGeom>
            <a:solidFill>
              <a:srgbClr val="FF9999"/>
            </a:solidFill>
            <a:ln w="9525">
              <a:noFill/>
              <a:round/>
              <a:headEnd/>
              <a:tailEnd/>
            </a:ln>
          </p:spPr>
          <p:txBody>
            <a:bodyPr/>
            <a:lstStyle/>
            <a:p>
              <a:endParaRPr lang="en-US"/>
            </a:p>
          </p:txBody>
        </p:sp>
        <p:sp>
          <p:nvSpPr>
            <p:cNvPr id="102422" name="Freeform 22"/>
            <p:cNvSpPr>
              <a:spLocks/>
            </p:cNvSpPr>
            <p:nvPr/>
          </p:nvSpPr>
          <p:spPr bwMode="hidden">
            <a:xfrm>
              <a:off x="3112" y="0"/>
              <a:ext cx="2514" cy="2534"/>
            </a:xfrm>
            <a:custGeom>
              <a:avLst/>
              <a:gdLst/>
              <a:ahLst/>
              <a:cxnLst>
                <a:cxn ang="0">
                  <a:pos x="0" y="0"/>
                </a:cxn>
                <a:cxn ang="0">
                  <a:pos x="2517" y="2536"/>
                </a:cxn>
                <a:cxn ang="0">
                  <a:pos x="2517" y="2536"/>
                </a:cxn>
                <a:cxn ang="0">
                  <a:pos x="66" y="0"/>
                </a:cxn>
                <a:cxn ang="0">
                  <a:pos x="0" y="0"/>
                </a:cxn>
                <a:cxn ang="0">
                  <a:pos x="0" y="0"/>
                </a:cxn>
              </a:cxnLst>
              <a:rect l="0" t="0" r="r" b="b"/>
              <a:pathLst>
                <a:path w="2517" h="2536">
                  <a:moveTo>
                    <a:pt x="0" y="0"/>
                  </a:moveTo>
                  <a:lnTo>
                    <a:pt x="2517" y="2536"/>
                  </a:lnTo>
                  <a:lnTo>
                    <a:pt x="2517" y="2536"/>
                  </a:lnTo>
                  <a:lnTo>
                    <a:pt x="66" y="0"/>
                  </a:lnTo>
                  <a:lnTo>
                    <a:pt x="0" y="0"/>
                  </a:lnTo>
                  <a:lnTo>
                    <a:pt x="0" y="0"/>
                  </a:lnTo>
                  <a:close/>
                </a:path>
              </a:pathLst>
            </a:custGeom>
            <a:gradFill rotWithShape="0">
              <a:gsLst>
                <a:gs pos="0">
                  <a:schemeClr val="bg1">
                    <a:gamma/>
                    <a:shade val="51373"/>
                    <a:invGamma/>
                  </a:schemeClr>
                </a:gs>
                <a:gs pos="100000">
                  <a:schemeClr val="bg1"/>
                </a:gs>
              </a:gsLst>
              <a:lin ang="2700000" scaled="1"/>
            </a:gradFill>
            <a:ln w="9525">
              <a:noFill/>
              <a:round/>
              <a:headEnd/>
              <a:tailEnd/>
            </a:ln>
          </p:spPr>
          <p:txBody>
            <a:bodyPr/>
            <a:lstStyle/>
            <a:p>
              <a:endParaRPr lang="en-US"/>
            </a:p>
          </p:txBody>
        </p:sp>
        <p:sp>
          <p:nvSpPr>
            <p:cNvPr id="102423" name="Freeform 23"/>
            <p:cNvSpPr>
              <a:spLocks/>
            </p:cNvSpPr>
            <p:nvPr/>
          </p:nvSpPr>
          <p:spPr bwMode="hidden">
            <a:xfrm>
              <a:off x="3488" y="0"/>
              <a:ext cx="2198" cy="2480"/>
            </a:xfrm>
            <a:custGeom>
              <a:avLst/>
              <a:gdLst/>
              <a:ahLst/>
              <a:cxnLst>
                <a:cxn ang="0">
                  <a:pos x="0" y="0"/>
                </a:cxn>
                <a:cxn ang="0">
                  <a:pos x="2188" y="2482"/>
                </a:cxn>
                <a:cxn ang="0">
                  <a:pos x="2200" y="2476"/>
                </a:cxn>
                <a:cxn ang="0">
                  <a:pos x="317" y="0"/>
                </a:cxn>
                <a:cxn ang="0">
                  <a:pos x="0" y="0"/>
                </a:cxn>
                <a:cxn ang="0">
                  <a:pos x="0" y="0"/>
                </a:cxn>
              </a:cxnLst>
              <a:rect l="0" t="0" r="r" b="b"/>
              <a:pathLst>
                <a:path w="2200" h="2482">
                  <a:moveTo>
                    <a:pt x="0" y="0"/>
                  </a:moveTo>
                  <a:lnTo>
                    <a:pt x="2188" y="2482"/>
                  </a:lnTo>
                  <a:lnTo>
                    <a:pt x="2200" y="2476"/>
                  </a:lnTo>
                  <a:lnTo>
                    <a:pt x="317" y="0"/>
                  </a:lnTo>
                  <a:lnTo>
                    <a:pt x="0" y="0"/>
                  </a:lnTo>
                  <a:lnTo>
                    <a:pt x="0" y="0"/>
                  </a:lnTo>
                  <a:close/>
                </a:path>
              </a:pathLst>
            </a:custGeom>
            <a:gradFill rotWithShape="0">
              <a:gsLst>
                <a:gs pos="0">
                  <a:schemeClr val="bg2">
                    <a:gamma/>
                    <a:shade val="78824"/>
                    <a:invGamma/>
                  </a:schemeClr>
                </a:gs>
                <a:gs pos="100000">
                  <a:schemeClr val="bg2"/>
                </a:gs>
              </a:gsLst>
              <a:lin ang="5400000" scaled="1"/>
            </a:gradFill>
            <a:ln w="9525" cap="flat" cmpd="sng">
              <a:noFill/>
              <a:prstDash val="solid"/>
              <a:round/>
              <a:headEnd type="none" w="med" len="med"/>
              <a:tailEnd type="none" w="med" len="med"/>
            </a:ln>
            <a:effectLst/>
          </p:spPr>
          <p:txBody>
            <a:bodyPr/>
            <a:lstStyle/>
            <a:p>
              <a:endParaRPr lang="en-US"/>
            </a:p>
          </p:txBody>
        </p:sp>
        <p:sp>
          <p:nvSpPr>
            <p:cNvPr id="102424" name="Freeform 24"/>
            <p:cNvSpPr>
              <a:spLocks/>
            </p:cNvSpPr>
            <p:nvPr/>
          </p:nvSpPr>
          <p:spPr bwMode="hidden">
            <a:xfrm>
              <a:off x="5674" y="2474"/>
              <a:ext cx="84" cy="96"/>
            </a:xfrm>
            <a:custGeom>
              <a:avLst/>
              <a:gdLst/>
              <a:ahLst/>
              <a:cxnLst>
                <a:cxn ang="0">
                  <a:pos x="84" y="96"/>
                </a:cxn>
                <a:cxn ang="0">
                  <a:pos x="84" y="90"/>
                </a:cxn>
                <a:cxn ang="0">
                  <a:pos x="12" y="0"/>
                </a:cxn>
                <a:cxn ang="0">
                  <a:pos x="0" y="6"/>
                </a:cxn>
                <a:cxn ang="0">
                  <a:pos x="84" y="96"/>
                </a:cxn>
                <a:cxn ang="0">
                  <a:pos x="84" y="96"/>
                </a:cxn>
              </a:cxnLst>
              <a:rect l="0" t="0" r="r" b="b"/>
              <a:pathLst>
                <a:path w="84" h="96">
                  <a:moveTo>
                    <a:pt x="84" y="96"/>
                  </a:moveTo>
                  <a:lnTo>
                    <a:pt x="84" y="90"/>
                  </a:lnTo>
                  <a:lnTo>
                    <a:pt x="12" y="0"/>
                  </a:lnTo>
                  <a:lnTo>
                    <a:pt x="0" y="6"/>
                  </a:lnTo>
                  <a:lnTo>
                    <a:pt x="84" y="96"/>
                  </a:lnTo>
                  <a:lnTo>
                    <a:pt x="84" y="96"/>
                  </a:lnTo>
                  <a:close/>
                </a:path>
              </a:pathLst>
            </a:custGeom>
            <a:gradFill rotWithShape="0">
              <a:gsLst>
                <a:gs pos="0">
                  <a:schemeClr val="bg1"/>
                </a:gs>
                <a:gs pos="100000">
                  <a:schemeClr val="bg1">
                    <a:gamma/>
                    <a:tint val="90980"/>
                    <a:invGamma/>
                  </a:schemeClr>
                </a:gs>
              </a:gsLst>
              <a:lin ang="2700000" scaled="1"/>
            </a:gradFill>
            <a:ln w="9525">
              <a:noFill/>
              <a:round/>
              <a:headEnd/>
              <a:tailEnd/>
            </a:ln>
          </p:spPr>
          <p:txBody>
            <a:bodyPr/>
            <a:lstStyle/>
            <a:p>
              <a:endParaRPr lang="en-US"/>
            </a:p>
          </p:txBody>
        </p:sp>
        <p:sp>
          <p:nvSpPr>
            <p:cNvPr id="102425" name="Freeform 25"/>
            <p:cNvSpPr>
              <a:spLocks/>
            </p:cNvSpPr>
            <p:nvPr/>
          </p:nvSpPr>
          <p:spPr bwMode="hidden">
            <a:xfrm>
              <a:off x="5603" y="850"/>
              <a:ext cx="155" cy="516"/>
            </a:xfrm>
            <a:custGeom>
              <a:avLst/>
              <a:gdLst/>
              <a:ahLst/>
              <a:cxnLst>
                <a:cxn ang="0">
                  <a:pos x="155" y="516"/>
                </a:cxn>
                <a:cxn ang="0">
                  <a:pos x="155" y="204"/>
                </a:cxn>
                <a:cxn ang="0">
                  <a:pos x="77" y="0"/>
                </a:cxn>
                <a:cxn ang="0">
                  <a:pos x="0" y="192"/>
                </a:cxn>
                <a:cxn ang="0">
                  <a:pos x="155" y="516"/>
                </a:cxn>
                <a:cxn ang="0">
                  <a:pos x="155" y="516"/>
                </a:cxn>
              </a:cxnLst>
              <a:rect l="0" t="0" r="r" b="b"/>
              <a:pathLst>
                <a:path w="155" h="516">
                  <a:moveTo>
                    <a:pt x="155" y="516"/>
                  </a:moveTo>
                  <a:lnTo>
                    <a:pt x="155" y="204"/>
                  </a:lnTo>
                  <a:lnTo>
                    <a:pt x="77" y="0"/>
                  </a:lnTo>
                  <a:lnTo>
                    <a:pt x="0" y="192"/>
                  </a:lnTo>
                  <a:lnTo>
                    <a:pt x="155" y="516"/>
                  </a:lnTo>
                  <a:lnTo>
                    <a:pt x="155" y="516"/>
                  </a:lnTo>
                  <a:close/>
                </a:path>
              </a:pathLst>
            </a:custGeom>
            <a:solidFill>
              <a:schemeClr val="bg2"/>
            </a:solidFill>
            <a:ln w="9525">
              <a:noFill/>
              <a:round/>
              <a:headEnd/>
              <a:tailEnd/>
            </a:ln>
          </p:spPr>
          <p:txBody>
            <a:bodyPr/>
            <a:lstStyle/>
            <a:p>
              <a:endParaRPr lang="en-US"/>
            </a:p>
          </p:txBody>
        </p:sp>
        <p:sp>
          <p:nvSpPr>
            <p:cNvPr id="102426" name="Freeform 26"/>
            <p:cNvSpPr>
              <a:spLocks/>
            </p:cNvSpPr>
            <p:nvPr/>
          </p:nvSpPr>
          <p:spPr bwMode="hidden">
            <a:xfrm>
              <a:off x="5107" y="0"/>
              <a:ext cx="573" cy="1042"/>
            </a:xfrm>
            <a:custGeom>
              <a:avLst/>
              <a:gdLst/>
              <a:ahLst/>
              <a:cxnLst>
                <a:cxn ang="0">
                  <a:pos x="0" y="0"/>
                </a:cxn>
                <a:cxn ang="0">
                  <a:pos x="497" y="1043"/>
                </a:cxn>
                <a:cxn ang="0">
                  <a:pos x="574" y="851"/>
                </a:cxn>
                <a:cxn ang="0">
                  <a:pos x="251" y="0"/>
                </a:cxn>
                <a:cxn ang="0">
                  <a:pos x="0" y="0"/>
                </a:cxn>
                <a:cxn ang="0">
                  <a:pos x="0" y="0"/>
                </a:cxn>
              </a:cxnLst>
              <a:rect l="0" t="0" r="r" b="b"/>
              <a:pathLst>
                <a:path w="574" h="1043">
                  <a:moveTo>
                    <a:pt x="0" y="0"/>
                  </a:moveTo>
                  <a:lnTo>
                    <a:pt x="497" y="1043"/>
                  </a:lnTo>
                  <a:lnTo>
                    <a:pt x="574" y="851"/>
                  </a:lnTo>
                  <a:lnTo>
                    <a:pt x="251" y="0"/>
                  </a:lnTo>
                  <a:lnTo>
                    <a:pt x="0" y="0"/>
                  </a:lnTo>
                  <a:lnTo>
                    <a:pt x="0" y="0"/>
                  </a:lnTo>
                  <a:close/>
                </a:path>
              </a:pathLst>
            </a:custGeom>
            <a:gradFill rotWithShape="0">
              <a:gsLst>
                <a:gs pos="0">
                  <a:schemeClr val="bg2">
                    <a:gamma/>
                    <a:shade val="66667"/>
                    <a:invGamma/>
                  </a:schemeClr>
                </a:gs>
                <a:gs pos="100000">
                  <a:schemeClr val="bg2"/>
                </a:gs>
              </a:gsLst>
              <a:lin ang="5400000" scaled="1"/>
            </a:gradFill>
            <a:ln w="9525">
              <a:noFill/>
              <a:round/>
              <a:headEnd/>
              <a:tailEnd/>
            </a:ln>
          </p:spPr>
          <p:txBody>
            <a:bodyPr/>
            <a:lstStyle/>
            <a:p>
              <a:endParaRPr lang="en-US"/>
            </a:p>
          </p:txBody>
        </p:sp>
        <p:sp>
          <p:nvSpPr>
            <p:cNvPr id="102427" name="Freeform 27"/>
            <p:cNvSpPr>
              <a:spLocks/>
            </p:cNvSpPr>
            <p:nvPr/>
          </p:nvSpPr>
          <p:spPr bwMode="hidden">
            <a:xfrm>
              <a:off x="5411" y="0"/>
              <a:ext cx="341" cy="796"/>
            </a:xfrm>
            <a:custGeom>
              <a:avLst/>
              <a:gdLst/>
              <a:ahLst/>
              <a:cxnLst>
                <a:cxn ang="0">
                  <a:pos x="144" y="0"/>
                </a:cxn>
                <a:cxn ang="0">
                  <a:pos x="0" y="0"/>
                </a:cxn>
                <a:cxn ang="0">
                  <a:pos x="287" y="797"/>
                </a:cxn>
                <a:cxn ang="0">
                  <a:pos x="341" y="653"/>
                </a:cxn>
                <a:cxn ang="0">
                  <a:pos x="144" y="0"/>
                </a:cxn>
                <a:cxn ang="0">
                  <a:pos x="144" y="0"/>
                </a:cxn>
              </a:cxnLst>
              <a:rect l="0" t="0" r="r" b="b"/>
              <a:pathLst>
                <a:path w="341" h="797">
                  <a:moveTo>
                    <a:pt x="144" y="0"/>
                  </a:moveTo>
                  <a:lnTo>
                    <a:pt x="0" y="0"/>
                  </a:lnTo>
                  <a:lnTo>
                    <a:pt x="287" y="797"/>
                  </a:lnTo>
                  <a:lnTo>
                    <a:pt x="341" y="653"/>
                  </a:lnTo>
                  <a:lnTo>
                    <a:pt x="144" y="0"/>
                  </a:lnTo>
                  <a:lnTo>
                    <a:pt x="144" y="0"/>
                  </a:lnTo>
                  <a:close/>
                </a:path>
              </a:pathLst>
            </a:custGeom>
            <a:gradFill rotWithShape="0">
              <a:gsLst>
                <a:gs pos="0">
                  <a:schemeClr val="bg2">
                    <a:gamma/>
                    <a:shade val="69804"/>
                    <a:invGamma/>
                  </a:schemeClr>
                </a:gs>
                <a:gs pos="100000">
                  <a:schemeClr val="bg2"/>
                </a:gs>
              </a:gsLst>
              <a:lin ang="5400000" scaled="1"/>
            </a:gradFill>
            <a:ln w="9525">
              <a:noFill/>
              <a:round/>
              <a:headEnd/>
              <a:tailEnd/>
            </a:ln>
          </p:spPr>
          <p:txBody>
            <a:bodyPr/>
            <a:lstStyle/>
            <a:p>
              <a:endParaRPr lang="en-US"/>
            </a:p>
          </p:txBody>
        </p:sp>
        <p:sp>
          <p:nvSpPr>
            <p:cNvPr id="102428" name="Freeform 28"/>
            <p:cNvSpPr>
              <a:spLocks/>
            </p:cNvSpPr>
            <p:nvPr/>
          </p:nvSpPr>
          <p:spPr bwMode="hidden">
            <a:xfrm>
              <a:off x="5698" y="653"/>
              <a:ext cx="60" cy="311"/>
            </a:xfrm>
            <a:custGeom>
              <a:avLst/>
              <a:gdLst/>
              <a:ahLst/>
              <a:cxnLst>
                <a:cxn ang="0">
                  <a:pos x="0" y="144"/>
                </a:cxn>
                <a:cxn ang="0">
                  <a:pos x="60" y="312"/>
                </a:cxn>
                <a:cxn ang="0">
                  <a:pos x="60" y="6"/>
                </a:cxn>
                <a:cxn ang="0">
                  <a:pos x="54" y="0"/>
                </a:cxn>
                <a:cxn ang="0">
                  <a:pos x="0" y="144"/>
                </a:cxn>
                <a:cxn ang="0">
                  <a:pos x="0" y="144"/>
                </a:cxn>
              </a:cxnLst>
              <a:rect l="0" t="0" r="r" b="b"/>
              <a:pathLst>
                <a:path w="60" h="312">
                  <a:moveTo>
                    <a:pt x="0" y="144"/>
                  </a:moveTo>
                  <a:lnTo>
                    <a:pt x="60" y="312"/>
                  </a:lnTo>
                  <a:lnTo>
                    <a:pt x="60" y="6"/>
                  </a:lnTo>
                  <a:lnTo>
                    <a:pt x="54" y="0"/>
                  </a:lnTo>
                  <a:lnTo>
                    <a:pt x="0" y="144"/>
                  </a:lnTo>
                  <a:lnTo>
                    <a:pt x="0" y="144"/>
                  </a:lnTo>
                  <a:close/>
                </a:path>
              </a:pathLst>
            </a:custGeom>
            <a:solidFill>
              <a:schemeClr val="bg2"/>
            </a:solidFill>
            <a:ln w="9525">
              <a:noFill/>
              <a:round/>
              <a:headEnd/>
              <a:tailEnd/>
            </a:ln>
          </p:spPr>
          <p:txBody>
            <a:bodyPr/>
            <a:lstStyle/>
            <a:p>
              <a:endParaRPr lang="en-US"/>
            </a:p>
          </p:txBody>
        </p:sp>
        <p:sp>
          <p:nvSpPr>
            <p:cNvPr id="102429" name="Freeform 29"/>
            <p:cNvSpPr>
              <a:spLocks/>
            </p:cNvSpPr>
            <p:nvPr/>
          </p:nvSpPr>
          <p:spPr bwMode="hidden">
            <a:xfrm>
              <a:off x="2" y="1601"/>
              <a:ext cx="5752" cy="1864"/>
            </a:xfrm>
            <a:custGeom>
              <a:avLst/>
              <a:gdLst/>
              <a:ahLst/>
              <a:cxnLst>
                <a:cxn ang="0">
                  <a:pos x="0" y="371"/>
                </a:cxn>
                <a:cxn ang="0">
                  <a:pos x="5740" y="1864"/>
                </a:cxn>
                <a:cxn ang="0">
                  <a:pos x="5740" y="1834"/>
                </a:cxn>
                <a:cxn ang="0">
                  <a:pos x="0" y="0"/>
                </a:cxn>
                <a:cxn ang="0">
                  <a:pos x="0" y="371"/>
                </a:cxn>
                <a:cxn ang="0">
                  <a:pos x="0" y="371"/>
                </a:cxn>
              </a:cxnLst>
              <a:rect l="0" t="0" r="r" b="b"/>
              <a:pathLst>
                <a:path w="5740" h="1864">
                  <a:moveTo>
                    <a:pt x="0" y="371"/>
                  </a:moveTo>
                  <a:lnTo>
                    <a:pt x="5740" y="1864"/>
                  </a:lnTo>
                  <a:lnTo>
                    <a:pt x="5740" y="1834"/>
                  </a:lnTo>
                  <a:lnTo>
                    <a:pt x="0" y="0"/>
                  </a:lnTo>
                  <a:lnTo>
                    <a:pt x="0" y="371"/>
                  </a:lnTo>
                  <a:lnTo>
                    <a:pt x="0" y="371"/>
                  </a:lnTo>
                  <a:close/>
                </a:path>
              </a:pathLst>
            </a:custGeom>
            <a:gradFill rotWithShape="0">
              <a:gsLst>
                <a:gs pos="0">
                  <a:schemeClr val="bg1">
                    <a:gamma/>
                    <a:shade val="63529"/>
                    <a:invGamma/>
                  </a:schemeClr>
                </a:gs>
                <a:gs pos="100000">
                  <a:schemeClr val="bg1"/>
                </a:gs>
              </a:gsLst>
              <a:lin ang="2700000" scaled="1"/>
            </a:gradFill>
            <a:ln w="9525">
              <a:noFill/>
              <a:round/>
              <a:headEnd/>
              <a:tailEnd/>
            </a:ln>
          </p:spPr>
          <p:txBody>
            <a:bodyPr/>
            <a:lstStyle/>
            <a:p>
              <a:endParaRPr lang="en-US"/>
            </a:p>
          </p:txBody>
        </p:sp>
        <p:sp>
          <p:nvSpPr>
            <p:cNvPr id="102430" name="Freeform 30"/>
            <p:cNvSpPr>
              <a:spLocks/>
            </p:cNvSpPr>
            <p:nvPr/>
          </p:nvSpPr>
          <p:spPr bwMode="hidden">
            <a:xfrm>
              <a:off x="5754" y="3483"/>
              <a:ext cx="6" cy="6"/>
            </a:xfrm>
            <a:custGeom>
              <a:avLst/>
              <a:gdLst/>
              <a:ahLst/>
              <a:cxnLst>
                <a:cxn ang="0">
                  <a:pos x="6" y="6"/>
                </a:cxn>
                <a:cxn ang="0">
                  <a:pos x="0" y="0"/>
                </a:cxn>
                <a:cxn ang="0">
                  <a:pos x="0" y="6"/>
                </a:cxn>
                <a:cxn ang="0">
                  <a:pos x="6" y="6"/>
                </a:cxn>
                <a:cxn ang="0">
                  <a:pos x="6" y="6"/>
                </a:cxn>
              </a:cxnLst>
              <a:rect l="0" t="0" r="r" b="b"/>
              <a:pathLst>
                <a:path w="6" h="6">
                  <a:moveTo>
                    <a:pt x="6" y="6"/>
                  </a:moveTo>
                  <a:lnTo>
                    <a:pt x="0" y="0"/>
                  </a:lnTo>
                  <a:lnTo>
                    <a:pt x="0" y="6"/>
                  </a:lnTo>
                  <a:lnTo>
                    <a:pt x="6" y="6"/>
                  </a:lnTo>
                  <a:lnTo>
                    <a:pt x="6" y="6"/>
                  </a:lnTo>
                  <a:close/>
                </a:path>
              </a:pathLst>
            </a:custGeom>
            <a:solidFill>
              <a:srgbClr val="18FF00"/>
            </a:solidFill>
            <a:ln w="9525">
              <a:noFill/>
              <a:round/>
              <a:headEnd/>
              <a:tailEnd/>
            </a:ln>
          </p:spPr>
          <p:txBody>
            <a:bodyPr/>
            <a:lstStyle/>
            <a:p>
              <a:endParaRPr lang="en-US"/>
            </a:p>
          </p:txBody>
        </p:sp>
        <p:sp>
          <p:nvSpPr>
            <p:cNvPr id="102431" name="Freeform 31"/>
            <p:cNvSpPr>
              <a:spLocks/>
            </p:cNvSpPr>
            <p:nvPr/>
          </p:nvSpPr>
          <p:spPr bwMode="hidden">
            <a:xfrm>
              <a:off x="2" y="2152"/>
              <a:ext cx="5752" cy="1337"/>
            </a:xfrm>
            <a:custGeom>
              <a:avLst/>
              <a:gdLst/>
              <a:ahLst/>
              <a:cxnLst>
                <a:cxn ang="0">
                  <a:pos x="0" y="366"/>
                </a:cxn>
                <a:cxn ang="0">
                  <a:pos x="5740" y="1337"/>
                </a:cxn>
                <a:cxn ang="0">
                  <a:pos x="5740" y="1331"/>
                </a:cxn>
                <a:cxn ang="0">
                  <a:pos x="0" y="0"/>
                </a:cxn>
                <a:cxn ang="0">
                  <a:pos x="0" y="366"/>
                </a:cxn>
                <a:cxn ang="0">
                  <a:pos x="0" y="366"/>
                </a:cxn>
              </a:cxnLst>
              <a:rect l="0" t="0" r="r" b="b"/>
              <a:pathLst>
                <a:path w="5740" h="1337">
                  <a:moveTo>
                    <a:pt x="0" y="366"/>
                  </a:moveTo>
                  <a:lnTo>
                    <a:pt x="5740" y="1337"/>
                  </a:lnTo>
                  <a:lnTo>
                    <a:pt x="5740" y="1331"/>
                  </a:lnTo>
                  <a:lnTo>
                    <a:pt x="0" y="0"/>
                  </a:lnTo>
                  <a:lnTo>
                    <a:pt x="0" y="366"/>
                  </a:lnTo>
                  <a:lnTo>
                    <a:pt x="0" y="366"/>
                  </a:lnTo>
                  <a:close/>
                </a:path>
              </a:pathLst>
            </a:custGeom>
            <a:gradFill rotWithShape="0">
              <a:gsLst>
                <a:gs pos="0">
                  <a:schemeClr val="bg1">
                    <a:gamma/>
                    <a:shade val="60784"/>
                    <a:invGamma/>
                  </a:schemeClr>
                </a:gs>
                <a:gs pos="100000">
                  <a:schemeClr val="bg1"/>
                </a:gs>
              </a:gsLst>
              <a:lin ang="2700000" scaled="1"/>
            </a:gradFill>
            <a:ln w="9525">
              <a:noFill/>
              <a:round/>
              <a:headEnd/>
              <a:tailEnd/>
            </a:ln>
          </p:spPr>
          <p:txBody>
            <a:bodyPr/>
            <a:lstStyle/>
            <a:p>
              <a:endParaRPr lang="en-US"/>
            </a:p>
          </p:txBody>
        </p:sp>
        <p:sp>
          <p:nvSpPr>
            <p:cNvPr id="102432" name="Freeform 32"/>
            <p:cNvSpPr>
              <a:spLocks/>
            </p:cNvSpPr>
            <p:nvPr/>
          </p:nvSpPr>
          <p:spPr bwMode="hidden">
            <a:xfrm>
              <a:off x="2" y="3177"/>
              <a:ext cx="5752" cy="414"/>
            </a:xfrm>
            <a:custGeom>
              <a:avLst/>
              <a:gdLst/>
              <a:ahLst/>
              <a:cxnLst>
                <a:cxn ang="0">
                  <a:pos x="0" y="48"/>
                </a:cxn>
                <a:cxn ang="0">
                  <a:pos x="5740" y="414"/>
                </a:cxn>
                <a:cxn ang="0">
                  <a:pos x="5740" y="402"/>
                </a:cxn>
                <a:cxn ang="0">
                  <a:pos x="0" y="0"/>
                </a:cxn>
                <a:cxn ang="0">
                  <a:pos x="0" y="48"/>
                </a:cxn>
                <a:cxn ang="0">
                  <a:pos x="0" y="48"/>
                </a:cxn>
              </a:cxnLst>
              <a:rect l="0" t="0" r="r" b="b"/>
              <a:pathLst>
                <a:path w="5740" h="414">
                  <a:moveTo>
                    <a:pt x="0" y="48"/>
                  </a:moveTo>
                  <a:lnTo>
                    <a:pt x="5740" y="414"/>
                  </a:lnTo>
                  <a:lnTo>
                    <a:pt x="5740" y="402"/>
                  </a:lnTo>
                  <a:lnTo>
                    <a:pt x="0" y="0"/>
                  </a:lnTo>
                  <a:lnTo>
                    <a:pt x="0" y="48"/>
                  </a:lnTo>
                  <a:lnTo>
                    <a:pt x="0" y="48"/>
                  </a:lnTo>
                  <a:close/>
                </a:path>
              </a:pathLst>
            </a:custGeom>
            <a:gradFill rotWithShape="0">
              <a:gsLst>
                <a:gs pos="0">
                  <a:schemeClr val="bg1">
                    <a:gamma/>
                    <a:shade val="84706"/>
                    <a:invGamma/>
                  </a:schemeClr>
                </a:gs>
                <a:gs pos="100000">
                  <a:schemeClr val="bg1"/>
                </a:gs>
              </a:gsLst>
              <a:lin ang="0" scaled="1"/>
            </a:gradFill>
            <a:ln w="9525">
              <a:noFill/>
              <a:round/>
              <a:headEnd/>
              <a:tailEnd/>
            </a:ln>
          </p:spPr>
          <p:txBody>
            <a:bodyPr/>
            <a:lstStyle/>
            <a:p>
              <a:endParaRPr lang="en-US"/>
            </a:p>
          </p:txBody>
        </p:sp>
        <p:sp>
          <p:nvSpPr>
            <p:cNvPr id="102433" name="Freeform 33"/>
            <p:cNvSpPr>
              <a:spLocks/>
            </p:cNvSpPr>
            <p:nvPr/>
          </p:nvSpPr>
          <p:spPr bwMode="hidden">
            <a:xfrm>
              <a:off x="1297" y="0"/>
              <a:ext cx="4457" cy="3177"/>
            </a:xfrm>
            <a:custGeom>
              <a:avLst/>
              <a:gdLst/>
              <a:ahLst/>
              <a:cxnLst>
                <a:cxn ang="0">
                  <a:pos x="0" y="0"/>
                </a:cxn>
                <a:cxn ang="0">
                  <a:pos x="4448" y="3177"/>
                </a:cxn>
                <a:cxn ang="0">
                  <a:pos x="4448" y="3153"/>
                </a:cxn>
                <a:cxn ang="0">
                  <a:pos x="125" y="0"/>
                </a:cxn>
                <a:cxn ang="0">
                  <a:pos x="0" y="0"/>
                </a:cxn>
                <a:cxn ang="0">
                  <a:pos x="0" y="0"/>
                </a:cxn>
              </a:cxnLst>
              <a:rect l="0" t="0" r="r" b="b"/>
              <a:pathLst>
                <a:path w="4448" h="3177">
                  <a:moveTo>
                    <a:pt x="0" y="0"/>
                  </a:moveTo>
                  <a:lnTo>
                    <a:pt x="4448" y="3177"/>
                  </a:lnTo>
                  <a:lnTo>
                    <a:pt x="4448" y="3153"/>
                  </a:lnTo>
                  <a:lnTo>
                    <a:pt x="125" y="0"/>
                  </a:lnTo>
                  <a:lnTo>
                    <a:pt x="0" y="0"/>
                  </a:lnTo>
                  <a:lnTo>
                    <a:pt x="0" y="0"/>
                  </a:lnTo>
                  <a:close/>
                </a:path>
              </a:pathLst>
            </a:custGeom>
            <a:gradFill rotWithShape="0">
              <a:gsLst>
                <a:gs pos="0">
                  <a:schemeClr val="bg1">
                    <a:gamma/>
                    <a:shade val="48627"/>
                    <a:invGamma/>
                  </a:schemeClr>
                </a:gs>
                <a:gs pos="100000">
                  <a:schemeClr val="bg1"/>
                </a:gs>
              </a:gsLst>
              <a:lin ang="2700000" scaled="1"/>
            </a:gradFill>
            <a:ln w="9525">
              <a:noFill/>
              <a:round/>
              <a:headEnd/>
              <a:tailEnd/>
            </a:ln>
          </p:spPr>
          <p:txBody>
            <a:bodyPr/>
            <a:lstStyle/>
            <a:p>
              <a:endParaRPr lang="en-US"/>
            </a:p>
          </p:txBody>
        </p:sp>
        <p:sp>
          <p:nvSpPr>
            <p:cNvPr id="102434" name="Freeform 34"/>
            <p:cNvSpPr>
              <a:spLocks/>
            </p:cNvSpPr>
            <p:nvPr/>
          </p:nvSpPr>
          <p:spPr bwMode="hidden">
            <a:xfrm>
              <a:off x="3321" y="0"/>
              <a:ext cx="2433" cy="2614"/>
            </a:xfrm>
            <a:custGeom>
              <a:avLst/>
              <a:gdLst/>
              <a:ahLst/>
              <a:cxnLst>
                <a:cxn ang="0">
                  <a:pos x="0" y="0"/>
                </a:cxn>
                <a:cxn ang="0">
                  <a:pos x="2428" y="2614"/>
                </a:cxn>
                <a:cxn ang="0">
                  <a:pos x="2428" y="2608"/>
                </a:cxn>
                <a:cxn ang="0">
                  <a:pos x="66" y="0"/>
                </a:cxn>
                <a:cxn ang="0">
                  <a:pos x="0" y="0"/>
                </a:cxn>
                <a:cxn ang="0">
                  <a:pos x="0" y="0"/>
                </a:cxn>
              </a:cxnLst>
              <a:rect l="0" t="0" r="r" b="b"/>
              <a:pathLst>
                <a:path w="2428" h="2614">
                  <a:moveTo>
                    <a:pt x="0" y="0"/>
                  </a:moveTo>
                  <a:lnTo>
                    <a:pt x="2428" y="2614"/>
                  </a:lnTo>
                  <a:lnTo>
                    <a:pt x="2428" y="2608"/>
                  </a:lnTo>
                  <a:lnTo>
                    <a:pt x="66" y="0"/>
                  </a:lnTo>
                  <a:lnTo>
                    <a:pt x="0" y="0"/>
                  </a:lnTo>
                  <a:lnTo>
                    <a:pt x="0" y="0"/>
                  </a:lnTo>
                  <a:close/>
                </a:path>
              </a:pathLst>
            </a:custGeom>
            <a:gradFill rotWithShape="0">
              <a:gsLst>
                <a:gs pos="0">
                  <a:schemeClr val="bg1">
                    <a:gamma/>
                    <a:shade val="84706"/>
                    <a:invGamma/>
                  </a:schemeClr>
                </a:gs>
                <a:gs pos="100000">
                  <a:schemeClr val="bg1"/>
                </a:gs>
              </a:gsLst>
              <a:lin ang="2700000" scaled="1"/>
            </a:gradFill>
            <a:ln w="9525">
              <a:noFill/>
              <a:round/>
              <a:headEnd/>
              <a:tailEnd/>
            </a:ln>
          </p:spPr>
          <p:txBody>
            <a:bodyPr/>
            <a:lstStyle/>
            <a:p>
              <a:endParaRPr lang="en-US"/>
            </a:p>
          </p:txBody>
        </p:sp>
        <p:sp>
          <p:nvSpPr>
            <p:cNvPr id="102435" name="Freeform 35"/>
            <p:cNvSpPr>
              <a:spLocks/>
            </p:cNvSpPr>
            <p:nvPr/>
          </p:nvSpPr>
          <p:spPr bwMode="hidden">
            <a:xfrm>
              <a:off x="3950" y="0"/>
              <a:ext cx="1804" cy="2464"/>
            </a:xfrm>
            <a:custGeom>
              <a:avLst/>
              <a:gdLst/>
              <a:ahLst/>
              <a:cxnLst>
                <a:cxn ang="0">
                  <a:pos x="485" y="0"/>
                </a:cxn>
                <a:cxn ang="0">
                  <a:pos x="0" y="0"/>
                </a:cxn>
                <a:cxn ang="0">
                  <a:pos x="1800" y="2464"/>
                </a:cxn>
                <a:cxn ang="0">
                  <a:pos x="1800" y="2248"/>
                </a:cxn>
                <a:cxn ang="0">
                  <a:pos x="1794" y="2248"/>
                </a:cxn>
                <a:cxn ang="0">
                  <a:pos x="485" y="0"/>
                </a:cxn>
                <a:cxn ang="0">
                  <a:pos x="485" y="0"/>
                </a:cxn>
              </a:cxnLst>
              <a:rect l="0" t="0" r="r" b="b"/>
              <a:pathLst>
                <a:path w="1800" h="2464">
                  <a:moveTo>
                    <a:pt x="485" y="0"/>
                  </a:moveTo>
                  <a:lnTo>
                    <a:pt x="0" y="0"/>
                  </a:lnTo>
                  <a:lnTo>
                    <a:pt x="1800" y="2464"/>
                  </a:lnTo>
                  <a:lnTo>
                    <a:pt x="1800" y="2248"/>
                  </a:lnTo>
                  <a:lnTo>
                    <a:pt x="1794" y="2248"/>
                  </a:lnTo>
                  <a:lnTo>
                    <a:pt x="485" y="0"/>
                  </a:lnTo>
                  <a:lnTo>
                    <a:pt x="485" y="0"/>
                  </a:lnTo>
                  <a:close/>
                </a:path>
              </a:pathLst>
            </a:custGeom>
            <a:gradFill rotWithShape="0">
              <a:gsLst>
                <a:gs pos="0">
                  <a:schemeClr val="bg2">
                    <a:gamma/>
                    <a:shade val="78824"/>
                    <a:invGamma/>
                  </a:schemeClr>
                </a:gs>
                <a:gs pos="100000">
                  <a:schemeClr val="bg2"/>
                </a:gs>
              </a:gsLst>
              <a:lin ang="5400000" scaled="1"/>
            </a:gradFill>
            <a:ln w="9525">
              <a:noFill/>
              <a:round/>
              <a:headEnd/>
              <a:tailEnd/>
            </a:ln>
          </p:spPr>
          <p:txBody>
            <a:bodyPr/>
            <a:lstStyle/>
            <a:p>
              <a:endParaRPr lang="en-US"/>
            </a:p>
          </p:txBody>
        </p:sp>
        <p:sp>
          <p:nvSpPr>
            <p:cNvPr id="102436" name="Freeform 36"/>
            <p:cNvSpPr>
              <a:spLocks/>
            </p:cNvSpPr>
            <p:nvPr/>
          </p:nvSpPr>
          <p:spPr bwMode="hidden">
            <a:xfrm>
              <a:off x="4519" y="0"/>
              <a:ext cx="1235" cy="2074"/>
            </a:xfrm>
            <a:custGeom>
              <a:avLst/>
              <a:gdLst/>
              <a:ahLst/>
              <a:cxnLst>
                <a:cxn ang="0">
                  <a:pos x="0" y="0"/>
                </a:cxn>
                <a:cxn ang="0">
                  <a:pos x="1232" y="2074"/>
                </a:cxn>
                <a:cxn ang="0">
                  <a:pos x="1232" y="2038"/>
                </a:cxn>
                <a:cxn ang="0">
                  <a:pos x="42" y="0"/>
                </a:cxn>
                <a:cxn ang="0">
                  <a:pos x="0" y="0"/>
                </a:cxn>
                <a:cxn ang="0">
                  <a:pos x="0" y="0"/>
                </a:cxn>
              </a:cxnLst>
              <a:rect l="0" t="0" r="r" b="b"/>
              <a:pathLst>
                <a:path w="1232" h="2074">
                  <a:moveTo>
                    <a:pt x="0" y="0"/>
                  </a:moveTo>
                  <a:lnTo>
                    <a:pt x="1232" y="2074"/>
                  </a:lnTo>
                  <a:lnTo>
                    <a:pt x="1232" y="2038"/>
                  </a:lnTo>
                  <a:lnTo>
                    <a:pt x="42" y="0"/>
                  </a:lnTo>
                  <a:lnTo>
                    <a:pt x="0" y="0"/>
                  </a:lnTo>
                  <a:lnTo>
                    <a:pt x="0" y="0"/>
                  </a:lnTo>
                  <a:close/>
                </a:path>
              </a:pathLst>
            </a:custGeom>
            <a:gradFill rotWithShape="0">
              <a:gsLst>
                <a:gs pos="0">
                  <a:schemeClr val="bg1">
                    <a:gamma/>
                    <a:shade val="57647"/>
                    <a:invGamma/>
                  </a:schemeClr>
                </a:gs>
                <a:gs pos="100000">
                  <a:schemeClr val="bg1"/>
                </a:gs>
              </a:gsLst>
              <a:lin ang="2700000" scaled="1"/>
            </a:gradFill>
            <a:ln w="9525">
              <a:noFill/>
              <a:round/>
              <a:headEnd/>
              <a:tailEnd/>
            </a:ln>
          </p:spPr>
          <p:txBody>
            <a:bodyPr/>
            <a:lstStyle/>
            <a:p>
              <a:endParaRPr lang="en-US"/>
            </a:p>
          </p:txBody>
        </p:sp>
        <p:sp>
          <p:nvSpPr>
            <p:cNvPr id="102437" name="Freeform 37"/>
            <p:cNvSpPr>
              <a:spLocks/>
            </p:cNvSpPr>
            <p:nvPr/>
          </p:nvSpPr>
          <p:spPr bwMode="hidden">
            <a:xfrm>
              <a:off x="4694" y="0"/>
              <a:ext cx="1060" cy="1936"/>
            </a:xfrm>
            <a:custGeom>
              <a:avLst/>
              <a:gdLst/>
              <a:ahLst/>
              <a:cxnLst>
                <a:cxn ang="0">
                  <a:pos x="0" y="0"/>
                </a:cxn>
                <a:cxn ang="0">
                  <a:pos x="1058" y="1936"/>
                </a:cxn>
                <a:cxn ang="0">
                  <a:pos x="1058" y="1930"/>
                </a:cxn>
                <a:cxn ang="0">
                  <a:pos x="54" y="0"/>
                </a:cxn>
                <a:cxn ang="0">
                  <a:pos x="0" y="0"/>
                </a:cxn>
                <a:cxn ang="0">
                  <a:pos x="0" y="0"/>
                </a:cxn>
              </a:cxnLst>
              <a:rect l="0" t="0" r="r" b="b"/>
              <a:pathLst>
                <a:path w="1058" h="1936">
                  <a:moveTo>
                    <a:pt x="0" y="0"/>
                  </a:moveTo>
                  <a:lnTo>
                    <a:pt x="1058" y="1936"/>
                  </a:lnTo>
                  <a:lnTo>
                    <a:pt x="1058" y="1930"/>
                  </a:lnTo>
                  <a:lnTo>
                    <a:pt x="54" y="0"/>
                  </a:lnTo>
                  <a:lnTo>
                    <a:pt x="0" y="0"/>
                  </a:lnTo>
                  <a:lnTo>
                    <a:pt x="0" y="0"/>
                  </a:lnTo>
                  <a:close/>
                </a:path>
              </a:pathLst>
            </a:custGeom>
            <a:gradFill rotWithShape="0">
              <a:gsLst>
                <a:gs pos="0">
                  <a:schemeClr val="bg1">
                    <a:gamma/>
                    <a:shade val="72549"/>
                    <a:invGamma/>
                  </a:schemeClr>
                </a:gs>
                <a:gs pos="100000">
                  <a:schemeClr val="bg1"/>
                </a:gs>
              </a:gsLst>
              <a:lin ang="2700000" scaled="1"/>
            </a:gradFill>
            <a:ln w="9525">
              <a:noFill/>
              <a:round/>
              <a:headEnd/>
              <a:tailEnd/>
            </a:ln>
          </p:spPr>
          <p:txBody>
            <a:bodyPr/>
            <a:lstStyle/>
            <a:p>
              <a:endParaRPr lang="en-US"/>
            </a:p>
          </p:txBody>
        </p:sp>
        <p:sp>
          <p:nvSpPr>
            <p:cNvPr id="102438" name="Freeform 38"/>
            <p:cNvSpPr>
              <a:spLocks/>
            </p:cNvSpPr>
            <p:nvPr/>
          </p:nvSpPr>
          <p:spPr bwMode="hidden">
            <a:xfrm>
              <a:off x="4981" y="0"/>
              <a:ext cx="773" cy="1487"/>
            </a:xfrm>
            <a:custGeom>
              <a:avLst/>
              <a:gdLst/>
              <a:ahLst/>
              <a:cxnLst>
                <a:cxn ang="0">
                  <a:pos x="771" y="1433"/>
                </a:cxn>
                <a:cxn ang="0">
                  <a:pos x="42" y="0"/>
                </a:cxn>
                <a:cxn ang="0">
                  <a:pos x="0" y="0"/>
                </a:cxn>
                <a:cxn ang="0">
                  <a:pos x="771" y="1487"/>
                </a:cxn>
                <a:cxn ang="0">
                  <a:pos x="771" y="1433"/>
                </a:cxn>
                <a:cxn ang="0">
                  <a:pos x="771" y="1433"/>
                </a:cxn>
              </a:cxnLst>
              <a:rect l="0" t="0" r="r" b="b"/>
              <a:pathLst>
                <a:path w="771" h="1487">
                  <a:moveTo>
                    <a:pt x="771" y="1433"/>
                  </a:moveTo>
                  <a:lnTo>
                    <a:pt x="42" y="0"/>
                  </a:lnTo>
                  <a:lnTo>
                    <a:pt x="0" y="0"/>
                  </a:lnTo>
                  <a:lnTo>
                    <a:pt x="771" y="1487"/>
                  </a:lnTo>
                  <a:lnTo>
                    <a:pt x="771" y="1433"/>
                  </a:lnTo>
                  <a:lnTo>
                    <a:pt x="771" y="1433"/>
                  </a:lnTo>
                  <a:close/>
                </a:path>
              </a:pathLst>
            </a:custGeom>
            <a:gradFill rotWithShape="0">
              <a:gsLst>
                <a:gs pos="0">
                  <a:schemeClr val="bg1">
                    <a:gamma/>
                    <a:shade val="78824"/>
                    <a:invGamma/>
                  </a:schemeClr>
                </a:gs>
                <a:gs pos="100000">
                  <a:schemeClr val="bg1"/>
                </a:gs>
              </a:gsLst>
              <a:lin ang="2700000" scaled="1"/>
            </a:gradFill>
            <a:ln w="9525">
              <a:noFill/>
              <a:round/>
              <a:headEnd/>
              <a:tailEnd/>
            </a:ln>
          </p:spPr>
          <p:txBody>
            <a:bodyPr/>
            <a:lstStyle/>
            <a:p>
              <a:endParaRPr lang="en-US"/>
            </a:p>
          </p:txBody>
        </p:sp>
        <p:grpSp>
          <p:nvGrpSpPr>
            <p:cNvPr id="3" name="Group 39"/>
            <p:cNvGrpSpPr>
              <a:grpSpLocks/>
            </p:cNvGrpSpPr>
            <p:nvPr userDrawn="1"/>
          </p:nvGrpSpPr>
          <p:grpSpPr bwMode="auto">
            <a:xfrm>
              <a:off x="0" y="1632"/>
              <a:ext cx="5758" cy="1858"/>
              <a:chOff x="0" y="1632"/>
              <a:chExt cx="5758" cy="1858"/>
            </a:xfrm>
          </p:grpSpPr>
          <p:sp>
            <p:nvSpPr>
              <p:cNvPr id="102440" name="Freeform 40"/>
              <p:cNvSpPr>
                <a:spLocks/>
              </p:cNvSpPr>
              <p:nvPr/>
            </p:nvSpPr>
            <p:spPr bwMode="hidden">
              <a:xfrm>
                <a:off x="0" y="1632"/>
                <a:ext cx="3670" cy="1313"/>
              </a:xfrm>
              <a:custGeom>
                <a:avLst/>
                <a:gdLst/>
                <a:ahLst/>
                <a:cxnLst>
                  <a:cxn ang="0">
                    <a:pos x="0" y="0"/>
                  </a:cxn>
                  <a:cxn ang="0">
                    <a:pos x="0" y="366"/>
                  </a:cxn>
                  <a:cxn ang="0">
                    <a:pos x="3635" y="1313"/>
                  </a:cxn>
                  <a:cxn ang="0">
                    <a:pos x="3647" y="1235"/>
                  </a:cxn>
                  <a:cxn ang="0">
                    <a:pos x="3659" y="1163"/>
                  </a:cxn>
                  <a:cxn ang="0">
                    <a:pos x="0" y="0"/>
                  </a:cxn>
                  <a:cxn ang="0">
                    <a:pos x="0" y="0"/>
                  </a:cxn>
                </a:cxnLst>
                <a:rect l="0" t="0" r="r" b="b"/>
                <a:pathLst>
                  <a:path w="3659" h="1313">
                    <a:moveTo>
                      <a:pt x="0" y="0"/>
                    </a:moveTo>
                    <a:lnTo>
                      <a:pt x="0" y="366"/>
                    </a:lnTo>
                    <a:lnTo>
                      <a:pt x="3635" y="1313"/>
                    </a:lnTo>
                    <a:lnTo>
                      <a:pt x="3647" y="1235"/>
                    </a:lnTo>
                    <a:lnTo>
                      <a:pt x="3659" y="1163"/>
                    </a:lnTo>
                    <a:lnTo>
                      <a:pt x="0" y="0"/>
                    </a:lnTo>
                    <a:lnTo>
                      <a:pt x="0" y="0"/>
                    </a:lnTo>
                    <a:close/>
                  </a:path>
                </a:pathLst>
              </a:custGeom>
              <a:gradFill rotWithShape="0">
                <a:gsLst>
                  <a:gs pos="0">
                    <a:schemeClr val="bg1">
                      <a:gamma/>
                      <a:shade val="72549"/>
                      <a:invGamma/>
                    </a:schemeClr>
                  </a:gs>
                  <a:gs pos="100000">
                    <a:schemeClr val="bg1"/>
                  </a:gs>
                </a:gsLst>
                <a:lin ang="0" scaled="1"/>
              </a:gradFill>
              <a:ln w="9525">
                <a:noFill/>
                <a:round/>
                <a:headEnd/>
                <a:tailEnd/>
              </a:ln>
            </p:spPr>
            <p:txBody>
              <a:bodyPr/>
              <a:lstStyle/>
              <a:p>
                <a:endParaRPr lang="en-US"/>
              </a:p>
            </p:txBody>
          </p:sp>
          <p:sp>
            <p:nvSpPr>
              <p:cNvPr id="102441" name="Freeform 41"/>
              <p:cNvSpPr>
                <a:spLocks/>
              </p:cNvSpPr>
              <p:nvPr/>
            </p:nvSpPr>
            <p:spPr bwMode="hidden">
              <a:xfrm>
                <a:off x="3646" y="2795"/>
                <a:ext cx="2112" cy="695"/>
              </a:xfrm>
              <a:custGeom>
                <a:avLst/>
                <a:gdLst/>
                <a:ahLst/>
                <a:cxnLst>
                  <a:cxn ang="0">
                    <a:pos x="2105" y="665"/>
                  </a:cxn>
                  <a:cxn ang="0">
                    <a:pos x="24" y="0"/>
                  </a:cxn>
                  <a:cxn ang="0">
                    <a:pos x="12" y="72"/>
                  </a:cxn>
                  <a:cxn ang="0">
                    <a:pos x="0" y="150"/>
                  </a:cxn>
                  <a:cxn ang="0">
                    <a:pos x="2105" y="695"/>
                  </a:cxn>
                  <a:cxn ang="0">
                    <a:pos x="2105" y="665"/>
                  </a:cxn>
                  <a:cxn ang="0">
                    <a:pos x="2105" y="665"/>
                  </a:cxn>
                </a:cxnLst>
                <a:rect l="0" t="0" r="r" b="b"/>
                <a:pathLst>
                  <a:path w="2105" h="695">
                    <a:moveTo>
                      <a:pt x="2105" y="665"/>
                    </a:moveTo>
                    <a:lnTo>
                      <a:pt x="24" y="0"/>
                    </a:lnTo>
                    <a:lnTo>
                      <a:pt x="12" y="72"/>
                    </a:lnTo>
                    <a:lnTo>
                      <a:pt x="0" y="150"/>
                    </a:lnTo>
                    <a:lnTo>
                      <a:pt x="2105" y="695"/>
                    </a:lnTo>
                    <a:lnTo>
                      <a:pt x="2105" y="665"/>
                    </a:lnTo>
                    <a:lnTo>
                      <a:pt x="2105" y="665"/>
                    </a:lnTo>
                    <a:close/>
                  </a:path>
                </a:pathLst>
              </a:custGeom>
              <a:gradFill rotWithShape="0">
                <a:gsLst>
                  <a:gs pos="0">
                    <a:schemeClr val="bg1"/>
                  </a:gs>
                  <a:gs pos="100000">
                    <a:schemeClr val="bg1">
                      <a:gamma/>
                      <a:tint val="90980"/>
                      <a:invGamma/>
                    </a:schemeClr>
                  </a:gs>
                </a:gsLst>
                <a:lin ang="0" scaled="1"/>
              </a:gradFill>
              <a:ln w="9525">
                <a:noFill/>
                <a:round/>
                <a:headEnd/>
                <a:tailEnd/>
              </a:ln>
            </p:spPr>
            <p:txBody>
              <a:bodyPr/>
              <a:lstStyle/>
              <a:p>
                <a:endParaRPr lang="en-US"/>
              </a:p>
            </p:txBody>
          </p:sp>
        </p:grpSp>
      </p:grpSp>
      <p:sp>
        <p:nvSpPr>
          <p:cNvPr id="102442" name="Rectangle 42"/>
          <p:cNvSpPr>
            <a:spLocks noGrp="1" noChangeArrowheads="1"/>
          </p:cNvSpPr>
          <p:nvPr>
            <p:ph type="title"/>
          </p:nvPr>
        </p:nvSpPr>
        <p:spPr bwMode="auto">
          <a:xfrm>
            <a:off x="457200" y="277813"/>
            <a:ext cx="82296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443" name="Rectangle 43"/>
          <p:cNvSpPr>
            <a:spLocks noGrp="1" noChangeArrowheads="1"/>
          </p:cNvSpPr>
          <p:nvPr>
            <p:ph type="body" idx="1"/>
          </p:nvPr>
        </p:nvSpPr>
        <p:spPr bwMode="auto">
          <a:xfrm>
            <a:off x="457200" y="1600200"/>
            <a:ext cx="8229600" cy="453072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444" name="Rectangle 44"/>
          <p:cNvSpPr>
            <a:spLocks noGrp="1" noChangeArrowheads="1"/>
          </p:cNvSpPr>
          <p:nvPr>
            <p:ph type="dt" sz="half" idx="2"/>
          </p:nvPr>
        </p:nvSpPr>
        <p:spPr bwMode="auto">
          <a:xfrm>
            <a:off x="457200" y="6243638"/>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effectLst>
                  <a:outerShdw blurRad="38100" dist="38100" dir="2700000" algn="tl">
                    <a:srgbClr val="000000"/>
                  </a:outerShdw>
                </a:effectLst>
              </a:defRPr>
            </a:lvl1pPr>
          </a:lstStyle>
          <a:p>
            <a:pPr>
              <a:defRPr/>
            </a:pPr>
            <a:fld id="{C005A5A0-B7C5-499E-8C45-BDE83E5534B7}" type="datetime1">
              <a:rPr lang="en-US" smtClean="0"/>
              <a:pPr>
                <a:defRPr/>
              </a:pPr>
              <a:t>12/16/2012</a:t>
            </a:fld>
            <a:endParaRPr lang="en-US"/>
          </a:p>
        </p:txBody>
      </p:sp>
      <p:sp>
        <p:nvSpPr>
          <p:cNvPr id="102445" name="Rectangle 4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defRPr sz="1200">
                <a:effectLst>
                  <a:outerShdw blurRad="38100" dist="38100" dir="2700000" algn="tl">
                    <a:srgbClr val="000000"/>
                  </a:outerShdw>
                </a:effectLst>
              </a:defRPr>
            </a:lvl1pPr>
          </a:lstStyle>
          <a:p>
            <a:pPr>
              <a:defRPr/>
            </a:pPr>
            <a:endParaRPr lang="en-US"/>
          </a:p>
        </p:txBody>
      </p:sp>
      <p:sp>
        <p:nvSpPr>
          <p:cNvPr id="102446" name="Rectangle 46"/>
          <p:cNvSpPr>
            <a:spLocks noGrp="1" noChangeArrowheads="1"/>
          </p:cNvSpPr>
          <p:nvPr>
            <p:ph type="sldNum" sz="quarter" idx="4"/>
          </p:nvPr>
        </p:nvSpPr>
        <p:spPr bwMode="auto">
          <a:xfrm>
            <a:off x="6553200" y="6243638"/>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effectLst>
                  <a:outerShdw blurRad="38100" dist="38100" dir="2700000" algn="tl">
                    <a:srgbClr val="000000"/>
                  </a:outerShdw>
                </a:effectLst>
              </a:defRPr>
            </a:lvl1pPr>
          </a:lstStyle>
          <a:p>
            <a:pPr>
              <a:defRPr/>
            </a:pPr>
            <a:fld id="{51A8916A-84CB-4D4A-A376-08F051777B2F}" type="slidenum">
              <a:rPr lang="en-US" smtClean="0"/>
              <a:pPr>
                <a:defRPr/>
              </a:pPr>
              <a:t>‹#›</a:t>
            </a:fld>
            <a:endParaRPr lang="en-US"/>
          </a:p>
        </p:txBody>
      </p:sp>
    </p:spTree>
  </p:cSld>
  <p:clrMap bg1="dk2" tx1="lt1" bg2="dk1" tx2="lt2" accent1="accent1" accent2="accent2" accent3="accent3" accent4="accent4" accent5="accent5" accent6="accent6" hlink="hlink" folHlink="folHlink"/>
  <p:sldLayoutIdLst>
    <p:sldLayoutId id="2147483903" r:id="rId1"/>
    <p:sldLayoutId id="2147483904" r:id="rId2"/>
    <p:sldLayoutId id="2147483905" r:id="rId3"/>
    <p:sldLayoutId id="2147483906" r:id="rId4"/>
    <p:sldLayoutId id="2147483907" r:id="rId5"/>
    <p:sldLayoutId id="2147483908" r:id="rId6"/>
    <p:sldLayoutId id="2147483909" r:id="rId7"/>
    <p:sldLayoutId id="2147483910" r:id="rId8"/>
    <p:sldLayoutId id="2147483911" r:id="rId9"/>
    <p:sldLayoutId id="2147483912" r:id="rId10"/>
    <p:sldLayoutId id="2147483913" r:id="rId11"/>
  </p:sldLayoutIdLst>
  <p:hf sldNum="0" hdr="0" ftr="0" dt="0"/>
  <p:txStyles>
    <p:titleStyle>
      <a:lvl1pPr algn="ctr" rtl="0" eaLnBrk="1" fontAlgn="base" hangingPunct="1">
        <a:spcBef>
          <a:spcPct val="0"/>
        </a:spcBef>
        <a:spcAft>
          <a:spcPct val="0"/>
        </a:spcAft>
        <a:defRPr sz="4400">
          <a:solidFill>
            <a:schemeClr val="tx2"/>
          </a:solidFill>
          <a:effectLst>
            <a:outerShdw blurRad="38100" dist="38100" dir="2700000" algn="tl">
              <a:srgbClr val="000000"/>
            </a:outerShdw>
          </a:effectLst>
          <a:latin typeface="+mj-lt"/>
          <a:ea typeface="+mj-ea"/>
          <a:cs typeface="+mj-cs"/>
        </a:defRPr>
      </a:lvl1pPr>
      <a:lvl2pPr algn="ctr" rtl="0" eaLnBrk="1" fontAlgn="base" hangingPunct="1">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2pPr>
      <a:lvl3pPr algn="ctr" rtl="0" eaLnBrk="1" fontAlgn="base" hangingPunct="1">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3pPr>
      <a:lvl4pPr algn="ctr" rtl="0" eaLnBrk="1" fontAlgn="base" hangingPunct="1">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4pPr>
      <a:lvl5pPr algn="ctr" rtl="0" eaLnBrk="1" fontAlgn="base" hangingPunct="1">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5pPr>
      <a:lvl6pPr marL="457200" algn="ctr" rtl="0" eaLnBrk="1" fontAlgn="base" hangingPunct="1">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6pPr>
      <a:lvl7pPr marL="914400" algn="ctr" rtl="0" eaLnBrk="1" fontAlgn="base" hangingPunct="1">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7pPr>
      <a:lvl8pPr marL="1371600" algn="ctr" rtl="0" eaLnBrk="1" fontAlgn="base" hangingPunct="1">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8pPr>
      <a:lvl9pPr marL="1828800" algn="ctr" rtl="0" eaLnBrk="1" fontAlgn="base" hangingPunct="1">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9pPr>
    </p:titleStyle>
    <p:bodyStyle>
      <a:lvl1pPr marL="342900" indent="-342900" algn="l" rtl="0" eaLnBrk="1" fontAlgn="base" hangingPunct="1">
        <a:spcBef>
          <a:spcPct val="20000"/>
        </a:spcBef>
        <a:spcAft>
          <a:spcPct val="0"/>
        </a:spcAft>
        <a:buClr>
          <a:schemeClr val="hlink"/>
        </a:buClr>
        <a:buSzPct val="90000"/>
        <a:buFont typeface="Wingdings" pitchFamily="2" charset="2"/>
        <a:buBlip>
          <a:blip r:embed="rId13"/>
        </a:buBlip>
        <a:defRPr sz="3200">
          <a:solidFill>
            <a:schemeClr val="tx1"/>
          </a:solidFill>
          <a:effectLst>
            <a:outerShdw blurRad="38100" dist="38100" dir="2700000" algn="tl">
              <a:srgbClr val="000000"/>
            </a:outerShdw>
          </a:effectLst>
          <a:latin typeface="+mn-lt"/>
          <a:ea typeface="+mn-ea"/>
          <a:cs typeface="+mn-cs"/>
        </a:defRPr>
      </a:lvl1pPr>
      <a:lvl2pPr marL="742950" indent="-285750" algn="l" rtl="0" eaLnBrk="1" fontAlgn="base" hangingPunct="1">
        <a:spcBef>
          <a:spcPct val="20000"/>
        </a:spcBef>
        <a:spcAft>
          <a:spcPct val="0"/>
        </a:spcAft>
        <a:buChar char="–"/>
        <a:defRPr sz="2800">
          <a:solidFill>
            <a:schemeClr val="tx1"/>
          </a:solidFill>
          <a:effectLst>
            <a:outerShdw blurRad="38100" dist="38100" dir="2700000" algn="tl">
              <a:srgbClr val="000000"/>
            </a:outerShdw>
          </a:effectLst>
          <a:latin typeface="+mn-lt"/>
          <a:cs typeface="+mn-cs"/>
        </a:defRPr>
      </a:lvl2pPr>
      <a:lvl3pPr marL="1143000" indent="-228600" algn="l" rtl="0" eaLnBrk="1" fontAlgn="base" hangingPunct="1">
        <a:spcBef>
          <a:spcPct val="20000"/>
        </a:spcBef>
        <a:spcAft>
          <a:spcPct val="0"/>
        </a:spcAft>
        <a:buClr>
          <a:schemeClr val="accent2"/>
        </a:buClr>
        <a:buSzPct val="90000"/>
        <a:buFont typeface="Wingdings" pitchFamily="2" charset="2"/>
        <a:buBlip>
          <a:blip r:embed="rId14"/>
        </a:buBlip>
        <a:defRPr sz="2400">
          <a:solidFill>
            <a:schemeClr val="tx1"/>
          </a:solidFill>
          <a:effectLst>
            <a:outerShdw blurRad="38100" dist="38100" dir="2700000" algn="tl">
              <a:srgbClr val="000000"/>
            </a:outerShdw>
          </a:effectLst>
          <a:latin typeface="+mn-lt"/>
          <a:cs typeface="+mn-cs"/>
        </a:defRPr>
      </a:lvl3pPr>
      <a:lvl4pPr marL="1600200" indent="-228600" algn="l" rtl="0" eaLnBrk="1" fontAlgn="base" hangingPunct="1">
        <a:spcBef>
          <a:spcPct val="20000"/>
        </a:spcBef>
        <a:spcAft>
          <a:spcPct val="0"/>
        </a:spcAft>
        <a:buChar char="–"/>
        <a:defRPr sz="2000">
          <a:solidFill>
            <a:schemeClr val="tx1"/>
          </a:solidFill>
          <a:effectLst>
            <a:outerShdw blurRad="38100" dist="38100" dir="2700000" algn="tl">
              <a:srgbClr val="000000"/>
            </a:outerShdw>
          </a:effectLst>
          <a:latin typeface="+mn-lt"/>
          <a:cs typeface="+mn-cs"/>
        </a:defRPr>
      </a:lvl4pPr>
      <a:lvl5pPr marL="2057400" indent="-228600" algn="l" rtl="0" eaLnBrk="1" fontAlgn="base" hangingPunct="1">
        <a:spcBef>
          <a:spcPct val="20000"/>
        </a:spcBef>
        <a:spcAft>
          <a:spcPct val="0"/>
        </a:spcAft>
        <a:buClr>
          <a:schemeClr val="folHlink"/>
        </a:buClr>
        <a:buSzPct val="90000"/>
        <a:buFont typeface="Wingdings" pitchFamily="2" charset="2"/>
        <a:buBlip>
          <a:blip r:embed="rId15"/>
        </a:buBlip>
        <a:defRPr sz="2000">
          <a:solidFill>
            <a:schemeClr val="tx1"/>
          </a:solidFill>
          <a:effectLst>
            <a:outerShdw blurRad="38100" dist="38100" dir="2700000" algn="tl">
              <a:srgbClr val="000000"/>
            </a:outerShdw>
          </a:effectLst>
          <a:latin typeface="+mn-lt"/>
          <a:cs typeface="+mn-cs"/>
        </a:defRPr>
      </a:lvl5pPr>
      <a:lvl6pPr marL="2514600" indent="-228600" algn="l" rtl="0" eaLnBrk="1" fontAlgn="base" hangingPunct="1">
        <a:spcBef>
          <a:spcPct val="20000"/>
        </a:spcBef>
        <a:spcAft>
          <a:spcPct val="0"/>
        </a:spcAft>
        <a:buClr>
          <a:schemeClr val="folHlink"/>
        </a:buClr>
        <a:buSzPct val="90000"/>
        <a:buFont typeface="Wingdings" pitchFamily="2" charset="2"/>
        <a:buBlip>
          <a:blip r:embed="rId15"/>
        </a:buBlip>
        <a:defRPr sz="2000">
          <a:solidFill>
            <a:schemeClr val="tx1"/>
          </a:solidFill>
          <a:effectLst>
            <a:outerShdw blurRad="38100" dist="38100" dir="2700000" algn="tl">
              <a:srgbClr val="000000"/>
            </a:outerShdw>
          </a:effectLst>
          <a:latin typeface="+mn-lt"/>
          <a:cs typeface="+mn-cs"/>
        </a:defRPr>
      </a:lvl6pPr>
      <a:lvl7pPr marL="2971800" indent="-228600" algn="l" rtl="0" eaLnBrk="1" fontAlgn="base" hangingPunct="1">
        <a:spcBef>
          <a:spcPct val="20000"/>
        </a:spcBef>
        <a:spcAft>
          <a:spcPct val="0"/>
        </a:spcAft>
        <a:buClr>
          <a:schemeClr val="folHlink"/>
        </a:buClr>
        <a:buSzPct val="90000"/>
        <a:buFont typeface="Wingdings" pitchFamily="2" charset="2"/>
        <a:buBlip>
          <a:blip r:embed="rId15"/>
        </a:buBlip>
        <a:defRPr sz="2000">
          <a:solidFill>
            <a:schemeClr val="tx1"/>
          </a:solidFill>
          <a:effectLst>
            <a:outerShdw blurRad="38100" dist="38100" dir="2700000" algn="tl">
              <a:srgbClr val="000000"/>
            </a:outerShdw>
          </a:effectLst>
          <a:latin typeface="+mn-lt"/>
          <a:cs typeface="+mn-cs"/>
        </a:defRPr>
      </a:lvl7pPr>
      <a:lvl8pPr marL="3429000" indent="-228600" algn="l" rtl="0" eaLnBrk="1" fontAlgn="base" hangingPunct="1">
        <a:spcBef>
          <a:spcPct val="20000"/>
        </a:spcBef>
        <a:spcAft>
          <a:spcPct val="0"/>
        </a:spcAft>
        <a:buClr>
          <a:schemeClr val="folHlink"/>
        </a:buClr>
        <a:buSzPct val="90000"/>
        <a:buFont typeface="Wingdings" pitchFamily="2" charset="2"/>
        <a:buBlip>
          <a:blip r:embed="rId15"/>
        </a:buBlip>
        <a:defRPr sz="2000">
          <a:solidFill>
            <a:schemeClr val="tx1"/>
          </a:solidFill>
          <a:effectLst>
            <a:outerShdw blurRad="38100" dist="38100" dir="2700000" algn="tl">
              <a:srgbClr val="000000"/>
            </a:outerShdw>
          </a:effectLst>
          <a:latin typeface="+mn-lt"/>
          <a:cs typeface="+mn-cs"/>
        </a:defRPr>
      </a:lvl8pPr>
      <a:lvl9pPr marL="3886200" indent="-228600" algn="l" rtl="0" eaLnBrk="1" fontAlgn="base" hangingPunct="1">
        <a:spcBef>
          <a:spcPct val="20000"/>
        </a:spcBef>
        <a:spcAft>
          <a:spcPct val="0"/>
        </a:spcAft>
        <a:buClr>
          <a:schemeClr val="folHlink"/>
        </a:buClr>
        <a:buSzPct val="90000"/>
        <a:buFont typeface="Wingdings" pitchFamily="2" charset="2"/>
        <a:buBlip>
          <a:blip r:embed="rId15"/>
        </a:buBlip>
        <a:defRPr sz="2000">
          <a:solidFill>
            <a:schemeClr val="tx1"/>
          </a:solidFill>
          <a:effectLst>
            <a:outerShdw blurRad="38100" dist="38100" dir="2700000" algn="tl">
              <a:srgbClr val="000000"/>
            </a:outerShdw>
          </a:effectLst>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wmf"/><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image" Target="../media/image5.jpeg"/></Relationships>
</file>

<file path=ppt/slides/_rels/slide10.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image" Target="../media/image31.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36.wmf"/><Relationship Id="rId2" Type="http://schemas.openxmlformats.org/officeDocument/2006/relationships/notesSlide" Target="../notesSlides/notesSlide3.xml"/><Relationship Id="rId1" Type="http://schemas.openxmlformats.org/officeDocument/2006/relationships/slideLayout" Target="../slideLayouts/slideLayout7.xml"/><Relationship Id="rId4" Type="http://schemas.openxmlformats.org/officeDocument/2006/relationships/image" Target="../media/image37.jpeg"/></Relationships>
</file>

<file path=ppt/slides/_rels/slide15.xml.rels><?xml version="1.0" encoding="UTF-8" standalone="yes"?>
<Relationships xmlns="http://schemas.openxmlformats.org/package/2006/relationships"><Relationship Id="rId3" Type="http://schemas.openxmlformats.org/officeDocument/2006/relationships/image" Target="../media/image38.wmf"/><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40.wmf"/><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image" Target="../media/image41.png"/><Relationship Id="rId1" Type="http://schemas.openxmlformats.org/officeDocument/2006/relationships/slideLayout" Target="../slideLayouts/slideLayout2.xml"/><Relationship Id="rId5" Type="http://schemas.openxmlformats.org/officeDocument/2006/relationships/image" Target="../media/image44.png"/><Relationship Id="rId4" Type="http://schemas.openxmlformats.org/officeDocument/2006/relationships/image" Target="../media/image43.png"/></Relationships>
</file>

<file path=ppt/slides/_rels/slide21.xml.rels><?xml version="1.0" encoding="UTF-8" standalone="yes"?>
<Relationships xmlns="http://schemas.openxmlformats.org/package/2006/relationships"><Relationship Id="rId8" Type="http://schemas.openxmlformats.org/officeDocument/2006/relationships/image" Target="../media/image48.png"/><Relationship Id="rId13" Type="http://schemas.openxmlformats.org/officeDocument/2006/relationships/hyperlink" Target="http://nd.edu/" TargetMode="External"/><Relationship Id="rId18" Type="http://schemas.openxmlformats.org/officeDocument/2006/relationships/image" Target="../media/image55.png"/><Relationship Id="rId3" Type="http://schemas.openxmlformats.org/officeDocument/2006/relationships/hyperlink" Target="http://www.brandeis.edu/" TargetMode="External"/><Relationship Id="rId7" Type="http://schemas.openxmlformats.org/officeDocument/2006/relationships/hyperlink" Target="http://www.emory.edu/" TargetMode="External"/><Relationship Id="rId12" Type="http://schemas.openxmlformats.org/officeDocument/2006/relationships/image" Target="../media/image50.png"/><Relationship Id="rId17" Type="http://schemas.openxmlformats.org/officeDocument/2006/relationships/image" Target="../media/image54.png"/><Relationship Id="rId2" Type="http://schemas.openxmlformats.org/officeDocument/2006/relationships/image" Target="../media/image45.png"/><Relationship Id="rId16" Type="http://schemas.openxmlformats.org/officeDocument/2006/relationships/image" Target="../media/image53.png"/><Relationship Id="rId1" Type="http://schemas.openxmlformats.org/officeDocument/2006/relationships/slideLayout" Target="../slideLayouts/slideLayout7.xml"/><Relationship Id="rId6" Type="http://schemas.openxmlformats.org/officeDocument/2006/relationships/image" Target="../media/image47.png"/><Relationship Id="rId11" Type="http://schemas.openxmlformats.org/officeDocument/2006/relationships/hyperlink" Target="http://www.unc.edu/" TargetMode="External"/><Relationship Id="rId5" Type="http://schemas.openxmlformats.org/officeDocument/2006/relationships/hyperlink" Target="http://duke.edu/" TargetMode="External"/><Relationship Id="rId15" Type="http://schemas.openxmlformats.org/officeDocument/2006/relationships/image" Target="../media/image52.png"/><Relationship Id="rId10" Type="http://schemas.openxmlformats.org/officeDocument/2006/relationships/image" Target="../media/image49.png"/><Relationship Id="rId4" Type="http://schemas.openxmlformats.org/officeDocument/2006/relationships/image" Target="../media/image46.png"/><Relationship Id="rId9" Type="http://schemas.openxmlformats.org/officeDocument/2006/relationships/hyperlink" Target="http://www.northwestern.edu/" TargetMode="External"/><Relationship Id="rId14" Type="http://schemas.openxmlformats.org/officeDocument/2006/relationships/image" Target="../media/image51.png"/></Relationships>
</file>

<file path=ppt/slides/_rels/slide22.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image" Target="../media/image56.png"/><Relationship Id="rId1" Type="http://schemas.openxmlformats.org/officeDocument/2006/relationships/slideLayout" Target="../slideLayouts/slideLayout7.xml"/><Relationship Id="rId4" Type="http://schemas.openxmlformats.org/officeDocument/2006/relationships/image" Target="../media/image58.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59.pn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image" Target="../media/image61.png"/><Relationship Id="rId2" Type="http://schemas.openxmlformats.org/officeDocument/2006/relationships/image" Target="../media/image60.pn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hyperlink" Target="https://wiki.mozilla.org/Badges/infrastructure-tech-docs" TargetMode="Externa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image" Target="../media/image62.jpe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3" Type="http://schemas.openxmlformats.org/officeDocument/2006/relationships/image" Target="../media/image63.jpeg"/><Relationship Id="rId2" Type="http://schemas.openxmlformats.org/officeDocument/2006/relationships/notesSlide" Target="../notesSlides/notesSlide8.xml"/><Relationship Id="rId1" Type="http://schemas.openxmlformats.org/officeDocument/2006/relationships/slideLayout" Target="../slideLayouts/slideLayout2.xml"/><Relationship Id="rId5" Type="http://schemas.openxmlformats.org/officeDocument/2006/relationships/image" Target="../media/image64.png"/><Relationship Id="rId4" Type="http://schemas.openxmlformats.org/officeDocument/2006/relationships/hyperlink" Target="http://www.routledge.com/u/HBofDistanceEdu3e" TargetMode="External"/></Relationships>
</file>

<file path=ppt/slides/_rels/slide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8" Type="http://schemas.openxmlformats.org/officeDocument/2006/relationships/image" Target="../media/image14.png"/><Relationship Id="rId13" Type="http://schemas.openxmlformats.org/officeDocument/2006/relationships/hyperlink" Target="http://wikispaces.psu.edu/" TargetMode="External"/><Relationship Id="rId18" Type="http://schemas.openxmlformats.org/officeDocument/2006/relationships/image" Target="../media/image19.gif"/><Relationship Id="rId3" Type="http://schemas.openxmlformats.org/officeDocument/2006/relationships/image" Target="../media/image9.png"/><Relationship Id="rId21" Type="http://schemas.openxmlformats.org/officeDocument/2006/relationships/hyperlink" Target="http://www.notemesh.com/" TargetMode="External"/><Relationship Id="rId7" Type="http://schemas.openxmlformats.org/officeDocument/2006/relationships/image" Target="../media/image13.png"/><Relationship Id="rId12" Type="http://schemas.openxmlformats.org/officeDocument/2006/relationships/image" Target="../media/image16.gif"/><Relationship Id="rId17" Type="http://schemas.openxmlformats.org/officeDocument/2006/relationships/hyperlink" Target="https://blogs.psu.edu/" TargetMode="External"/><Relationship Id="rId2" Type="http://schemas.openxmlformats.org/officeDocument/2006/relationships/notesSlide" Target="../notesSlides/notesSlide2.xml"/><Relationship Id="rId16" Type="http://schemas.openxmlformats.org/officeDocument/2006/relationships/image" Target="../media/image18.gif"/><Relationship Id="rId20" Type="http://schemas.openxmlformats.org/officeDocument/2006/relationships/image" Target="../media/image20.gif"/><Relationship Id="rId1" Type="http://schemas.openxmlformats.org/officeDocument/2006/relationships/slideLayout" Target="../slideLayouts/slideLayout7.xml"/><Relationship Id="rId6" Type="http://schemas.openxmlformats.org/officeDocument/2006/relationships/image" Target="../media/image12.png"/><Relationship Id="rId11" Type="http://schemas.openxmlformats.org/officeDocument/2006/relationships/hyperlink" Target="https://cms.psu.edu/section/content/default.asp?WCI=Goto&amp;WCU=CRSCNT&amp;preview=0&amp;MATCH=Elluminate+Live!+FAQ" TargetMode="External"/><Relationship Id="rId24" Type="http://schemas.openxmlformats.org/officeDocument/2006/relationships/image" Target="../media/image22.jpeg"/><Relationship Id="rId5" Type="http://schemas.openxmlformats.org/officeDocument/2006/relationships/image" Target="../media/image11.png"/><Relationship Id="rId15" Type="http://schemas.openxmlformats.org/officeDocument/2006/relationships/hyperlink" Target="http://podcasts.psu.edu/" TargetMode="External"/><Relationship Id="rId23" Type="http://schemas.openxmlformats.org/officeDocument/2006/relationships/hyperlink" Target="http://agsci.psu.edu/communications/web/best-practices/social-media/twitter/leadImage/image_view_fullscreen" TargetMode="External"/><Relationship Id="rId10" Type="http://schemas.openxmlformats.org/officeDocument/2006/relationships/image" Target="../media/image15.gif"/><Relationship Id="rId19" Type="http://schemas.openxmlformats.org/officeDocument/2006/relationships/hyperlink" Target="http://docs.google.com/" TargetMode="External"/><Relationship Id="rId4" Type="http://schemas.openxmlformats.org/officeDocument/2006/relationships/image" Target="../media/image10.png"/><Relationship Id="rId9" Type="http://schemas.openxmlformats.org/officeDocument/2006/relationships/hyperlink" Target="http://www.skype.com/" TargetMode="External"/><Relationship Id="rId14" Type="http://schemas.openxmlformats.org/officeDocument/2006/relationships/image" Target="../media/image17.gif"/><Relationship Id="rId22" Type="http://schemas.openxmlformats.org/officeDocument/2006/relationships/image" Target="../media/image21.gif"/></Relationships>
</file>

<file path=ppt/slides/_rels/slide7.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23.png"/><Relationship Id="rId1" Type="http://schemas.openxmlformats.org/officeDocument/2006/relationships/slideLayout" Target="../slideLayouts/slideLayout7.xml"/><Relationship Id="rId4" Type="http://schemas.openxmlformats.org/officeDocument/2006/relationships/image" Target="../media/image25.jpeg"/></Relationships>
</file>

<file path=ppt/slides/_rels/slide8.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jpeg"/><Relationship Id="rId1" Type="http://schemas.openxmlformats.org/officeDocument/2006/relationships/slideLayout" Target="../slideLayouts/slideLayout7.xml"/><Relationship Id="rId4" Type="http://schemas.openxmlformats.org/officeDocument/2006/relationships/image" Target="../media/image28.png"/></Relationships>
</file>

<file path=ppt/slides/_rels/slide9.xml.rels><?xml version="1.0" encoding="UTF-8" standalone="yes"?>
<Relationships xmlns="http://schemas.openxmlformats.org/package/2006/relationships"><Relationship Id="rId3" Type="http://schemas.openxmlformats.org/officeDocument/2006/relationships/hyperlink" Target="http://knewton.com/" TargetMode="External"/><Relationship Id="rId2" Type="http://schemas.openxmlformats.org/officeDocument/2006/relationships/hyperlink" Target="http://grockit.com/" TargetMode="External"/><Relationship Id="rId1" Type="http://schemas.openxmlformats.org/officeDocument/2006/relationships/slideLayout" Target="../slideLayouts/slideLayout7.xml"/><Relationship Id="rId5" Type="http://schemas.openxmlformats.org/officeDocument/2006/relationships/image" Target="../media/image30.gif"/><Relationship Id="rId4" Type="http://schemas.openxmlformats.org/officeDocument/2006/relationships/image" Target="../media/image29.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ChangeArrowheads="1"/>
          </p:cNvSpPr>
          <p:nvPr/>
        </p:nvSpPr>
        <p:spPr bwMode="auto">
          <a:xfrm>
            <a:off x="0" y="1066800"/>
            <a:ext cx="9144000" cy="5263621"/>
          </a:xfrm>
          <a:prstGeom prst="rect">
            <a:avLst/>
          </a:prstGeom>
          <a:noFill/>
          <a:ln w="9525">
            <a:solidFill>
              <a:schemeClr val="bg1"/>
            </a:solidFill>
            <a:miter lim="800000"/>
            <a:headEnd/>
            <a:tailEnd/>
          </a:ln>
        </p:spPr>
        <p:txBody>
          <a:bodyPr wrap="square" lIns="92075" tIns="46038" rIns="92075" bIns="46038">
            <a:spAutoFit/>
          </a:bodyPr>
          <a:lstStyle/>
          <a:p>
            <a:endParaRPr lang="en-US" sz="2800" b="1" dirty="0">
              <a:latin typeface="Copperplate Gothic Bold" pitchFamily="34" charset="0"/>
              <a:cs typeface="Arial" pitchFamily="34" charset="0"/>
            </a:endParaRPr>
          </a:p>
          <a:p>
            <a:pPr algn="ctr"/>
            <a:r>
              <a:rPr lang="en-US" sz="3200" dirty="0" smtClean="0"/>
              <a:t>Transforming e-learning</a:t>
            </a:r>
          </a:p>
          <a:p>
            <a:endParaRPr lang="en-US" sz="3200" dirty="0">
              <a:latin typeface="Copperplate Gothic Bold" pitchFamily="34" charset="0"/>
            </a:endParaRPr>
          </a:p>
          <a:p>
            <a:r>
              <a:rPr lang="en-US" sz="3200" b="1" dirty="0">
                <a:latin typeface="Copperplate Gothic Bold" pitchFamily="34" charset="0"/>
                <a:cs typeface="Arial" pitchFamily="34" charset="0"/>
              </a:rPr>
              <a:t> </a:t>
            </a:r>
          </a:p>
          <a:p>
            <a:r>
              <a:rPr lang="en-US" sz="2400" b="1" dirty="0">
                <a:latin typeface="Copperplate Gothic Bold" pitchFamily="34" charset="0"/>
                <a:cs typeface="Arial" pitchFamily="34" charset="0"/>
              </a:rPr>
              <a:t>Michael Grahame Moore</a:t>
            </a:r>
          </a:p>
          <a:p>
            <a:endParaRPr lang="en-US" sz="2400" b="1" dirty="0">
              <a:latin typeface="Copperplate Gothic Bold" pitchFamily="34" charset="0"/>
              <a:cs typeface="Arial" pitchFamily="34" charset="0"/>
            </a:endParaRPr>
          </a:p>
          <a:p>
            <a:r>
              <a:rPr lang="en-US" sz="2000" b="1" dirty="0" smtClean="0">
                <a:latin typeface="Copperplate Gothic Bold" pitchFamily="34" charset="0"/>
                <a:cs typeface="Arial" pitchFamily="34" charset="0"/>
              </a:rPr>
              <a:t>Distinguished Professor </a:t>
            </a:r>
            <a:r>
              <a:rPr lang="en-US" sz="2000" b="1" dirty="0">
                <a:latin typeface="Copperplate Gothic Bold" pitchFamily="34" charset="0"/>
                <a:cs typeface="Arial" pitchFamily="34" charset="0"/>
              </a:rPr>
              <a:t>of Education </a:t>
            </a:r>
          </a:p>
          <a:p>
            <a:r>
              <a:rPr lang="en-US" sz="2000" b="1" dirty="0">
                <a:latin typeface="Copperplate Gothic Bold" pitchFamily="34" charset="0"/>
                <a:cs typeface="Arial" pitchFamily="34" charset="0"/>
              </a:rPr>
              <a:t>The Pennsylvania State </a:t>
            </a:r>
            <a:r>
              <a:rPr lang="en-US" sz="2000" b="1" dirty="0" smtClean="0">
                <a:latin typeface="Copperplate Gothic Bold" pitchFamily="34" charset="0"/>
                <a:cs typeface="Arial" pitchFamily="34" charset="0"/>
              </a:rPr>
              <a:t>University</a:t>
            </a:r>
          </a:p>
          <a:p>
            <a:r>
              <a:rPr lang="en-US" sz="2000" dirty="0" smtClean="0">
                <a:latin typeface="Copperplate Gothic Bold" pitchFamily="34" charset="0"/>
                <a:cs typeface="Arial" pitchFamily="34" charset="0"/>
              </a:rPr>
              <a:t>U.S.A.</a:t>
            </a:r>
            <a:r>
              <a:rPr lang="en-US" sz="2000" b="1" dirty="0">
                <a:latin typeface="Copperplate Gothic Bold" pitchFamily="34" charset="0"/>
                <a:cs typeface="Arial" pitchFamily="34" charset="0"/>
              </a:rPr>
              <a:t/>
            </a:r>
            <a:br>
              <a:rPr lang="en-US" sz="2000" b="1" dirty="0">
                <a:latin typeface="Copperplate Gothic Bold" pitchFamily="34" charset="0"/>
                <a:cs typeface="Arial" pitchFamily="34" charset="0"/>
              </a:rPr>
            </a:br>
            <a:endParaRPr lang="en-US" sz="2000" b="1" dirty="0">
              <a:latin typeface="Copperplate Gothic Bold" pitchFamily="34" charset="0"/>
              <a:cs typeface="Arial" pitchFamily="34" charset="0"/>
            </a:endParaRPr>
          </a:p>
          <a:p>
            <a:endParaRPr lang="en-US" sz="2000" b="1" dirty="0">
              <a:latin typeface="Copperplate Gothic Bold" pitchFamily="34" charset="0"/>
              <a:cs typeface="Arial" pitchFamily="34" charset="0"/>
            </a:endParaRPr>
          </a:p>
          <a:p>
            <a:r>
              <a:rPr lang="en-US" sz="2000" b="1" dirty="0">
                <a:latin typeface="Copperplate Gothic Bold" pitchFamily="34" charset="0"/>
                <a:cs typeface="Arial" pitchFamily="34" charset="0"/>
              </a:rPr>
              <a:t>Editor: </a:t>
            </a:r>
          </a:p>
          <a:p>
            <a:r>
              <a:rPr lang="en-US" sz="2000" b="1" dirty="0">
                <a:latin typeface="Copperplate Gothic Bold" pitchFamily="34" charset="0"/>
                <a:cs typeface="Arial" pitchFamily="34" charset="0"/>
              </a:rPr>
              <a:t>The American Journal of Distance Education</a:t>
            </a:r>
          </a:p>
          <a:p>
            <a:r>
              <a:rPr lang="en-US" sz="2400" b="1" dirty="0">
                <a:latin typeface="Times New Roman" pitchFamily="18" charset="0"/>
                <a:cs typeface="Arial" pitchFamily="34" charset="0"/>
              </a:rPr>
              <a:t>mgmoore@psu.edu</a:t>
            </a:r>
          </a:p>
        </p:txBody>
      </p:sp>
      <p:sp>
        <p:nvSpPr>
          <p:cNvPr id="2051" name="Rectangle 3"/>
          <p:cNvSpPr>
            <a:spLocks noChangeArrowheads="1"/>
          </p:cNvSpPr>
          <p:nvPr/>
        </p:nvSpPr>
        <p:spPr bwMode="auto">
          <a:xfrm>
            <a:off x="6918325" y="5676900"/>
            <a:ext cx="184150" cy="366713"/>
          </a:xfrm>
          <a:prstGeom prst="rect">
            <a:avLst/>
          </a:prstGeom>
          <a:noFill/>
          <a:ln w="9525">
            <a:noFill/>
            <a:miter lim="800000"/>
            <a:headEnd/>
            <a:tailEnd/>
          </a:ln>
        </p:spPr>
        <p:txBody>
          <a:bodyPr wrap="none" lIns="92075" tIns="46038" rIns="92075" bIns="46038">
            <a:spAutoFit/>
          </a:bodyPr>
          <a:lstStyle/>
          <a:p>
            <a:pPr algn="ctr"/>
            <a:endParaRPr lang="en-US">
              <a:latin typeface="Arial" pitchFamily="34" charset="0"/>
              <a:cs typeface="Arial" pitchFamily="34" charset="0"/>
            </a:endParaRPr>
          </a:p>
        </p:txBody>
      </p:sp>
      <p:pic>
        <p:nvPicPr>
          <p:cNvPr id="2052" name="Picture 4"/>
          <p:cNvPicPr>
            <a:picLocks noChangeArrowheads="1"/>
          </p:cNvPicPr>
          <p:nvPr/>
        </p:nvPicPr>
        <p:blipFill>
          <a:blip r:embed="rId3" cstate="print"/>
          <a:srcRect/>
          <a:stretch>
            <a:fillRect/>
          </a:stretch>
        </p:blipFill>
        <p:spPr bwMode="auto">
          <a:xfrm>
            <a:off x="6629400" y="2667000"/>
            <a:ext cx="2236788" cy="2743200"/>
          </a:xfrm>
          <a:prstGeom prst="rect">
            <a:avLst/>
          </a:prstGeom>
          <a:noFill/>
          <a:ln w="9525">
            <a:noFill/>
            <a:miter lim="800000"/>
            <a:headEnd/>
            <a:tailEnd/>
          </a:ln>
        </p:spPr>
      </p:pic>
      <p:sp>
        <p:nvSpPr>
          <p:cNvPr id="2053" name="TextBox 6"/>
          <p:cNvSpPr txBox="1">
            <a:spLocks noChangeArrowheads="1"/>
          </p:cNvSpPr>
          <p:nvPr/>
        </p:nvSpPr>
        <p:spPr bwMode="auto">
          <a:xfrm>
            <a:off x="0" y="0"/>
            <a:ext cx="8763000" cy="984885"/>
          </a:xfrm>
          <a:prstGeom prst="rect">
            <a:avLst/>
          </a:prstGeom>
          <a:noFill/>
          <a:ln w="9525">
            <a:noFill/>
            <a:miter lim="800000"/>
            <a:headEnd/>
            <a:tailEnd/>
          </a:ln>
        </p:spPr>
        <p:txBody>
          <a:bodyPr>
            <a:spAutoFit/>
          </a:bodyPr>
          <a:lstStyle/>
          <a:p>
            <a:endParaRPr lang="en-US" sz="2000" b="1" dirty="0" smtClean="0">
              <a:latin typeface="Copperplate Gothic Light" pitchFamily="34" charset="0"/>
            </a:endParaRPr>
          </a:p>
          <a:p>
            <a:endParaRPr lang="en-US" sz="2000" dirty="0" smtClean="0">
              <a:latin typeface="Copperplate Gothic Light" pitchFamily="34" charset="0"/>
            </a:endParaRPr>
          </a:p>
          <a:p>
            <a:endParaRPr lang="en-US" dirty="0"/>
          </a:p>
        </p:txBody>
      </p:sp>
      <p:pic>
        <p:nvPicPr>
          <p:cNvPr id="9" name="Picture 8" descr="http://eli.elc.edu.sa/2013/images/en/en-header.jpg"/>
          <p:cNvPicPr/>
          <p:nvPr/>
        </p:nvPicPr>
        <p:blipFill>
          <a:blip r:embed="rId4" cstate="print"/>
          <a:srcRect/>
          <a:stretch>
            <a:fillRect/>
          </a:stretch>
        </p:blipFill>
        <p:spPr bwMode="auto">
          <a:xfrm>
            <a:off x="0" y="0"/>
            <a:ext cx="9144000" cy="1371600"/>
          </a:xfrm>
          <a:prstGeom prst="rect">
            <a:avLst/>
          </a:prstGeom>
          <a:noFill/>
          <a:ln w="9525">
            <a:noFill/>
            <a:miter lim="800000"/>
            <a:headEnd/>
            <a:tailEnd/>
          </a:ln>
        </p:spPr>
      </p:pic>
    </p:spTree>
  </p:cSld>
  <p:clrMapOvr>
    <a:masterClrMapping/>
  </p:clrMapOvr>
  <p:transition spd="slow"/>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extBox 1"/>
          <p:cNvSpPr txBox="1"/>
          <p:nvPr/>
        </p:nvSpPr>
        <p:spPr>
          <a:xfrm>
            <a:off x="609600" y="838200"/>
            <a:ext cx="8229600" cy="4770537"/>
          </a:xfrm>
          <a:prstGeom prst="rect">
            <a:avLst/>
          </a:prstGeom>
          <a:noFill/>
        </p:spPr>
        <p:txBody>
          <a:bodyPr wrap="square" rtlCol="0">
            <a:spAutoFit/>
          </a:bodyPr>
          <a:lstStyle/>
          <a:p>
            <a:r>
              <a:rPr lang="en-US" sz="2000" dirty="0" smtClean="0"/>
              <a:t>   </a:t>
            </a:r>
            <a:r>
              <a:rPr lang="en-US" sz="2000" u="sng" dirty="0" smtClean="0"/>
              <a:t>Old technology </a:t>
            </a:r>
            <a:r>
              <a:rPr lang="en-US" sz="2000" dirty="0" smtClean="0"/>
              <a:t>                                                               </a:t>
            </a:r>
            <a:r>
              <a:rPr lang="en-US" sz="2000" u="sng" dirty="0" smtClean="0"/>
              <a:t>New technology</a:t>
            </a:r>
          </a:p>
          <a:p>
            <a:r>
              <a:rPr lang="en-US" sz="2000" dirty="0" smtClean="0"/>
              <a:t>     </a:t>
            </a:r>
          </a:p>
          <a:p>
            <a:r>
              <a:rPr lang="en-US" sz="2400" dirty="0" smtClean="0"/>
              <a:t> Analog                                                                    Digital</a:t>
            </a:r>
          </a:p>
          <a:p>
            <a:r>
              <a:rPr lang="en-US" sz="2400" dirty="0" smtClean="0"/>
              <a:t>Generic                                                            Personal</a:t>
            </a:r>
          </a:p>
          <a:p>
            <a:r>
              <a:rPr lang="en-US" sz="2400" dirty="0" smtClean="0"/>
              <a:t> Information delivery                             Information exchange</a:t>
            </a:r>
          </a:p>
          <a:p>
            <a:r>
              <a:rPr lang="en-US" sz="2400" dirty="0" smtClean="0"/>
              <a:t>Expert driven                                                    User driven</a:t>
            </a:r>
          </a:p>
          <a:p>
            <a:r>
              <a:rPr lang="en-US" sz="2400" dirty="0" err="1" smtClean="0"/>
              <a:t>Uni</a:t>
            </a:r>
            <a:r>
              <a:rPr lang="en-US" sz="2400" dirty="0" smtClean="0"/>
              <a:t>-directional                                                    Networked</a:t>
            </a:r>
          </a:p>
          <a:p>
            <a:r>
              <a:rPr lang="en-US" sz="2400" dirty="0" smtClean="0"/>
              <a:t> Closed                                                                      Open</a:t>
            </a:r>
          </a:p>
          <a:p>
            <a:r>
              <a:rPr lang="en-US" sz="2400" dirty="0" smtClean="0"/>
              <a:t>Static                                                                      Mobile </a:t>
            </a:r>
          </a:p>
          <a:p>
            <a:r>
              <a:rPr lang="en-US" sz="2400" dirty="0" smtClean="0"/>
              <a:t>Predictable                                                        Adaptable</a:t>
            </a:r>
          </a:p>
          <a:p>
            <a:r>
              <a:rPr lang="en-US" sz="2400" dirty="0" smtClean="0"/>
              <a:t> Limited availability                                        Widespread</a:t>
            </a:r>
          </a:p>
          <a:p>
            <a:endParaRPr lang="en-US" sz="2400" dirty="0" smtClean="0"/>
          </a:p>
          <a:p>
            <a:r>
              <a:rPr lang="en-US" sz="2400" dirty="0" smtClean="0"/>
              <a:t> </a:t>
            </a:r>
            <a:endParaRPr lang="en-US" sz="2000" b="0" dirty="0" smtClean="0"/>
          </a:p>
        </p:txBody>
      </p:sp>
      <p:sp>
        <p:nvSpPr>
          <p:cNvPr id="3" name="TextBox 2"/>
          <p:cNvSpPr txBox="1"/>
          <p:nvPr/>
        </p:nvSpPr>
        <p:spPr>
          <a:xfrm>
            <a:off x="0" y="228600"/>
            <a:ext cx="9144000" cy="861774"/>
          </a:xfrm>
          <a:prstGeom prst="rect">
            <a:avLst/>
          </a:prstGeom>
          <a:noFill/>
        </p:spPr>
        <p:txBody>
          <a:bodyPr wrap="square" rtlCol="0">
            <a:spAutoFit/>
          </a:bodyPr>
          <a:lstStyle/>
          <a:p>
            <a:r>
              <a:rPr lang="en-US" sz="3200" dirty="0" smtClean="0"/>
              <a:t> Engaging technologies: summary</a:t>
            </a:r>
          </a:p>
          <a:p>
            <a:endParaRPr lang="en-US" dirty="0"/>
          </a:p>
        </p:txBody>
      </p:sp>
      <p:pic>
        <p:nvPicPr>
          <p:cNvPr id="31746" name="Picture 2" descr="http://cdn7.fotosearch.com/bthumb/CSP/CSP540/k5401347.jpg"/>
          <p:cNvPicPr>
            <a:picLocks noChangeAspect="1" noChangeArrowheads="1"/>
          </p:cNvPicPr>
          <p:nvPr/>
        </p:nvPicPr>
        <p:blipFill>
          <a:blip r:embed="rId2" cstate="print"/>
          <a:srcRect/>
          <a:stretch>
            <a:fillRect/>
          </a:stretch>
        </p:blipFill>
        <p:spPr bwMode="auto">
          <a:xfrm>
            <a:off x="6477000" y="5029200"/>
            <a:ext cx="2125264" cy="1600200"/>
          </a:xfrm>
          <a:prstGeom prst="rect">
            <a:avLst/>
          </a:prstGeom>
          <a:noFill/>
        </p:spPr>
      </p:pic>
      <p:pic>
        <p:nvPicPr>
          <p:cNvPr id="7" name="Picture 2" descr="stock photo : Studio Television Camera"/>
          <p:cNvPicPr>
            <a:picLocks noChangeAspect="1" noChangeArrowheads="1"/>
          </p:cNvPicPr>
          <p:nvPr/>
        </p:nvPicPr>
        <p:blipFill>
          <a:blip r:embed="rId3" cstate="print"/>
          <a:srcRect/>
          <a:stretch>
            <a:fillRect/>
          </a:stretch>
        </p:blipFill>
        <p:spPr bwMode="auto">
          <a:xfrm>
            <a:off x="381000" y="4953000"/>
            <a:ext cx="2057400" cy="1758141"/>
          </a:xfrm>
          <a:prstGeom prst="rect">
            <a:avLst/>
          </a:prstGeom>
          <a:noFill/>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extBox 1"/>
          <p:cNvSpPr txBox="1"/>
          <p:nvPr/>
        </p:nvSpPr>
        <p:spPr>
          <a:xfrm>
            <a:off x="685800" y="1219200"/>
            <a:ext cx="7010400" cy="2677656"/>
          </a:xfrm>
          <a:prstGeom prst="rect">
            <a:avLst/>
          </a:prstGeom>
          <a:noFill/>
        </p:spPr>
        <p:txBody>
          <a:bodyPr wrap="square" rtlCol="0">
            <a:spAutoFit/>
          </a:bodyPr>
          <a:lstStyle/>
          <a:p>
            <a:r>
              <a:rPr lang="en-US" sz="2800" dirty="0" smtClean="0"/>
              <a:t>How is e-learning to be transformed? </a:t>
            </a:r>
          </a:p>
          <a:p>
            <a:endParaRPr lang="en-US" sz="2800" dirty="0" smtClean="0"/>
          </a:p>
          <a:p>
            <a:r>
              <a:rPr lang="en-US" sz="2800" dirty="0" smtClean="0"/>
              <a:t>Transforming views of learning and learners</a:t>
            </a:r>
          </a:p>
          <a:p>
            <a:r>
              <a:rPr lang="en-US" sz="2800" dirty="0" smtClean="0"/>
              <a:t>Transforming roles of teachers</a:t>
            </a:r>
          </a:p>
          <a:p>
            <a:r>
              <a:rPr lang="en-US" sz="2800" dirty="0" smtClean="0"/>
              <a:t>Transforming role of course designers</a:t>
            </a:r>
          </a:p>
          <a:p>
            <a:r>
              <a:rPr lang="en-US" sz="2800" dirty="0" smtClean="0"/>
              <a:t>Transforming institutions</a:t>
            </a:r>
            <a:endParaRPr lang="en-US" sz="2800" dirty="0"/>
          </a:p>
        </p:txBody>
      </p:sp>
      <p:pic>
        <p:nvPicPr>
          <p:cNvPr id="4" name="Picture 3" descr="C:\Documents and Settings\Michael  Moore\My Documents\file000637222627.jpg"/>
          <p:cNvPicPr/>
          <p:nvPr/>
        </p:nvPicPr>
        <p:blipFill>
          <a:blip r:embed="rId2" cstate="print"/>
          <a:srcRect/>
          <a:stretch>
            <a:fillRect/>
          </a:stretch>
        </p:blipFill>
        <p:spPr bwMode="auto">
          <a:xfrm>
            <a:off x="5638800" y="4800600"/>
            <a:ext cx="3276600" cy="184850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098" name="Slide Number Placeholder 2"/>
          <p:cNvSpPr>
            <a:spLocks noGrp="1"/>
          </p:cNvSpPr>
          <p:nvPr>
            <p:ph type="sldNum" sz="quarter" idx="12"/>
          </p:nvPr>
        </p:nvSpPr>
        <p:spPr>
          <a:noFill/>
        </p:spPr>
        <p:txBody>
          <a:bodyPr/>
          <a:lstStyle/>
          <a:p>
            <a:fld id="{8926AA95-ED00-45B8-A2F2-6642B2E7C6F8}" type="slidenum">
              <a:rPr lang="en-US"/>
              <a:pPr/>
              <a:t>12</a:t>
            </a:fld>
            <a:endParaRPr lang="en-US" dirty="0"/>
          </a:p>
        </p:txBody>
      </p:sp>
      <p:sp>
        <p:nvSpPr>
          <p:cNvPr id="348164" name="Text Box 4"/>
          <p:cNvSpPr txBox="1">
            <a:spLocks noChangeArrowheads="1"/>
          </p:cNvSpPr>
          <p:nvPr/>
        </p:nvSpPr>
        <p:spPr bwMode="auto">
          <a:xfrm>
            <a:off x="0" y="152400"/>
            <a:ext cx="9144000" cy="6986528"/>
          </a:xfrm>
          <a:prstGeom prst="rect">
            <a:avLst/>
          </a:prstGeom>
          <a:noFill/>
          <a:ln w="9525">
            <a:noFill/>
            <a:miter lim="800000"/>
            <a:headEnd/>
            <a:tailEnd/>
          </a:ln>
        </p:spPr>
        <p:txBody>
          <a:bodyPr wrap="square">
            <a:spAutoFit/>
          </a:bodyPr>
          <a:lstStyle/>
          <a:p>
            <a:r>
              <a:rPr lang="en-US" sz="2800" b="1" dirty="0" smtClean="0"/>
              <a:t>        Transforming </a:t>
            </a:r>
            <a:r>
              <a:rPr lang="en-US" sz="2400" dirty="0" smtClean="0"/>
              <a:t>views of learning (1</a:t>
            </a:r>
            <a:r>
              <a:rPr lang="en-US" sz="2400" b="1" u="sng" dirty="0" smtClean="0"/>
              <a:t>)</a:t>
            </a:r>
          </a:p>
          <a:p>
            <a:r>
              <a:rPr lang="en-US" sz="2400" dirty="0" smtClean="0"/>
              <a:t> </a:t>
            </a:r>
          </a:p>
          <a:p>
            <a:r>
              <a:rPr lang="en-US" sz="2400" dirty="0" smtClean="0"/>
              <a:t> “Engaged” learning is (a) personal and also (b) social  </a:t>
            </a:r>
          </a:p>
          <a:p>
            <a:endParaRPr lang="en-US" sz="2400" dirty="0" smtClean="0"/>
          </a:p>
          <a:p>
            <a:r>
              <a:rPr lang="en-US" sz="2400" dirty="0" smtClean="0"/>
              <a:t> (a) Personal: </a:t>
            </a:r>
          </a:p>
          <a:p>
            <a:endParaRPr lang="en-US" sz="2400" dirty="0"/>
          </a:p>
          <a:p>
            <a:r>
              <a:rPr lang="en-US" sz="2400" dirty="0" smtClean="0"/>
              <a:t>   engaged learners generate knowledge from within, not by absorbing information from outside</a:t>
            </a:r>
          </a:p>
          <a:p>
            <a:endParaRPr lang="en-US" sz="2400" dirty="0" smtClean="0"/>
          </a:p>
          <a:p>
            <a:r>
              <a:rPr lang="en-US" sz="2400" dirty="0" smtClean="0"/>
              <a:t> </a:t>
            </a:r>
            <a:r>
              <a:rPr lang="en-US" sz="2400" b="1" dirty="0" smtClean="0"/>
              <a:t> </a:t>
            </a:r>
            <a:r>
              <a:rPr lang="en-US" sz="2400" dirty="0" smtClean="0"/>
              <a:t>engaged </a:t>
            </a:r>
            <a:r>
              <a:rPr lang="en-US" sz="2400" b="1" dirty="0" smtClean="0"/>
              <a:t>learners make meaning out of  their own experiences</a:t>
            </a:r>
          </a:p>
          <a:p>
            <a:endParaRPr lang="en-US" sz="2400" b="1" dirty="0"/>
          </a:p>
          <a:p>
            <a:r>
              <a:rPr lang="en-US" sz="2400" dirty="0" smtClean="0"/>
              <a:t>  engaged learning requires r</a:t>
            </a:r>
            <a:r>
              <a:rPr lang="en-US" sz="2400" b="1" dirty="0" smtClean="0"/>
              <a:t>eflection </a:t>
            </a:r>
          </a:p>
          <a:p>
            <a:r>
              <a:rPr lang="en-US" sz="2400" dirty="0" smtClean="0"/>
              <a:t>  </a:t>
            </a:r>
            <a:r>
              <a:rPr lang="en-US" sz="2400" b="1" dirty="0" smtClean="0"/>
              <a:t>and </a:t>
            </a:r>
            <a:r>
              <a:rPr lang="en-US" sz="2400" b="1" dirty="0"/>
              <a:t>meta-cognition </a:t>
            </a:r>
            <a:r>
              <a:rPr lang="en-US" sz="2400" b="1" dirty="0" smtClean="0"/>
              <a:t> </a:t>
            </a:r>
          </a:p>
          <a:p>
            <a:endParaRPr lang="en-US" sz="2400" b="1" dirty="0"/>
          </a:p>
          <a:p>
            <a:r>
              <a:rPr lang="en-US" sz="2400" dirty="0"/>
              <a:t> </a:t>
            </a:r>
            <a:r>
              <a:rPr lang="en-US" sz="2400" dirty="0" smtClean="0"/>
              <a:t> </a:t>
            </a:r>
            <a:r>
              <a:rPr lang="en-US" sz="2400" b="1" dirty="0" smtClean="0"/>
              <a:t> immediate outcomes </a:t>
            </a:r>
            <a:r>
              <a:rPr lang="en-US" sz="2400" b="1" dirty="0"/>
              <a:t>of </a:t>
            </a:r>
            <a:r>
              <a:rPr lang="en-US" sz="2400" dirty="0" smtClean="0"/>
              <a:t>a</a:t>
            </a:r>
            <a:r>
              <a:rPr lang="en-US" sz="2400" b="1" dirty="0" smtClean="0"/>
              <a:t> engaged learning</a:t>
            </a:r>
          </a:p>
          <a:p>
            <a:r>
              <a:rPr lang="en-US" sz="2400" b="1" dirty="0" smtClean="0"/>
              <a:t> experiences are varied and often unpredictable</a:t>
            </a:r>
            <a:endParaRPr lang="en-US" sz="2400" b="1" dirty="0"/>
          </a:p>
          <a:p>
            <a:r>
              <a:rPr lang="en-US" sz="2400" dirty="0"/>
              <a:t> </a:t>
            </a:r>
            <a:endParaRPr lang="en-US" sz="2400" b="1" dirty="0"/>
          </a:p>
          <a:p>
            <a:endParaRPr lang="en-US" b="1" dirty="0"/>
          </a:p>
          <a:p>
            <a:endParaRPr lang="en-US" b="1" dirty="0"/>
          </a:p>
        </p:txBody>
      </p:sp>
      <p:pic>
        <p:nvPicPr>
          <p:cNvPr id="29698" name="Picture 2" descr="Stock Photo - woman using laptop &#10;with packed lunch &#10;on desk. fotosearch &#10;- search stock &#10;photos, pictures, &#10;wall murals, images, &#10;and photo clipart"/>
          <p:cNvPicPr>
            <a:picLocks noChangeAspect="1" noChangeArrowheads="1"/>
          </p:cNvPicPr>
          <p:nvPr/>
        </p:nvPicPr>
        <p:blipFill>
          <a:blip r:embed="rId2" cstate="print"/>
          <a:srcRect t="22086" r="46087" b="6748"/>
          <a:stretch>
            <a:fillRect/>
          </a:stretch>
        </p:blipFill>
        <p:spPr bwMode="auto">
          <a:xfrm>
            <a:off x="6629400" y="4562168"/>
            <a:ext cx="2209800" cy="2067232"/>
          </a:xfrm>
          <a:prstGeom prst="rect">
            <a:avLst/>
          </a:prstGeom>
          <a:noFill/>
        </p:spPr>
      </p:pic>
    </p:spTree>
  </p:cSld>
  <p:clrMapOvr>
    <a:masterClrMapping/>
  </p:clrMapOv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extBox 1"/>
          <p:cNvSpPr txBox="1"/>
          <p:nvPr/>
        </p:nvSpPr>
        <p:spPr>
          <a:xfrm>
            <a:off x="0" y="0"/>
            <a:ext cx="9144000" cy="6740307"/>
          </a:xfrm>
          <a:prstGeom prst="rect">
            <a:avLst/>
          </a:prstGeom>
          <a:noFill/>
        </p:spPr>
        <p:txBody>
          <a:bodyPr wrap="square" rtlCol="0">
            <a:spAutoFit/>
          </a:bodyPr>
          <a:lstStyle/>
          <a:p>
            <a:r>
              <a:rPr lang="en-US" sz="2400" dirty="0" smtClean="0"/>
              <a:t>      Transforming views of learning (2)</a:t>
            </a:r>
          </a:p>
          <a:p>
            <a:endParaRPr lang="en-US" sz="2400" dirty="0" smtClean="0"/>
          </a:p>
          <a:p>
            <a:r>
              <a:rPr lang="en-US" sz="2400" dirty="0" smtClean="0"/>
              <a:t>   (b) Engaged learning is social:</a:t>
            </a:r>
          </a:p>
          <a:p>
            <a:endParaRPr lang="en-US" sz="2400" dirty="0" smtClean="0"/>
          </a:p>
          <a:p>
            <a:r>
              <a:rPr lang="en-US" sz="2400" dirty="0" smtClean="0"/>
              <a:t>--  values knowledge distributed across a community</a:t>
            </a:r>
          </a:p>
          <a:p>
            <a:r>
              <a:rPr lang="en-US" sz="2400" dirty="0" smtClean="0"/>
              <a:t> --- values shared inquiry </a:t>
            </a:r>
          </a:p>
          <a:p>
            <a:r>
              <a:rPr lang="en-US" sz="2400" dirty="0" smtClean="0"/>
              <a:t> --  values learning based on experience (real or simulated) </a:t>
            </a:r>
          </a:p>
          <a:p>
            <a:r>
              <a:rPr lang="en-US" sz="2400" dirty="0" smtClean="0"/>
              <a:t>  --  values non-linear as well as traditional forms of expression </a:t>
            </a:r>
          </a:p>
          <a:p>
            <a:r>
              <a:rPr lang="en-US" sz="2400" dirty="0" smtClean="0"/>
              <a:t> --  encourages co-design of experiences  </a:t>
            </a:r>
          </a:p>
          <a:p>
            <a:endParaRPr lang="en-US" sz="2400" dirty="0" smtClean="0"/>
          </a:p>
          <a:p>
            <a:r>
              <a:rPr lang="en-US" sz="2400" dirty="0" smtClean="0"/>
              <a:t> An engaged learning community:</a:t>
            </a:r>
          </a:p>
          <a:p>
            <a:endParaRPr lang="en-US" sz="2400" dirty="0" smtClean="0"/>
          </a:p>
          <a:p>
            <a:pPr lvl="0"/>
            <a:r>
              <a:rPr lang="en-US" sz="2400" dirty="0" smtClean="0"/>
              <a:t> -- has diversity of expertise among its members</a:t>
            </a:r>
          </a:p>
          <a:p>
            <a:pPr lvl="0"/>
            <a:r>
              <a:rPr lang="en-US" sz="2400" dirty="0" smtClean="0"/>
              <a:t> --  expects and values contributions from all</a:t>
            </a:r>
          </a:p>
          <a:p>
            <a:pPr lvl="0"/>
            <a:r>
              <a:rPr lang="en-US" sz="2400" dirty="0" smtClean="0"/>
              <a:t> --- has mechanisms for sharing what is learned</a:t>
            </a:r>
          </a:p>
          <a:p>
            <a:pPr lvl="0"/>
            <a:r>
              <a:rPr lang="en-US" sz="2400" dirty="0" smtClean="0"/>
              <a:t> --  common objective to advance collective knowledge </a:t>
            </a:r>
          </a:p>
          <a:p>
            <a:r>
              <a:rPr lang="en-US" sz="2400" dirty="0" smtClean="0"/>
              <a:t>--   shared emphasis on learning how to learn </a:t>
            </a:r>
          </a:p>
          <a:p>
            <a:endParaRPr lang="en-US" sz="2400" dirty="0"/>
          </a:p>
        </p:txBody>
      </p:sp>
      <p:pic>
        <p:nvPicPr>
          <p:cNvPr id="6" name="imgHvThumb" descr="Seven people sitting around a business boardroom"/>
          <p:cNvPicPr/>
          <p:nvPr/>
        </p:nvPicPr>
        <p:blipFill>
          <a:blip r:embed="rId2" cstate="print"/>
          <a:srcRect/>
          <a:stretch>
            <a:fillRect/>
          </a:stretch>
        </p:blipFill>
        <p:spPr bwMode="auto">
          <a:xfrm>
            <a:off x="7086600" y="304800"/>
            <a:ext cx="1828800" cy="18288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7651" name="Text Box 4"/>
          <p:cNvSpPr txBox="1">
            <a:spLocks noChangeArrowheads="1"/>
          </p:cNvSpPr>
          <p:nvPr/>
        </p:nvSpPr>
        <p:spPr bwMode="auto">
          <a:xfrm>
            <a:off x="0" y="0"/>
            <a:ext cx="8915400" cy="7109639"/>
          </a:xfrm>
          <a:prstGeom prst="rect">
            <a:avLst/>
          </a:prstGeom>
          <a:noFill/>
          <a:ln w="9525">
            <a:noFill/>
            <a:miter lim="800000"/>
            <a:headEnd/>
            <a:tailEnd/>
          </a:ln>
        </p:spPr>
        <p:txBody>
          <a:bodyPr wrap="square">
            <a:spAutoFit/>
          </a:bodyPr>
          <a:lstStyle/>
          <a:p>
            <a:endParaRPr lang="en-US" sz="2400" b="1" u="sng" dirty="0"/>
          </a:p>
          <a:p>
            <a:r>
              <a:rPr lang="en-US" sz="2400" b="1" dirty="0"/>
              <a:t> </a:t>
            </a:r>
          </a:p>
          <a:p>
            <a:endParaRPr lang="en-US" sz="2400" b="1" dirty="0" smtClean="0"/>
          </a:p>
          <a:p>
            <a:endParaRPr lang="en-US" sz="2400" b="1" dirty="0" smtClean="0"/>
          </a:p>
          <a:p>
            <a:endParaRPr lang="en-US" sz="2400" b="1" dirty="0" smtClean="0"/>
          </a:p>
          <a:p>
            <a:pPr algn="ctr"/>
            <a:r>
              <a:rPr lang="en-US" sz="2400" dirty="0" smtClean="0"/>
              <a:t>s</a:t>
            </a:r>
            <a:r>
              <a:rPr lang="en-US" sz="2400" b="1" dirty="0" smtClean="0"/>
              <a:t>earching, </a:t>
            </a:r>
            <a:r>
              <a:rPr lang="en-US" sz="2400" dirty="0" smtClean="0"/>
              <a:t>sorting, </a:t>
            </a:r>
            <a:r>
              <a:rPr lang="en-US" sz="2400" b="1" dirty="0" smtClean="0"/>
              <a:t>sifting</a:t>
            </a:r>
            <a:endParaRPr lang="en-US" sz="2400" b="1" dirty="0"/>
          </a:p>
          <a:p>
            <a:pPr algn="ctr"/>
            <a:r>
              <a:rPr lang="en-US" sz="2400" b="1" dirty="0" smtClean="0"/>
              <a:t>and </a:t>
            </a:r>
            <a:r>
              <a:rPr lang="en-US" sz="2400" b="1" dirty="0"/>
              <a:t>evaluating</a:t>
            </a:r>
          </a:p>
          <a:p>
            <a:endParaRPr lang="en-US" sz="2400" b="1" dirty="0"/>
          </a:p>
          <a:p>
            <a:pPr algn="ctr"/>
            <a:r>
              <a:rPr lang="en-US" sz="2400" b="1" dirty="0"/>
              <a:t>multi-tasking</a:t>
            </a:r>
          </a:p>
          <a:p>
            <a:pPr algn="ctr"/>
            <a:endParaRPr lang="en-US" sz="2400" b="1" dirty="0"/>
          </a:p>
          <a:p>
            <a:pPr algn="ctr"/>
            <a:r>
              <a:rPr lang="en-US" sz="2400" dirty="0" smtClean="0"/>
              <a:t>s</a:t>
            </a:r>
            <a:r>
              <a:rPr lang="en-US" sz="2400" b="1" dirty="0" smtClean="0"/>
              <a:t>ynthesizing</a:t>
            </a:r>
          </a:p>
          <a:p>
            <a:pPr algn="ctr"/>
            <a:endParaRPr lang="en-US" sz="2400" b="1" dirty="0" smtClean="0"/>
          </a:p>
          <a:p>
            <a:pPr algn="ctr"/>
            <a:r>
              <a:rPr lang="en-US" sz="2400" dirty="0" smtClean="0"/>
              <a:t>communicating</a:t>
            </a:r>
          </a:p>
          <a:p>
            <a:pPr algn="ctr"/>
            <a:endParaRPr lang="en-US" sz="2400" dirty="0" smtClean="0"/>
          </a:p>
          <a:p>
            <a:pPr algn="ctr"/>
            <a:r>
              <a:rPr lang="en-US" sz="2400" dirty="0" smtClean="0"/>
              <a:t>r</a:t>
            </a:r>
            <a:r>
              <a:rPr lang="en-US" sz="2400" b="1" dirty="0" smtClean="0"/>
              <a:t>eflecting</a:t>
            </a:r>
          </a:p>
          <a:p>
            <a:pPr algn="ctr"/>
            <a:endParaRPr lang="en-US" sz="2400" dirty="0" smtClean="0"/>
          </a:p>
          <a:p>
            <a:pPr algn="ctr"/>
            <a:r>
              <a:rPr lang="en-US" sz="2400" b="1" dirty="0" smtClean="0"/>
              <a:t>immersion</a:t>
            </a:r>
            <a:endParaRPr lang="en-US" sz="2400" b="1" dirty="0"/>
          </a:p>
          <a:p>
            <a:endParaRPr lang="en-US" sz="2400" b="1" dirty="0"/>
          </a:p>
          <a:p>
            <a:endParaRPr lang="en-US" sz="2400" b="1" dirty="0"/>
          </a:p>
        </p:txBody>
      </p:sp>
      <p:pic>
        <p:nvPicPr>
          <p:cNvPr id="27652" name="Picture 4" descr="C:\Documents and Settings\Will\My Documents\My Pictures\Microsoft Clip Organizer\j0370318.wmf"/>
          <p:cNvPicPr>
            <a:picLocks noChangeAspect="1" noChangeArrowheads="1"/>
          </p:cNvPicPr>
          <p:nvPr/>
        </p:nvPicPr>
        <p:blipFill>
          <a:blip r:embed="rId3" cstate="print"/>
          <a:srcRect/>
          <a:stretch>
            <a:fillRect/>
          </a:stretch>
        </p:blipFill>
        <p:spPr bwMode="auto">
          <a:xfrm>
            <a:off x="304800" y="4384264"/>
            <a:ext cx="1981200" cy="2246814"/>
          </a:xfrm>
          <a:prstGeom prst="rect">
            <a:avLst/>
          </a:prstGeom>
          <a:noFill/>
          <a:ln w="9525">
            <a:noFill/>
            <a:miter lim="800000"/>
            <a:headEnd/>
            <a:tailEnd/>
          </a:ln>
        </p:spPr>
      </p:pic>
      <p:sp>
        <p:nvSpPr>
          <p:cNvPr id="27654" name="TextBox 6"/>
          <p:cNvSpPr txBox="1">
            <a:spLocks noChangeArrowheads="1"/>
          </p:cNvSpPr>
          <p:nvPr/>
        </p:nvSpPr>
        <p:spPr bwMode="auto">
          <a:xfrm>
            <a:off x="0" y="0"/>
            <a:ext cx="9144000" cy="1384995"/>
          </a:xfrm>
          <a:prstGeom prst="rect">
            <a:avLst/>
          </a:prstGeom>
          <a:noFill/>
          <a:ln w="9525">
            <a:noFill/>
            <a:miter lim="800000"/>
            <a:headEnd/>
            <a:tailEnd/>
          </a:ln>
        </p:spPr>
        <p:txBody>
          <a:bodyPr wrap="square">
            <a:spAutoFit/>
          </a:bodyPr>
          <a:lstStyle/>
          <a:p>
            <a:r>
              <a:rPr lang="en-US" sz="2800" dirty="0" smtClean="0"/>
              <a:t>Transforming views of  learners </a:t>
            </a:r>
          </a:p>
          <a:p>
            <a:r>
              <a:rPr lang="en-US" sz="2800" dirty="0" smtClean="0"/>
              <a:t> </a:t>
            </a:r>
          </a:p>
          <a:p>
            <a:r>
              <a:rPr lang="en-US" sz="2800" b="1" dirty="0" smtClean="0"/>
              <a:t>  engaged learners need new skills:</a:t>
            </a:r>
            <a:endParaRPr lang="en-US" sz="2800" b="1" dirty="0"/>
          </a:p>
        </p:txBody>
      </p:sp>
      <p:pic>
        <p:nvPicPr>
          <p:cNvPr id="27650" name="Picture 2" descr="http://comps.fotosearch.com/bigcomps/CSP/CSP654/k6549139.jpg"/>
          <p:cNvPicPr>
            <a:picLocks noChangeAspect="1" noChangeArrowheads="1"/>
          </p:cNvPicPr>
          <p:nvPr/>
        </p:nvPicPr>
        <p:blipFill>
          <a:blip r:embed="rId4" cstate="print"/>
          <a:srcRect l="6306" t="13846" b="4615"/>
          <a:stretch>
            <a:fillRect/>
          </a:stretch>
        </p:blipFill>
        <p:spPr bwMode="auto">
          <a:xfrm>
            <a:off x="7162800" y="4398108"/>
            <a:ext cx="1561382" cy="2121877"/>
          </a:xfrm>
          <a:prstGeom prst="rect">
            <a:avLst/>
          </a:prstGeom>
          <a:noFill/>
        </p:spPr>
      </p:pic>
    </p:spTree>
  </p:cSld>
  <p:clrMapOvr>
    <a:masterClrMapping/>
  </p:clrMapOvr>
  <p:transition spd="med"/>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14339" name="Text Box 4"/>
          <p:cNvSpPr txBox="1">
            <a:spLocks noChangeArrowheads="1"/>
          </p:cNvSpPr>
          <p:nvPr/>
        </p:nvSpPr>
        <p:spPr bwMode="auto">
          <a:xfrm>
            <a:off x="0" y="0"/>
            <a:ext cx="9144000" cy="5940088"/>
          </a:xfrm>
          <a:prstGeom prst="rect">
            <a:avLst/>
          </a:prstGeom>
          <a:noFill/>
          <a:ln w="9525">
            <a:noFill/>
            <a:miter lim="800000"/>
            <a:headEnd/>
            <a:tailEnd/>
          </a:ln>
        </p:spPr>
        <p:txBody>
          <a:bodyPr wrap="square">
            <a:spAutoFit/>
          </a:bodyPr>
          <a:lstStyle/>
          <a:p>
            <a:endParaRPr lang="en-US" sz="2000" b="1" dirty="0">
              <a:latin typeface="Times New Roman" pitchFamily="18" charset="0"/>
              <a:cs typeface="Times New Roman" pitchFamily="18" charset="0"/>
            </a:endParaRPr>
          </a:p>
          <a:p>
            <a:r>
              <a:rPr lang="en-US" sz="2800" dirty="0" smtClean="0">
                <a:cs typeface="Times New Roman" pitchFamily="18" charset="0"/>
              </a:rPr>
              <a:t>Transforming the </a:t>
            </a:r>
            <a:r>
              <a:rPr lang="en-US" sz="2400" dirty="0" smtClean="0">
                <a:cs typeface="Times New Roman" pitchFamily="18" charset="0"/>
              </a:rPr>
              <a:t>role of teacher</a:t>
            </a:r>
            <a:endParaRPr lang="en-US" sz="2400" b="1" dirty="0">
              <a:latin typeface="Times New Roman" pitchFamily="18" charset="0"/>
              <a:cs typeface="Times New Roman" pitchFamily="18" charset="0"/>
            </a:endParaRPr>
          </a:p>
          <a:p>
            <a:endParaRPr lang="en-US" sz="2000" b="1" dirty="0">
              <a:latin typeface="Times New Roman" pitchFamily="18" charset="0"/>
              <a:cs typeface="Times New Roman" pitchFamily="18" charset="0"/>
            </a:endParaRPr>
          </a:p>
          <a:p>
            <a:r>
              <a:rPr lang="en-US" sz="2400" dirty="0" smtClean="0">
                <a:cs typeface="Times New Roman" pitchFamily="18" charset="0"/>
              </a:rPr>
              <a:t>From performer to conductor – </a:t>
            </a:r>
          </a:p>
          <a:p>
            <a:r>
              <a:rPr lang="en-US" sz="2400" dirty="0" smtClean="0">
                <a:cs typeface="Times New Roman" pitchFamily="18" charset="0"/>
              </a:rPr>
              <a:t>of engaging learning environments ! </a:t>
            </a:r>
          </a:p>
          <a:p>
            <a:endParaRPr lang="en-US" sz="2400" dirty="0" smtClean="0">
              <a:cs typeface="Times New Roman" pitchFamily="18" charset="0"/>
            </a:endParaRPr>
          </a:p>
          <a:p>
            <a:r>
              <a:rPr lang="en-US" sz="2400" b="1" dirty="0" smtClean="0">
                <a:latin typeface="Times New Roman" pitchFamily="18" charset="0"/>
              </a:rPr>
              <a:t>facilitating </a:t>
            </a:r>
            <a:r>
              <a:rPr lang="en-US" sz="2400" b="1" dirty="0">
                <a:latin typeface="Times New Roman" pitchFamily="18" charset="0"/>
              </a:rPr>
              <a:t>students’ searching </a:t>
            </a:r>
            <a:r>
              <a:rPr lang="en-US" sz="2400" b="1" dirty="0" smtClean="0">
                <a:latin typeface="Times New Roman" pitchFamily="18" charset="0"/>
              </a:rPr>
              <a:t>– </a:t>
            </a:r>
            <a:r>
              <a:rPr lang="en-US" sz="2400" b="1" dirty="0">
                <a:latin typeface="Times New Roman" pitchFamily="18" charset="0"/>
              </a:rPr>
              <a:t>individually </a:t>
            </a:r>
            <a:r>
              <a:rPr lang="en-US" sz="2400" b="1" dirty="0" smtClean="0">
                <a:latin typeface="Times New Roman" pitchFamily="18" charset="0"/>
              </a:rPr>
              <a:t>and</a:t>
            </a:r>
          </a:p>
          <a:p>
            <a:r>
              <a:rPr lang="en-US" sz="2400" b="1" dirty="0" smtClean="0">
                <a:latin typeface="Times New Roman" pitchFamily="18" charset="0"/>
              </a:rPr>
              <a:t> </a:t>
            </a:r>
            <a:r>
              <a:rPr lang="en-US" sz="2400" b="1" dirty="0">
                <a:latin typeface="Times New Roman" pitchFamily="18" charset="0"/>
              </a:rPr>
              <a:t>collaboratively </a:t>
            </a:r>
          </a:p>
          <a:p>
            <a:endParaRPr lang="en-US" sz="2400" b="1" dirty="0">
              <a:latin typeface="Times New Roman" pitchFamily="18" charset="0"/>
            </a:endParaRPr>
          </a:p>
          <a:p>
            <a:r>
              <a:rPr lang="en-US" sz="2400" b="1" dirty="0" smtClean="0">
                <a:latin typeface="Times New Roman" pitchFamily="18" charset="0"/>
              </a:rPr>
              <a:t>linking </a:t>
            </a:r>
            <a:r>
              <a:rPr lang="en-US" sz="2400" b="1" dirty="0">
                <a:latin typeface="Times New Roman" pitchFamily="18" charset="0"/>
              </a:rPr>
              <a:t>and weaving ideas and information created </a:t>
            </a:r>
            <a:r>
              <a:rPr lang="en-US" sz="2400" b="1" dirty="0" smtClean="0">
                <a:latin typeface="Times New Roman" pitchFamily="18" charset="0"/>
              </a:rPr>
              <a:t>by </a:t>
            </a:r>
            <a:r>
              <a:rPr lang="en-US" sz="2400" b="1" dirty="0">
                <a:latin typeface="Times New Roman" pitchFamily="18" charset="0"/>
              </a:rPr>
              <a:t>students, summarizing, pulling together the threads, </a:t>
            </a:r>
            <a:r>
              <a:rPr lang="en-US" sz="2400" dirty="0" smtClean="0">
                <a:cs typeface="Times New Roman" pitchFamily="18" charset="0"/>
              </a:rPr>
              <a:t>managing and sifting information</a:t>
            </a:r>
            <a:endParaRPr lang="en-US" sz="2400" dirty="0" smtClean="0"/>
          </a:p>
          <a:p>
            <a:r>
              <a:rPr lang="en-US" sz="2400" b="1" dirty="0" smtClean="0">
                <a:latin typeface="Times New Roman" pitchFamily="18" charset="0"/>
              </a:rPr>
              <a:t>relating </a:t>
            </a:r>
            <a:r>
              <a:rPr lang="en-US" sz="2400" b="1" dirty="0">
                <a:latin typeface="Times New Roman" pitchFamily="18" charset="0"/>
              </a:rPr>
              <a:t>the particular experience to general </a:t>
            </a:r>
            <a:r>
              <a:rPr lang="en-US" sz="2400" b="1" dirty="0" smtClean="0">
                <a:latin typeface="Times New Roman" pitchFamily="18" charset="0"/>
              </a:rPr>
              <a:t>theory</a:t>
            </a:r>
            <a:endParaRPr lang="en-US" sz="2400" b="1" dirty="0">
              <a:latin typeface="Times New Roman" pitchFamily="18" charset="0"/>
            </a:endParaRPr>
          </a:p>
          <a:p>
            <a:endParaRPr lang="en-US" sz="2400" b="1" dirty="0">
              <a:latin typeface="Times New Roman" pitchFamily="18" charset="0"/>
              <a:cs typeface="Times New Roman" pitchFamily="18" charset="0"/>
            </a:endParaRPr>
          </a:p>
          <a:p>
            <a:r>
              <a:rPr lang="en-US" sz="2400" dirty="0" smtClean="0"/>
              <a:t> monitor each student’s performance against expected standards and intervene when needed </a:t>
            </a:r>
            <a:endParaRPr lang="en-US" sz="2400" b="1" dirty="0">
              <a:latin typeface="Times New Roman" pitchFamily="18" charset="0"/>
            </a:endParaRPr>
          </a:p>
        </p:txBody>
      </p:sp>
      <p:pic>
        <p:nvPicPr>
          <p:cNvPr id="14340" name="Picture 5" descr="j0240701"/>
          <p:cNvPicPr>
            <a:picLocks noChangeAspect="1" noChangeArrowheads="1"/>
          </p:cNvPicPr>
          <p:nvPr/>
        </p:nvPicPr>
        <p:blipFill>
          <a:blip r:embed="rId3" cstate="print"/>
          <a:srcRect/>
          <a:stretch>
            <a:fillRect/>
          </a:stretch>
        </p:blipFill>
        <p:spPr bwMode="auto">
          <a:xfrm>
            <a:off x="6781800" y="0"/>
            <a:ext cx="2166938" cy="2514600"/>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0"/>
            <a:ext cx="9144000" cy="9079409"/>
          </a:xfrm>
          <a:prstGeom prst="rect">
            <a:avLst/>
          </a:prstGeom>
          <a:noFill/>
        </p:spPr>
        <p:txBody>
          <a:bodyPr wrap="square" rtlCol="0">
            <a:spAutoFit/>
          </a:bodyPr>
          <a:lstStyle/>
          <a:p>
            <a:r>
              <a:rPr lang="en-US" sz="2000" dirty="0" smtClean="0"/>
              <a:t>Transforming  the role of the teacher:     FOCUS ON PERFORMANCE</a:t>
            </a:r>
          </a:p>
          <a:p>
            <a:endParaRPr lang="en-US" dirty="0" smtClean="0"/>
          </a:p>
          <a:p>
            <a:r>
              <a:rPr lang="en-US" sz="2400" dirty="0" smtClean="0"/>
              <a:t>Engaging learning – personal, social, open, flexible, interactive --  increased risk of student (and also instructors) becoming lost </a:t>
            </a:r>
          </a:p>
          <a:p>
            <a:endParaRPr lang="en-US" sz="2400" dirty="0" smtClean="0"/>
          </a:p>
          <a:p>
            <a:r>
              <a:rPr lang="en-US" sz="2400" dirty="0" smtClean="0"/>
              <a:t> Therefore success depends on  clarity and agreement about expected results -- observable and measurable -- in student performance</a:t>
            </a:r>
          </a:p>
          <a:p>
            <a:endParaRPr lang="en-US" sz="2400" dirty="0" smtClean="0"/>
          </a:p>
          <a:p>
            <a:r>
              <a:rPr lang="en-US" sz="2400" dirty="0" smtClean="0"/>
              <a:t>did each student’s performance indicate having learned what was required and if not, why not? </a:t>
            </a:r>
          </a:p>
          <a:p>
            <a:endParaRPr lang="en-US" sz="2400" dirty="0" smtClean="0"/>
          </a:p>
          <a:p>
            <a:r>
              <a:rPr lang="en-US" sz="2400" dirty="0" smtClean="0"/>
              <a:t>Observable performance requires a product – an assignment</a:t>
            </a:r>
          </a:p>
          <a:p>
            <a:r>
              <a:rPr lang="en-US" sz="2400" dirty="0" smtClean="0"/>
              <a:t>Focus on assignment is  motivating for student and instructor</a:t>
            </a:r>
          </a:p>
          <a:p>
            <a:endParaRPr lang="en-US" sz="2400" dirty="0" smtClean="0"/>
          </a:p>
          <a:p>
            <a:r>
              <a:rPr lang="en-US" sz="2400" dirty="0" smtClean="0"/>
              <a:t>Interaction is only a means towards performance objective</a:t>
            </a:r>
          </a:p>
          <a:p>
            <a:endParaRPr lang="en-US" sz="2400" dirty="0" smtClean="0"/>
          </a:p>
          <a:p>
            <a:r>
              <a:rPr lang="en-US" sz="2400" dirty="0" smtClean="0"/>
              <a:t>Importance of continuous monitoring  (formative evaluation) </a:t>
            </a:r>
          </a:p>
          <a:p>
            <a:r>
              <a:rPr lang="en-US" sz="2400" dirty="0" smtClean="0"/>
              <a:t>Data reported from monitoring provides feedback for  improvement of system and for  instructor training</a:t>
            </a:r>
          </a:p>
          <a:p>
            <a:endParaRPr lang="en-US" sz="2000" dirty="0" smtClean="0"/>
          </a:p>
          <a:p>
            <a:endParaRPr lang="en-US" sz="2000" dirty="0" smtClean="0"/>
          </a:p>
          <a:p>
            <a:r>
              <a:rPr lang="en-US" sz="2000" dirty="0" smtClean="0"/>
              <a:t> </a:t>
            </a:r>
          </a:p>
          <a:p>
            <a:endParaRPr lang="en-US" sz="2000" dirty="0" smtClean="0"/>
          </a:p>
          <a:p>
            <a:endParaRPr lang="en-US" sz="2000" dirty="0" smtClean="0"/>
          </a:p>
          <a:p>
            <a:endParaRPr lang="en-US" sz="2000" u="sng" dirty="0" smtClean="0"/>
          </a:p>
          <a:p>
            <a:endParaRPr lang="en-US" dirty="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9060" name="Text Box 4"/>
          <p:cNvSpPr txBox="1">
            <a:spLocks noChangeArrowheads="1"/>
          </p:cNvSpPr>
          <p:nvPr/>
        </p:nvSpPr>
        <p:spPr bwMode="auto">
          <a:xfrm>
            <a:off x="0" y="0"/>
            <a:ext cx="9144000" cy="8771632"/>
          </a:xfrm>
          <a:prstGeom prst="rect">
            <a:avLst/>
          </a:prstGeom>
          <a:noFill/>
          <a:ln w="9525">
            <a:noFill/>
            <a:miter lim="800000"/>
            <a:headEnd/>
            <a:tailEnd/>
          </a:ln>
        </p:spPr>
        <p:txBody>
          <a:bodyPr wrap="square">
            <a:spAutoFit/>
          </a:bodyPr>
          <a:lstStyle/>
          <a:p>
            <a:r>
              <a:rPr lang="en-US" sz="2800" b="1" dirty="0" smtClean="0">
                <a:latin typeface="Arial" charset="0"/>
              </a:rPr>
              <a:t>   </a:t>
            </a:r>
            <a:r>
              <a:rPr lang="en-US" sz="2400" b="1" dirty="0" smtClean="0">
                <a:latin typeface="Arial" charset="0"/>
              </a:rPr>
              <a:t>Transforming e-learning : the institutional challenge</a:t>
            </a:r>
            <a:endParaRPr lang="en-US" sz="2400" dirty="0" smtClean="0"/>
          </a:p>
          <a:p>
            <a:r>
              <a:rPr lang="en-US" sz="2800" dirty="0" smtClean="0"/>
              <a:t> </a:t>
            </a:r>
          </a:p>
          <a:p>
            <a:r>
              <a:rPr lang="en-US" sz="2400" dirty="0" smtClean="0"/>
              <a:t>The structure of universities has not changed to keep pace with</a:t>
            </a:r>
          </a:p>
          <a:p>
            <a:r>
              <a:rPr lang="en-US" sz="2400" dirty="0" smtClean="0"/>
              <a:t> e-learning technology  </a:t>
            </a:r>
          </a:p>
          <a:p>
            <a:endParaRPr lang="en-US" sz="2400" dirty="0" smtClean="0"/>
          </a:p>
          <a:p>
            <a:r>
              <a:rPr lang="en-US" sz="2400" dirty="0" smtClean="0"/>
              <a:t>The classroom is not the appropriate model for e-learning.</a:t>
            </a:r>
          </a:p>
          <a:p>
            <a:r>
              <a:rPr lang="en-US" sz="2400" dirty="0" smtClean="0"/>
              <a:t>It is no longer viable for an individual to be equally expert in subject matter, technology management, course design, evaluation, facilitating group interaction and individualization of learning</a:t>
            </a:r>
          </a:p>
          <a:p>
            <a:endParaRPr lang="en-US" sz="2400" dirty="0" smtClean="0"/>
          </a:p>
          <a:p>
            <a:r>
              <a:rPr lang="en-US" sz="2400" dirty="0" smtClean="0"/>
              <a:t> It is no longer viable for an institution to be equally expert and competitive in every subject-matter, relevant technology, course design, evaluation and teaching</a:t>
            </a:r>
          </a:p>
          <a:p>
            <a:r>
              <a:rPr lang="en-US" sz="2400" dirty="0" smtClean="0"/>
              <a:t> </a:t>
            </a:r>
          </a:p>
          <a:p>
            <a:r>
              <a:rPr lang="en-US" sz="2400" dirty="0" smtClean="0"/>
              <a:t>Transforming e-learning requires specialization of individuals and institutions, with each focused on its comparative advantage and extending to a potential national or global population</a:t>
            </a:r>
          </a:p>
          <a:p>
            <a:endParaRPr lang="en-US" sz="2400" dirty="0" smtClean="0"/>
          </a:p>
          <a:p>
            <a:endParaRPr lang="en-US" sz="2400" dirty="0" smtClean="0"/>
          </a:p>
          <a:p>
            <a:endParaRPr lang="en-US" sz="2400" dirty="0" smtClean="0"/>
          </a:p>
          <a:p>
            <a:endParaRPr lang="en-US" sz="2400" dirty="0" smtClean="0"/>
          </a:p>
          <a:p>
            <a:endParaRPr lang="en-US" sz="2400" dirty="0" smtClean="0"/>
          </a:p>
          <a:p>
            <a:endParaRPr lang="en-US" sz="2800" dirty="0" smtClean="0"/>
          </a:p>
        </p:txBody>
      </p:sp>
      <p:sp>
        <p:nvSpPr>
          <p:cNvPr id="22534" name="Text Box 6"/>
          <p:cNvSpPr txBox="1">
            <a:spLocks noChangeArrowheads="1"/>
          </p:cNvSpPr>
          <p:nvPr/>
        </p:nvSpPr>
        <p:spPr bwMode="auto">
          <a:xfrm>
            <a:off x="1050925" y="4697413"/>
            <a:ext cx="184150" cy="366712"/>
          </a:xfrm>
          <a:prstGeom prst="rect">
            <a:avLst/>
          </a:prstGeom>
          <a:noFill/>
          <a:ln w="9525">
            <a:noFill/>
            <a:miter lim="800000"/>
            <a:headEnd/>
            <a:tailEnd/>
          </a:ln>
          <a:effectLst/>
        </p:spPr>
        <p:txBody>
          <a:bodyPr wrap="none">
            <a:spAutoFit/>
          </a:bodyPr>
          <a:lstStyle/>
          <a:p>
            <a:endParaRPr lang="en-US"/>
          </a:p>
        </p:txBody>
      </p:sp>
      <p:sp>
        <p:nvSpPr>
          <p:cNvPr id="8" name="Rectangle 7"/>
          <p:cNvSpPr/>
          <p:nvPr/>
        </p:nvSpPr>
        <p:spPr>
          <a:xfrm>
            <a:off x="457200" y="0"/>
            <a:ext cx="6477001" cy="646331"/>
          </a:xfrm>
          <a:prstGeom prst="rect">
            <a:avLst/>
          </a:prstGeom>
        </p:spPr>
        <p:txBody>
          <a:bodyPr wrap="square">
            <a:spAutoFit/>
          </a:bodyPr>
          <a:lstStyle/>
          <a:p>
            <a:endParaRPr lang="en-US" dirty="0" smtClean="0"/>
          </a:p>
          <a:p>
            <a:r>
              <a:rPr lang="en-US" dirty="0" smtClean="0"/>
              <a:t>  </a:t>
            </a:r>
            <a:endParaRPr lang="en-US" dirty="0"/>
          </a:p>
        </p:txBody>
      </p:sp>
      <p:sp>
        <p:nvSpPr>
          <p:cNvPr id="9" name="TextBox 8"/>
          <p:cNvSpPr txBox="1"/>
          <p:nvPr/>
        </p:nvSpPr>
        <p:spPr>
          <a:xfrm>
            <a:off x="0" y="6400800"/>
            <a:ext cx="9144001" cy="461665"/>
          </a:xfrm>
          <a:prstGeom prst="rect">
            <a:avLst/>
          </a:prstGeom>
          <a:noFill/>
        </p:spPr>
        <p:txBody>
          <a:bodyPr wrap="square" rtlCol="0">
            <a:spAutoFit/>
          </a:bodyPr>
          <a:lstStyle/>
          <a:p>
            <a:r>
              <a:rPr lang="en-US" sz="2400" u="sng" dirty="0" smtClean="0"/>
              <a:t>This means re-organizing resources in and between institutions </a:t>
            </a:r>
            <a:endParaRPr lang="en-US" sz="2400" u="sng" dirty="0" smtClean="0">
              <a:cs typeface="Times New Roman" pitchFamily="18" charset="0"/>
            </a:endParaRPr>
          </a:p>
        </p:txBody>
      </p:sp>
      <p:sp>
        <p:nvSpPr>
          <p:cNvPr id="6" name="TextBox 5"/>
          <p:cNvSpPr txBox="1"/>
          <p:nvPr/>
        </p:nvSpPr>
        <p:spPr>
          <a:xfrm>
            <a:off x="0" y="2286000"/>
            <a:ext cx="184731" cy="369332"/>
          </a:xfrm>
          <a:prstGeom prst="rect">
            <a:avLst/>
          </a:prstGeom>
          <a:noFill/>
        </p:spPr>
        <p:txBody>
          <a:bodyPr wrap="none" rtlCol="0">
            <a:spAutoFit/>
          </a:bodyPr>
          <a:lstStyle/>
          <a:p>
            <a:endParaRPr lang="en-US" dirty="0"/>
          </a:p>
        </p:txBody>
      </p:sp>
    </p:spTree>
  </p:cSld>
  <p:clrMapOvr>
    <a:masterClrMapping/>
  </p:clrMapOvr>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62850" name="Text Box 2"/>
          <p:cNvSpPr txBox="1">
            <a:spLocks noChangeArrowheads="1"/>
          </p:cNvSpPr>
          <p:nvPr/>
        </p:nvSpPr>
        <p:spPr bwMode="auto">
          <a:xfrm>
            <a:off x="0" y="533400"/>
            <a:ext cx="3886200" cy="5262979"/>
          </a:xfrm>
          <a:prstGeom prst="rect">
            <a:avLst/>
          </a:prstGeom>
          <a:noFill/>
          <a:ln w="9525">
            <a:noFill/>
            <a:miter lim="800000"/>
            <a:headEnd/>
            <a:tailEnd/>
          </a:ln>
          <a:effectLst/>
        </p:spPr>
        <p:txBody>
          <a:bodyPr wrap="square">
            <a:spAutoFit/>
          </a:bodyPr>
          <a:lstStyle/>
          <a:p>
            <a:pPr>
              <a:defRPr/>
            </a:pPr>
            <a:r>
              <a:rPr lang="en-AU" sz="2400" i="1" dirty="0" smtClean="0">
                <a:cs typeface="Times New Roman" pitchFamily="18" charset="0"/>
              </a:rPr>
              <a:t>Faculty and staff establishments are</a:t>
            </a:r>
            <a:r>
              <a:rPr lang="en-AU" sz="2400" dirty="0" smtClean="0">
                <a:cs typeface="Times New Roman" pitchFamily="18" charset="0"/>
              </a:rPr>
              <a:t>:</a:t>
            </a:r>
          </a:p>
          <a:p>
            <a:pPr>
              <a:defRPr/>
            </a:pPr>
            <a:endParaRPr lang="en-AU" sz="2400" dirty="0" smtClean="0">
              <a:cs typeface="Times New Roman" pitchFamily="18" charset="0"/>
            </a:endParaRPr>
          </a:p>
          <a:p>
            <a:pPr>
              <a:defRPr/>
            </a:pPr>
            <a:r>
              <a:rPr lang="en-AU" sz="2400" dirty="0" smtClean="0">
                <a:cs typeface="Times New Roman" pitchFamily="18" charset="0"/>
              </a:rPr>
              <a:t>based </a:t>
            </a:r>
            <a:r>
              <a:rPr lang="en-AU" sz="2400" dirty="0">
                <a:cs typeface="Times New Roman" pitchFamily="18" charset="0"/>
              </a:rPr>
              <a:t>on</a:t>
            </a:r>
            <a:r>
              <a:rPr lang="en-AU" dirty="0">
                <a:cs typeface="Times New Roman" pitchFamily="18" charset="0"/>
              </a:rPr>
              <a:t> </a:t>
            </a:r>
            <a:r>
              <a:rPr lang="en-AU" sz="2400" dirty="0">
                <a:cs typeface="Times New Roman" pitchFamily="18" charset="0"/>
              </a:rPr>
              <a:t>permanent positions, vertical divisions and hierarchical relationships</a:t>
            </a:r>
          </a:p>
          <a:p>
            <a:pPr>
              <a:defRPr/>
            </a:pPr>
            <a:endParaRPr lang="en-AU" sz="2400" dirty="0">
              <a:cs typeface="Times New Roman" pitchFamily="18" charset="0"/>
            </a:endParaRPr>
          </a:p>
          <a:p>
            <a:pPr>
              <a:defRPr/>
            </a:pPr>
            <a:r>
              <a:rPr lang="en-AU" sz="2400" i="1" dirty="0">
                <a:cs typeface="Times New Roman" pitchFamily="18" charset="0"/>
              </a:rPr>
              <a:t>Funds </a:t>
            </a:r>
            <a:r>
              <a:rPr lang="en-AU" sz="2400" i="1" dirty="0" smtClean="0">
                <a:cs typeface="Times New Roman" pitchFamily="18" charset="0"/>
              </a:rPr>
              <a:t>are allocated: </a:t>
            </a:r>
          </a:p>
          <a:p>
            <a:pPr>
              <a:defRPr/>
            </a:pPr>
            <a:endParaRPr lang="en-AU" sz="2400" i="1" dirty="0" smtClean="0">
              <a:cs typeface="Times New Roman" pitchFamily="18" charset="0"/>
            </a:endParaRPr>
          </a:p>
          <a:p>
            <a:pPr>
              <a:defRPr/>
            </a:pPr>
            <a:r>
              <a:rPr lang="en-AU" sz="2400" dirty="0" smtClean="0">
                <a:cs typeface="Times New Roman" pitchFamily="18" charset="0"/>
              </a:rPr>
              <a:t>for </a:t>
            </a:r>
            <a:r>
              <a:rPr lang="en-AU" sz="2400" dirty="0">
                <a:cs typeface="Times New Roman" pitchFamily="18" charset="0"/>
              </a:rPr>
              <a:t>line items in a </a:t>
            </a:r>
            <a:r>
              <a:rPr lang="en-AU" sz="2400" dirty="0" smtClean="0">
                <a:cs typeface="Times New Roman" pitchFamily="18" charset="0"/>
              </a:rPr>
              <a:t>budget </a:t>
            </a:r>
            <a:r>
              <a:rPr lang="en-AU" sz="2400" dirty="0">
                <a:cs typeface="Times New Roman" pitchFamily="18" charset="0"/>
              </a:rPr>
              <a:t>fixed for specified periods, usually </a:t>
            </a:r>
            <a:r>
              <a:rPr lang="en-AU" sz="2400" dirty="0" smtClean="0">
                <a:cs typeface="Times New Roman" pitchFamily="18" charset="0"/>
              </a:rPr>
              <a:t>12 </a:t>
            </a:r>
            <a:r>
              <a:rPr lang="en-AU" sz="2400" dirty="0">
                <a:cs typeface="Times New Roman" pitchFamily="18" charset="0"/>
              </a:rPr>
              <a:t>months</a:t>
            </a:r>
          </a:p>
          <a:p>
            <a:pPr>
              <a:defRPr/>
            </a:pPr>
            <a:endParaRPr lang="en-US" sz="2400" dirty="0">
              <a:effectLst>
                <a:outerShdw blurRad="38100" dist="38100" dir="2700000" algn="tl">
                  <a:srgbClr val="000000"/>
                </a:outerShdw>
              </a:effectLst>
            </a:endParaRPr>
          </a:p>
        </p:txBody>
      </p:sp>
      <p:sp>
        <p:nvSpPr>
          <p:cNvPr id="26628" name="Text Box 4"/>
          <p:cNvSpPr txBox="1">
            <a:spLocks noChangeArrowheads="1"/>
          </p:cNvSpPr>
          <p:nvPr/>
        </p:nvSpPr>
        <p:spPr bwMode="auto">
          <a:xfrm>
            <a:off x="381000" y="-20638"/>
            <a:ext cx="3290027" cy="461665"/>
          </a:xfrm>
          <a:prstGeom prst="rect">
            <a:avLst/>
          </a:prstGeom>
          <a:noFill/>
          <a:ln w="9525">
            <a:noFill/>
            <a:miter lim="800000"/>
            <a:headEnd/>
            <a:tailEnd/>
          </a:ln>
        </p:spPr>
        <p:txBody>
          <a:bodyPr wrap="square">
            <a:spAutoFit/>
          </a:bodyPr>
          <a:lstStyle/>
          <a:p>
            <a:r>
              <a:rPr lang="en-US" sz="2400" dirty="0" smtClean="0"/>
              <a:t>Traditional </a:t>
            </a:r>
            <a:r>
              <a:rPr lang="en-US" sz="2400" dirty="0"/>
              <a:t>Policy</a:t>
            </a:r>
          </a:p>
        </p:txBody>
      </p:sp>
      <p:sp>
        <p:nvSpPr>
          <p:cNvPr id="26629" name="Text Box 5"/>
          <p:cNvSpPr txBox="1">
            <a:spLocks noChangeArrowheads="1"/>
          </p:cNvSpPr>
          <p:nvPr/>
        </p:nvSpPr>
        <p:spPr bwMode="auto">
          <a:xfrm>
            <a:off x="5013325" y="-20638"/>
            <a:ext cx="2886944" cy="461665"/>
          </a:xfrm>
          <a:prstGeom prst="rect">
            <a:avLst/>
          </a:prstGeom>
          <a:noFill/>
          <a:ln w="9525">
            <a:noFill/>
            <a:miter lim="800000"/>
            <a:headEnd/>
            <a:tailEnd/>
          </a:ln>
        </p:spPr>
        <p:txBody>
          <a:bodyPr wrap="none">
            <a:spAutoFit/>
          </a:bodyPr>
          <a:lstStyle/>
          <a:p>
            <a:r>
              <a:rPr lang="en-US" sz="2400" dirty="0" smtClean="0"/>
              <a:t>Transforming </a:t>
            </a:r>
            <a:r>
              <a:rPr lang="en-US" sz="2400" dirty="0"/>
              <a:t>Policy</a:t>
            </a:r>
          </a:p>
        </p:txBody>
      </p:sp>
      <p:sp>
        <p:nvSpPr>
          <p:cNvPr id="24582" name="Text Box 6"/>
          <p:cNvSpPr txBox="1">
            <a:spLocks noChangeArrowheads="1"/>
          </p:cNvSpPr>
          <p:nvPr/>
        </p:nvSpPr>
        <p:spPr bwMode="auto">
          <a:xfrm>
            <a:off x="4038600" y="1"/>
            <a:ext cx="5105400" cy="6370975"/>
          </a:xfrm>
          <a:prstGeom prst="rect">
            <a:avLst/>
          </a:prstGeom>
          <a:noFill/>
          <a:ln w="9525">
            <a:noFill/>
            <a:miter lim="800000"/>
            <a:headEnd/>
            <a:tailEnd/>
          </a:ln>
        </p:spPr>
        <p:txBody>
          <a:bodyPr wrap="square">
            <a:spAutoFit/>
          </a:bodyPr>
          <a:lstStyle/>
          <a:p>
            <a:pPr>
              <a:defRPr/>
            </a:pPr>
            <a:r>
              <a:rPr lang="en-AU" sz="2400" i="1" dirty="0" smtClean="0">
                <a:latin typeface="+mn-lt"/>
              </a:rPr>
              <a:t> </a:t>
            </a:r>
          </a:p>
          <a:p>
            <a:pPr>
              <a:defRPr/>
            </a:pPr>
            <a:endParaRPr lang="en-AU" sz="2400" i="1" dirty="0" smtClean="0">
              <a:cs typeface="Times New Roman" pitchFamily="18" charset="0"/>
            </a:endParaRPr>
          </a:p>
          <a:p>
            <a:pPr>
              <a:defRPr/>
            </a:pPr>
            <a:r>
              <a:rPr lang="en-AU" sz="2400" i="1" dirty="0" smtClean="0">
                <a:cs typeface="Times New Roman" pitchFamily="18" charset="0"/>
              </a:rPr>
              <a:t>Faculty and staff </a:t>
            </a:r>
            <a:r>
              <a:rPr lang="en-AU" sz="2400" i="1" dirty="0">
                <a:cs typeface="Times New Roman" pitchFamily="18" charset="0"/>
              </a:rPr>
              <a:t>establishments </a:t>
            </a:r>
            <a:r>
              <a:rPr lang="en-AU" sz="2400" i="1" dirty="0" smtClean="0">
                <a:cs typeface="Times New Roman" pitchFamily="18" charset="0"/>
              </a:rPr>
              <a:t>will </a:t>
            </a:r>
            <a:r>
              <a:rPr lang="en-AU" sz="2400" dirty="0" smtClean="0">
                <a:cs typeface="Times New Roman" pitchFamily="18" charset="0"/>
              </a:rPr>
              <a:t>: </a:t>
            </a:r>
          </a:p>
          <a:p>
            <a:pPr>
              <a:defRPr/>
            </a:pPr>
            <a:endParaRPr lang="en-AU" sz="2400" dirty="0" smtClean="0">
              <a:cs typeface="Times New Roman" pitchFamily="18" charset="0"/>
            </a:endParaRPr>
          </a:p>
          <a:p>
            <a:pPr>
              <a:defRPr/>
            </a:pPr>
            <a:r>
              <a:rPr lang="en-AU" sz="2400" dirty="0" smtClean="0">
                <a:cs typeface="Times New Roman" pitchFamily="18" charset="0"/>
              </a:rPr>
              <a:t>provide teams </a:t>
            </a:r>
            <a:r>
              <a:rPr lang="en-AU" sz="2400" dirty="0">
                <a:cs typeface="Times New Roman" pitchFamily="18" charset="0"/>
              </a:rPr>
              <a:t>that cut across vertical </a:t>
            </a:r>
            <a:r>
              <a:rPr lang="en-AU" sz="2400" dirty="0" smtClean="0">
                <a:cs typeface="Times New Roman" pitchFamily="18" charset="0"/>
              </a:rPr>
              <a:t>divisions for specific projects and</a:t>
            </a:r>
            <a:endParaRPr lang="en-US" sz="2400" dirty="0">
              <a:cs typeface="Times New Roman" pitchFamily="18" charset="0"/>
            </a:endParaRPr>
          </a:p>
          <a:p>
            <a:pPr>
              <a:defRPr/>
            </a:pPr>
            <a:r>
              <a:rPr lang="en-AU" sz="2400" dirty="0" smtClean="0">
                <a:cs typeface="Times New Roman" pitchFamily="18" charset="0"/>
              </a:rPr>
              <a:t>allow </a:t>
            </a:r>
            <a:r>
              <a:rPr lang="en-AU" sz="2400" dirty="0">
                <a:cs typeface="Times New Roman" pitchFamily="18" charset="0"/>
              </a:rPr>
              <a:t>for redeployment </a:t>
            </a:r>
            <a:r>
              <a:rPr lang="en-AU" sz="2400" dirty="0" smtClean="0">
                <a:cs typeface="Times New Roman" pitchFamily="18" charset="0"/>
              </a:rPr>
              <a:t>to </a:t>
            </a:r>
            <a:r>
              <a:rPr lang="en-AU" sz="2400" dirty="0">
                <a:cs typeface="Times New Roman" pitchFamily="18" charset="0"/>
              </a:rPr>
              <a:t>reflect changing </a:t>
            </a:r>
            <a:r>
              <a:rPr lang="en-AU" sz="2400" dirty="0" smtClean="0">
                <a:cs typeface="Times New Roman" pitchFamily="18" charset="0"/>
              </a:rPr>
              <a:t>needs</a:t>
            </a:r>
          </a:p>
          <a:p>
            <a:pPr>
              <a:defRPr/>
            </a:pPr>
            <a:endParaRPr lang="en-US" sz="2400" dirty="0">
              <a:cs typeface="Times New Roman" pitchFamily="18" charset="0"/>
            </a:endParaRPr>
          </a:p>
          <a:p>
            <a:pPr>
              <a:defRPr/>
            </a:pPr>
            <a:r>
              <a:rPr lang="en-AU" sz="2400" i="1" dirty="0" smtClean="0">
                <a:cs typeface="Times New Roman" pitchFamily="18" charset="0"/>
              </a:rPr>
              <a:t>Funds will </a:t>
            </a:r>
            <a:r>
              <a:rPr lang="en-AU" sz="2400" i="1" dirty="0">
                <a:cs typeface="Times New Roman" pitchFamily="18" charset="0"/>
              </a:rPr>
              <a:t>be </a:t>
            </a:r>
            <a:r>
              <a:rPr lang="en-AU" sz="2400" i="1" dirty="0" smtClean="0">
                <a:cs typeface="Times New Roman" pitchFamily="18" charset="0"/>
              </a:rPr>
              <a:t>allocated:</a:t>
            </a:r>
            <a:r>
              <a:rPr lang="en-AU" sz="2400" dirty="0" smtClean="0">
                <a:cs typeface="Times New Roman" pitchFamily="18" charset="0"/>
              </a:rPr>
              <a:t> </a:t>
            </a:r>
            <a:endParaRPr lang="en-AU" sz="2400" dirty="0">
              <a:cs typeface="Times New Roman" pitchFamily="18" charset="0"/>
            </a:endParaRPr>
          </a:p>
          <a:p>
            <a:pPr>
              <a:defRPr/>
            </a:pPr>
            <a:r>
              <a:rPr lang="en-AU" sz="2400" dirty="0" smtClean="0">
                <a:cs typeface="Times New Roman" pitchFamily="18" charset="0"/>
              </a:rPr>
              <a:t>  </a:t>
            </a:r>
            <a:endParaRPr lang="en-AU" sz="2400" dirty="0">
              <a:cs typeface="Times New Roman" pitchFamily="18" charset="0"/>
            </a:endParaRPr>
          </a:p>
          <a:p>
            <a:pPr>
              <a:defRPr/>
            </a:pPr>
            <a:r>
              <a:rPr lang="en-AU" sz="2400" dirty="0" smtClean="0">
                <a:cs typeface="Times New Roman" pitchFamily="18" charset="0"/>
              </a:rPr>
              <a:t>for the </a:t>
            </a:r>
            <a:r>
              <a:rPr lang="en-AU" sz="2400" dirty="0">
                <a:cs typeface="Times New Roman" pitchFamily="18" charset="0"/>
              </a:rPr>
              <a:t>heavy front-end investment </a:t>
            </a:r>
            <a:r>
              <a:rPr lang="en-AU" sz="2400" dirty="0" smtClean="0">
                <a:cs typeface="Times New Roman" pitchFamily="18" charset="0"/>
              </a:rPr>
              <a:t>in </a:t>
            </a:r>
            <a:r>
              <a:rPr lang="en-AU" sz="2400" dirty="0">
                <a:cs typeface="Times New Roman" pitchFamily="18" charset="0"/>
              </a:rPr>
              <a:t>designing technology based </a:t>
            </a:r>
            <a:r>
              <a:rPr lang="en-AU" sz="2400" dirty="0" smtClean="0">
                <a:cs typeface="Times New Roman" pitchFamily="18" charset="0"/>
              </a:rPr>
              <a:t>learning</a:t>
            </a:r>
          </a:p>
          <a:p>
            <a:pPr>
              <a:defRPr/>
            </a:pPr>
            <a:endParaRPr lang="en-US" sz="2400" dirty="0">
              <a:cs typeface="Times New Roman" pitchFamily="18" charset="0"/>
            </a:endParaRPr>
          </a:p>
          <a:p>
            <a:pPr>
              <a:defRPr/>
            </a:pPr>
            <a:r>
              <a:rPr lang="en-AU" sz="2400" dirty="0" smtClean="0">
                <a:cs typeface="Times New Roman" pitchFamily="18" charset="0"/>
              </a:rPr>
              <a:t>for amortisation </a:t>
            </a:r>
            <a:r>
              <a:rPr lang="en-AU" sz="2400" dirty="0">
                <a:cs typeface="Times New Roman" pitchFamily="18" charset="0"/>
              </a:rPr>
              <a:t>of costs over the lifetimes of programs -- usually more than 12 months</a:t>
            </a:r>
            <a:endParaRPr lang="en-US" sz="2400" dirty="0">
              <a:cs typeface="Times New Roman" pitchFamily="18" charset="0"/>
            </a:endParaRPr>
          </a:p>
        </p:txBody>
      </p:sp>
      <p:sp>
        <p:nvSpPr>
          <p:cNvPr id="26631" name="Text Box 8"/>
          <p:cNvSpPr txBox="1">
            <a:spLocks noChangeArrowheads="1"/>
          </p:cNvSpPr>
          <p:nvPr/>
        </p:nvSpPr>
        <p:spPr bwMode="auto">
          <a:xfrm>
            <a:off x="441325" y="5916613"/>
            <a:ext cx="184150" cy="366712"/>
          </a:xfrm>
          <a:prstGeom prst="rect">
            <a:avLst/>
          </a:prstGeom>
          <a:noFill/>
          <a:ln w="9525">
            <a:noFill/>
            <a:miter lim="800000"/>
            <a:headEnd/>
            <a:tailEnd/>
          </a:ln>
        </p:spPr>
        <p:txBody>
          <a:bodyPr wrap="none">
            <a:spAutoFit/>
          </a:bodyPr>
          <a:lstStyle/>
          <a:p>
            <a:endParaRPr lang="en-US"/>
          </a:p>
        </p:txBody>
      </p:sp>
      <p:pic>
        <p:nvPicPr>
          <p:cNvPr id="10" name="Picture 6" descr="j0362829"/>
          <p:cNvPicPr>
            <a:picLocks noChangeAspect="1" noChangeArrowheads="1"/>
          </p:cNvPicPr>
          <p:nvPr/>
        </p:nvPicPr>
        <p:blipFill>
          <a:blip r:embed="rId3" cstate="print"/>
          <a:srcRect/>
          <a:stretch>
            <a:fillRect/>
          </a:stretch>
        </p:blipFill>
        <p:spPr bwMode="auto">
          <a:xfrm>
            <a:off x="457200" y="6019800"/>
            <a:ext cx="989091" cy="657225"/>
          </a:xfrm>
          <a:prstGeom prst="rect">
            <a:avLst/>
          </a:prstGeom>
          <a:noFill/>
          <a:ln w="9525">
            <a:noFill/>
            <a:miter lim="800000"/>
            <a:headEnd/>
            <a:tailEnd/>
          </a:ln>
        </p:spPr>
      </p:pic>
      <p:sp>
        <p:nvSpPr>
          <p:cNvPr id="9" name="TextBox 8"/>
          <p:cNvSpPr txBox="1"/>
          <p:nvPr/>
        </p:nvSpPr>
        <p:spPr>
          <a:xfrm>
            <a:off x="1676400" y="6324600"/>
            <a:ext cx="6629400" cy="400110"/>
          </a:xfrm>
          <a:prstGeom prst="rect">
            <a:avLst/>
          </a:prstGeom>
          <a:noFill/>
        </p:spPr>
        <p:txBody>
          <a:bodyPr wrap="square" rtlCol="0">
            <a:spAutoFit/>
          </a:bodyPr>
          <a:lstStyle/>
          <a:p>
            <a:r>
              <a:rPr lang="en-US" dirty="0" smtClean="0"/>
              <a:t>(</a:t>
            </a:r>
            <a:r>
              <a:rPr lang="en-US" sz="2000" i="1" dirty="0" smtClean="0"/>
              <a:t>based on RSA </a:t>
            </a:r>
            <a:r>
              <a:rPr lang="en-US" sz="2000" i="1" dirty="0" err="1" smtClean="0"/>
              <a:t>Telematics</a:t>
            </a:r>
            <a:r>
              <a:rPr lang="en-US" sz="2000" i="1" dirty="0" smtClean="0"/>
              <a:t> initiative)</a:t>
            </a:r>
            <a:endParaRPr lang="en-US" sz="2000" i="1" dirty="0"/>
          </a:p>
        </p:txBody>
      </p:sp>
    </p:spTree>
  </p:cSld>
  <p:clrMapOvr>
    <a:masterClrMapping/>
  </p:clrMapOvr>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extBox 1"/>
          <p:cNvSpPr txBox="1"/>
          <p:nvPr/>
        </p:nvSpPr>
        <p:spPr>
          <a:xfrm>
            <a:off x="0" y="0"/>
            <a:ext cx="9144000" cy="4555093"/>
          </a:xfrm>
          <a:prstGeom prst="rect">
            <a:avLst/>
          </a:prstGeom>
          <a:noFill/>
        </p:spPr>
        <p:txBody>
          <a:bodyPr wrap="square" rtlCol="0">
            <a:spAutoFit/>
          </a:bodyPr>
          <a:lstStyle/>
          <a:p>
            <a:r>
              <a:rPr lang="en-US" sz="2800" dirty="0" smtClean="0"/>
              <a:t>Transforming organizational systems </a:t>
            </a:r>
          </a:p>
          <a:p>
            <a:endParaRPr lang="en-US" sz="2800" dirty="0" smtClean="0"/>
          </a:p>
          <a:p>
            <a:endParaRPr lang="en-US" dirty="0" smtClean="0"/>
          </a:p>
          <a:p>
            <a:pPr>
              <a:buFont typeface="Wingdings" pitchFamily="2" charset="2"/>
              <a:buChar char="v"/>
            </a:pPr>
            <a:r>
              <a:rPr lang="en-US" sz="2400" dirty="0" smtClean="0"/>
              <a:t>Strategic alliances </a:t>
            </a:r>
          </a:p>
          <a:p>
            <a:pPr>
              <a:buFont typeface="Wingdings" pitchFamily="2" charset="2"/>
              <a:buChar char="v"/>
            </a:pPr>
            <a:endParaRPr lang="en-US" sz="2400" dirty="0" smtClean="0"/>
          </a:p>
          <a:p>
            <a:pPr>
              <a:buFont typeface="Wingdings" pitchFamily="2" charset="2"/>
              <a:buChar char="v"/>
            </a:pPr>
            <a:endParaRPr lang="en-US" sz="2400" dirty="0" smtClean="0"/>
          </a:p>
          <a:p>
            <a:pPr>
              <a:buFont typeface="Wingdings" pitchFamily="2" charset="2"/>
              <a:buChar char="v"/>
            </a:pPr>
            <a:r>
              <a:rPr lang="en-US" sz="2400" dirty="0" smtClean="0"/>
              <a:t> Virtual systems</a:t>
            </a:r>
          </a:p>
          <a:p>
            <a:pPr>
              <a:buFont typeface="Wingdings" pitchFamily="2" charset="2"/>
              <a:buChar char="v"/>
            </a:pPr>
            <a:endParaRPr lang="en-US" sz="2400" dirty="0" smtClean="0"/>
          </a:p>
          <a:p>
            <a:pPr>
              <a:buFont typeface="Wingdings" pitchFamily="2" charset="2"/>
              <a:buChar char="v"/>
            </a:pPr>
            <a:r>
              <a:rPr lang="en-US" sz="2400" dirty="0" smtClean="0"/>
              <a:t> Independent study – MOOCS and badges</a:t>
            </a:r>
          </a:p>
          <a:p>
            <a:endParaRPr lang="en-US" dirty="0" smtClean="0"/>
          </a:p>
          <a:p>
            <a:endParaRPr lang="en-US" dirty="0" smtClean="0"/>
          </a:p>
          <a:p>
            <a:endParaRPr lang="en-US" dirty="0" smtClean="0"/>
          </a:p>
          <a:p>
            <a:endParaRPr lang="en-US" dirty="0"/>
          </a:p>
        </p:txBody>
      </p:sp>
      <p:pic>
        <p:nvPicPr>
          <p:cNvPr id="4" name="Picture 11" descr="j0238069"/>
          <p:cNvPicPr>
            <a:picLocks noChangeAspect="1" noChangeArrowheads="1"/>
          </p:cNvPicPr>
          <p:nvPr/>
        </p:nvPicPr>
        <p:blipFill>
          <a:blip r:embed="rId2" cstate="print"/>
          <a:srcRect/>
          <a:stretch>
            <a:fillRect/>
          </a:stretch>
        </p:blipFill>
        <p:spPr bwMode="auto">
          <a:xfrm>
            <a:off x="2743200" y="3962400"/>
            <a:ext cx="3429000" cy="2491383"/>
          </a:xfrm>
          <a:prstGeom prst="rect">
            <a:avLst/>
          </a:prstGeom>
          <a:noFill/>
        </p:spPr>
      </p:pic>
    </p:spTree>
  </p:cSld>
  <p:clrMapOvr>
    <a:masterClrMapping/>
  </p:clrMapOv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0"/>
            <a:ext cx="9144000" cy="8277701"/>
          </a:xfrm>
          <a:prstGeom prst="rect">
            <a:avLst/>
          </a:prstGeom>
          <a:noFill/>
        </p:spPr>
        <p:txBody>
          <a:bodyPr wrap="square" rtlCol="0">
            <a:spAutoFit/>
          </a:bodyPr>
          <a:lstStyle/>
          <a:p>
            <a:r>
              <a:rPr lang="en-US" sz="2400" dirty="0" smtClean="0"/>
              <a:t>“To transform e-learning into engaging performance-driven learning experiences”</a:t>
            </a:r>
          </a:p>
          <a:p>
            <a:endParaRPr lang="en-US" sz="2400" dirty="0" smtClean="0"/>
          </a:p>
          <a:p>
            <a:r>
              <a:rPr lang="en-US" sz="2400" dirty="0" smtClean="0"/>
              <a:t>Key words: </a:t>
            </a:r>
          </a:p>
          <a:p>
            <a:endParaRPr lang="en-US" sz="2400" dirty="0" smtClean="0"/>
          </a:p>
          <a:p>
            <a:r>
              <a:rPr lang="en-US" sz="2400" dirty="0" smtClean="0"/>
              <a:t>“transforming” :  how can e-learning be improved? </a:t>
            </a:r>
          </a:p>
          <a:p>
            <a:endParaRPr lang="en-US" sz="2400" dirty="0" smtClean="0"/>
          </a:p>
          <a:p>
            <a:r>
              <a:rPr lang="en-US" sz="2400" dirty="0" smtClean="0"/>
              <a:t>“engaging” :  how to transform the experience of students and the environments in which they learn ? </a:t>
            </a:r>
          </a:p>
          <a:p>
            <a:endParaRPr lang="en-US" sz="2400" dirty="0" smtClean="0"/>
          </a:p>
          <a:p>
            <a:r>
              <a:rPr lang="en-US" sz="2400" dirty="0" smtClean="0"/>
              <a:t>“performance driven”: how to transform teaching so it is more effective and “engaging” ?</a:t>
            </a:r>
          </a:p>
          <a:p>
            <a:pPr algn="ctr"/>
            <a:endParaRPr lang="en-US" sz="2400" dirty="0" smtClean="0"/>
          </a:p>
          <a:p>
            <a:r>
              <a:rPr lang="en-US" sz="2400" dirty="0" smtClean="0"/>
              <a:t>Transforming learning and teaching requires transformations in  educational institutions</a:t>
            </a:r>
          </a:p>
          <a:p>
            <a:endParaRPr lang="en-US" sz="2400" dirty="0" smtClean="0"/>
          </a:p>
          <a:p>
            <a:r>
              <a:rPr lang="en-US" sz="2400" dirty="0" smtClean="0"/>
              <a:t>Transforming institutions requires transformation in policies governing the allocation of resources </a:t>
            </a:r>
          </a:p>
          <a:p>
            <a:endParaRPr lang="en-US" dirty="0" smtClean="0"/>
          </a:p>
          <a:p>
            <a:endParaRPr lang="en-US" dirty="0" smtClean="0"/>
          </a:p>
          <a:p>
            <a:endParaRPr lang="en-US" dirty="0" smtClean="0"/>
          </a:p>
          <a:p>
            <a:endParaRPr lang="en-US" dirty="0" smtClean="0"/>
          </a:p>
          <a:p>
            <a:endParaRPr lang="en-US"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9218" name="Picture 3"/>
          <p:cNvPicPr>
            <a:picLocks noChangeAspect="1" noChangeArrowheads="1"/>
          </p:cNvPicPr>
          <p:nvPr/>
        </p:nvPicPr>
        <p:blipFill>
          <a:blip r:embed="rId2" cstate="print"/>
          <a:srcRect t="15813" r="21794" b="17522"/>
          <a:stretch>
            <a:fillRect/>
          </a:stretch>
        </p:blipFill>
        <p:spPr bwMode="auto">
          <a:xfrm>
            <a:off x="228600" y="3810000"/>
            <a:ext cx="3733800" cy="2387009"/>
          </a:xfrm>
          <a:prstGeom prst="rect">
            <a:avLst/>
          </a:prstGeom>
          <a:noFill/>
          <a:ln w="28575">
            <a:solidFill>
              <a:schemeClr val="tx1"/>
            </a:solidFill>
            <a:miter lim="800000"/>
            <a:headEnd/>
            <a:tailEnd/>
          </a:ln>
        </p:spPr>
      </p:pic>
      <p:pic>
        <p:nvPicPr>
          <p:cNvPr id="9219" name="Picture 1"/>
          <p:cNvPicPr>
            <a:picLocks noChangeAspect="1" noChangeArrowheads="1"/>
          </p:cNvPicPr>
          <p:nvPr/>
        </p:nvPicPr>
        <p:blipFill>
          <a:blip r:embed="rId3" cstate="print"/>
          <a:srcRect t="19048" r="28277" b="6879"/>
          <a:stretch>
            <a:fillRect/>
          </a:stretch>
        </p:blipFill>
        <p:spPr bwMode="auto">
          <a:xfrm>
            <a:off x="5562600" y="533400"/>
            <a:ext cx="3048000" cy="2360613"/>
          </a:xfrm>
          <a:prstGeom prst="rect">
            <a:avLst/>
          </a:prstGeom>
          <a:noFill/>
          <a:ln w="12700">
            <a:solidFill>
              <a:schemeClr val="tx1"/>
            </a:solidFill>
            <a:miter lim="800000"/>
            <a:headEnd/>
            <a:tailEnd/>
          </a:ln>
        </p:spPr>
      </p:pic>
      <p:pic>
        <p:nvPicPr>
          <p:cNvPr id="9220" name="Picture 1"/>
          <p:cNvPicPr>
            <a:picLocks noChangeAspect="1" noChangeArrowheads="1"/>
          </p:cNvPicPr>
          <p:nvPr/>
        </p:nvPicPr>
        <p:blipFill>
          <a:blip r:embed="rId4" cstate="print"/>
          <a:srcRect l="3125" t="18750" r="6250" b="8333"/>
          <a:stretch>
            <a:fillRect/>
          </a:stretch>
        </p:blipFill>
        <p:spPr bwMode="auto">
          <a:xfrm>
            <a:off x="4648201" y="3674678"/>
            <a:ext cx="3886200" cy="2345121"/>
          </a:xfrm>
          <a:prstGeom prst="rect">
            <a:avLst/>
          </a:prstGeom>
          <a:noFill/>
          <a:ln w="28575">
            <a:solidFill>
              <a:schemeClr val="tx1"/>
            </a:solidFill>
            <a:miter lim="800000"/>
            <a:headEnd/>
            <a:tailEnd/>
          </a:ln>
        </p:spPr>
      </p:pic>
      <p:sp>
        <p:nvSpPr>
          <p:cNvPr id="9222" name="TextBox 5"/>
          <p:cNvSpPr txBox="1">
            <a:spLocks noChangeArrowheads="1"/>
          </p:cNvSpPr>
          <p:nvPr/>
        </p:nvSpPr>
        <p:spPr bwMode="auto">
          <a:xfrm>
            <a:off x="0" y="228600"/>
            <a:ext cx="6532563" cy="400110"/>
          </a:xfrm>
          <a:prstGeom prst="rect">
            <a:avLst/>
          </a:prstGeom>
          <a:noFill/>
          <a:ln w="9525">
            <a:noFill/>
            <a:miter lim="800000"/>
            <a:headEnd/>
            <a:tailEnd/>
          </a:ln>
        </p:spPr>
        <p:txBody>
          <a:bodyPr>
            <a:spAutoFit/>
          </a:bodyPr>
          <a:lstStyle/>
          <a:p>
            <a:r>
              <a:rPr lang="en-US" sz="2000" dirty="0" smtClean="0">
                <a:ea typeface="Calibri" pitchFamily="34" charset="0"/>
                <a:cs typeface="Times New Roman" pitchFamily="18" charset="0"/>
              </a:rPr>
              <a:t>Strategic Alliances in USA states EXAMPLES </a:t>
            </a:r>
            <a:endParaRPr lang="en-US" sz="2000" dirty="0">
              <a:ea typeface="Calibri" pitchFamily="34" charset="0"/>
              <a:cs typeface="Times New Roman" pitchFamily="18" charset="0"/>
            </a:endParaRPr>
          </a:p>
        </p:txBody>
      </p:sp>
      <p:pic>
        <p:nvPicPr>
          <p:cNvPr id="8" name="Picture 1"/>
          <p:cNvPicPr>
            <a:picLocks noChangeAspect="1" noChangeArrowheads="1"/>
          </p:cNvPicPr>
          <p:nvPr/>
        </p:nvPicPr>
        <p:blipFill>
          <a:blip r:embed="rId5" cstate="print"/>
          <a:srcRect t="18072" r="3614" b="7229"/>
          <a:stretch>
            <a:fillRect/>
          </a:stretch>
        </p:blipFill>
        <p:spPr bwMode="auto">
          <a:xfrm>
            <a:off x="838200" y="762000"/>
            <a:ext cx="3581400" cy="2081689"/>
          </a:xfrm>
          <a:prstGeom prst="rect">
            <a:avLst/>
          </a:prstGeom>
          <a:noFill/>
          <a:ln w="9525">
            <a:noFill/>
            <a:miter lim="800000"/>
            <a:headEnd/>
            <a:tailEnd/>
          </a:ln>
        </p:spPr>
      </p:pic>
      <p:sp>
        <p:nvSpPr>
          <p:cNvPr id="7" name="TextBox 6"/>
          <p:cNvSpPr txBox="1"/>
          <p:nvPr/>
        </p:nvSpPr>
        <p:spPr>
          <a:xfrm>
            <a:off x="0" y="2971800"/>
            <a:ext cx="5212142" cy="369332"/>
          </a:xfrm>
          <a:prstGeom prst="rect">
            <a:avLst/>
          </a:prstGeom>
          <a:noFill/>
        </p:spPr>
        <p:txBody>
          <a:bodyPr wrap="square" rtlCol="0">
            <a:spAutoFit/>
          </a:bodyPr>
          <a:lstStyle/>
          <a:p>
            <a:r>
              <a:rPr lang="en-US" dirty="0" smtClean="0"/>
              <a:t>Connecticut Distance Learning Consortium</a:t>
            </a:r>
            <a:endParaRPr lang="en-US" dirty="0"/>
          </a:p>
        </p:txBody>
      </p:sp>
      <p:sp>
        <p:nvSpPr>
          <p:cNvPr id="9" name="TextBox 8"/>
          <p:cNvSpPr txBox="1"/>
          <p:nvPr/>
        </p:nvSpPr>
        <p:spPr>
          <a:xfrm>
            <a:off x="4648200" y="2971800"/>
            <a:ext cx="4495800" cy="369332"/>
          </a:xfrm>
          <a:prstGeom prst="rect">
            <a:avLst/>
          </a:prstGeom>
          <a:noFill/>
        </p:spPr>
        <p:txBody>
          <a:bodyPr wrap="square" rtlCol="0">
            <a:spAutoFit/>
          </a:bodyPr>
          <a:lstStyle/>
          <a:p>
            <a:r>
              <a:rPr lang="en-US" dirty="0" smtClean="0"/>
              <a:t>American Distance Education Consortium</a:t>
            </a:r>
            <a:endParaRPr lang="en-US" dirty="0"/>
          </a:p>
        </p:txBody>
      </p:sp>
      <p:sp>
        <p:nvSpPr>
          <p:cNvPr id="10" name="TextBox 9"/>
          <p:cNvSpPr txBox="1"/>
          <p:nvPr/>
        </p:nvSpPr>
        <p:spPr>
          <a:xfrm>
            <a:off x="4648200" y="6172200"/>
            <a:ext cx="4498783" cy="369332"/>
          </a:xfrm>
          <a:prstGeom prst="rect">
            <a:avLst/>
          </a:prstGeom>
          <a:noFill/>
        </p:spPr>
        <p:txBody>
          <a:bodyPr wrap="square" rtlCol="0">
            <a:spAutoFit/>
          </a:bodyPr>
          <a:lstStyle/>
          <a:p>
            <a:r>
              <a:rPr lang="en-US" dirty="0" smtClean="0"/>
              <a:t>Hispanic Educational Technology Services</a:t>
            </a:r>
            <a:endParaRPr lang="en-US" dirty="0"/>
          </a:p>
        </p:txBody>
      </p:sp>
      <p:sp>
        <p:nvSpPr>
          <p:cNvPr id="11" name="TextBox 10"/>
          <p:cNvSpPr txBox="1"/>
          <p:nvPr/>
        </p:nvSpPr>
        <p:spPr>
          <a:xfrm>
            <a:off x="914400" y="6553200"/>
            <a:ext cx="184731" cy="369332"/>
          </a:xfrm>
          <a:prstGeom prst="rect">
            <a:avLst/>
          </a:prstGeom>
          <a:noFill/>
        </p:spPr>
        <p:txBody>
          <a:bodyPr wrap="none" rtlCol="0">
            <a:spAutoFit/>
          </a:bodyPr>
          <a:lstStyle/>
          <a:p>
            <a:endParaRPr lang="en-US" dirty="0"/>
          </a:p>
        </p:txBody>
      </p:sp>
      <p:sp>
        <p:nvSpPr>
          <p:cNvPr id="12" name="TextBox 11"/>
          <p:cNvSpPr txBox="1"/>
          <p:nvPr/>
        </p:nvSpPr>
        <p:spPr>
          <a:xfrm>
            <a:off x="838200" y="6324600"/>
            <a:ext cx="1191352" cy="369332"/>
          </a:xfrm>
          <a:prstGeom prst="rect">
            <a:avLst/>
          </a:prstGeom>
          <a:noFill/>
        </p:spPr>
        <p:txBody>
          <a:bodyPr wrap="none" rtlCol="0">
            <a:spAutoFit/>
          </a:bodyPr>
          <a:lstStyle/>
          <a:p>
            <a:r>
              <a:rPr lang="en-US" dirty="0" smtClean="0"/>
              <a:t>One MBA</a:t>
            </a:r>
            <a:endParaRPr lang="en-US" dirty="0"/>
          </a:p>
        </p:txBody>
      </p:sp>
    </p:spTree>
  </p:cSld>
  <p:clrMapOvr>
    <a:masterClrMapping/>
  </p:clrMapOvr>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9" name="Picture 5" descr="http://semesteronline.org/wp-content/themes/son-viewpoint/images/star-white.png"/>
          <p:cNvPicPr>
            <a:picLocks noChangeAspect="1" noChangeArrowheads="1"/>
          </p:cNvPicPr>
          <p:nvPr/>
        </p:nvPicPr>
        <p:blipFill>
          <a:blip r:embed="rId2" cstate="print"/>
          <a:srcRect/>
          <a:stretch>
            <a:fillRect/>
          </a:stretch>
        </p:blipFill>
        <p:spPr bwMode="auto">
          <a:xfrm>
            <a:off x="38100" y="-30163"/>
            <a:ext cx="209550" cy="200026"/>
          </a:xfrm>
          <a:prstGeom prst="rect">
            <a:avLst/>
          </a:prstGeom>
          <a:noFill/>
        </p:spPr>
      </p:pic>
      <p:pic>
        <p:nvPicPr>
          <p:cNvPr id="1030" name="Picture 6" descr="http://semesteronline.org/wp-content/uploads/2012/08/brandeis-logo-abb.png">
            <a:hlinkClick r:id="rId3"/>
          </p:cNvPr>
          <p:cNvPicPr>
            <a:picLocks noChangeAspect="1" noChangeArrowheads="1"/>
          </p:cNvPicPr>
          <p:nvPr/>
        </p:nvPicPr>
        <p:blipFill>
          <a:blip r:embed="rId4" cstate="print"/>
          <a:srcRect/>
          <a:stretch>
            <a:fillRect/>
          </a:stretch>
        </p:blipFill>
        <p:spPr bwMode="auto">
          <a:xfrm>
            <a:off x="228600" y="0"/>
            <a:ext cx="2286000" cy="661307"/>
          </a:xfrm>
          <a:prstGeom prst="rect">
            <a:avLst/>
          </a:prstGeom>
          <a:noFill/>
        </p:spPr>
      </p:pic>
      <p:pic>
        <p:nvPicPr>
          <p:cNvPr id="1031" name="Picture 7" descr="http://semesteronline.org/wp-content/uploads/2012/10/logo-duke.png">
            <a:hlinkClick r:id="rId5"/>
          </p:cNvPr>
          <p:cNvPicPr>
            <a:picLocks noChangeAspect="1" noChangeArrowheads="1"/>
          </p:cNvPicPr>
          <p:nvPr/>
        </p:nvPicPr>
        <p:blipFill>
          <a:blip r:embed="rId6" cstate="print"/>
          <a:srcRect/>
          <a:stretch>
            <a:fillRect/>
          </a:stretch>
        </p:blipFill>
        <p:spPr bwMode="auto">
          <a:xfrm>
            <a:off x="5334000" y="228600"/>
            <a:ext cx="1752600" cy="639264"/>
          </a:xfrm>
          <a:prstGeom prst="rect">
            <a:avLst/>
          </a:prstGeom>
          <a:noFill/>
        </p:spPr>
      </p:pic>
      <p:pic>
        <p:nvPicPr>
          <p:cNvPr id="1032" name="Picture 8" descr="http://semesteronline.org/wp-content/uploads/2012/10/logo-emory.png">
            <a:hlinkClick r:id="rId7"/>
          </p:cNvPr>
          <p:cNvPicPr>
            <a:picLocks noChangeAspect="1" noChangeArrowheads="1"/>
          </p:cNvPicPr>
          <p:nvPr/>
        </p:nvPicPr>
        <p:blipFill>
          <a:blip r:embed="rId8" cstate="print"/>
          <a:srcRect/>
          <a:stretch>
            <a:fillRect/>
          </a:stretch>
        </p:blipFill>
        <p:spPr bwMode="auto">
          <a:xfrm>
            <a:off x="2667000" y="152400"/>
            <a:ext cx="2362200" cy="683351"/>
          </a:xfrm>
          <a:prstGeom prst="rect">
            <a:avLst/>
          </a:prstGeom>
          <a:noFill/>
        </p:spPr>
      </p:pic>
      <p:pic>
        <p:nvPicPr>
          <p:cNvPr id="1033" name="Picture 9" descr="http://semesteronline.org/wp-content/uploads/2012/10/logo-northwestern.png">
            <a:hlinkClick r:id="rId9"/>
          </p:cNvPr>
          <p:cNvPicPr>
            <a:picLocks noChangeAspect="1" noChangeArrowheads="1"/>
          </p:cNvPicPr>
          <p:nvPr/>
        </p:nvPicPr>
        <p:blipFill>
          <a:blip r:embed="rId10" cstate="print"/>
          <a:srcRect/>
          <a:stretch>
            <a:fillRect/>
          </a:stretch>
        </p:blipFill>
        <p:spPr bwMode="auto">
          <a:xfrm>
            <a:off x="228600" y="762000"/>
            <a:ext cx="1981200" cy="647085"/>
          </a:xfrm>
          <a:prstGeom prst="rect">
            <a:avLst/>
          </a:prstGeom>
          <a:noFill/>
        </p:spPr>
      </p:pic>
      <p:pic>
        <p:nvPicPr>
          <p:cNvPr id="1034" name="Picture 10" descr="http://semesteronline.org/wp-content/uploads/2012/10/logo-unc.png">
            <a:hlinkClick r:id="rId11"/>
          </p:cNvPr>
          <p:cNvPicPr>
            <a:picLocks noChangeAspect="1" noChangeArrowheads="1"/>
          </p:cNvPicPr>
          <p:nvPr/>
        </p:nvPicPr>
        <p:blipFill>
          <a:blip r:embed="rId12" cstate="print"/>
          <a:srcRect/>
          <a:stretch>
            <a:fillRect/>
          </a:stretch>
        </p:blipFill>
        <p:spPr bwMode="auto">
          <a:xfrm>
            <a:off x="2895600" y="960392"/>
            <a:ext cx="1981200" cy="573133"/>
          </a:xfrm>
          <a:prstGeom prst="rect">
            <a:avLst/>
          </a:prstGeom>
          <a:noFill/>
        </p:spPr>
      </p:pic>
      <p:pic>
        <p:nvPicPr>
          <p:cNvPr id="1035" name="Picture 11" descr="http://semesteronline.org/wp-content/uploads/2012/10/logo-notredame.png">
            <a:hlinkClick r:id="rId13"/>
          </p:cNvPr>
          <p:cNvPicPr>
            <a:picLocks noChangeAspect="1" noChangeArrowheads="1"/>
          </p:cNvPicPr>
          <p:nvPr/>
        </p:nvPicPr>
        <p:blipFill>
          <a:blip r:embed="rId14" cstate="print"/>
          <a:srcRect/>
          <a:stretch>
            <a:fillRect/>
          </a:stretch>
        </p:blipFill>
        <p:spPr bwMode="auto">
          <a:xfrm>
            <a:off x="6553200" y="152400"/>
            <a:ext cx="2209800" cy="639264"/>
          </a:xfrm>
          <a:prstGeom prst="rect">
            <a:avLst/>
          </a:prstGeom>
          <a:noFill/>
        </p:spPr>
      </p:pic>
      <p:pic>
        <p:nvPicPr>
          <p:cNvPr id="1039" name="Picture 15" descr="http://semesteronline.org/wp-content/uploads/2012/10/logo-vanderbilt.png"/>
          <p:cNvPicPr>
            <a:picLocks noChangeAspect="1" noChangeArrowheads="1"/>
          </p:cNvPicPr>
          <p:nvPr/>
        </p:nvPicPr>
        <p:blipFill>
          <a:blip r:embed="rId15" cstate="print"/>
          <a:srcRect/>
          <a:stretch>
            <a:fillRect/>
          </a:stretch>
        </p:blipFill>
        <p:spPr bwMode="auto">
          <a:xfrm>
            <a:off x="6781800" y="1752600"/>
            <a:ext cx="1981200" cy="573133"/>
          </a:xfrm>
          <a:prstGeom prst="rect">
            <a:avLst/>
          </a:prstGeom>
          <a:noFill/>
        </p:spPr>
      </p:pic>
      <p:pic>
        <p:nvPicPr>
          <p:cNvPr id="1041" name="Picture 17" descr="http://semesteronline.org/wp-content/uploads/2012/10/logo-rochester.png"/>
          <p:cNvPicPr>
            <a:picLocks noChangeAspect="1" noChangeArrowheads="1"/>
          </p:cNvPicPr>
          <p:nvPr/>
        </p:nvPicPr>
        <p:blipFill>
          <a:blip r:embed="rId16" cstate="print"/>
          <a:srcRect/>
          <a:stretch>
            <a:fillRect/>
          </a:stretch>
        </p:blipFill>
        <p:spPr bwMode="auto">
          <a:xfrm>
            <a:off x="6858000" y="990600"/>
            <a:ext cx="2057400" cy="649729"/>
          </a:xfrm>
          <a:prstGeom prst="rect">
            <a:avLst/>
          </a:prstGeom>
          <a:noFill/>
        </p:spPr>
      </p:pic>
      <p:pic>
        <p:nvPicPr>
          <p:cNvPr id="1043" name="Picture 19" descr="http://semesteronline.org/wp-content/uploads/2012/10/logo-wustl.png"/>
          <p:cNvPicPr>
            <a:picLocks noChangeAspect="1" noChangeArrowheads="1"/>
          </p:cNvPicPr>
          <p:nvPr/>
        </p:nvPicPr>
        <p:blipFill>
          <a:blip r:embed="rId17" cstate="print"/>
          <a:srcRect/>
          <a:stretch>
            <a:fillRect/>
          </a:stretch>
        </p:blipFill>
        <p:spPr bwMode="auto">
          <a:xfrm>
            <a:off x="5105400" y="1143000"/>
            <a:ext cx="1712148" cy="619125"/>
          </a:xfrm>
          <a:prstGeom prst="rect">
            <a:avLst/>
          </a:prstGeom>
          <a:noFill/>
        </p:spPr>
      </p:pic>
      <p:sp>
        <p:nvSpPr>
          <p:cNvPr id="19" name="TextBox 18"/>
          <p:cNvSpPr txBox="1"/>
          <p:nvPr/>
        </p:nvSpPr>
        <p:spPr>
          <a:xfrm>
            <a:off x="1" y="2133600"/>
            <a:ext cx="9144000" cy="4985980"/>
          </a:xfrm>
          <a:prstGeom prst="rect">
            <a:avLst/>
          </a:prstGeom>
          <a:noFill/>
        </p:spPr>
        <p:txBody>
          <a:bodyPr wrap="square" rtlCol="0">
            <a:spAutoFit/>
          </a:bodyPr>
          <a:lstStyle/>
          <a:p>
            <a:r>
              <a:rPr lang="en-US" sz="2000" b="1" dirty="0" smtClean="0"/>
              <a:t>What is Semester Online? </a:t>
            </a:r>
          </a:p>
          <a:p>
            <a:r>
              <a:rPr lang="en-US" sz="2000" dirty="0" smtClean="0"/>
              <a:t/>
            </a:r>
            <a:br>
              <a:rPr lang="en-US" sz="2000" dirty="0" smtClean="0"/>
            </a:br>
            <a:r>
              <a:rPr lang="en-US" sz="2000" dirty="0" smtClean="0"/>
              <a:t>“ Semester Online is a consortium of top colleges and universities. It is the first program of its kind to offer undergraduate students the opportunity to take rigorous, online courses for credit from some of the country’s leading universities. </a:t>
            </a:r>
          </a:p>
          <a:p>
            <a:r>
              <a:rPr lang="en-US" sz="2000" dirty="0" smtClean="0"/>
              <a:t>Semester Online is a for-credit, online program for undergraduates offering rigorous courses, where students will have access to renowned professors from multiple, highly selective institutions.</a:t>
            </a:r>
          </a:p>
          <a:p>
            <a:r>
              <a:rPr lang="en-US" sz="2000" dirty="0" smtClean="0"/>
              <a:t>Courses are taught live, in small groups where students are surrounded by outstanding peers and guided by renowned professors – much as they would be if they were on campus.</a:t>
            </a:r>
          </a:p>
          <a:p>
            <a:r>
              <a:rPr lang="en-US" sz="2000" dirty="0" smtClean="0"/>
              <a:t>Compelling, richly produced, self-paced course materials are designed with university faculty and are accessible 24 hours a day.</a:t>
            </a:r>
          </a:p>
          <a:p>
            <a:r>
              <a:rPr lang="en-US" sz="2000" dirty="0" smtClean="0"/>
              <a:t>Familiar social networking tools allow students to connect and build relationships with peers from their school and other schools online.”</a:t>
            </a:r>
          </a:p>
          <a:p>
            <a:endParaRPr lang="en-US" dirty="0"/>
          </a:p>
        </p:txBody>
      </p:sp>
      <p:pic>
        <p:nvPicPr>
          <p:cNvPr id="2" name="Picture 2" descr="http://static.wfu.edu/images/wfuLogoInverted.png"/>
          <p:cNvPicPr>
            <a:picLocks noChangeAspect="1" noChangeArrowheads="1"/>
          </p:cNvPicPr>
          <p:nvPr/>
        </p:nvPicPr>
        <p:blipFill>
          <a:blip r:embed="rId18" cstate="print"/>
          <a:srcRect/>
          <a:stretch>
            <a:fillRect/>
          </a:stretch>
        </p:blipFill>
        <p:spPr bwMode="auto">
          <a:xfrm>
            <a:off x="2895600" y="1600200"/>
            <a:ext cx="2105025" cy="419101"/>
          </a:xfrm>
          <a:prstGeom prst="rect">
            <a:avLst/>
          </a:prstGeom>
          <a:noFill/>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2290" name="Picture 1"/>
          <p:cNvPicPr>
            <a:picLocks noChangeAspect="1" noChangeArrowheads="1"/>
          </p:cNvPicPr>
          <p:nvPr/>
        </p:nvPicPr>
        <p:blipFill>
          <a:blip r:embed="rId2" cstate="print"/>
          <a:srcRect l="5128" t="19231" r="6410" b="58012"/>
          <a:stretch>
            <a:fillRect/>
          </a:stretch>
        </p:blipFill>
        <p:spPr bwMode="auto">
          <a:xfrm>
            <a:off x="0" y="0"/>
            <a:ext cx="4800600" cy="1219200"/>
          </a:xfrm>
          <a:prstGeom prst="rect">
            <a:avLst/>
          </a:prstGeom>
          <a:noFill/>
          <a:ln w="28575">
            <a:solidFill>
              <a:schemeClr val="tx1"/>
            </a:solidFill>
            <a:miter lim="800000"/>
            <a:headEnd/>
            <a:tailEnd/>
          </a:ln>
        </p:spPr>
      </p:pic>
      <p:pic>
        <p:nvPicPr>
          <p:cNvPr id="12291" name="Picture 2"/>
          <p:cNvPicPr>
            <a:picLocks noChangeAspect="1" noChangeArrowheads="1"/>
          </p:cNvPicPr>
          <p:nvPr/>
        </p:nvPicPr>
        <p:blipFill>
          <a:blip r:embed="rId3" cstate="print"/>
          <a:srcRect l="28125" t="52083" r="28125" b="12500"/>
          <a:stretch>
            <a:fillRect/>
          </a:stretch>
        </p:blipFill>
        <p:spPr bwMode="auto">
          <a:xfrm>
            <a:off x="304800" y="3429000"/>
            <a:ext cx="4267200" cy="2590800"/>
          </a:xfrm>
          <a:prstGeom prst="rect">
            <a:avLst/>
          </a:prstGeom>
          <a:noFill/>
          <a:ln w="28575">
            <a:solidFill>
              <a:schemeClr val="tx1"/>
            </a:solidFill>
            <a:miter lim="800000"/>
            <a:headEnd/>
            <a:tailEnd/>
          </a:ln>
        </p:spPr>
      </p:pic>
      <p:sp>
        <p:nvSpPr>
          <p:cNvPr id="12292" name="TextBox 4"/>
          <p:cNvSpPr txBox="1">
            <a:spLocks noChangeArrowheads="1"/>
          </p:cNvSpPr>
          <p:nvPr/>
        </p:nvSpPr>
        <p:spPr bwMode="auto">
          <a:xfrm>
            <a:off x="4876800" y="0"/>
            <a:ext cx="4267200" cy="6124754"/>
          </a:xfrm>
          <a:prstGeom prst="rect">
            <a:avLst/>
          </a:prstGeom>
          <a:noFill/>
          <a:ln w="9525">
            <a:noFill/>
            <a:miter lim="800000"/>
            <a:headEnd/>
            <a:tailEnd/>
          </a:ln>
        </p:spPr>
        <p:txBody>
          <a:bodyPr wrap="square">
            <a:spAutoFit/>
          </a:bodyPr>
          <a:lstStyle/>
          <a:p>
            <a:pPr eaLnBrk="1" hangingPunct="1"/>
            <a:r>
              <a:rPr lang="en-US" sz="1400" b="1" dirty="0">
                <a:latin typeface="Arial Black" pitchFamily="34" charset="0"/>
                <a:cs typeface="Times New Roman" pitchFamily="18" charset="0"/>
              </a:rPr>
              <a:t>The AVU collaborating partners include: </a:t>
            </a:r>
          </a:p>
          <a:p>
            <a:pPr eaLnBrk="1" hangingPunct="1"/>
            <a:endParaRPr lang="en-US" sz="1400" dirty="0">
              <a:latin typeface="Arial Black" pitchFamily="34" charset="0"/>
              <a:cs typeface="Arial" pitchFamily="34" charset="0"/>
            </a:endParaRPr>
          </a:p>
          <a:p>
            <a:pPr>
              <a:buFontTx/>
              <a:buChar char="•"/>
            </a:pPr>
            <a:r>
              <a:rPr lang="en-US" sz="1400" dirty="0">
                <a:latin typeface="Arial Black" pitchFamily="34" charset="0"/>
                <a:cs typeface="Times New Roman" pitchFamily="18" charset="0"/>
              </a:rPr>
              <a:t>African Ministries of Education </a:t>
            </a:r>
            <a:endParaRPr lang="en-US" sz="1400" dirty="0">
              <a:latin typeface="Arial Black" pitchFamily="34" charset="0"/>
              <a:ea typeface="Calibri" pitchFamily="34" charset="0"/>
              <a:cs typeface="Times New Roman" pitchFamily="18" charset="0"/>
            </a:endParaRPr>
          </a:p>
          <a:p>
            <a:pPr>
              <a:buFontTx/>
              <a:buChar char="•"/>
            </a:pPr>
            <a:r>
              <a:rPr lang="en-US" sz="1400" dirty="0">
                <a:latin typeface="Arial Black" pitchFamily="34" charset="0"/>
                <a:cs typeface="Times New Roman" pitchFamily="18" charset="0"/>
              </a:rPr>
              <a:t>African Union </a:t>
            </a:r>
            <a:endParaRPr lang="en-US" sz="1400" dirty="0">
              <a:latin typeface="Arial Black" pitchFamily="34" charset="0"/>
              <a:ea typeface="Calibri" pitchFamily="34" charset="0"/>
              <a:cs typeface="Calibri" pitchFamily="34" charset="0"/>
            </a:endParaRPr>
          </a:p>
          <a:p>
            <a:pPr>
              <a:buFontTx/>
              <a:buChar char="•"/>
            </a:pPr>
            <a:r>
              <a:rPr lang="en-US" sz="1400" dirty="0">
                <a:latin typeface="Arial Black" pitchFamily="34" charset="0"/>
                <a:cs typeface="Times New Roman" pitchFamily="18" charset="0"/>
              </a:rPr>
              <a:t>Association of African Universities </a:t>
            </a:r>
            <a:endParaRPr lang="en-US" sz="1400" dirty="0">
              <a:latin typeface="Arial Black" pitchFamily="34" charset="0"/>
              <a:ea typeface="Calibri" pitchFamily="34" charset="0"/>
              <a:cs typeface="Calibri" pitchFamily="34" charset="0"/>
            </a:endParaRPr>
          </a:p>
          <a:p>
            <a:pPr>
              <a:buFontTx/>
              <a:buChar char="•"/>
            </a:pPr>
            <a:r>
              <a:rPr lang="en-US" sz="1400" dirty="0">
                <a:latin typeface="Arial Black" pitchFamily="34" charset="0"/>
                <a:cs typeface="Times New Roman" pitchFamily="18" charset="0"/>
              </a:rPr>
              <a:t>UNESCO IIEP</a:t>
            </a:r>
            <a:endParaRPr lang="en-US" sz="1400" dirty="0">
              <a:latin typeface="Arial Black" pitchFamily="34" charset="0"/>
              <a:ea typeface="Calibri" pitchFamily="34" charset="0"/>
              <a:cs typeface="Calibri" pitchFamily="34" charset="0"/>
            </a:endParaRPr>
          </a:p>
          <a:p>
            <a:pPr>
              <a:buFontTx/>
              <a:buChar char="•"/>
            </a:pPr>
            <a:r>
              <a:rPr lang="en-US" sz="1400" dirty="0">
                <a:latin typeface="Arial Black" pitchFamily="34" charset="0"/>
                <a:cs typeface="Times New Roman" pitchFamily="18" charset="0"/>
              </a:rPr>
              <a:t>UNESCO BREDA</a:t>
            </a:r>
            <a:endParaRPr lang="en-US" sz="1400" dirty="0">
              <a:latin typeface="Arial Black" pitchFamily="34" charset="0"/>
              <a:ea typeface="Calibri" pitchFamily="34" charset="0"/>
              <a:cs typeface="Calibri" pitchFamily="34" charset="0"/>
            </a:endParaRPr>
          </a:p>
          <a:p>
            <a:pPr>
              <a:buFontTx/>
              <a:buChar char="•"/>
            </a:pPr>
            <a:r>
              <a:rPr lang="en-US" sz="1400" dirty="0">
                <a:latin typeface="Arial Black" pitchFamily="34" charset="0"/>
                <a:cs typeface="Times New Roman" pitchFamily="18" charset="0"/>
              </a:rPr>
              <a:t>UNESCO Teacher Training Program in Sub-Saharan Africa </a:t>
            </a:r>
            <a:endParaRPr lang="en-US" sz="1400" dirty="0">
              <a:latin typeface="Arial Black" pitchFamily="34" charset="0"/>
              <a:ea typeface="Calibri" pitchFamily="34" charset="0"/>
              <a:cs typeface="Calibri" pitchFamily="34" charset="0"/>
            </a:endParaRPr>
          </a:p>
          <a:p>
            <a:pPr>
              <a:buFontTx/>
              <a:buChar char="•"/>
            </a:pPr>
            <a:r>
              <a:rPr lang="en-US" sz="1400" dirty="0">
                <a:latin typeface="Arial Black" pitchFamily="34" charset="0"/>
                <a:cs typeface="Times New Roman" pitchFamily="18" charset="0"/>
              </a:rPr>
              <a:t>Association of Universities and Colleges of Canada</a:t>
            </a:r>
            <a:endParaRPr lang="en-US" sz="1400" dirty="0">
              <a:latin typeface="Arial Black" pitchFamily="34" charset="0"/>
              <a:ea typeface="Calibri" pitchFamily="34" charset="0"/>
              <a:cs typeface="Calibri" pitchFamily="34" charset="0"/>
            </a:endParaRPr>
          </a:p>
          <a:p>
            <a:pPr>
              <a:buFontTx/>
              <a:buChar char="•"/>
            </a:pPr>
            <a:r>
              <a:rPr lang="en-US" sz="1400" dirty="0">
                <a:latin typeface="Arial Black" pitchFamily="34" charset="0"/>
                <a:cs typeface="Times New Roman" pitchFamily="18" charset="0"/>
              </a:rPr>
              <a:t>Open University of UK- TESSA </a:t>
            </a:r>
            <a:endParaRPr lang="en-US" sz="1400" dirty="0">
              <a:latin typeface="Arial Black" pitchFamily="34" charset="0"/>
              <a:ea typeface="Calibri" pitchFamily="34" charset="0"/>
              <a:cs typeface="Calibri" pitchFamily="34" charset="0"/>
            </a:endParaRPr>
          </a:p>
          <a:p>
            <a:pPr>
              <a:buFontTx/>
              <a:buChar char="•"/>
            </a:pPr>
            <a:r>
              <a:rPr lang="en-US" sz="1400" dirty="0" err="1" smtClean="0">
                <a:latin typeface="Arial Black" pitchFamily="34" charset="0"/>
                <a:cs typeface="Times New Roman" pitchFamily="18" charset="0"/>
              </a:rPr>
              <a:t>Universite</a:t>
            </a:r>
            <a:r>
              <a:rPr lang="en-US" sz="1400" dirty="0" smtClean="0">
                <a:latin typeface="Arial Black" pitchFamily="34" charset="0"/>
                <a:ea typeface="Arial Unicode MS" pitchFamily="34" charset="-128"/>
                <a:cs typeface="Arial Unicode MS" pitchFamily="34" charset="-128"/>
              </a:rPr>
              <a:t>�</a:t>
            </a:r>
            <a:r>
              <a:rPr lang="en-US" sz="1400" dirty="0" smtClean="0">
                <a:latin typeface="Arial Black" pitchFamily="34" charset="0"/>
                <a:cs typeface="Times New Roman" pitchFamily="18" charset="0"/>
              </a:rPr>
              <a:t> </a:t>
            </a:r>
            <a:r>
              <a:rPr lang="en-US" sz="1400" dirty="0">
                <a:latin typeface="Arial Black" pitchFamily="34" charset="0"/>
                <a:cs typeface="Times New Roman" pitchFamily="18" charset="0"/>
              </a:rPr>
              <a:t>Laval Canada</a:t>
            </a:r>
            <a:endParaRPr lang="en-US" sz="1400" dirty="0">
              <a:latin typeface="Arial Black" pitchFamily="34" charset="0"/>
              <a:ea typeface="Calibri" pitchFamily="34" charset="0"/>
              <a:cs typeface="Calibri" pitchFamily="34" charset="0"/>
            </a:endParaRPr>
          </a:p>
          <a:p>
            <a:pPr>
              <a:buFontTx/>
              <a:buChar char="•"/>
            </a:pPr>
            <a:r>
              <a:rPr lang="en-US" sz="1400" dirty="0">
                <a:latin typeface="Arial Black" pitchFamily="34" charset="0"/>
                <a:cs typeface="Times New Roman" pitchFamily="18" charset="0"/>
              </a:rPr>
              <a:t>University of Ottawa Canada</a:t>
            </a:r>
            <a:endParaRPr lang="en-US" sz="1400" dirty="0">
              <a:latin typeface="Arial Black" pitchFamily="34" charset="0"/>
              <a:ea typeface="Calibri" pitchFamily="34" charset="0"/>
              <a:cs typeface="Calibri" pitchFamily="34" charset="0"/>
            </a:endParaRPr>
          </a:p>
          <a:p>
            <a:pPr>
              <a:buFontTx/>
              <a:buChar char="•"/>
            </a:pPr>
            <a:r>
              <a:rPr lang="en-US" sz="1400" dirty="0">
                <a:latin typeface="Arial Black" pitchFamily="34" charset="0"/>
                <a:cs typeface="Times New Roman" pitchFamily="18" charset="0"/>
              </a:rPr>
              <a:t>Memorial University of Newfoundland </a:t>
            </a:r>
            <a:endParaRPr lang="en-US" sz="1400" dirty="0">
              <a:latin typeface="Arial Black" pitchFamily="34" charset="0"/>
              <a:ea typeface="Calibri" pitchFamily="34" charset="0"/>
              <a:cs typeface="Calibri" pitchFamily="34" charset="0"/>
            </a:endParaRPr>
          </a:p>
          <a:p>
            <a:pPr>
              <a:buFontTx/>
              <a:buChar char="•"/>
            </a:pPr>
            <a:r>
              <a:rPr lang="en-US" sz="1400" dirty="0">
                <a:latin typeface="Arial Black" pitchFamily="34" charset="0"/>
                <a:cs typeface="Times New Roman" pitchFamily="18" charset="0"/>
              </a:rPr>
              <a:t>Curtin University Australia</a:t>
            </a:r>
            <a:endParaRPr lang="en-US" sz="1400" dirty="0">
              <a:latin typeface="Arial Black" pitchFamily="34" charset="0"/>
              <a:ea typeface="Calibri" pitchFamily="34" charset="0"/>
              <a:cs typeface="Calibri" pitchFamily="34" charset="0"/>
            </a:endParaRPr>
          </a:p>
          <a:p>
            <a:pPr>
              <a:buFontTx/>
              <a:buChar char="•"/>
            </a:pPr>
            <a:r>
              <a:rPr lang="en-US" sz="1400" dirty="0">
                <a:latin typeface="Arial Black" pitchFamily="34" charset="0"/>
                <a:cs typeface="Times New Roman" pitchFamily="18" charset="0"/>
              </a:rPr>
              <a:t>Indiana University in Pennsylvania, USA</a:t>
            </a:r>
            <a:endParaRPr lang="en-US" sz="1400" dirty="0">
              <a:latin typeface="Arial Black" pitchFamily="34" charset="0"/>
              <a:ea typeface="Calibri" pitchFamily="34" charset="0"/>
              <a:cs typeface="Calibri" pitchFamily="34" charset="0"/>
            </a:endParaRPr>
          </a:p>
          <a:p>
            <a:pPr>
              <a:buFontTx/>
              <a:buChar char="•"/>
            </a:pPr>
            <a:r>
              <a:rPr lang="en-US" sz="1400" dirty="0">
                <a:latin typeface="Arial Black" pitchFamily="34" charset="0"/>
                <a:cs typeface="Times New Roman" pitchFamily="18" charset="0"/>
              </a:rPr>
              <a:t>Maestro, Washington DC, USA </a:t>
            </a:r>
            <a:endParaRPr lang="en-US" sz="1400" dirty="0">
              <a:latin typeface="Arial Black" pitchFamily="34" charset="0"/>
              <a:ea typeface="Calibri" pitchFamily="34" charset="0"/>
              <a:cs typeface="Calibri" pitchFamily="34" charset="0"/>
            </a:endParaRPr>
          </a:p>
          <a:p>
            <a:pPr>
              <a:buFontTx/>
              <a:buChar char="•"/>
            </a:pPr>
            <a:r>
              <a:rPr lang="en-US" sz="1400" dirty="0">
                <a:latin typeface="Arial Black" pitchFamily="34" charset="0"/>
                <a:cs typeface="Times New Roman" pitchFamily="18" charset="0"/>
              </a:rPr>
              <a:t>International Development and Research Centre, Canada</a:t>
            </a:r>
            <a:endParaRPr lang="en-US" sz="1400" dirty="0">
              <a:latin typeface="Arial Black" pitchFamily="34" charset="0"/>
              <a:ea typeface="Calibri" pitchFamily="34" charset="0"/>
              <a:cs typeface="Calibri" pitchFamily="34" charset="0"/>
            </a:endParaRPr>
          </a:p>
          <a:p>
            <a:pPr>
              <a:buFontTx/>
              <a:buChar char="•"/>
            </a:pPr>
            <a:r>
              <a:rPr lang="en-US" sz="1400" dirty="0">
                <a:latin typeface="Arial Black" pitchFamily="34" charset="0"/>
                <a:cs typeface="Times New Roman" pitchFamily="18" charset="0"/>
              </a:rPr>
              <a:t>Partnership for Higher Education in Africa  </a:t>
            </a:r>
            <a:endParaRPr lang="en-US" sz="1400" dirty="0">
              <a:latin typeface="Arial Black" pitchFamily="34" charset="0"/>
              <a:ea typeface="Calibri" pitchFamily="34" charset="0"/>
              <a:cs typeface="Calibri" pitchFamily="34" charset="0"/>
            </a:endParaRPr>
          </a:p>
          <a:p>
            <a:pPr>
              <a:buFontTx/>
              <a:buChar char="•"/>
            </a:pPr>
            <a:r>
              <a:rPr lang="en-US" sz="1400" dirty="0">
                <a:latin typeface="Arial Black" pitchFamily="34" charset="0"/>
                <a:cs typeface="Times New Roman" pitchFamily="18" charset="0"/>
              </a:rPr>
              <a:t>MIT Open Courseware</a:t>
            </a:r>
            <a:endParaRPr lang="en-US" sz="1400" dirty="0">
              <a:latin typeface="Arial Black" pitchFamily="34" charset="0"/>
              <a:ea typeface="Calibri" pitchFamily="34" charset="0"/>
              <a:cs typeface="Calibri" pitchFamily="34" charset="0"/>
            </a:endParaRPr>
          </a:p>
          <a:p>
            <a:pPr>
              <a:buFontTx/>
              <a:buChar char="•"/>
            </a:pPr>
            <a:r>
              <a:rPr lang="en-US" sz="1400" dirty="0">
                <a:latin typeface="Arial Black" pitchFamily="34" charset="0"/>
                <a:cs typeface="Times New Roman" pitchFamily="18" charset="0"/>
              </a:rPr>
              <a:t>Merlot African Network</a:t>
            </a:r>
            <a:endParaRPr lang="en-US" sz="1400" dirty="0">
              <a:latin typeface="Arial Black" pitchFamily="34" charset="0"/>
              <a:ea typeface="Calibri" pitchFamily="34" charset="0"/>
              <a:cs typeface="Calibri" pitchFamily="34" charset="0"/>
            </a:endParaRPr>
          </a:p>
          <a:p>
            <a:pPr>
              <a:buFontTx/>
              <a:buChar char="•"/>
            </a:pPr>
            <a:r>
              <a:rPr lang="en-US" sz="1400" dirty="0">
                <a:latin typeface="Arial Black" pitchFamily="34" charset="0"/>
                <a:cs typeface="Times New Roman" pitchFamily="18" charset="0"/>
              </a:rPr>
              <a:t>South African Institute for Distance Learning</a:t>
            </a:r>
            <a:endParaRPr lang="en-US" sz="1400" dirty="0">
              <a:latin typeface="Arial Black" pitchFamily="34" charset="0"/>
              <a:ea typeface="Calibri" pitchFamily="34" charset="0"/>
              <a:cs typeface="Calibri" pitchFamily="34" charset="0"/>
            </a:endParaRPr>
          </a:p>
          <a:p>
            <a:pPr>
              <a:buFontTx/>
              <a:buChar char="•"/>
            </a:pPr>
            <a:r>
              <a:rPr lang="en-US" sz="1400" dirty="0">
                <a:latin typeface="Arial Black" pitchFamily="34" charset="0"/>
                <a:cs typeface="Times New Roman" pitchFamily="18" charset="0"/>
              </a:rPr>
              <a:t>Commonwealth of Learning</a:t>
            </a:r>
          </a:p>
          <a:p>
            <a:pPr>
              <a:buFontTx/>
              <a:buChar char="•"/>
            </a:pPr>
            <a:r>
              <a:rPr lang="en-US" sz="1400" dirty="0">
                <a:latin typeface="Arial Black" pitchFamily="34" charset="0"/>
                <a:cs typeface="Times New Roman" pitchFamily="18" charset="0"/>
              </a:rPr>
              <a:t>Global Text Project</a:t>
            </a:r>
            <a:endParaRPr lang="en-US" sz="1400" dirty="0">
              <a:latin typeface="Arial Black" pitchFamily="34" charset="0"/>
              <a:cs typeface="Arial" pitchFamily="34" charset="0"/>
            </a:endParaRPr>
          </a:p>
        </p:txBody>
      </p:sp>
      <p:pic>
        <p:nvPicPr>
          <p:cNvPr id="12293" name="Picture 1"/>
          <p:cNvPicPr>
            <a:picLocks noChangeAspect="1" noChangeArrowheads="1"/>
          </p:cNvPicPr>
          <p:nvPr/>
        </p:nvPicPr>
        <p:blipFill>
          <a:blip r:embed="rId4" cstate="print"/>
          <a:srcRect/>
          <a:stretch>
            <a:fillRect/>
          </a:stretch>
        </p:blipFill>
        <p:spPr bwMode="auto">
          <a:xfrm>
            <a:off x="990600" y="1371600"/>
            <a:ext cx="3292475" cy="1882775"/>
          </a:xfrm>
          <a:prstGeom prst="rect">
            <a:avLst/>
          </a:prstGeom>
          <a:noFill/>
          <a:ln w="28575">
            <a:solidFill>
              <a:schemeClr val="tx1"/>
            </a:solidFill>
            <a:miter lim="800000"/>
            <a:headEnd/>
            <a:tailEnd/>
          </a:ln>
        </p:spPr>
      </p:pic>
      <p:sp>
        <p:nvSpPr>
          <p:cNvPr id="12295" name="TextBox 6"/>
          <p:cNvSpPr txBox="1">
            <a:spLocks noChangeArrowheads="1"/>
          </p:cNvSpPr>
          <p:nvPr/>
        </p:nvSpPr>
        <p:spPr bwMode="auto">
          <a:xfrm>
            <a:off x="0" y="6172200"/>
            <a:ext cx="6096000" cy="400110"/>
          </a:xfrm>
          <a:prstGeom prst="rect">
            <a:avLst/>
          </a:prstGeom>
          <a:noFill/>
          <a:ln w="9525">
            <a:noFill/>
            <a:miter lim="800000"/>
            <a:headEnd/>
            <a:tailEnd/>
          </a:ln>
        </p:spPr>
        <p:txBody>
          <a:bodyPr wrap="square">
            <a:spAutoFit/>
          </a:bodyPr>
          <a:lstStyle/>
          <a:p>
            <a:r>
              <a:rPr lang="en-US" sz="2000" b="1" dirty="0">
                <a:latin typeface="Times New Roman" pitchFamily="18" charset="0"/>
                <a:ea typeface="Calibri" pitchFamily="34" charset="0"/>
                <a:cs typeface="Times New Roman" pitchFamily="18" charset="0"/>
              </a:rPr>
              <a:t>Strategic Alliances: African Virtual University</a:t>
            </a:r>
            <a:endParaRPr lang="en-US" sz="2000" dirty="0">
              <a:ea typeface="Calibri" pitchFamily="34" charset="0"/>
              <a:cs typeface="Times New Roman" pitchFamily="18" charset="0"/>
            </a:endParaRPr>
          </a:p>
        </p:txBody>
      </p:sp>
    </p:spTree>
  </p:cSld>
  <p:clrMapOvr>
    <a:masterClrMapping/>
  </p:clrMapOvr>
  <p:transition spd="med"/>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0" y="1481138"/>
            <a:ext cx="9144000" cy="4525962"/>
          </a:xfrm>
        </p:spPr>
        <p:txBody>
          <a:bodyPr rtlCol="0">
            <a:normAutofit fontScale="77500" lnSpcReduction="20000"/>
          </a:bodyPr>
          <a:lstStyle/>
          <a:p>
            <a:pPr eaLnBrk="1" fontAlgn="auto" hangingPunct="1">
              <a:spcAft>
                <a:spcPts val="0"/>
              </a:spcAft>
              <a:defRPr/>
            </a:pPr>
            <a:r>
              <a:rPr lang="en-US" b="1" dirty="0" smtClean="0">
                <a:latin typeface="Times New Roman" pitchFamily="18" charset="0"/>
                <a:cs typeface="Times New Roman" pitchFamily="18" charset="0"/>
              </a:rPr>
              <a:t>A system that designs and delivers learning programs by commissioning the component processes and services from </a:t>
            </a:r>
            <a:r>
              <a:rPr lang="en-US" b="1" i="1" dirty="0" smtClean="0">
                <a:latin typeface="Times New Roman" pitchFamily="18" charset="0"/>
                <a:cs typeface="Times New Roman" pitchFamily="18" charset="0"/>
              </a:rPr>
              <a:t>all</a:t>
            </a:r>
            <a:r>
              <a:rPr lang="en-US" b="1" dirty="0" smtClean="0">
                <a:latin typeface="Times New Roman" pitchFamily="18" charset="0"/>
                <a:cs typeface="Times New Roman" pitchFamily="18" charset="0"/>
              </a:rPr>
              <a:t> available agencies. </a:t>
            </a:r>
          </a:p>
          <a:p>
            <a:pPr eaLnBrk="1" fontAlgn="auto" hangingPunct="1">
              <a:spcAft>
                <a:spcPts val="0"/>
              </a:spcAft>
              <a:defRPr/>
            </a:pPr>
            <a:endParaRPr lang="en-US" b="1" dirty="0" smtClean="0">
              <a:latin typeface="Times New Roman" pitchFamily="18" charset="0"/>
              <a:cs typeface="Times New Roman" pitchFamily="18" charset="0"/>
            </a:endParaRPr>
          </a:p>
          <a:p>
            <a:pPr eaLnBrk="1" fontAlgn="auto" hangingPunct="1">
              <a:spcAft>
                <a:spcPts val="0"/>
              </a:spcAft>
              <a:defRPr/>
            </a:pPr>
            <a:r>
              <a:rPr lang="en-US" b="1" dirty="0" smtClean="0">
                <a:latin typeface="Times New Roman" pitchFamily="18" charset="0"/>
                <a:cs typeface="Times New Roman" pitchFamily="18" charset="0"/>
              </a:rPr>
              <a:t>The general principle is that a state or nation - can draw on the best resources </a:t>
            </a:r>
            <a:r>
              <a:rPr lang="en-US" b="1" i="1" dirty="0" smtClean="0">
                <a:latin typeface="Times New Roman" pitchFamily="18" charset="0"/>
                <a:cs typeface="Times New Roman" pitchFamily="18" charset="0"/>
              </a:rPr>
              <a:t>wherever</a:t>
            </a:r>
            <a:r>
              <a:rPr lang="en-US" b="1" dirty="0" smtClean="0">
                <a:latin typeface="Times New Roman" pitchFamily="18" charset="0"/>
                <a:cs typeface="Times New Roman" pitchFamily="18" charset="0"/>
              </a:rPr>
              <a:t> they are located to build a network of </a:t>
            </a:r>
          </a:p>
          <a:p>
            <a:pPr eaLnBrk="1" fontAlgn="auto" hangingPunct="1">
              <a:spcAft>
                <a:spcPts val="0"/>
              </a:spcAft>
              <a:defRPr/>
            </a:pPr>
            <a:endParaRPr lang="en-US" b="1" dirty="0" smtClean="0">
              <a:latin typeface="Times New Roman" pitchFamily="18" charset="0"/>
              <a:cs typeface="Times New Roman" pitchFamily="18" charset="0"/>
            </a:endParaRPr>
          </a:p>
          <a:p>
            <a:pPr eaLnBrk="1" fontAlgn="auto" hangingPunct="1">
              <a:spcAft>
                <a:spcPts val="0"/>
              </a:spcAft>
              <a:buFont typeface="Arial" pitchFamily="34" charset="0"/>
              <a:buNone/>
              <a:defRPr/>
            </a:pPr>
            <a:r>
              <a:rPr lang="en-US" b="1" dirty="0" smtClean="0">
                <a:latin typeface="Times New Roman" pitchFamily="18" charset="0"/>
                <a:cs typeface="Times New Roman" pitchFamily="18" charset="0"/>
              </a:rPr>
              <a:t>—  content experts, instructional designers, communications technologies, group facilitators and a learner support system</a:t>
            </a:r>
          </a:p>
          <a:p>
            <a:pPr eaLnBrk="1" fontAlgn="auto" hangingPunct="1">
              <a:spcAft>
                <a:spcPts val="0"/>
              </a:spcAft>
              <a:buFont typeface="Arial" pitchFamily="34" charset="0"/>
              <a:buNone/>
              <a:defRPr/>
            </a:pPr>
            <a:endParaRPr lang="en-US" b="1" dirty="0" smtClean="0">
              <a:latin typeface="Times New Roman" pitchFamily="18" charset="0"/>
              <a:cs typeface="Times New Roman" pitchFamily="18" charset="0"/>
            </a:endParaRPr>
          </a:p>
          <a:p>
            <a:pPr eaLnBrk="1" fontAlgn="auto" hangingPunct="1">
              <a:spcAft>
                <a:spcPts val="0"/>
              </a:spcAft>
              <a:buFont typeface="Arial" pitchFamily="34" charset="0"/>
              <a:buNone/>
              <a:defRPr/>
            </a:pPr>
            <a:r>
              <a:rPr lang="en-US" b="1" dirty="0" smtClean="0">
                <a:latin typeface="Times New Roman" pitchFamily="18" charset="0"/>
                <a:cs typeface="Times New Roman" pitchFamily="18" charset="0"/>
              </a:rPr>
              <a:t> — and configure whatever mixture is needed for a particular program or project on a flexible, open, "mix and match" basis. </a:t>
            </a:r>
          </a:p>
          <a:p>
            <a:pPr eaLnBrk="1" fontAlgn="auto" hangingPunct="1">
              <a:spcAft>
                <a:spcPts val="0"/>
              </a:spcAft>
              <a:defRPr/>
            </a:pPr>
            <a:endParaRPr lang="en-US" dirty="0"/>
          </a:p>
        </p:txBody>
      </p:sp>
      <p:sp>
        <p:nvSpPr>
          <p:cNvPr id="5" name="TextBox 4"/>
          <p:cNvSpPr txBox="1"/>
          <p:nvPr/>
        </p:nvSpPr>
        <p:spPr>
          <a:xfrm>
            <a:off x="609600" y="609600"/>
            <a:ext cx="4763868" cy="523220"/>
          </a:xfrm>
          <a:prstGeom prst="rect">
            <a:avLst/>
          </a:prstGeom>
          <a:noFill/>
        </p:spPr>
        <p:txBody>
          <a:bodyPr wrap="none" rtlCol="0">
            <a:spAutoFit/>
          </a:bodyPr>
          <a:lstStyle/>
          <a:p>
            <a:r>
              <a:rPr lang="en-US" sz="2800" dirty="0" smtClean="0"/>
              <a:t>A new model: virtual systems</a:t>
            </a:r>
            <a:endParaRPr lang="en-US" sz="2800" dirty="0"/>
          </a:p>
        </p:txBody>
      </p:sp>
    </p:spTree>
  </p:cSld>
  <p:clrMapOvr>
    <a:masterClrMapping/>
  </p:clrMapOvr>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0482" name="Text Box 2"/>
          <p:cNvSpPr txBox="1">
            <a:spLocks noChangeArrowheads="1"/>
          </p:cNvSpPr>
          <p:nvPr/>
        </p:nvSpPr>
        <p:spPr bwMode="auto">
          <a:xfrm>
            <a:off x="1676400" y="4038600"/>
            <a:ext cx="7467600" cy="1508125"/>
          </a:xfrm>
          <a:prstGeom prst="rect">
            <a:avLst/>
          </a:prstGeom>
          <a:noFill/>
          <a:ln w="9525">
            <a:noFill/>
            <a:miter lim="800000"/>
            <a:headEnd/>
            <a:tailEnd/>
          </a:ln>
        </p:spPr>
        <p:txBody>
          <a:bodyPr>
            <a:spAutoFit/>
          </a:bodyPr>
          <a:lstStyle/>
          <a:p>
            <a:r>
              <a:rPr lang="en-US" sz="2000">
                <a:latin typeface="Arial" pitchFamily="34" charset="0"/>
              </a:rPr>
              <a:t> </a:t>
            </a:r>
            <a:endParaRPr lang="en-US" sz="2000" b="1">
              <a:latin typeface="Arial" pitchFamily="34" charset="0"/>
            </a:endParaRPr>
          </a:p>
          <a:p>
            <a:endParaRPr lang="en-US" sz="2000" b="1">
              <a:latin typeface="Arial" pitchFamily="34" charset="0"/>
            </a:endParaRPr>
          </a:p>
          <a:p>
            <a:endParaRPr lang="en-US" sz="1600">
              <a:latin typeface="Arial" pitchFamily="34" charset="0"/>
            </a:endParaRPr>
          </a:p>
          <a:p>
            <a:endParaRPr lang="en-US" sz="2000" b="1">
              <a:latin typeface="Arial" pitchFamily="34" charset="0"/>
            </a:endParaRPr>
          </a:p>
          <a:p>
            <a:endParaRPr lang="en-US" sz="1600" b="1">
              <a:latin typeface="Arial" pitchFamily="34" charset="0"/>
            </a:endParaRPr>
          </a:p>
        </p:txBody>
      </p:sp>
      <p:pic>
        <p:nvPicPr>
          <p:cNvPr id="20483" name="Picture 3"/>
          <p:cNvPicPr>
            <a:picLocks noChangeAspect="1" noChangeArrowheads="1"/>
          </p:cNvPicPr>
          <p:nvPr/>
        </p:nvPicPr>
        <p:blipFill>
          <a:blip r:embed="rId2" cstate="print"/>
          <a:srcRect/>
          <a:stretch>
            <a:fillRect/>
          </a:stretch>
        </p:blipFill>
        <p:spPr bwMode="auto">
          <a:xfrm>
            <a:off x="6553200" y="228600"/>
            <a:ext cx="2176041" cy="1524000"/>
          </a:xfrm>
          <a:prstGeom prst="rect">
            <a:avLst/>
          </a:prstGeom>
          <a:noFill/>
          <a:ln w="9525">
            <a:noFill/>
            <a:miter lim="800000"/>
            <a:headEnd/>
            <a:tailEnd/>
          </a:ln>
        </p:spPr>
      </p:pic>
      <p:sp>
        <p:nvSpPr>
          <p:cNvPr id="20484" name="Text Box 4"/>
          <p:cNvSpPr txBox="1">
            <a:spLocks noChangeArrowheads="1"/>
          </p:cNvSpPr>
          <p:nvPr/>
        </p:nvSpPr>
        <p:spPr bwMode="auto">
          <a:xfrm>
            <a:off x="669925" y="5389563"/>
            <a:ext cx="184150" cy="461962"/>
          </a:xfrm>
          <a:prstGeom prst="rect">
            <a:avLst/>
          </a:prstGeom>
          <a:noFill/>
          <a:ln w="9525">
            <a:noFill/>
            <a:miter lim="800000"/>
            <a:headEnd/>
            <a:tailEnd/>
          </a:ln>
        </p:spPr>
        <p:txBody>
          <a:bodyPr wrap="none">
            <a:spAutoFit/>
          </a:bodyPr>
          <a:lstStyle/>
          <a:p>
            <a:endParaRPr lang="en-US" sz="2400" b="1"/>
          </a:p>
        </p:txBody>
      </p:sp>
      <p:sp>
        <p:nvSpPr>
          <p:cNvPr id="6" name="TextBox 5"/>
          <p:cNvSpPr txBox="1"/>
          <p:nvPr/>
        </p:nvSpPr>
        <p:spPr>
          <a:xfrm>
            <a:off x="228600" y="228601"/>
            <a:ext cx="8915400" cy="6586418"/>
          </a:xfrm>
          <a:prstGeom prst="rect">
            <a:avLst/>
          </a:prstGeom>
          <a:noFill/>
        </p:spPr>
        <p:txBody>
          <a:bodyPr wrap="square">
            <a:spAutoFit/>
          </a:bodyPr>
          <a:lstStyle/>
          <a:p>
            <a:pPr>
              <a:defRPr/>
            </a:pPr>
            <a:r>
              <a:rPr lang="en-US" sz="2000" b="1" dirty="0" smtClean="0"/>
              <a:t>An </a:t>
            </a:r>
            <a:r>
              <a:rPr lang="en-US" sz="2000" b="1" dirty="0"/>
              <a:t>example of virtual system: </a:t>
            </a:r>
          </a:p>
          <a:p>
            <a:pPr>
              <a:defRPr/>
            </a:pPr>
            <a:endParaRPr lang="en-US" sz="2000" dirty="0" smtClean="0"/>
          </a:p>
          <a:p>
            <a:pPr>
              <a:defRPr/>
            </a:pPr>
            <a:r>
              <a:rPr lang="en-US" sz="2000" dirty="0" smtClean="0"/>
              <a:t>PROFORMACAO  </a:t>
            </a:r>
            <a:r>
              <a:rPr lang="en-US" sz="2000" b="1" dirty="0" smtClean="0"/>
              <a:t>Brazil’s </a:t>
            </a:r>
            <a:r>
              <a:rPr lang="en-US" sz="2000" b="1" dirty="0"/>
              <a:t>teacher education program</a:t>
            </a:r>
          </a:p>
          <a:p>
            <a:pPr>
              <a:defRPr/>
            </a:pPr>
            <a:endParaRPr lang="en-US" sz="2000" b="1" dirty="0"/>
          </a:p>
          <a:p>
            <a:r>
              <a:rPr lang="en-US" sz="2000" b="1" dirty="0" smtClean="0"/>
              <a:t>The </a:t>
            </a:r>
            <a:r>
              <a:rPr lang="en-US" sz="2000" b="1" dirty="0"/>
              <a:t>Brazil </a:t>
            </a:r>
            <a:r>
              <a:rPr lang="en-US" sz="2000" b="1" dirty="0" smtClean="0"/>
              <a:t>problem</a:t>
            </a:r>
            <a:endParaRPr lang="en-US" sz="2000" dirty="0" smtClean="0"/>
          </a:p>
          <a:p>
            <a:r>
              <a:rPr lang="en-US" sz="2000" dirty="0" smtClean="0"/>
              <a:t>72,522 rural primary schoolteachers  needing training </a:t>
            </a:r>
          </a:p>
          <a:p>
            <a:pPr eaLnBrk="1" hangingPunct="1"/>
            <a:endParaRPr lang="en-US" sz="2000" dirty="0" smtClean="0"/>
          </a:p>
          <a:p>
            <a:pPr eaLnBrk="1" hangingPunct="1"/>
            <a:r>
              <a:rPr lang="en-US" sz="2400" dirty="0" smtClean="0"/>
              <a:t>Solution: </a:t>
            </a:r>
          </a:p>
          <a:p>
            <a:pPr eaLnBrk="1" hangingPunct="1">
              <a:buFont typeface="Courier New" pitchFamily="49" charset="0"/>
              <a:buChar char="o"/>
            </a:pPr>
            <a:r>
              <a:rPr lang="en-US" sz="2400" dirty="0" smtClean="0"/>
              <a:t> National coordinating group to recruit and manage  teams of specialists in subjects, instructional design, pedagogy, </a:t>
            </a:r>
            <a:r>
              <a:rPr lang="en-US" sz="2400" dirty="0" smtClean="0"/>
              <a:t>technologies</a:t>
            </a:r>
          </a:p>
          <a:p>
            <a:pPr eaLnBrk="1" hangingPunct="1"/>
            <a:r>
              <a:rPr lang="en-US" sz="2400" dirty="0" smtClean="0"/>
              <a:t> </a:t>
            </a:r>
            <a:endParaRPr lang="en-US" sz="2400" dirty="0" smtClean="0"/>
          </a:p>
          <a:p>
            <a:pPr eaLnBrk="1" hangingPunct="1">
              <a:buFont typeface="Courier New" pitchFamily="49" charset="0"/>
              <a:buChar char="o"/>
            </a:pPr>
            <a:r>
              <a:rPr lang="en-US" sz="2400" dirty="0" smtClean="0"/>
              <a:t> To design courses for delivery at home and school</a:t>
            </a:r>
          </a:p>
          <a:p>
            <a:pPr eaLnBrk="1" hangingPunct="1">
              <a:buFont typeface="Courier New" pitchFamily="49" charset="0"/>
              <a:buChar char="o"/>
            </a:pPr>
            <a:r>
              <a:rPr lang="en-US" sz="2400" dirty="0" smtClean="0"/>
              <a:t> Supported by local tutors</a:t>
            </a:r>
          </a:p>
          <a:p>
            <a:pPr eaLnBrk="1" hangingPunct="1">
              <a:buFont typeface="Courier New" pitchFamily="49" charset="0"/>
              <a:buChar char="o"/>
            </a:pPr>
            <a:r>
              <a:rPr lang="en-US" sz="2400" dirty="0" smtClean="0"/>
              <a:t> Trained by state-level teacher-educators</a:t>
            </a:r>
          </a:p>
          <a:p>
            <a:pPr eaLnBrk="1" hangingPunct="1">
              <a:buFont typeface="Courier New" pitchFamily="49" charset="0"/>
              <a:buChar char="o"/>
            </a:pPr>
            <a:r>
              <a:rPr lang="en-US" sz="2400" dirty="0" smtClean="0"/>
              <a:t> With performance measured by regular assignments</a:t>
            </a:r>
          </a:p>
          <a:p>
            <a:pPr eaLnBrk="1" hangingPunct="1">
              <a:buFont typeface="Courier New" pitchFamily="49" charset="0"/>
              <a:buChar char="o"/>
            </a:pPr>
            <a:r>
              <a:rPr lang="en-US" sz="2400" dirty="0" smtClean="0"/>
              <a:t> Monitored at state and central </a:t>
            </a:r>
            <a:r>
              <a:rPr lang="en-US" sz="2400" dirty="0" smtClean="0"/>
              <a:t>levels</a:t>
            </a:r>
          </a:p>
          <a:p>
            <a:pPr eaLnBrk="1" hangingPunct="1">
              <a:buFont typeface="Courier New" pitchFamily="49" charset="0"/>
              <a:buChar char="o"/>
            </a:pPr>
            <a:r>
              <a:rPr lang="en-US" sz="2400" dirty="0" smtClean="0"/>
              <a:t> </a:t>
            </a:r>
            <a:r>
              <a:rPr lang="en-US" sz="2400" dirty="0" smtClean="0"/>
              <a:t> </a:t>
            </a:r>
            <a:r>
              <a:rPr lang="en-US" sz="2400" dirty="0" smtClean="0"/>
              <a:t>with training interventions </a:t>
            </a:r>
            <a:r>
              <a:rPr lang="en-US" sz="2400" dirty="0" smtClean="0"/>
              <a:t>when needed </a:t>
            </a:r>
            <a:r>
              <a:rPr lang="en-US" sz="2400" dirty="0" smtClean="0"/>
              <a:t>at state/local or national levels</a:t>
            </a:r>
            <a:endParaRPr lang="en-US" sz="2000" b="1" dirty="0"/>
          </a:p>
          <a:p>
            <a:pPr>
              <a:defRPr/>
            </a:pPr>
            <a:endParaRPr lang="en-US" dirty="0"/>
          </a:p>
        </p:txBody>
      </p:sp>
    </p:spTree>
  </p:cSld>
  <p:clrMapOvr>
    <a:masterClrMapping/>
  </p:clrMapOvr>
  <p:transition spd="med"/>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3554" name="Text Box 2"/>
          <p:cNvSpPr txBox="1">
            <a:spLocks noChangeArrowheads="1"/>
          </p:cNvSpPr>
          <p:nvPr/>
        </p:nvSpPr>
        <p:spPr bwMode="auto">
          <a:xfrm>
            <a:off x="0" y="117475"/>
            <a:ext cx="3657600" cy="461963"/>
          </a:xfrm>
          <a:prstGeom prst="rect">
            <a:avLst/>
          </a:prstGeom>
          <a:noFill/>
          <a:ln w="9525">
            <a:noFill/>
            <a:miter lim="800000"/>
            <a:headEnd/>
            <a:tailEnd/>
          </a:ln>
        </p:spPr>
        <p:txBody>
          <a:bodyPr>
            <a:spAutoFit/>
          </a:bodyPr>
          <a:lstStyle/>
          <a:p>
            <a:r>
              <a:rPr lang="en-US" sz="2400" i="1" dirty="0">
                <a:latin typeface="Times New Roman" pitchFamily="18" charset="0"/>
                <a:cs typeface="Times New Roman" pitchFamily="18" charset="0"/>
              </a:rPr>
              <a:t>Virtual system </a:t>
            </a:r>
            <a:r>
              <a:rPr lang="en-US" sz="2400" i="1" dirty="0" smtClean="0">
                <a:latin typeface="Times New Roman" pitchFamily="18" charset="0"/>
                <a:cs typeface="Times New Roman" pitchFamily="18" charset="0"/>
              </a:rPr>
              <a:t>Brazil</a:t>
            </a:r>
            <a:r>
              <a:rPr lang="en-US" sz="2400" dirty="0" smtClean="0">
                <a:latin typeface="Times New Roman" pitchFamily="18" charset="0"/>
                <a:cs typeface="Times New Roman" pitchFamily="18" charset="0"/>
              </a:rPr>
              <a:t> </a:t>
            </a:r>
            <a:endParaRPr lang="en-US" sz="2400" dirty="0">
              <a:latin typeface="Times New Roman" pitchFamily="18" charset="0"/>
              <a:cs typeface="Times New Roman" pitchFamily="18" charset="0"/>
            </a:endParaRPr>
          </a:p>
        </p:txBody>
      </p:sp>
      <p:sp>
        <p:nvSpPr>
          <p:cNvPr id="6150" name="Rectangle 6"/>
          <p:cNvSpPr>
            <a:spLocks noChangeArrowheads="1"/>
          </p:cNvSpPr>
          <p:nvPr/>
        </p:nvSpPr>
        <p:spPr bwMode="auto">
          <a:xfrm>
            <a:off x="381000" y="914400"/>
            <a:ext cx="2819400" cy="381000"/>
          </a:xfrm>
          <a:prstGeom prst="rect">
            <a:avLst/>
          </a:prstGeom>
          <a:solidFill>
            <a:schemeClr val="tx2">
              <a:lumMod val="60000"/>
              <a:lumOff val="40000"/>
            </a:schemeClr>
          </a:solidFill>
          <a:ln w="9525">
            <a:solidFill>
              <a:schemeClr val="tx1"/>
            </a:solidFill>
            <a:miter lim="800000"/>
            <a:headEnd/>
            <a:tailEnd/>
          </a:ln>
        </p:spPr>
        <p:txBody>
          <a:bodyPr wrap="none" anchor="ctr"/>
          <a:lstStyle/>
          <a:p>
            <a:pPr algn="ctr">
              <a:defRPr/>
            </a:pPr>
            <a:r>
              <a:rPr lang="en-US" sz="2400" b="1" dirty="0">
                <a:solidFill>
                  <a:schemeClr val="bg1"/>
                </a:solidFill>
                <a:latin typeface="Times New Roman" pitchFamily="18" charset="0"/>
              </a:rPr>
              <a:t>Management team</a:t>
            </a:r>
          </a:p>
        </p:txBody>
      </p:sp>
      <p:sp>
        <p:nvSpPr>
          <p:cNvPr id="23557" name="Rectangle 9"/>
          <p:cNvSpPr>
            <a:spLocks noChangeArrowheads="1"/>
          </p:cNvSpPr>
          <p:nvPr/>
        </p:nvSpPr>
        <p:spPr bwMode="auto">
          <a:xfrm>
            <a:off x="1524000" y="1447800"/>
            <a:ext cx="2895600" cy="304800"/>
          </a:xfrm>
          <a:prstGeom prst="rect">
            <a:avLst/>
          </a:prstGeom>
          <a:solidFill>
            <a:schemeClr val="tx2">
              <a:lumMod val="60000"/>
              <a:lumOff val="40000"/>
            </a:schemeClr>
          </a:solidFill>
          <a:ln w="9525">
            <a:solidFill>
              <a:schemeClr val="hlink"/>
            </a:solidFill>
            <a:miter lim="800000"/>
            <a:headEnd/>
            <a:tailEnd/>
          </a:ln>
        </p:spPr>
        <p:txBody>
          <a:bodyPr wrap="none" anchor="ctr"/>
          <a:lstStyle/>
          <a:p>
            <a:pPr>
              <a:defRPr/>
            </a:pPr>
            <a:r>
              <a:rPr lang="en-US" sz="2400" b="1" dirty="0" smtClean="0">
                <a:solidFill>
                  <a:schemeClr val="bg1"/>
                </a:solidFill>
                <a:latin typeface="Times New Roman" pitchFamily="18" charset="0"/>
              </a:rPr>
              <a:t>Course </a:t>
            </a:r>
            <a:r>
              <a:rPr lang="en-US" sz="2400" b="1" dirty="0">
                <a:solidFill>
                  <a:schemeClr val="bg1"/>
                </a:solidFill>
                <a:latin typeface="Times New Roman" pitchFamily="18" charset="0"/>
              </a:rPr>
              <a:t>design </a:t>
            </a:r>
            <a:r>
              <a:rPr lang="en-US" sz="2400" b="1" dirty="0" smtClean="0">
                <a:solidFill>
                  <a:schemeClr val="bg1"/>
                </a:solidFill>
                <a:latin typeface="Times New Roman" pitchFamily="18" charset="0"/>
              </a:rPr>
              <a:t>teams</a:t>
            </a:r>
            <a:endParaRPr lang="en-US" sz="2400" b="1" dirty="0">
              <a:solidFill>
                <a:schemeClr val="bg1"/>
              </a:solidFill>
              <a:latin typeface="Times New Roman" pitchFamily="18" charset="0"/>
            </a:endParaRPr>
          </a:p>
        </p:txBody>
      </p:sp>
      <p:sp>
        <p:nvSpPr>
          <p:cNvPr id="2" name="Text Box 14"/>
          <p:cNvSpPr txBox="1">
            <a:spLocks noChangeArrowheads="1"/>
          </p:cNvSpPr>
          <p:nvPr/>
        </p:nvSpPr>
        <p:spPr bwMode="auto">
          <a:xfrm>
            <a:off x="2286000" y="1981200"/>
            <a:ext cx="152400" cy="366713"/>
          </a:xfrm>
          <a:prstGeom prst="rect">
            <a:avLst/>
          </a:prstGeom>
          <a:noFill/>
          <a:ln w="9525">
            <a:noFill/>
            <a:miter lim="800000"/>
            <a:headEnd/>
            <a:tailEnd/>
          </a:ln>
        </p:spPr>
        <p:txBody>
          <a:bodyPr>
            <a:spAutoFit/>
          </a:bodyPr>
          <a:lstStyle/>
          <a:p>
            <a:endParaRPr lang="en-US">
              <a:latin typeface="Times New Roman" pitchFamily="18" charset="0"/>
            </a:endParaRPr>
          </a:p>
        </p:txBody>
      </p:sp>
      <p:sp>
        <p:nvSpPr>
          <p:cNvPr id="6162" name="Text Box 18"/>
          <p:cNvSpPr txBox="1">
            <a:spLocks noChangeArrowheads="1"/>
          </p:cNvSpPr>
          <p:nvPr/>
        </p:nvSpPr>
        <p:spPr bwMode="auto">
          <a:xfrm>
            <a:off x="2362200" y="2057400"/>
            <a:ext cx="4343400" cy="461665"/>
          </a:xfrm>
          <a:prstGeom prst="rect">
            <a:avLst/>
          </a:prstGeom>
          <a:solidFill>
            <a:schemeClr val="tx2">
              <a:lumMod val="60000"/>
              <a:lumOff val="40000"/>
            </a:schemeClr>
          </a:solidFill>
          <a:ln w="9525">
            <a:noFill/>
            <a:miter lim="800000"/>
            <a:headEnd/>
            <a:tailEnd/>
          </a:ln>
        </p:spPr>
        <p:txBody>
          <a:bodyPr wrap="square">
            <a:spAutoFit/>
          </a:bodyPr>
          <a:lstStyle/>
          <a:p>
            <a:pPr>
              <a:defRPr/>
            </a:pPr>
            <a:r>
              <a:rPr lang="en-US" sz="2400" b="1" dirty="0">
                <a:solidFill>
                  <a:schemeClr val="bg1"/>
                </a:solidFill>
                <a:latin typeface="Times New Roman" pitchFamily="18" charset="0"/>
              </a:rPr>
              <a:t>Production &amp; distribution</a:t>
            </a:r>
            <a:r>
              <a:rPr lang="en-US" b="1" dirty="0">
                <a:solidFill>
                  <a:schemeClr val="bg1"/>
                </a:solidFill>
                <a:latin typeface="Times New Roman" pitchFamily="18" charset="0"/>
              </a:rPr>
              <a:t> </a:t>
            </a:r>
            <a:r>
              <a:rPr lang="en-US" sz="2400" b="1" dirty="0">
                <a:solidFill>
                  <a:schemeClr val="bg1"/>
                </a:solidFill>
                <a:latin typeface="Times New Roman" pitchFamily="18" charset="0"/>
              </a:rPr>
              <a:t>team</a:t>
            </a:r>
          </a:p>
        </p:txBody>
      </p:sp>
      <p:sp>
        <p:nvSpPr>
          <p:cNvPr id="23559" name="Text Box 19"/>
          <p:cNvSpPr txBox="1">
            <a:spLocks noChangeArrowheads="1"/>
          </p:cNvSpPr>
          <p:nvPr/>
        </p:nvSpPr>
        <p:spPr bwMode="auto">
          <a:xfrm>
            <a:off x="6537325" y="2860675"/>
            <a:ext cx="184150" cy="457200"/>
          </a:xfrm>
          <a:prstGeom prst="rect">
            <a:avLst/>
          </a:prstGeom>
          <a:noFill/>
          <a:ln w="9525">
            <a:noFill/>
            <a:miter lim="800000"/>
            <a:headEnd/>
            <a:tailEnd/>
          </a:ln>
        </p:spPr>
        <p:txBody>
          <a:bodyPr wrap="none">
            <a:spAutoFit/>
          </a:bodyPr>
          <a:lstStyle/>
          <a:p>
            <a:endParaRPr lang="en-US" sz="2400">
              <a:latin typeface="Times New Roman" pitchFamily="18" charset="0"/>
            </a:endParaRPr>
          </a:p>
        </p:txBody>
      </p:sp>
      <p:sp>
        <p:nvSpPr>
          <p:cNvPr id="23560" name="computr3"/>
          <p:cNvSpPr>
            <a:spLocks noEditPoints="1" noChangeArrowheads="1"/>
          </p:cNvSpPr>
          <p:nvPr/>
        </p:nvSpPr>
        <p:spPr bwMode="auto">
          <a:xfrm>
            <a:off x="6553200" y="2819400"/>
            <a:ext cx="1143000" cy="914400"/>
          </a:xfrm>
          <a:custGeom>
            <a:avLst/>
            <a:gdLst>
              <a:gd name="T0" fmla="*/ 0 w 21600"/>
              <a:gd name="T1" fmla="*/ 2147483647 h 21600"/>
              <a:gd name="T2" fmla="*/ 2147483647 w 21600"/>
              <a:gd name="T3" fmla="*/ 0 h 21600"/>
              <a:gd name="T4" fmla="*/ 2147483647 w 21600"/>
              <a:gd name="T5" fmla="*/ 2147483647 h 21600"/>
              <a:gd name="T6" fmla="*/ 2147483647 w 21600"/>
              <a:gd name="T7" fmla="*/ 2147483647 h 21600"/>
              <a:gd name="T8" fmla="*/ 0 60000 65536"/>
              <a:gd name="T9" fmla="*/ 0 60000 65536"/>
              <a:gd name="T10" fmla="*/ 0 60000 65536"/>
              <a:gd name="T11" fmla="*/ 0 60000 65536"/>
              <a:gd name="T12" fmla="*/ 7811 w 21600"/>
              <a:gd name="T13" fmla="*/ 2584 h 21600"/>
              <a:gd name="T14" fmla="*/ 16359 w 21600"/>
              <a:gd name="T15" fmla="*/ 11764 h 21600"/>
            </a:gdLst>
            <a:ahLst/>
            <a:cxnLst>
              <a:cxn ang="T8">
                <a:pos x="T0" y="T1"/>
              </a:cxn>
              <a:cxn ang="T9">
                <a:pos x="T2" y="T3"/>
              </a:cxn>
              <a:cxn ang="T10">
                <a:pos x="T4" y="T5"/>
              </a:cxn>
              <a:cxn ang="T11">
                <a:pos x="T6" y="T7"/>
              </a:cxn>
            </a:cxnLst>
            <a:rect l="T12" t="T13" r="T14" b="T15"/>
            <a:pathLst>
              <a:path w="21600" h="21600" extrusionOk="0">
                <a:moveTo>
                  <a:pt x="18250" y="17743"/>
                </a:moveTo>
                <a:lnTo>
                  <a:pt x="17557" y="16971"/>
                </a:lnTo>
                <a:lnTo>
                  <a:pt x="5429" y="16971"/>
                </a:lnTo>
                <a:lnTo>
                  <a:pt x="4736" y="17743"/>
                </a:lnTo>
                <a:lnTo>
                  <a:pt x="18250" y="17743"/>
                </a:lnTo>
                <a:close/>
              </a:path>
              <a:path w="21600" h="21600" extrusionOk="0">
                <a:moveTo>
                  <a:pt x="18250" y="17743"/>
                </a:moveTo>
                <a:moveTo>
                  <a:pt x="19405" y="19131"/>
                </a:moveTo>
                <a:lnTo>
                  <a:pt x="18712" y="18360"/>
                </a:lnTo>
                <a:lnTo>
                  <a:pt x="4274" y="18360"/>
                </a:lnTo>
                <a:lnTo>
                  <a:pt x="3581" y="19131"/>
                </a:lnTo>
                <a:lnTo>
                  <a:pt x="19405" y="19131"/>
                </a:lnTo>
                <a:close/>
              </a:path>
              <a:path w="21600" h="21600" extrusionOk="0">
                <a:moveTo>
                  <a:pt x="19405" y="19131"/>
                </a:moveTo>
                <a:moveTo>
                  <a:pt x="20560" y="20520"/>
                </a:moveTo>
                <a:lnTo>
                  <a:pt x="19867" y="19749"/>
                </a:lnTo>
                <a:lnTo>
                  <a:pt x="3119" y="19749"/>
                </a:lnTo>
                <a:lnTo>
                  <a:pt x="2426" y="20520"/>
                </a:lnTo>
                <a:lnTo>
                  <a:pt x="20560" y="20520"/>
                </a:lnTo>
                <a:close/>
              </a:path>
              <a:path w="21600" h="21600" extrusionOk="0">
                <a:moveTo>
                  <a:pt x="20560" y="20520"/>
                </a:moveTo>
                <a:moveTo>
                  <a:pt x="4620" y="16971"/>
                </a:moveTo>
                <a:lnTo>
                  <a:pt x="5313" y="16200"/>
                </a:lnTo>
                <a:lnTo>
                  <a:pt x="7624" y="16200"/>
                </a:lnTo>
                <a:lnTo>
                  <a:pt x="7624" y="14194"/>
                </a:lnTo>
                <a:lnTo>
                  <a:pt x="5891" y="14194"/>
                </a:lnTo>
                <a:lnTo>
                  <a:pt x="5891" y="0"/>
                </a:lnTo>
                <a:lnTo>
                  <a:pt x="12013" y="0"/>
                </a:lnTo>
                <a:lnTo>
                  <a:pt x="18135" y="0"/>
                </a:lnTo>
                <a:lnTo>
                  <a:pt x="18135" y="10800"/>
                </a:lnTo>
                <a:lnTo>
                  <a:pt x="18135" y="14194"/>
                </a:lnTo>
                <a:lnTo>
                  <a:pt x="16402" y="14194"/>
                </a:lnTo>
                <a:lnTo>
                  <a:pt x="16402" y="16200"/>
                </a:lnTo>
                <a:lnTo>
                  <a:pt x="17788" y="16200"/>
                </a:lnTo>
                <a:lnTo>
                  <a:pt x="19059" y="17743"/>
                </a:lnTo>
                <a:lnTo>
                  <a:pt x="21022" y="19903"/>
                </a:lnTo>
                <a:lnTo>
                  <a:pt x="21253" y="20057"/>
                </a:lnTo>
                <a:lnTo>
                  <a:pt x="21369" y="20366"/>
                </a:lnTo>
                <a:lnTo>
                  <a:pt x="21600" y="20674"/>
                </a:lnTo>
                <a:lnTo>
                  <a:pt x="21600" y="20829"/>
                </a:lnTo>
                <a:lnTo>
                  <a:pt x="21600" y="20983"/>
                </a:lnTo>
                <a:lnTo>
                  <a:pt x="21600" y="21137"/>
                </a:lnTo>
                <a:lnTo>
                  <a:pt x="21600" y="21291"/>
                </a:lnTo>
                <a:lnTo>
                  <a:pt x="21484" y="21446"/>
                </a:lnTo>
                <a:lnTo>
                  <a:pt x="21369" y="21446"/>
                </a:lnTo>
                <a:lnTo>
                  <a:pt x="21138" y="21600"/>
                </a:lnTo>
                <a:lnTo>
                  <a:pt x="21022" y="21600"/>
                </a:lnTo>
                <a:lnTo>
                  <a:pt x="10973" y="21600"/>
                </a:lnTo>
                <a:lnTo>
                  <a:pt x="2079" y="21600"/>
                </a:lnTo>
                <a:lnTo>
                  <a:pt x="1848" y="21600"/>
                </a:lnTo>
                <a:lnTo>
                  <a:pt x="1733" y="21446"/>
                </a:lnTo>
                <a:lnTo>
                  <a:pt x="1617" y="21446"/>
                </a:lnTo>
                <a:lnTo>
                  <a:pt x="1502" y="21291"/>
                </a:lnTo>
                <a:lnTo>
                  <a:pt x="1386" y="21291"/>
                </a:lnTo>
                <a:lnTo>
                  <a:pt x="1386" y="21137"/>
                </a:lnTo>
                <a:lnTo>
                  <a:pt x="1386" y="20983"/>
                </a:lnTo>
                <a:lnTo>
                  <a:pt x="1386" y="20829"/>
                </a:lnTo>
                <a:lnTo>
                  <a:pt x="1502" y="20674"/>
                </a:lnTo>
                <a:lnTo>
                  <a:pt x="1617" y="20366"/>
                </a:lnTo>
                <a:lnTo>
                  <a:pt x="1733" y="20057"/>
                </a:lnTo>
                <a:lnTo>
                  <a:pt x="1964" y="19903"/>
                </a:lnTo>
                <a:lnTo>
                  <a:pt x="0" y="19903"/>
                </a:lnTo>
                <a:lnTo>
                  <a:pt x="0" y="10800"/>
                </a:lnTo>
                <a:lnTo>
                  <a:pt x="0" y="2777"/>
                </a:lnTo>
                <a:lnTo>
                  <a:pt x="4620" y="2777"/>
                </a:lnTo>
                <a:lnTo>
                  <a:pt x="4620" y="16971"/>
                </a:lnTo>
                <a:moveTo>
                  <a:pt x="4620" y="16971"/>
                </a:moveTo>
                <a:moveTo>
                  <a:pt x="4620" y="16971"/>
                </a:moveTo>
                <a:lnTo>
                  <a:pt x="4158" y="17434"/>
                </a:lnTo>
                <a:lnTo>
                  <a:pt x="2541" y="19286"/>
                </a:lnTo>
                <a:lnTo>
                  <a:pt x="1964" y="19903"/>
                </a:lnTo>
                <a:lnTo>
                  <a:pt x="4620" y="16971"/>
                </a:lnTo>
                <a:close/>
              </a:path>
              <a:path w="21600" h="21600" extrusionOk="0">
                <a:moveTo>
                  <a:pt x="7624" y="2314"/>
                </a:moveTo>
                <a:moveTo>
                  <a:pt x="16402" y="2314"/>
                </a:moveTo>
                <a:lnTo>
                  <a:pt x="16402" y="11880"/>
                </a:lnTo>
                <a:lnTo>
                  <a:pt x="7624" y="11880"/>
                </a:lnTo>
                <a:lnTo>
                  <a:pt x="7624" y="2314"/>
                </a:lnTo>
                <a:close/>
              </a:path>
              <a:path w="21600" h="21600" extrusionOk="0">
                <a:moveTo>
                  <a:pt x="578" y="4011"/>
                </a:moveTo>
                <a:moveTo>
                  <a:pt x="4043" y="4011"/>
                </a:moveTo>
                <a:lnTo>
                  <a:pt x="4043" y="4320"/>
                </a:lnTo>
                <a:lnTo>
                  <a:pt x="578" y="4320"/>
                </a:lnTo>
                <a:lnTo>
                  <a:pt x="578" y="4011"/>
                </a:lnTo>
                <a:close/>
                <a:moveTo>
                  <a:pt x="7624" y="14194"/>
                </a:moveTo>
                <a:lnTo>
                  <a:pt x="16402" y="14194"/>
                </a:lnTo>
                <a:lnTo>
                  <a:pt x="16402" y="16200"/>
                </a:lnTo>
                <a:lnTo>
                  <a:pt x="7624" y="16200"/>
                </a:lnTo>
              </a:path>
            </a:pathLst>
          </a:custGeom>
          <a:solidFill>
            <a:srgbClr val="FFFFCC"/>
          </a:solidFill>
          <a:ln w="9525">
            <a:solidFill>
              <a:srgbClr val="000000"/>
            </a:solidFill>
            <a:miter lim="800000"/>
            <a:headEnd/>
            <a:tailEnd/>
          </a:ln>
        </p:spPr>
        <p:txBody>
          <a:bodyPr/>
          <a:lstStyle/>
          <a:p>
            <a:endParaRPr lang="en-US"/>
          </a:p>
        </p:txBody>
      </p:sp>
      <p:sp>
        <p:nvSpPr>
          <p:cNvPr id="23561" name="Text Box 21"/>
          <p:cNvSpPr txBox="1">
            <a:spLocks noChangeArrowheads="1"/>
          </p:cNvSpPr>
          <p:nvPr/>
        </p:nvSpPr>
        <p:spPr bwMode="auto">
          <a:xfrm>
            <a:off x="6994525" y="2552700"/>
            <a:ext cx="984250" cy="366713"/>
          </a:xfrm>
          <a:prstGeom prst="rect">
            <a:avLst/>
          </a:prstGeom>
          <a:noFill/>
          <a:ln w="9525">
            <a:noFill/>
            <a:miter lim="800000"/>
            <a:headEnd/>
            <a:tailEnd/>
          </a:ln>
        </p:spPr>
        <p:txBody>
          <a:bodyPr wrap="none">
            <a:spAutoFit/>
          </a:bodyPr>
          <a:lstStyle/>
          <a:p>
            <a:r>
              <a:rPr lang="en-US">
                <a:latin typeface="Times New Roman" pitchFamily="18" charset="0"/>
              </a:rPr>
              <a:t>Platform</a:t>
            </a:r>
          </a:p>
        </p:txBody>
      </p:sp>
      <p:sp>
        <p:nvSpPr>
          <p:cNvPr id="23562" name="Text Box 23"/>
          <p:cNvSpPr txBox="1">
            <a:spLocks noChangeArrowheads="1"/>
          </p:cNvSpPr>
          <p:nvPr/>
        </p:nvSpPr>
        <p:spPr bwMode="auto">
          <a:xfrm>
            <a:off x="6324600" y="3962400"/>
            <a:ext cx="184150" cy="457200"/>
          </a:xfrm>
          <a:prstGeom prst="rect">
            <a:avLst/>
          </a:prstGeom>
          <a:noFill/>
          <a:ln w="9525">
            <a:noFill/>
            <a:miter lim="800000"/>
            <a:headEnd/>
            <a:tailEnd/>
          </a:ln>
        </p:spPr>
        <p:txBody>
          <a:bodyPr wrap="none">
            <a:spAutoFit/>
          </a:bodyPr>
          <a:lstStyle/>
          <a:p>
            <a:endParaRPr lang="en-US" sz="2400">
              <a:latin typeface="Times New Roman" pitchFamily="18" charset="0"/>
            </a:endParaRPr>
          </a:p>
        </p:txBody>
      </p:sp>
      <p:sp>
        <p:nvSpPr>
          <p:cNvPr id="23563" name="Text Box 24"/>
          <p:cNvSpPr txBox="1">
            <a:spLocks noChangeArrowheads="1"/>
          </p:cNvSpPr>
          <p:nvPr/>
        </p:nvSpPr>
        <p:spPr bwMode="auto">
          <a:xfrm>
            <a:off x="6248400" y="3886200"/>
            <a:ext cx="2286000" cy="381000"/>
          </a:xfrm>
          <a:prstGeom prst="rect">
            <a:avLst/>
          </a:prstGeom>
          <a:solidFill>
            <a:srgbClr val="66FF66"/>
          </a:solidFill>
          <a:ln w="9525">
            <a:noFill/>
            <a:miter lim="800000"/>
            <a:headEnd/>
            <a:tailEnd/>
          </a:ln>
        </p:spPr>
        <p:txBody>
          <a:bodyPr wrap="square">
            <a:spAutoFit/>
          </a:bodyPr>
          <a:lstStyle/>
          <a:p>
            <a:r>
              <a:rPr lang="en-US" dirty="0">
                <a:solidFill>
                  <a:schemeClr val="bg1"/>
                </a:solidFill>
                <a:latin typeface="Times New Roman" pitchFamily="18" charset="0"/>
              </a:rPr>
              <a:t>State coordinators</a:t>
            </a:r>
          </a:p>
        </p:txBody>
      </p:sp>
      <p:sp>
        <p:nvSpPr>
          <p:cNvPr id="23564" name="Text Box 26"/>
          <p:cNvSpPr txBox="1">
            <a:spLocks noChangeArrowheads="1"/>
          </p:cNvSpPr>
          <p:nvPr/>
        </p:nvSpPr>
        <p:spPr bwMode="auto">
          <a:xfrm>
            <a:off x="6400800" y="4038600"/>
            <a:ext cx="107950" cy="457200"/>
          </a:xfrm>
          <a:prstGeom prst="rect">
            <a:avLst/>
          </a:prstGeom>
          <a:noFill/>
          <a:ln w="9525">
            <a:noFill/>
            <a:miter lim="800000"/>
            <a:headEnd/>
            <a:tailEnd/>
          </a:ln>
        </p:spPr>
        <p:txBody>
          <a:bodyPr>
            <a:spAutoFit/>
          </a:bodyPr>
          <a:lstStyle/>
          <a:p>
            <a:endParaRPr lang="en-US" sz="2400">
              <a:latin typeface="Times New Roman" pitchFamily="18" charset="0"/>
            </a:endParaRPr>
          </a:p>
        </p:txBody>
      </p:sp>
      <p:sp>
        <p:nvSpPr>
          <p:cNvPr id="23565" name="Text Box 29"/>
          <p:cNvSpPr txBox="1">
            <a:spLocks noChangeArrowheads="1"/>
          </p:cNvSpPr>
          <p:nvPr/>
        </p:nvSpPr>
        <p:spPr bwMode="auto">
          <a:xfrm>
            <a:off x="4267200" y="4495800"/>
            <a:ext cx="2209800" cy="646331"/>
          </a:xfrm>
          <a:prstGeom prst="rect">
            <a:avLst/>
          </a:prstGeom>
          <a:solidFill>
            <a:srgbClr val="66FF66"/>
          </a:solidFill>
          <a:ln w="9525">
            <a:noFill/>
            <a:miter lim="800000"/>
            <a:headEnd/>
            <a:tailEnd/>
          </a:ln>
        </p:spPr>
        <p:txBody>
          <a:bodyPr>
            <a:spAutoFit/>
          </a:bodyPr>
          <a:lstStyle/>
          <a:p>
            <a:r>
              <a:rPr lang="en-US" dirty="0">
                <a:solidFill>
                  <a:schemeClr val="bg1"/>
                </a:solidFill>
                <a:latin typeface="Times New Roman" pitchFamily="18" charset="0"/>
              </a:rPr>
              <a:t>State monitoring </a:t>
            </a:r>
            <a:r>
              <a:rPr lang="en-US" dirty="0" smtClean="0">
                <a:solidFill>
                  <a:schemeClr val="bg1"/>
                </a:solidFill>
                <a:latin typeface="Times New Roman" pitchFamily="18" charset="0"/>
              </a:rPr>
              <a:t>and training </a:t>
            </a:r>
            <a:r>
              <a:rPr lang="en-US" dirty="0">
                <a:solidFill>
                  <a:schemeClr val="bg1"/>
                </a:solidFill>
                <a:latin typeface="Times New Roman" pitchFamily="18" charset="0"/>
              </a:rPr>
              <a:t>teams</a:t>
            </a:r>
          </a:p>
        </p:txBody>
      </p:sp>
      <p:sp>
        <p:nvSpPr>
          <p:cNvPr id="23566" name="Oval 37"/>
          <p:cNvSpPr>
            <a:spLocks noChangeArrowheads="1"/>
          </p:cNvSpPr>
          <p:nvPr/>
        </p:nvSpPr>
        <p:spPr bwMode="auto">
          <a:xfrm>
            <a:off x="2743200" y="3810000"/>
            <a:ext cx="1143000" cy="533400"/>
          </a:xfrm>
          <a:prstGeom prst="ellipse">
            <a:avLst/>
          </a:prstGeom>
          <a:solidFill>
            <a:srgbClr val="FFCC99"/>
          </a:solidFill>
          <a:ln w="9525">
            <a:solidFill>
              <a:schemeClr val="bg1"/>
            </a:solidFill>
            <a:round/>
            <a:headEnd/>
            <a:tailEnd/>
          </a:ln>
        </p:spPr>
        <p:txBody>
          <a:bodyPr wrap="none" anchor="ctr"/>
          <a:lstStyle/>
          <a:p>
            <a:pPr algn="ctr"/>
            <a:r>
              <a:rPr lang="en-US" sz="1600" b="1" dirty="0">
                <a:solidFill>
                  <a:schemeClr val="bg1"/>
                </a:solidFill>
                <a:latin typeface="Times New Roman" pitchFamily="18" charset="0"/>
              </a:rPr>
              <a:t>Study center</a:t>
            </a:r>
          </a:p>
        </p:txBody>
      </p:sp>
      <p:sp>
        <p:nvSpPr>
          <p:cNvPr id="23567" name="Oval 39"/>
          <p:cNvSpPr>
            <a:spLocks noChangeArrowheads="1"/>
          </p:cNvSpPr>
          <p:nvPr/>
        </p:nvSpPr>
        <p:spPr bwMode="auto">
          <a:xfrm>
            <a:off x="2819400" y="4495800"/>
            <a:ext cx="1143000" cy="533400"/>
          </a:xfrm>
          <a:prstGeom prst="ellipse">
            <a:avLst/>
          </a:prstGeom>
          <a:solidFill>
            <a:srgbClr val="FFCC99"/>
          </a:solidFill>
          <a:ln w="9525">
            <a:solidFill>
              <a:schemeClr val="tx1"/>
            </a:solidFill>
            <a:round/>
            <a:headEnd/>
            <a:tailEnd/>
          </a:ln>
        </p:spPr>
        <p:txBody>
          <a:bodyPr wrap="none" anchor="ctr"/>
          <a:lstStyle/>
          <a:p>
            <a:pPr algn="ctr"/>
            <a:r>
              <a:rPr lang="en-US" sz="1600" b="1" dirty="0">
                <a:solidFill>
                  <a:schemeClr val="bg1"/>
                </a:solidFill>
                <a:latin typeface="Times New Roman" pitchFamily="18" charset="0"/>
              </a:rPr>
              <a:t>Study center</a:t>
            </a:r>
          </a:p>
        </p:txBody>
      </p:sp>
      <p:sp>
        <p:nvSpPr>
          <p:cNvPr id="23568" name="Oval 40"/>
          <p:cNvSpPr>
            <a:spLocks noChangeArrowheads="1"/>
          </p:cNvSpPr>
          <p:nvPr/>
        </p:nvSpPr>
        <p:spPr bwMode="auto">
          <a:xfrm>
            <a:off x="2895600" y="5181600"/>
            <a:ext cx="1143000" cy="533400"/>
          </a:xfrm>
          <a:prstGeom prst="ellipse">
            <a:avLst/>
          </a:prstGeom>
          <a:solidFill>
            <a:srgbClr val="FFCC99"/>
          </a:solidFill>
          <a:ln w="9525">
            <a:solidFill>
              <a:schemeClr val="tx1"/>
            </a:solidFill>
            <a:round/>
            <a:headEnd/>
            <a:tailEnd/>
          </a:ln>
        </p:spPr>
        <p:txBody>
          <a:bodyPr wrap="none" anchor="ctr"/>
          <a:lstStyle/>
          <a:p>
            <a:pPr algn="ctr"/>
            <a:r>
              <a:rPr lang="en-US" sz="1600" b="1" dirty="0">
                <a:solidFill>
                  <a:schemeClr val="bg1"/>
                </a:solidFill>
                <a:latin typeface="Times New Roman" pitchFamily="18" charset="0"/>
              </a:rPr>
              <a:t>Study center</a:t>
            </a:r>
          </a:p>
        </p:txBody>
      </p:sp>
      <p:sp>
        <p:nvSpPr>
          <p:cNvPr id="23569" name="Oval 41"/>
          <p:cNvSpPr>
            <a:spLocks noChangeArrowheads="1"/>
          </p:cNvSpPr>
          <p:nvPr/>
        </p:nvSpPr>
        <p:spPr bwMode="auto">
          <a:xfrm>
            <a:off x="2743200" y="5867400"/>
            <a:ext cx="1143000" cy="533400"/>
          </a:xfrm>
          <a:prstGeom prst="ellipse">
            <a:avLst/>
          </a:prstGeom>
          <a:solidFill>
            <a:srgbClr val="FFCC99"/>
          </a:solidFill>
          <a:ln w="9525">
            <a:solidFill>
              <a:schemeClr val="tx1"/>
            </a:solidFill>
            <a:round/>
            <a:headEnd/>
            <a:tailEnd/>
          </a:ln>
        </p:spPr>
        <p:txBody>
          <a:bodyPr wrap="none" anchor="ctr"/>
          <a:lstStyle/>
          <a:p>
            <a:pPr algn="ctr"/>
            <a:r>
              <a:rPr lang="en-US" sz="1600" b="1" dirty="0">
                <a:solidFill>
                  <a:schemeClr val="bg1"/>
                </a:solidFill>
                <a:latin typeface="Times New Roman" pitchFamily="18" charset="0"/>
              </a:rPr>
              <a:t>Study center</a:t>
            </a:r>
          </a:p>
        </p:txBody>
      </p:sp>
      <p:sp>
        <p:nvSpPr>
          <p:cNvPr id="23570" name="Rectangle 42"/>
          <p:cNvSpPr>
            <a:spLocks noChangeArrowheads="1"/>
          </p:cNvSpPr>
          <p:nvPr/>
        </p:nvSpPr>
        <p:spPr bwMode="auto">
          <a:xfrm>
            <a:off x="1828800" y="4038600"/>
            <a:ext cx="762000" cy="304800"/>
          </a:xfrm>
          <a:prstGeom prst="rect">
            <a:avLst/>
          </a:prstGeom>
          <a:solidFill>
            <a:srgbClr val="CCCC00"/>
          </a:solidFill>
          <a:ln w="9525">
            <a:solidFill>
              <a:schemeClr val="folHlink"/>
            </a:solidFill>
            <a:miter lim="800000"/>
            <a:headEnd/>
            <a:tailEnd/>
          </a:ln>
        </p:spPr>
        <p:txBody>
          <a:bodyPr wrap="none" anchor="ctr"/>
          <a:lstStyle/>
          <a:p>
            <a:pPr algn="ctr"/>
            <a:r>
              <a:rPr lang="en-US" sz="1600" b="1" dirty="0">
                <a:solidFill>
                  <a:schemeClr val="bg1"/>
                </a:solidFill>
                <a:latin typeface="Times New Roman" pitchFamily="18" charset="0"/>
              </a:rPr>
              <a:t>tutors</a:t>
            </a:r>
          </a:p>
        </p:txBody>
      </p:sp>
      <p:sp>
        <p:nvSpPr>
          <p:cNvPr id="23571" name="Rectangle 44"/>
          <p:cNvSpPr>
            <a:spLocks noChangeArrowheads="1"/>
          </p:cNvSpPr>
          <p:nvPr/>
        </p:nvSpPr>
        <p:spPr bwMode="auto">
          <a:xfrm>
            <a:off x="1828800" y="4648200"/>
            <a:ext cx="762000" cy="304800"/>
          </a:xfrm>
          <a:prstGeom prst="rect">
            <a:avLst/>
          </a:prstGeom>
          <a:solidFill>
            <a:srgbClr val="CCCC00"/>
          </a:solidFill>
          <a:ln w="9525">
            <a:solidFill>
              <a:schemeClr val="folHlink"/>
            </a:solidFill>
            <a:miter lim="800000"/>
            <a:headEnd/>
            <a:tailEnd/>
          </a:ln>
        </p:spPr>
        <p:txBody>
          <a:bodyPr wrap="none" anchor="ctr"/>
          <a:lstStyle/>
          <a:p>
            <a:pPr algn="ctr"/>
            <a:r>
              <a:rPr lang="en-US" sz="1600" b="1" dirty="0">
                <a:solidFill>
                  <a:schemeClr val="bg1"/>
                </a:solidFill>
                <a:latin typeface="Times New Roman" pitchFamily="18" charset="0"/>
              </a:rPr>
              <a:t>tutors</a:t>
            </a:r>
          </a:p>
        </p:txBody>
      </p:sp>
      <p:sp>
        <p:nvSpPr>
          <p:cNvPr id="23572" name="Rectangle 45"/>
          <p:cNvSpPr>
            <a:spLocks noChangeArrowheads="1"/>
          </p:cNvSpPr>
          <p:nvPr/>
        </p:nvSpPr>
        <p:spPr bwMode="auto">
          <a:xfrm>
            <a:off x="1905000" y="5334000"/>
            <a:ext cx="762000" cy="304800"/>
          </a:xfrm>
          <a:prstGeom prst="rect">
            <a:avLst/>
          </a:prstGeom>
          <a:solidFill>
            <a:srgbClr val="CCCC00"/>
          </a:solidFill>
          <a:ln w="9525">
            <a:solidFill>
              <a:schemeClr val="folHlink"/>
            </a:solidFill>
            <a:miter lim="800000"/>
            <a:headEnd/>
            <a:tailEnd/>
          </a:ln>
        </p:spPr>
        <p:txBody>
          <a:bodyPr wrap="none" anchor="ctr"/>
          <a:lstStyle/>
          <a:p>
            <a:pPr algn="ctr"/>
            <a:r>
              <a:rPr lang="en-US" sz="1600" b="1" dirty="0">
                <a:solidFill>
                  <a:schemeClr val="bg1"/>
                </a:solidFill>
                <a:latin typeface="Times New Roman" pitchFamily="18" charset="0"/>
              </a:rPr>
              <a:t>tutors</a:t>
            </a:r>
          </a:p>
        </p:txBody>
      </p:sp>
      <p:sp>
        <p:nvSpPr>
          <p:cNvPr id="23573" name="Rectangle 46"/>
          <p:cNvSpPr>
            <a:spLocks noChangeArrowheads="1"/>
          </p:cNvSpPr>
          <p:nvPr/>
        </p:nvSpPr>
        <p:spPr bwMode="auto">
          <a:xfrm>
            <a:off x="1905000" y="5943600"/>
            <a:ext cx="762000" cy="304800"/>
          </a:xfrm>
          <a:prstGeom prst="rect">
            <a:avLst/>
          </a:prstGeom>
          <a:solidFill>
            <a:srgbClr val="CCCC00"/>
          </a:solidFill>
          <a:ln w="9525">
            <a:solidFill>
              <a:schemeClr val="folHlink"/>
            </a:solidFill>
            <a:miter lim="800000"/>
            <a:headEnd/>
            <a:tailEnd/>
          </a:ln>
        </p:spPr>
        <p:txBody>
          <a:bodyPr wrap="none" anchor="ctr"/>
          <a:lstStyle/>
          <a:p>
            <a:pPr algn="ctr"/>
            <a:r>
              <a:rPr lang="en-US" sz="1600" b="1" dirty="0">
                <a:solidFill>
                  <a:schemeClr val="bg1"/>
                </a:solidFill>
                <a:latin typeface="Times New Roman" pitchFamily="18" charset="0"/>
              </a:rPr>
              <a:t>tutors</a:t>
            </a:r>
          </a:p>
        </p:txBody>
      </p:sp>
      <p:sp>
        <p:nvSpPr>
          <p:cNvPr id="23574" name="AutoShape 47"/>
          <p:cNvSpPr>
            <a:spLocks noChangeArrowheads="1"/>
          </p:cNvSpPr>
          <p:nvPr/>
        </p:nvSpPr>
        <p:spPr bwMode="auto">
          <a:xfrm>
            <a:off x="533400" y="4267200"/>
            <a:ext cx="838200" cy="1981200"/>
          </a:xfrm>
          <a:prstGeom prst="bracePair">
            <a:avLst>
              <a:gd name="adj" fmla="val 8333"/>
            </a:avLst>
          </a:prstGeom>
          <a:noFill/>
          <a:ln w="9525">
            <a:solidFill>
              <a:schemeClr val="tx1"/>
            </a:solidFill>
            <a:round/>
            <a:headEnd/>
            <a:tailEnd/>
          </a:ln>
        </p:spPr>
        <p:txBody>
          <a:bodyPr wrap="none" anchor="ctr"/>
          <a:lstStyle/>
          <a:p>
            <a:endParaRPr lang="en-US"/>
          </a:p>
        </p:txBody>
      </p:sp>
      <p:sp>
        <p:nvSpPr>
          <p:cNvPr id="23575" name="Text Box 48"/>
          <p:cNvSpPr txBox="1">
            <a:spLocks noChangeArrowheads="1"/>
          </p:cNvSpPr>
          <p:nvPr/>
        </p:nvSpPr>
        <p:spPr bwMode="auto">
          <a:xfrm>
            <a:off x="762000" y="3962400"/>
            <a:ext cx="457200" cy="2530475"/>
          </a:xfrm>
          <a:prstGeom prst="rect">
            <a:avLst/>
          </a:prstGeom>
          <a:noFill/>
          <a:ln w="9525">
            <a:noFill/>
            <a:miter lim="800000"/>
            <a:headEnd/>
            <a:tailEnd/>
          </a:ln>
        </p:spPr>
        <p:txBody>
          <a:bodyPr>
            <a:spAutoFit/>
          </a:bodyPr>
          <a:lstStyle/>
          <a:p>
            <a:r>
              <a:rPr lang="en-US" sz="2000">
                <a:solidFill>
                  <a:srgbClr val="FF0066"/>
                </a:solidFill>
                <a:latin typeface="Times New Roman" pitchFamily="18" charset="0"/>
              </a:rPr>
              <a:t>S</a:t>
            </a:r>
          </a:p>
          <a:p>
            <a:r>
              <a:rPr lang="en-US" sz="2000">
                <a:solidFill>
                  <a:srgbClr val="FF0066"/>
                </a:solidFill>
                <a:latin typeface="Times New Roman" pitchFamily="18" charset="0"/>
              </a:rPr>
              <a:t>T</a:t>
            </a:r>
          </a:p>
          <a:p>
            <a:r>
              <a:rPr lang="en-US" sz="2000">
                <a:solidFill>
                  <a:srgbClr val="FF0066"/>
                </a:solidFill>
                <a:latin typeface="Times New Roman" pitchFamily="18" charset="0"/>
              </a:rPr>
              <a:t>U</a:t>
            </a:r>
          </a:p>
          <a:p>
            <a:r>
              <a:rPr lang="en-US" sz="2000">
                <a:solidFill>
                  <a:srgbClr val="FF0066"/>
                </a:solidFill>
                <a:latin typeface="Times New Roman" pitchFamily="18" charset="0"/>
              </a:rPr>
              <a:t>D</a:t>
            </a:r>
          </a:p>
          <a:p>
            <a:r>
              <a:rPr lang="en-US" sz="2000">
                <a:solidFill>
                  <a:srgbClr val="FF0066"/>
                </a:solidFill>
                <a:latin typeface="Times New Roman" pitchFamily="18" charset="0"/>
              </a:rPr>
              <a:t>E</a:t>
            </a:r>
          </a:p>
          <a:p>
            <a:r>
              <a:rPr lang="en-US" sz="2000">
                <a:solidFill>
                  <a:srgbClr val="FF0066"/>
                </a:solidFill>
                <a:latin typeface="Times New Roman" pitchFamily="18" charset="0"/>
              </a:rPr>
              <a:t>N</a:t>
            </a:r>
          </a:p>
          <a:p>
            <a:r>
              <a:rPr lang="en-US" sz="2000">
                <a:solidFill>
                  <a:srgbClr val="FF0066"/>
                </a:solidFill>
                <a:latin typeface="Times New Roman" pitchFamily="18" charset="0"/>
              </a:rPr>
              <a:t>T</a:t>
            </a:r>
          </a:p>
          <a:p>
            <a:r>
              <a:rPr lang="en-US" sz="2000">
                <a:solidFill>
                  <a:srgbClr val="FF0066"/>
                </a:solidFill>
                <a:latin typeface="Times New Roman" pitchFamily="18" charset="0"/>
              </a:rPr>
              <a:t>S</a:t>
            </a:r>
          </a:p>
        </p:txBody>
      </p:sp>
      <p:sp>
        <p:nvSpPr>
          <p:cNvPr id="23576" name="Oval 49"/>
          <p:cNvSpPr>
            <a:spLocks noChangeArrowheads="1"/>
          </p:cNvSpPr>
          <p:nvPr/>
        </p:nvSpPr>
        <p:spPr bwMode="auto">
          <a:xfrm>
            <a:off x="4419600" y="685800"/>
            <a:ext cx="1600200" cy="457200"/>
          </a:xfrm>
          <a:prstGeom prst="ellipse">
            <a:avLst/>
          </a:prstGeom>
          <a:solidFill>
            <a:schemeClr val="tx1"/>
          </a:solidFill>
          <a:ln w="9525">
            <a:solidFill>
              <a:schemeClr val="tx1"/>
            </a:solidFill>
            <a:round/>
            <a:headEnd/>
            <a:tailEnd/>
          </a:ln>
        </p:spPr>
        <p:txBody>
          <a:bodyPr wrap="none" anchor="ctr"/>
          <a:lstStyle/>
          <a:p>
            <a:pPr algn="ctr"/>
            <a:r>
              <a:rPr lang="en-US" dirty="0">
                <a:solidFill>
                  <a:schemeClr val="bg1"/>
                </a:solidFill>
                <a:latin typeface="Times New Roman" pitchFamily="18" charset="0"/>
              </a:rPr>
              <a:t>Funder</a:t>
            </a:r>
          </a:p>
        </p:txBody>
      </p:sp>
      <p:sp>
        <p:nvSpPr>
          <p:cNvPr id="23577" name="Oval 51"/>
          <p:cNvSpPr>
            <a:spLocks noChangeArrowheads="1"/>
          </p:cNvSpPr>
          <p:nvPr/>
        </p:nvSpPr>
        <p:spPr bwMode="auto">
          <a:xfrm>
            <a:off x="6019800" y="838200"/>
            <a:ext cx="2514600" cy="533400"/>
          </a:xfrm>
          <a:prstGeom prst="ellipse">
            <a:avLst/>
          </a:prstGeom>
          <a:solidFill>
            <a:schemeClr val="accent2"/>
          </a:solidFill>
          <a:ln w="28575">
            <a:solidFill>
              <a:schemeClr val="bg1"/>
            </a:solidFill>
            <a:round/>
            <a:headEnd/>
            <a:tailEnd/>
          </a:ln>
        </p:spPr>
        <p:txBody>
          <a:bodyPr wrap="none" anchor="ctr"/>
          <a:lstStyle/>
          <a:p>
            <a:pPr algn="ctr"/>
            <a:r>
              <a:rPr lang="en-US" dirty="0">
                <a:latin typeface="Times New Roman" pitchFamily="18" charset="0"/>
              </a:rPr>
              <a:t>National advisory </a:t>
            </a:r>
            <a:r>
              <a:rPr lang="en-US" dirty="0" err="1">
                <a:latin typeface="Times New Roman" pitchFamily="18" charset="0"/>
              </a:rPr>
              <a:t>ctee</a:t>
            </a:r>
            <a:endParaRPr lang="en-US" dirty="0">
              <a:latin typeface="Times New Roman" pitchFamily="18" charset="0"/>
            </a:endParaRPr>
          </a:p>
        </p:txBody>
      </p:sp>
      <p:sp>
        <p:nvSpPr>
          <p:cNvPr id="23578" name="Line 53"/>
          <p:cNvSpPr>
            <a:spLocks noChangeShapeType="1"/>
          </p:cNvSpPr>
          <p:nvPr/>
        </p:nvSpPr>
        <p:spPr bwMode="auto">
          <a:xfrm flipH="1">
            <a:off x="3276600" y="990600"/>
            <a:ext cx="1143000" cy="0"/>
          </a:xfrm>
          <a:prstGeom prst="line">
            <a:avLst/>
          </a:prstGeom>
          <a:noFill/>
          <a:ln w="9525">
            <a:solidFill>
              <a:schemeClr val="tx1"/>
            </a:solidFill>
            <a:round/>
            <a:headEnd/>
            <a:tailEnd type="triangle" w="med" len="med"/>
          </a:ln>
        </p:spPr>
        <p:txBody>
          <a:bodyPr/>
          <a:lstStyle/>
          <a:p>
            <a:endParaRPr lang="en-US"/>
          </a:p>
        </p:txBody>
      </p:sp>
      <p:sp>
        <p:nvSpPr>
          <p:cNvPr id="23579" name="Line 54"/>
          <p:cNvSpPr>
            <a:spLocks noChangeShapeType="1"/>
          </p:cNvSpPr>
          <p:nvPr/>
        </p:nvSpPr>
        <p:spPr bwMode="auto">
          <a:xfrm flipH="1" flipV="1">
            <a:off x="3276600" y="1295400"/>
            <a:ext cx="3276600" cy="76200"/>
          </a:xfrm>
          <a:prstGeom prst="line">
            <a:avLst/>
          </a:prstGeom>
          <a:noFill/>
          <a:ln w="9525">
            <a:solidFill>
              <a:schemeClr val="tx1"/>
            </a:solidFill>
            <a:round/>
            <a:headEnd/>
            <a:tailEnd type="triangle" w="med" len="med"/>
          </a:ln>
        </p:spPr>
        <p:txBody>
          <a:bodyPr/>
          <a:lstStyle/>
          <a:p>
            <a:endParaRPr lang="en-US"/>
          </a:p>
        </p:txBody>
      </p:sp>
      <p:sp>
        <p:nvSpPr>
          <p:cNvPr id="23580" name="AutoShape 64"/>
          <p:cNvSpPr>
            <a:spLocks noChangeArrowheads="1"/>
          </p:cNvSpPr>
          <p:nvPr/>
        </p:nvSpPr>
        <p:spPr bwMode="auto">
          <a:xfrm>
            <a:off x="2743200" y="1752600"/>
            <a:ext cx="76200" cy="228600"/>
          </a:xfrm>
          <a:prstGeom prst="downArrow">
            <a:avLst>
              <a:gd name="adj1" fmla="val 50000"/>
              <a:gd name="adj2" fmla="val 75000"/>
            </a:avLst>
          </a:prstGeom>
          <a:solidFill>
            <a:schemeClr val="accent1"/>
          </a:solidFill>
          <a:ln w="9525">
            <a:solidFill>
              <a:schemeClr val="tx1"/>
            </a:solidFill>
            <a:miter lim="800000"/>
            <a:headEnd/>
            <a:tailEnd/>
          </a:ln>
        </p:spPr>
        <p:txBody>
          <a:bodyPr wrap="none" anchor="ctr"/>
          <a:lstStyle/>
          <a:p>
            <a:endParaRPr lang="en-US"/>
          </a:p>
        </p:txBody>
      </p:sp>
      <p:sp>
        <p:nvSpPr>
          <p:cNvPr id="23581" name="AutoShape 65"/>
          <p:cNvSpPr>
            <a:spLocks noChangeArrowheads="1"/>
          </p:cNvSpPr>
          <p:nvPr/>
        </p:nvSpPr>
        <p:spPr bwMode="auto">
          <a:xfrm>
            <a:off x="3048000" y="1828800"/>
            <a:ext cx="76200" cy="228600"/>
          </a:xfrm>
          <a:prstGeom prst="downArrow">
            <a:avLst>
              <a:gd name="adj1" fmla="val 50000"/>
              <a:gd name="adj2" fmla="val 75000"/>
            </a:avLst>
          </a:prstGeom>
          <a:solidFill>
            <a:schemeClr val="accent1"/>
          </a:solidFill>
          <a:ln w="9525">
            <a:solidFill>
              <a:schemeClr val="tx1"/>
            </a:solidFill>
            <a:miter lim="800000"/>
            <a:headEnd/>
            <a:tailEnd/>
          </a:ln>
        </p:spPr>
        <p:txBody>
          <a:bodyPr wrap="none" anchor="ctr"/>
          <a:lstStyle/>
          <a:p>
            <a:endParaRPr lang="en-US"/>
          </a:p>
        </p:txBody>
      </p:sp>
      <p:cxnSp>
        <p:nvCxnSpPr>
          <p:cNvPr id="23583" name="AutoShape 71"/>
          <p:cNvCxnSpPr>
            <a:cxnSpLocks noChangeShapeType="1"/>
            <a:stCxn id="23563" idx="2"/>
            <a:endCxn id="23565" idx="3"/>
          </p:cNvCxnSpPr>
          <p:nvPr/>
        </p:nvCxnSpPr>
        <p:spPr bwMode="auto">
          <a:xfrm flipH="1">
            <a:off x="6477000" y="4267200"/>
            <a:ext cx="914400" cy="551766"/>
          </a:xfrm>
          <a:prstGeom prst="straightConnector1">
            <a:avLst/>
          </a:prstGeom>
          <a:noFill/>
          <a:ln w="9525">
            <a:solidFill>
              <a:schemeClr val="tx1"/>
            </a:solidFill>
            <a:round/>
            <a:headEnd type="triangle" w="med" len="med"/>
            <a:tailEnd type="triangle" w="med" len="med"/>
          </a:ln>
        </p:spPr>
      </p:cxnSp>
      <p:cxnSp>
        <p:nvCxnSpPr>
          <p:cNvPr id="23584" name="AutoShape 73"/>
          <p:cNvCxnSpPr>
            <a:cxnSpLocks noChangeShapeType="1"/>
            <a:endCxn id="23563" idx="2"/>
          </p:cNvCxnSpPr>
          <p:nvPr/>
        </p:nvCxnSpPr>
        <p:spPr bwMode="auto">
          <a:xfrm rot="5400000" flipH="1" flipV="1">
            <a:off x="6496049" y="4324352"/>
            <a:ext cx="952502" cy="838199"/>
          </a:xfrm>
          <a:prstGeom prst="straightConnector1">
            <a:avLst/>
          </a:prstGeom>
          <a:noFill/>
          <a:ln w="9525">
            <a:solidFill>
              <a:schemeClr val="tx1"/>
            </a:solidFill>
            <a:round/>
            <a:headEnd type="triangle" w="med" len="med"/>
            <a:tailEnd type="triangle" w="med" len="med"/>
          </a:ln>
        </p:spPr>
      </p:cxnSp>
      <p:sp>
        <p:nvSpPr>
          <p:cNvPr id="23585" name="Line 76"/>
          <p:cNvSpPr>
            <a:spLocks noChangeShapeType="1"/>
          </p:cNvSpPr>
          <p:nvPr/>
        </p:nvSpPr>
        <p:spPr bwMode="auto">
          <a:xfrm flipH="1" flipV="1">
            <a:off x="3810000" y="4191000"/>
            <a:ext cx="457200" cy="304800"/>
          </a:xfrm>
          <a:prstGeom prst="line">
            <a:avLst/>
          </a:prstGeom>
          <a:noFill/>
          <a:ln w="9525">
            <a:solidFill>
              <a:schemeClr val="tx1"/>
            </a:solidFill>
            <a:round/>
            <a:headEnd/>
            <a:tailEnd type="triangle" w="med" len="med"/>
          </a:ln>
        </p:spPr>
        <p:txBody>
          <a:bodyPr/>
          <a:lstStyle/>
          <a:p>
            <a:endParaRPr lang="en-US"/>
          </a:p>
        </p:txBody>
      </p:sp>
      <p:sp>
        <p:nvSpPr>
          <p:cNvPr id="23586" name="Line 77"/>
          <p:cNvSpPr>
            <a:spLocks noChangeShapeType="1"/>
          </p:cNvSpPr>
          <p:nvPr/>
        </p:nvSpPr>
        <p:spPr bwMode="auto">
          <a:xfrm flipH="1">
            <a:off x="4038600" y="4724400"/>
            <a:ext cx="228600" cy="76200"/>
          </a:xfrm>
          <a:prstGeom prst="line">
            <a:avLst/>
          </a:prstGeom>
          <a:noFill/>
          <a:ln w="9525">
            <a:solidFill>
              <a:schemeClr val="tx1"/>
            </a:solidFill>
            <a:round/>
            <a:headEnd/>
            <a:tailEnd type="triangle" w="med" len="med"/>
          </a:ln>
        </p:spPr>
        <p:txBody>
          <a:bodyPr/>
          <a:lstStyle/>
          <a:p>
            <a:endParaRPr lang="en-US"/>
          </a:p>
        </p:txBody>
      </p:sp>
      <p:sp>
        <p:nvSpPr>
          <p:cNvPr id="23587" name="Line 78"/>
          <p:cNvSpPr>
            <a:spLocks noChangeShapeType="1"/>
          </p:cNvSpPr>
          <p:nvPr/>
        </p:nvSpPr>
        <p:spPr bwMode="auto">
          <a:xfrm flipH="1">
            <a:off x="4038600" y="5257800"/>
            <a:ext cx="838200" cy="228600"/>
          </a:xfrm>
          <a:prstGeom prst="line">
            <a:avLst/>
          </a:prstGeom>
          <a:noFill/>
          <a:ln w="9525">
            <a:solidFill>
              <a:schemeClr val="tx1"/>
            </a:solidFill>
            <a:round/>
            <a:headEnd/>
            <a:tailEnd type="triangle" w="med" len="med"/>
          </a:ln>
        </p:spPr>
        <p:txBody>
          <a:bodyPr/>
          <a:lstStyle/>
          <a:p>
            <a:endParaRPr lang="en-US"/>
          </a:p>
        </p:txBody>
      </p:sp>
      <p:sp>
        <p:nvSpPr>
          <p:cNvPr id="23588" name="Line 79"/>
          <p:cNvSpPr>
            <a:spLocks noChangeShapeType="1"/>
          </p:cNvSpPr>
          <p:nvPr/>
        </p:nvSpPr>
        <p:spPr bwMode="auto">
          <a:xfrm flipH="1">
            <a:off x="3810000" y="5410200"/>
            <a:ext cx="1066800" cy="609600"/>
          </a:xfrm>
          <a:prstGeom prst="line">
            <a:avLst/>
          </a:prstGeom>
          <a:noFill/>
          <a:ln w="9525">
            <a:solidFill>
              <a:schemeClr val="tx1"/>
            </a:solidFill>
            <a:round/>
            <a:headEnd/>
            <a:tailEnd type="triangle" w="med" len="med"/>
          </a:ln>
        </p:spPr>
        <p:txBody>
          <a:bodyPr/>
          <a:lstStyle/>
          <a:p>
            <a:endParaRPr lang="en-US"/>
          </a:p>
        </p:txBody>
      </p:sp>
      <p:sp>
        <p:nvSpPr>
          <p:cNvPr id="23589" name="Line 80"/>
          <p:cNvSpPr>
            <a:spLocks noChangeShapeType="1"/>
          </p:cNvSpPr>
          <p:nvPr/>
        </p:nvSpPr>
        <p:spPr bwMode="auto">
          <a:xfrm flipV="1">
            <a:off x="2590800" y="4267200"/>
            <a:ext cx="381000" cy="76200"/>
          </a:xfrm>
          <a:prstGeom prst="line">
            <a:avLst/>
          </a:prstGeom>
          <a:noFill/>
          <a:ln w="9525">
            <a:solidFill>
              <a:schemeClr val="tx1"/>
            </a:solidFill>
            <a:round/>
            <a:headEnd/>
            <a:tailEnd type="triangle" w="med" len="med"/>
          </a:ln>
        </p:spPr>
        <p:txBody>
          <a:bodyPr/>
          <a:lstStyle/>
          <a:p>
            <a:endParaRPr lang="en-US"/>
          </a:p>
        </p:txBody>
      </p:sp>
      <p:sp>
        <p:nvSpPr>
          <p:cNvPr id="23590" name="Line 81"/>
          <p:cNvSpPr>
            <a:spLocks noChangeShapeType="1"/>
          </p:cNvSpPr>
          <p:nvPr/>
        </p:nvSpPr>
        <p:spPr bwMode="auto">
          <a:xfrm>
            <a:off x="2590800" y="4876800"/>
            <a:ext cx="304800" cy="76200"/>
          </a:xfrm>
          <a:prstGeom prst="line">
            <a:avLst/>
          </a:prstGeom>
          <a:noFill/>
          <a:ln w="9525">
            <a:solidFill>
              <a:schemeClr val="tx1"/>
            </a:solidFill>
            <a:round/>
            <a:headEnd/>
            <a:tailEnd type="triangle" w="med" len="med"/>
          </a:ln>
        </p:spPr>
        <p:txBody>
          <a:bodyPr/>
          <a:lstStyle/>
          <a:p>
            <a:endParaRPr lang="en-US"/>
          </a:p>
        </p:txBody>
      </p:sp>
      <p:sp>
        <p:nvSpPr>
          <p:cNvPr id="23591" name="Line 82"/>
          <p:cNvSpPr>
            <a:spLocks noChangeShapeType="1"/>
          </p:cNvSpPr>
          <p:nvPr/>
        </p:nvSpPr>
        <p:spPr bwMode="auto">
          <a:xfrm>
            <a:off x="2667000" y="5486400"/>
            <a:ext cx="228600" cy="0"/>
          </a:xfrm>
          <a:prstGeom prst="line">
            <a:avLst/>
          </a:prstGeom>
          <a:noFill/>
          <a:ln w="9525">
            <a:solidFill>
              <a:schemeClr val="tx1"/>
            </a:solidFill>
            <a:round/>
            <a:headEnd/>
            <a:tailEnd type="triangle" w="med" len="med"/>
          </a:ln>
        </p:spPr>
        <p:txBody>
          <a:bodyPr/>
          <a:lstStyle/>
          <a:p>
            <a:endParaRPr lang="en-US"/>
          </a:p>
        </p:txBody>
      </p:sp>
      <p:sp>
        <p:nvSpPr>
          <p:cNvPr id="23592" name="Line 83"/>
          <p:cNvSpPr>
            <a:spLocks noChangeShapeType="1"/>
          </p:cNvSpPr>
          <p:nvPr/>
        </p:nvSpPr>
        <p:spPr bwMode="auto">
          <a:xfrm>
            <a:off x="2667000" y="5943600"/>
            <a:ext cx="228600" cy="76200"/>
          </a:xfrm>
          <a:prstGeom prst="line">
            <a:avLst/>
          </a:prstGeom>
          <a:noFill/>
          <a:ln w="9525">
            <a:solidFill>
              <a:schemeClr val="tx1"/>
            </a:solidFill>
            <a:round/>
            <a:headEnd/>
            <a:tailEnd type="triangle" w="med" len="med"/>
          </a:ln>
        </p:spPr>
        <p:txBody>
          <a:bodyPr/>
          <a:lstStyle/>
          <a:p>
            <a:endParaRPr lang="en-US"/>
          </a:p>
        </p:txBody>
      </p:sp>
      <p:cxnSp>
        <p:nvCxnSpPr>
          <p:cNvPr id="23593" name="AutoShape 84"/>
          <p:cNvCxnSpPr>
            <a:cxnSpLocks noChangeShapeType="1"/>
            <a:stCxn id="23570" idx="1"/>
          </p:cNvCxnSpPr>
          <p:nvPr/>
        </p:nvCxnSpPr>
        <p:spPr bwMode="auto">
          <a:xfrm flipH="1">
            <a:off x="1371600" y="4191000"/>
            <a:ext cx="457200" cy="1588"/>
          </a:xfrm>
          <a:prstGeom prst="straightConnector1">
            <a:avLst/>
          </a:prstGeom>
          <a:noFill/>
          <a:ln w="9525">
            <a:solidFill>
              <a:schemeClr val="tx1"/>
            </a:solidFill>
            <a:round/>
            <a:headEnd type="triangle" w="med" len="med"/>
            <a:tailEnd type="triangle" w="med" len="med"/>
          </a:ln>
        </p:spPr>
      </p:cxnSp>
      <p:cxnSp>
        <p:nvCxnSpPr>
          <p:cNvPr id="23594" name="AutoShape 85"/>
          <p:cNvCxnSpPr>
            <a:cxnSpLocks noChangeShapeType="1"/>
          </p:cNvCxnSpPr>
          <p:nvPr/>
        </p:nvCxnSpPr>
        <p:spPr bwMode="auto">
          <a:xfrm flipH="1">
            <a:off x="1295400" y="4724400"/>
            <a:ext cx="457200" cy="0"/>
          </a:xfrm>
          <a:prstGeom prst="straightConnector1">
            <a:avLst/>
          </a:prstGeom>
          <a:noFill/>
          <a:ln w="9525">
            <a:solidFill>
              <a:schemeClr val="tx1"/>
            </a:solidFill>
            <a:round/>
            <a:headEnd type="triangle" w="med" len="med"/>
            <a:tailEnd type="triangle" w="med" len="med"/>
          </a:ln>
        </p:spPr>
      </p:cxnSp>
      <p:cxnSp>
        <p:nvCxnSpPr>
          <p:cNvPr id="23595" name="AutoShape 86"/>
          <p:cNvCxnSpPr>
            <a:cxnSpLocks noChangeShapeType="1"/>
          </p:cNvCxnSpPr>
          <p:nvPr/>
        </p:nvCxnSpPr>
        <p:spPr bwMode="auto">
          <a:xfrm flipH="1">
            <a:off x="1371600" y="5486400"/>
            <a:ext cx="457200" cy="0"/>
          </a:xfrm>
          <a:prstGeom prst="straightConnector1">
            <a:avLst/>
          </a:prstGeom>
          <a:noFill/>
          <a:ln w="9525">
            <a:solidFill>
              <a:schemeClr val="tx1"/>
            </a:solidFill>
            <a:round/>
            <a:headEnd type="triangle" w="med" len="med"/>
            <a:tailEnd type="triangle" w="med" len="med"/>
          </a:ln>
        </p:spPr>
      </p:cxnSp>
      <p:cxnSp>
        <p:nvCxnSpPr>
          <p:cNvPr id="23596" name="AutoShape 87"/>
          <p:cNvCxnSpPr>
            <a:cxnSpLocks noChangeShapeType="1"/>
          </p:cNvCxnSpPr>
          <p:nvPr/>
        </p:nvCxnSpPr>
        <p:spPr bwMode="auto">
          <a:xfrm flipH="1">
            <a:off x="1371600" y="6172200"/>
            <a:ext cx="457200" cy="0"/>
          </a:xfrm>
          <a:prstGeom prst="straightConnector1">
            <a:avLst/>
          </a:prstGeom>
          <a:noFill/>
          <a:ln w="9525">
            <a:solidFill>
              <a:schemeClr val="tx1"/>
            </a:solidFill>
            <a:round/>
            <a:headEnd type="triangle" w="med" len="med"/>
            <a:tailEnd type="triangle" w="med" len="med"/>
          </a:ln>
        </p:spPr>
      </p:cxnSp>
      <p:sp>
        <p:nvSpPr>
          <p:cNvPr id="23597" name="Text Box 93"/>
          <p:cNvSpPr txBox="1">
            <a:spLocks noChangeArrowheads="1"/>
          </p:cNvSpPr>
          <p:nvPr/>
        </p:nvSpPr>
        <p:spPr bwMode="auto">
          <a:xfrm>
            <a:off x="0" y="2220913"/>
            <a:ext cx="1828800" cy="923330"/>
          </a:xfrm>
          <a:prstGeom prst="rect">
            <a:avLst/>
          </a:prstGeom>
          <a:noFill/>
          <a:ln w="9525">
            <a:noFill/>
            <a:miter lim="800000"/>
            <a:headEnd/>
            <a:tailEnd/>
          </a:ln>
        </p:spPr>
        <p:txBody>
          <a:bodyPr>
            <a:spAutoFit/>
          </a:bodyPr>
          <a:lstStyle/>
          <a:p>
            <a:r>
              <a:rPr lang="en-US" dirty="0"/>
              <a:t>UNIVERSITY 1</a:t>
            </a:r>
          </a:p>
          <a:p>
            <a:r>
              <a:rPr lang="en-US" dirty="0"/>
              <a:t>UNIVERSITY 2</a:t>
            </a:r>
          </a:p>
          <a:p>
            <a:r>
              <a:rPr lang="en-US" dirty="0"/>
              <a:t>UNIVERSITY </a:t>
            </a:r>
            <a:r>
              <a:rPr lang="en-US" dirty="0" smtClean="0"/>
              <a:t>3</a:t>
            </a:r>
            <a:endParaRPr lang="en-US" dirty="0"/>
          </a:p>
        </p:txBody>
      </p:sp>
      <p:sp>
        <p:nvSpPr>
          <p:cNvPr id="23598" name="Line 98"/>
          <p:cNvSpPr>
            <a:spLocks noChangeShapeType="1"/>
          </p:cNvSpPr>
          <p:nvPr/>
        </p:nvSpPr>
        <p:spPr bwMode="auto">
          <a:xfrm flipV="1">
            <a:off x="457200" y="1752600"/>
            <a:ext cx="1143000" cy="533400"/>
          </a:xfrm>
          <a:prstGeom prst="line">
            <a:avLst/>
          </a:prstGeom>
          <a:noFill/>
          <a:ln w="9525">
            <a:solidFill>
              <a:schemeClr val="tx1"/>
            </a:solidFill>
            <a:round/>
            <a:headEnd/>
            <a:tailEnd type="triangle" w="med" len="med"/>
          </a:ln>
        </p:spPr>
        <p:txBody>
          <a:bodyPr/>
          <a:lstStyle/>
          <a:p>
            <a:endParaRPr lang="en-US"/>
          </a:p>
        </p:txBody>
      </p:sp>
      <p:sp>
        <p:nvSpPr>
          <p:cNvPr id="23599" name="AutoShape 100"/>
          <p:cNvSpPr>
            <a:spLocks noChangeArrowheads="1"/>
          </p:cNvSpPr>
          <p:nvPr/>
        </p:nvSpPr>
        <p:spPr bwMode="auto">
          <a:xfrm>
            <a:off x="2133600" y="1219200"/>
            <a:ext cx="76200" cy="228600"/>
          </a:xfrm>
          <a:prstGeom prst="downArrow">
            <a:avLst>
              <a:gd name="adj1" fmla="val 50000"/>
              <a:gd name="adj2" fmla="val 75000"/>
            </a:avLst>
          </a:prstGeom>
          <a:solidFill>
            <a:schemeClr val="accent1"/>
          </a:solidFill>
          <a:ln w="9525">
            <a:solidFill>
              <a:schemeClr val="tx1"/>
            </a:solidFill>
            <a:miter lim="800000"/>
            <a:headEnd/>
            <a:tailEnd/>
          </a:ln>
        </p:spPr>
        <p:txBody>
          <a:bodyPr wrap="none" anchor="ctr"/>
          <a:lstStyle/>
          <a:p>
            <a:endParaRPr lang="en-US"/>
          </a:p>
        </p:txBody>
      </p:sp>
      <p:sp>
        <p:nvSpPr>
          <p:cNvPr id="23600" name="Text Box 101"/>
          <p:cNvSpPr txBox="1">
            <a:spLocks noChangeArrowheads="1"/>
          </p:cNvSpPr>
          <p:nvPr/>
        </p:nvSpPr>
        <p:spPr bwMode="auto">
          <a:xfrm>
            <a:off x="7239000" y="5040313"/>
            <a:ext cx="2082800" cy="1323975"/>
          </a:xfrm>
          <a:prstGeom prst="rect">
            <a:avLst/>
          </a:prstGeom>
          <a:noFill/>
          <a:ln w="9525">
            <a:noFill/>
            <a:miter lim="800000"/>
            <a:headEnd/>
            <a:tailEnd/>
          </a:ln>
        </p:spPr>
        <p:txBody>
          <a:bodyPr>
            <a:spAutoFit/>
          </a:bodyPr>
          <a:lstStyle/>
          <a:p>
            <a:r>
              <a:rPr lang="en-US" sz="1400" b="1" dirty="0"/>
              <a:t>State UNIVERSITY 1</a:t>
            </a:r>
          </a:p>
          <a:p>
            <a:r>
              <a:rPr lang="en-US" sz="1400" b="1" dirty="0"/>
              <a:t>State UNIVERSITY 2</a:t>
            </a:r>
          </a:p>
          <a:p>
            <a:r>
              <a:rPr lang="en-US" sz="1400" b="1" dirty="0"/>
              <a:t>State UNIVERSITY 3</a:t>
            </a:r>
          </a:p>
          <a:p>
            <a:endParaRPr lang="en-US" sz="1400" b="1" dirty="0"/>
          </a:p>
          <a:p>
            <a:endParaRPr lang="en-US" sz="2400" dirty="0"/>
          </a:p>
        </p:txBody>
      </p:sp>
      <p:sp>
        <p:nvSpPr>
          <p:cNvPr id="23601" name="Line 102"/>
          <p:cNvSpPr>
            <a:spLocks noChangeShapeType="1"/>
          </p:cNvSpPr>
          <p:nvPr/>
        </p:nvSpPr>
        <p:spPr bwMode="auto">
          <a:xfrm flipH="1" flipV="1">
            <a:off x="6477000" y="5181600"/>
            <a:ext cx="990600" cy="152400"/>
          </a:xfrm>
          <a:prstGeom prst="line">
            <a:avLst/>
          </a:prstGeom>
          <a:noFill/>
          <a:ln w="9525">
            <a:solidFill>
              <a:schemeClr val="tx1"/>
            </a:solidFill>
            <a:round/>
            <a:headEnd/>
            <a:tailEnd type="triangle" w="med" len="med"/>
          </a:ln>
        </p:spPr>
        <p:txBody>
          <a:bodyPr/>
          <a:lstStyle/>
          <a:p>
            <a:endParaRPr lang="en-US"/>
          </a:p>
        </p:txBody>
      </p:sp>
      <p:sp>
        <p:nvSpPr>
          <p:cNvPr id="23602" name="Line 104"/>
          <p:cNvSpPr>
            <a:spLocks noChangeShapeType="1"/>
          </p:cNvSpPr>
          <p:nvPr/>
        </p:nvSpPr>
        <p:spPr bwMode="auto">
          <a:xfrm flipH="1" flipV="1">
            <a:off x="6553200" y="4800600"/>
            <a:ext cx="914400" cy="381000"/>
          </a:xfrm>
          <a:prstGeom prst="line">
            <a:avLst/>
          </a:prstGeom>
          <a:noFill/>
          <a:ln w="9525">
            <a:solidFill>
              <a:schemeClr val="tx1"/>
            </a:solidFill>
            <a:round/>
            <a:headEnd/>
            <a:tailEnd type="triangle" w="med" len="med"/>
          </a:ln>
        </p:spPr>
        <p:txBody>
          <a:bodyPr/>
          <a:lstStyle/>
          <a:p>
            <a:endParaRPr lang="en-US"/>
          </a:p>
        </p:txBody>
      </p:sp>
      <p:sp>
        <p:nvSpPr>
          <p:cNvPr id="23603" name="Text Box 112"/>
          <p:cNvSpPr txBox="1">
            <a:spLocks noChangeArrowheads="1"/>
          </p:cNvSpPr>
          <p:nvPr/>
        </p:nvSpPr>
        <p:spPr bwMode="auto">
          <a:xfrm>
            <a:off x="304800" y="6400800"/>
            <a:ext cx="4572000" cy="954088"/>
          </a:xfrm>
          <a:prstGeom prst="rect">
            <a:avLst/>
          </a:prstGeom>
          <a:noFill/>
          <a:ln w="9525">
            <a:noFill/>
            <a:miter lim="800000"/>
            <a:headEnd/>
            <a:tailEnd/>
          </a:ln>
        </p:spPr>
        <p:txBody>
          <a:bodyPr>
            <a:spAutoFit/>
          </a:bodyPr>
          <a:lstStyle/>
          <a:p>
            <a:r>
              <a:rPr lang="en-US" b="1"/>
              <a:t>Municipal teacher 1 Municipal teacher 2 Etc</a:t>
            </a:r>
          </a:p>
          <a:p>
            <a:endParaRPr lang="en-US" sz="1400"/>
          </a:p>
          <a:p>
            <a:endParaRPr lang="en-US" sz="2400"/>
          </a:p>
        </p:txBody>
      </p:sp>
      <p:sp>
        <p:nvSpPr>
          <p:cNvPr id="23604" name="Text Box 113"/>
          <p:cNvSpPr txBox="1">
            <a:spLocks noChangeArrowheads="1"/>
          </p:cNvSpPr>
          <p:nvPr/>
        </p:nvSpPr>
        <p:spPr bwMode="auto">
          <a:xfrm>
            <a:off x="1905000" y="2819400"/>
            <a:ext cx="3200400" cy="923330"/>
          </a:xfrm>
          <a:prstGeom prst="rect">
            <a:avLst/>
          </a:prstGeom>
          <a:noFill/>
          <a:ln w="9525">
            <a:noFill/>
            <a:miter lim="800000"/>
            <a:headEnd/>
            <a:tailEnd/>
          </a:ln>
        </p:spPr>
        <p:txBody>
          <a:bodyPr wrap="square">
            <a:spAutoFit/>
          </a:bodyPr>
          <a:lstStyle/>
          <a:p>
            <a:r>
              <a:rPr lang="en-US" dirty="0" smtClean="0"/>
              <a:t>video</a:t>
            </a:r>
            <a:r>
              <a:rPr lang="en-US" b="1" dirty="0" smtClean="0"/>
              <a:t> </a:t>
            </a:r>
            <a:r>
              <a:rPr lang="en-US" b="1" dirty="0"/>
              <a:t>company 1, </a:t>
            </a:r>
            <a:r>
              <a:rPr lang="en-US" b="1" dirty="0" smtClean="0"/>
              <a:t>2</a:t>
            </a:r>
            <a:endParaRPr lang="en-US" b="1" dirty="0"/>
          </a:p>
          <a:p>
            <a:r>
              <a:rPr lang="en-US" b="1" dirty="0"/>
              <a:t>Publisher </a:t>
            </a:r>
            <a:r>
              <a:rPr lang="en-US" b="1" dirty="0" smtClean="0"/>
              <a:t>      1,2,</a:t>
            </a:r>
            <a:endParaRPr lang="en-US" b="1" dirty="0"/>
          </a:p>
          <a:p>
            <a:r>
              <a:rPr lang="en-US" b="1" dirty="0"/>
              <a:t>Software </a:t>
            </a:r>
            <a:r>
              <a:rPr lang="en-US" b="1" dirty="0" smtClean="0"/>
              <a:t>       1,2 </a:t>
            </a:r>
            <a:endParaRPr lang="en-US" b="1" dirty="0"/>
          </a:p>
        </p:txBody>
      </p:sp>
      <p:sp>
        <p:nvSpPr>
          <p:cNvPr id="23605" name="Line 114"/>
          <p:cNvSpPr>
            <a:spLocks noChangeShapeType="1"/>
          </p:cNvSpPr>
          <p:nvPr/>
        </p:nvSpPr>
        <p:spPr bwMode="auto">
          <a:xfrm flipV="1">
            <a:off x="2819400" y="2514600"/>
            <a:ext cx="457200" cy="381000"/>
          </a:xfrm>
          <a:prstGeom prst="line">
            <a:avLst/>
          </a:prstGeom>
          <a:noFill/>
          <a:ln w="9525">
            <a:solidFill>
              <a:schemeClr val="tx1"/>
            </a:solidFill>
            <a:round/>
            <a:headEnd/>
            <a:tailEnd type="triangle" w="med" len="med"/>
          </a:ln>
        </p:spPr>
        <p:txBody>
          <a:bodyPr/>
          <a:lstStyle/>
          <a:p>
            <a:endParaRPr lang="en-US"/>
          </a:p>
        </p:txBody>
      </p:sp>
      <p:sp>
        <p:nvSpPr>
          <p:cNvPr id="23606" name="AutoShape 116"/>
          <p:cNvSpPr>
            <a:spLocks noChangeArrowheads="1"/>
          </p:cNvSpPr>
          <p:nvPr/>
        </p:nvSpPr>
        <p:spPr bwMode="auto">
          <a:xfrm>
            <a:off x="6705600" y="2286000"/>
            <a:ext cx="533400" cy="381000"/>
          </a:xfrm>
          <a:custGeom>
            <a:avLst/>
            <a:gdLst>
              <a:gd name="T0" fmla="*/ 2147483647 w 21600"/>
              <a:gd name="T1" fmla="*/ 0 h 21600"/>
              <a:gd name="T2" fmla="*/ 2147483647 w 21600"/>
              <a:gd name="T3" fmla="*/ 2147483647 h 21600"/>
              <a:gd name="T4" fmla="*/ 2147483647 w 21600"/>
              <a:gd name="T5" fmla="*/ 2147483647 h 21600"/>
              <a:gd name="T6" fmla="*/ 2147483647 w 21600"/>
              <a:gd name="T7" fmla="*/ 2147483647 h 21600"/>
              <a:gd name="T8" fmla="*/ 2147483647 w 21600"/>
              <a:gd name="T9" fmla="*/ 2147483647 h 21600"/>
              <a:gd name="T10" fmla="*/ 2147483647 w 21600"/>
              <a:gd name="T11" fmla="*/ 2147483647 h 21600"/>
              <a:gd name="T12" fmla="*/ 0 60000 65536"/>
              <a:gd name="T13" fmla="*/ 0 60000 65536"/>
              <a:gd name="T14" fmla="*/ 0 60000 65536"/>
              <a:gd name="T15" fmla="*/ 0 60000 65536"/>
              <a:gd name="T16" fmla="*/ 0 60000 65536"/>
              <a:gd name="T17" fmla="*/ 0 60000 65536"/>
              <a:gd name="T18" fmla="*/ 3163 w 21600"/>
              <a:gd name="T19" fmla="*/ 3163 h 21600"/>
              <a:gd name="T20" fmla="*/ 18437 w 21600"/>
              <a:gd name="T21" fmla="*/ 18437 h 21600"/>
            </a:gdLst>
            <a:ahLst/>
            <a:cxnLst>
              <a:cxn ang="T12">
                <a:pos x="T0" y="T1"/>
              </a:cxn>
              <a:cxn ang="T13">
                <a:pos x="T2" y="T3"/>
              </a:cxn>
              <a:cxn ang="T14">
                <a:pos x="T4" y="T5"/>
              </a:cxn>
              <a:cxn ang="T15">
                <a:pos x="T6" y="T7"/>
              </a:cxn>
              <a:cxn ang="T16">
                <a:pos x="T8" y="T9"/>
              </a:cxn>
              <a:cxn ang="T17">
                <a:pos x="T10" y="T11"/>
              </a:cxn>
            </a:cxnLst>
            <a:rect l="T18" t="T19" r="T20" b="T21"/>
            <a:pathLst>
              <a:path w="21600" h="21600">
                <a:moveTo>
                  <a:pt x="16200" y="10800"/>
                </a:moveTo>
                <a:cubicBezTo>
                  <a:pt x="16200" y="7817"/>
                  <a:pt x="13782" y="5400"/>
                  <a:pt x="10800" y="5400"/>
                </a:cubicBezTo>
                <a:cubicBezTo>
                  <a:pt x="7817" y="5400"/>
                  <a:pt x="5400" y="7817"/>
                  <a:pt x="5400" y="10800"/>
                </a:cubicBezTo>
                <a:lnTo>
                  <a:pt x="0" y="10800"/>
                </a:lnTo>
                <a:cubicBezTo>
                  <a:pt x="0" y="4835"/>
                  <a:pt x="4835" y="0"/>
                  <a:pt x="10800" y="0"/>
                </a:cubicBezTo>
                <a:cubicBezTo>
                  <a:pt x="16764" y="0"/>
                  <a:pt x="21599" y="4835"/>
                  <a:pt x="21600" y="10799"/>
                </a:cubicBezTo>
                <a:lnTo>
                  <a:pt x="21600" y="10800"/>
                </a:lnTo>
                <a:lnTo>
                  <a:pt x="24300" y="10800"/>
                </a:lnTo>
                <a:lnTo>
                  <a:pt x="18900" y="16200"/>
                </a:lnTo>
                <a:lnTo>
                  <a:pt x="13500" y="10800"/>
                </a:lnTo>
                <a:lnTo>
                  <a:pt x="16200" y="10800"/>
                </a:lnTo>
                <a:close/>
              </a:path>
            </a:pathLst>
          </a:custGeom>
          <a:solidFill>
            <a:schemeClr val="accent1"/>
          </a:solidFill>
          <a:ln w="9525">
            <a:solidFill>
              <a:schemeClr val="tx1"/>
            </a:solidFill>
            <a:miter lim="800000"/>
            <a:headEnd/>
            <a:tailEnd/>
          </a:ln>
        </p:spPr>
        <p:txBody>
          <a:bodyPr wrap="none" anchor="ctr"/>
          <a:lstStyle/>
          <a:p>
            <a:endParaRPr lang="en-US"/>
          </a:p>
        </p:txBody>
      </p:sp>
    </p:spTree>
  </p:cSld>
  <p:clrMapOvr>
    <a:masterClrMapping/>
  </p:clrMapOvr>
  <p:transition spd="med"/>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7412" name="Rectangle 2"/>
          <p:cNvSpPr>
            <a:spLocks noGrp="1" noChangeArrowheads="1"/>
          </p:cNvSpPr>
          <p:nvPr>
            <p:ph type="title"/>
          </p:nvPr>
        </p:nvSpPr>
        <p:spPr>
          <a:xfrm>
            <a:off x="381000" y="0"/>
            <a:ext cx="7620000" cy="609600"/>
          </a:xfrm>
        </p:spPr>
        <p:txBody>
          <a:bodyPr rtlCol="0">
            <a:normAutofit/>
          </a:bodyPr>
          <a:lstStyle/>
          <a:p>
            <a:pPr eaLnBrk="1" fontAlgn="auto" hangingPunct="1">
              <a:spcAft>
                <a:spcPts val="0"/>
              </a:spcAft>
              <a:defRPr/>
            </a:pPr>
            <a:r>
              <a:rPr lang="en-US" sz="2400" b="1" i="1" dirty="0" smtClean="0"/>
              <a:t>Conditions for success</a:t>
            </a:r>
            <a:endParaRPr lang="pt-BR" sz="2400" b="1" i="1" dirty="0" smtClean="0"/>
          </a:p>
        </p:txBody>
      </p:sp>
      <p:sp>
        <p:nvSpPr>
          <p:cNvPr id="22531" name="Rectangle 3"/>
          <p:cNvSpPr>
            <a:spLocks noGrp="1" noChangeArrowheads="1"/>
          </p:cNvSpPr>
          <p:nvPr>
            <p:ph idx="1"/>
          </p:nvPr>
        </p:nvSpPr>
        <p:spPr>
          <a:xfrm>
            <a:off x="0" y="457200"/>
            <a:ext cx="9144000" cy="6248400"/>
          </a:xfrm>
        </p:spPr>
        <p:txBody>
          <a:bodyPr/>
          <a:lstStyle/>
          <a:p>
            <a:pPr eaLnBrk="1" hangingPunct="1">
              <a:buFont typeface="Arial" pitchFamily="34" charset="0"/>
              <a:buNone/>
            </a:pPr>
            <a:endParaRPr lang="en-US" sz="1800" b="1" dirty="0" smtClean="0">
              <a:latin typeface="Times New Roman" pitchFamily="18" charset="0"/>
              <a:cs typeface="Times New Roman" pitchFamily="18" charset="0"/>
            </a:endParaRPr>
          </a:p>
          <a:p>
            <a:pPr eaLnBrk="1" hangingPunct="1">
              <a:buFont typeface="Arial" pitchFamily="34" charset="0"/>
              <a:buNone/>
            </a:pPr>
            <a:r>
              <a:rPr lang="en-US" sz="2400" b="1" dirty="0" smtClean="0">
                <a:latin typeface="Times New Roman" pitchFamily="18" charset="0"/>
                <a:cs typeface="Times New Roman" pitchFamily="18" charset="0"/>
              </a:rPr>
              <a:t>Technology:  advanced at central and regional levels, simple at village level</a:t>
            </a:r>
          </a:p>
          <a:p>
            <a:pPr eaLnBrk="1" hangingPunct="1">
              <a:buFont typeface="Monotype Sorts"/>
              <a:buNone/>
            </a:pPr>
            <a:endParaRPr lang="en-US" sz="2400" b="1" dirty="0" smtClean="0">
              <a:latin typeface="Times New Roman" pitchFamily="18" charset="0"/>
              <a:cs typeface="Times New Roman" pitchFamily="18" charset="0"/>
            </a:endParaRPr>
          </a:p>
          <a:p>
            <a:pPr eaLnBrk="1" hangingPunct="1">
              <a:buFont typeface="Monotype Sorts"/>
              <a:buNone/>
            </a:pPr>
            <a:r>
              <a:rPr lang="en-US" sz="2400" b="1" dirty="0" smtClean="0">
                <a:latin typeface="Times New Roman" pitchFamily="18" charset="0"/>
                <a:cs typeface="Times New Roman" pitchFamily="18" charset="0"/>
              </a:rPr>
              <a:t>Design:   Strictly performance centered</a:t>
            </a:r>
          </a:p>
          <a:p>
            <a:pPr eaLnBrk="1" hangingPunct="1">
              <a:buFont typeface="Monotype Sorts"/>
              <a:buNone/>
            </a:pPr>
            <a:r>
              <a:rPr lang="en-US" sz="2400" b="1" dirty="0" smtClean="0">
                <a:latin typeface="Times New Roman" pitchFamily="18" charset="0"/>
                <a:cs typeface="Times New Roman" pitchFamily="18" charset="0"/>
              </a:rPr>
              <a:t>world class content, software, instructional design specialists</a:t>
            </a:r>
          </a:p>
          <a:p>
            <a:pPr eaLnBrk="1" hangingPunct="1">
              <a:buFont typeface="Monotype Sorts"/>
              <a:buNone/>
            </a:pPr>
            <a:endParaRPr lang="en-US" sz="2400" b="1" dirty="0" smtClean="0">
              <a:latin typeface="Times New Roman" pitchFamily="18" charset="0"/>
              <a:cs typeface="Times New Roman" pitchFamily="18" charset="0"/>
            </a:endParaRPr>
          </a:p>
          <a:p>
            <a:pPr eaLnBrk="1" hangingPunct="1">
              <a:buFont typeface="Monotype Sorts"/>
              <a:buNone/>
            </a:pPr>
            <a:r>
              <a:rPr lang="en-US" sz="2400" b="1" dirty="0" smtClean="0">
                <a:latin typeface="Times New Roman" pitchFamily="18" charset="0"/>
                <a:cs typeface="Times New Roman" pitchFamily="18" charset="0"/>
              </a:rPr>
              <a:t>Delivery system:   integrated design, learner support, training and tutorial system with weekly performance monitoring and data reporting</a:t>
            </a:r>
          </a:p>
          <a:p>
            <a:pPr eaLnBrk="1" hangingPunct="1">
              <a:buFont typeface="Arial" pitchFamily="34" charset="0"/>
              <a:buNone/>
            </a:pPr>
            <a:endParaRPr lang="en-US" sz="2400" b="1" dirty="0" smtClean="0">
              <a:latin typeface="Times New Roman" pitchFamily="18" charset="0"/>
              <a:cs typeface="Times New Roman" pitchFamily="18" charset="0"/>
            </a:endParaRPr>
          </a:p>
          <a:p>
            <a:pPr eaLnBrk="1" hangingPunct="1">
              <a:buFont typeface="Monotype Sorts"/>
              <a:buNone/>
            </a:pPr>
            <a:r>
              <a:rPr lang="en-US" sz="2400" b="1" dirty="0" smtClean="0">
                <a:latin typeface="Times New Roman" pitchFamily="18" charset="0"/>
                <a:cs typeface="Times New Roman" pitchFamily="18" charset="0"/>
              </a:rPr>
              <a:t>Financial :  large investment with low average costs due to economies of scale</a:t>
            </a:r>
          </a:p>
          <a:p>
            <a:pPr eaLnBrk="1" hangingPunct="1">
              <a:buFont typeface="Monotype Sorts"/>
              <a:buNone/>
            </a:pPr>
            <a:endParaRPr lang="en-US" sz="2400" b="1" dirty="0" smtClean="0">
              <a:latin typeface="Times New Roman" pitchFamily="18" charset="0"/>
              <a:cs typeface="Times New Roman" pitchFamily="18" charset="0"/>
            </a:endParaRPr>
          </a:p>
          <a:p>
            <a:pPr eaLnBrk="1" hangingPunct="1">
              <a:buFont typeface="Monotype Sorts"/>
              <a:buNone/>
            </a:pPr>
            <a:r>
              <a:rPr lang="en-US" sz="2400" b="1" dirty="0" smtClean="0">
                <a:latin typeface="Times New Roman" pitchFamily="18" charset="0"/>
                <a:cs typeface="Times New Roman" pitchFamily="18" charset="0"/>
              </a:rPr>
              <a:t>Political : national leadership, state and local agreements </a:t>
            </a:r>
          </a:p>
          <a:p>
            <a:pPr eaLnBrk="1" hangingPunct="1"/>
            <a:endParaRPr lang="pt-BR" sz="2000" b="1" dirty="0" smtClean="0"/>
          </a:p>
        </p:txBody>
      </p:sp>
    </p:spTree>
  </p:cSld>
  <p:clrMapOvr>
    <a:masterClrMapping/>
  </p:clrMapOvr>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1"/>
            <a:ext cx="9144000" cy="6832640"/>
          </a:xfrm>
          <a:prstGeom prst="rect">
            <a:avLst/>
          </a:prstGeom>
          <a:noFill/>
        </p:spPr>
        <p:txBody>
          <a:bodyPr wrap="square" rtlCol="0">
            <a:spAutoFit/>
          </a:bodyPr>
          <a:lstStyle/>
          <a:p>
            <a:endParaRPr lang="en-US" dirty="0" smtClean="0"/>
          </a:p>
          <a:p>
            <a:r>
              <a:rPr lang="en-US" sz="2000" dirty="0" smtClean="0"/>
              <a:t>A New, Demand-Driven Model of E-learning : Independent  Learning</a:t>
            </a:r>
          </a:p>
          <a:p>
            <a:endParaRPr lang="en-US" sz="2000" dirty="0" smtClean="0"/>
          </a:p>
          <a:p>
            <a:r>
              <a:rPr lang="en-US" sz="2000" dirty="0" smtClean="0"/>
              <a:t>“consumer,” (the learner), not the “supplier” – university,  or other provider - decides what is to be learned, when, where, how, or to what extent. </a:t>
            </a:r>
          </a:p>
          <a:p>
            <a:endParaRPr lang="en-US" sz="2000" dirty="0" smtClean="0"/>
          </a:p>
          <a:p>
            <a:r>
              <a:rPr lang="en-US" sz="2000" dirty="0" smtClean="0"/>
              <a:t>Faculty  not limited to any one place (or virtual institution)</a:t>
            </a:r>
          </a:p>
          <a:p>
            <a:r>
              <a:rPr lang="en-US" sz="2000" dirty="0" smtClean="0"/>
              <a:t>Students learn wherever they are located from teachers and instructional resources wherever </a:t>
            </a:r>
            <a:r>
              <a:rPr lang="en-US" sz="2000" i="1" dirty="0" smtClean="0"/>
              <a:t>they </a:t>
            </a:r>
            <a:r>
              <a:rPr lang="en-US" sz="2000" dirty="0" smtClean="0"/>
              <a:t>are located </a:t>
            </a:r>
          </a:p>
          <a:p>
            <a:r>
              <a:rPr lang="en-US" sz="2000" dirty="0" smtClean="0"/>
              <a:t>from any institution or country at any time and in any combination</a:t>
            </a:r>
          </a:p>
          <a:p>
            <a:endParaRPr lang="en-US" sz="2000" dirty="0" smtClean="0"/>
          </a:p>
          <a:p>
            <a:r>
              <a:rPr lang="en-US" sz="2000" dirty="0" smtClean="0"/>
              <a:t>Recent manifestation: MOOCS (Massive online open Courses), free e-learning  offered  by major institutions, not part of a degree or other structure.  Learners can mix with other experiences into a personal portfolio of achievement (performance). </a:t>
            </a:r>
          </a:p>
          <a:p>
            <a:endParaRPr lang="en-US" sz="2000" dirty="0" smtClean="0"/>
          </a:p>
          <a:p>
            <a:r>
              <a:rPr lang="en-US" sz="2000" dirty="0" smtClean="0"/>
              <a:t>Examples: </a:t>
            </a:r>
          </a:p>
          <a:p>
            <a:r>
              <a:rPr lang="en-US" sz="2000" dirty="0" smtClean="0"/>
              <a:t>Stanford University -- 160,000 students in 190 countries in a course on Artificial Intelligence</a:t>
            </a:r>
          </a:p>
          <a:p>
            <a:r>
              <a:rPr lang="en-US" sz="2000" dirty="0" smtClean="0"/>
              <a:t> Massachusetts Institute of Technology : course materials online accessed by 100 million people  in 2,000 courses </a:t>
            </a:r>
          </a:p>
          <a:p>
            <a:r>
              <a:rPr lang="en-US" sz="2000" dirty="0" err="1" smtClean="0"/>
              <a:t>Udemy</a:t>
            </a:r>
            <a:r>
              <a:rPr lang="en-US" sz="2000" dirty="0" smtClean="0"/>
              <a:t>: private for-profit site for experts to teach and anyone to learn.</a:t>
            </a:r>
            <a:endParaRPr lang="en-US" sz="2000" dirty="0"/>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cstate="print"/>
          <a:srcRect l="42969" t="18750" r="2343" b="76042"/>
          <a:stretch>
            <a:fillRect/>
          </a:stretch>
        </p:blipFill>
        <p:spPr bwMode="auto">
          <a:xfrm>
            <a:off x="1676400" y="0"/>
            <a:ext cx="5334000" cy="381000"/>
          </a:xfrm>
          <a:prstGeom prst="rect">
            <a:avLst/>
          </a:prstGeom>
          <a:noFill/>
          <a:ln w="9525">
            <a:noFill/>
            <a:miter lim="800000"/>
            <a:headEnd/>
            <a:tailEnd/>
          </a:ln>
        </p:spPr>
      </p:pic>
      <p:pic>
        <p:nvPicPr>
          <p:cNvPr id="1027" name="Picture 3"/>
          <p:cNvPicPr>
            <a:picLocks noChangeAspect="1" noChangeArrowheads="1"/>
          </p:cNvPicPr>
          <p:nvPr/>
        </p:nvPicPr>
        <p:blipFill>
          <a:blip r:embed="rId3" cstate="print"/>
          <a:srcRect l="17969" t="11458" r="20313" b="3125"/>
          <a:stretch>
            <a:fillRect/>
          </a:stretch>
        </p:blipFill>
        <p:spPr bwMode="auto">
          <a:xfrm>
            <a:off x="1219200" y="372319"/>
            <a:ext cx="6248400" cy="6485681"/>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152400"/>
            <a:ext cx="9144001" cy="7602081"/>
          </a:xfrm>
          <a:prstGeom prst="rect">
            <a:avLst/>
          </a:prstGeom>
          <a:noFill/>
        </p:spPr>
        <p:txBody>
          <a:bodyPr wrap="square" rtlCol="0">
            <a:spAutoFit/>
          </a:bodyPr>
          <a:lstStyle/>
          <a:p>
            <a:r>
              <a:rPr lang="en-US" dirty="0" smtClean="0"/>
              <a:t> </a:t>
            </a:r>
            <a:r>
              <a:rPr lang="en-US" sz="2000" dirty="0" smtClean="0"/>
              <a:t>Breaking the institutional monopoly of certification. </a:t>
            </a:r>
          </a:p>
          <a:p>
            <a:endParaRPr lang="en-US" sz="2000" dirty="0" smtClean="0"/>
          </a:p>
          <a:p>
            <a:r>
              <a:rPr lang="en-US" sz="2000" dirty="0" smtClean="0"/>
              <a:t>educational institutions have monopoly over the supply of teaching by controlling certification – that monopoly is under threat from “badge” movement. </a:t>
            </a:r>
          </a:p>
          <a:p>
            <a:endParaRPr lang="en-US" sz="2000" dirty="0" smtClean="0"/>
          </a:p>
          <a:p>
            <a:r>
              <a:rPr lang="en-US" sz="2000" dirty="0" smtClean="0"/>
              <a:t>Mozilla Open Badge Infrastructure (OBI) </a:t>
            </a:r>
          </a:p>
          <a:p>
            <a:endParaRPr lang="en-US" sz="2000" dirty="0" smtClean="0"/>
          </a:p>
          <a:p>
            <a:r>
              <a:rPr lang="en-US" sz="2000" dirty="0" smtClean="0"/>
              <a:t>A badge is a certification of what a student knows</a:t>
            </a:r>
          </a:p>
          <a:p>
            <a:r>
              <a:rPr lang="en-US" sz="2000" dirty="0" smtClean="0"/>
              <a:t> Open Badges Infrastructure  will let students gather such badges from any site on the internet, combining them into a </a:t>
            </a:r>
            <a:r>
              <a:rPr lang="en-US" sz="2000" dirty="0" err="1" smtClean="0"/>
              <a:t>porfolio</a:t>
            </a:r>
            <a:r>
              <a:rPr lang="en-US" sz="2000" dirty="0" smtClean="0"/>
              <a:t> regardless of where they learned.  </a:t>
            </a:r>
          </a:p>
          <a:p>
            <a:endParaRPr lang="en-US" sz="2000" dirty="0" smtClean="0"/>
          </a:p>
          <a:p>
            <a:r>
              <a:rPr lang="en-US" sz="2000" dirty="0" smtClean="0"/>
              <a:t>The Mozilla Foundation  with funding support from the MacArthur Foundation to develop the Open Badges Infrastructure, </a:t>
            </a:r>
          </a:p>
          <a:p>
            <a:r>
              <a:rPr lang="en-US" sz="2000" dirty="0" smtClean="0"/>
              <a:t>aiming to provide the basic building blocks for any organization to offer badges in a standard, interoperable manner.  </a:t>
            </a:r>
          </a:p>
          <a:p>
            <a:endParaRPr lang="en-US" sz="2000" dirty="0" smtClean="0"/>
          </a:p>
          <a:p>
            <a:r>
              <a:rPr lang="en-US" sz="2000" dirty="0" smtClean="0"/>
              <a:t>Mozilla is currently developing its own badges for things like </a:t>
            </a:r>
            <a:r>
              <a:rPr lang="en-US" sz="2000" dirty="0" err="1" smtClean="0"/>
              <a:t>Javas</a:t>
            </a:r>
            <a:r>
              <a:rPr lang="en-US" sz="2000" dirty="0" smtClean="0"/>
              <a:t> </a:t>
            </a:r>
            <a:r>
              <a:rPr lang="en-US" sz="2000" dirty="0" err="1" smtClean="0"/>
              <a:t>cript</a:t>
            </a:r>
            <a:r>
              <a:rPr lang="en-US" sz="2000" dirty="0" smtClean="0"/>
              <a:t> course, </a:t>
            </a:r>
          </a:p>
          <a:p>
            <a:r>
              <a:rPr lang="en-US" sz="2000" dirty="0" smtClean="0"/>
              <a:t>but other groups are contemplating developing digital badges </a:t>
            </a:r>
          </a:p>
          <a:p>
            <a:r>
              <a:rPr lang="en-US" sz="2000" dirty="0" smtClean="0"/>
              <a:t>including NASA and the US Department of Education. </a:t>
            </a:r>
          </a:p>
          <a:p>
            <a:endParaRPr lang="en-US" dirty="0" smtClean="0"/>
          </a:p>
          <a:p>
            <a:r>
              <a:rPr lang="en-US" u="sng" dirty="0" smtClean="0">
                <a:hlinkClick r:id="rId2"/>
              </a:rPr>
              <a:t>https://wiki.mozilla.org/Badges/infrastructure-tech-docs</a:t>
            </a:r>
            <a:endParaRPr lang="en-US" dirty="0" smtClean="0"/>
          </a:p>
          <a:p>
            <a:endParaRPr lang="en-US" dirty="0" smtClean="0"/>
          </a:p>
          <a:p>
            <a:endParaRPr lang="en-US" dirty="0" smtClean="0"/>
          </a:p>
          <a:p>
            <a:endParaRPr lang="en-US"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28600" y="533400"/>
            <a:ext cx="8915401" cy="4062651"/>
          </a:xfrm>
          <a:prstGeom prst="rect">
            <a:avLst/>
          </a:prstGeom>
          <a:noFill/>
        </p:spPr>
        <p:txBody>
          <a:bodyPr wrap="square" rtlCol="0">
            <a:spAutoFit/>
          </a:bodyPr>
          <a:lstStyle/>
          <a:p>
            <a:r>
              <a:rPr lang="en-US" sz="2400" dirty="0" smtClean="0"/>
              <a:t>Transforming e-learning: the context</a:t>
            </a:r>
          </a:p>
          <a:p>
            <a:endParaRPr lang="en-US" sz="2400" dirty="0" smtClean="0"/>
          </a:p>
          <a:p>
            <a:endParaRPr lang="en-US" sz="2400" dirty="0" smtClean="0"/>
          </a:p>
          <a:p>
            <a:r>
              <a:rPr lang="en-US" sz="2400" dirty="0" smtClean="0"/>
              <a:t>information age</a:t>
            </a:r>
          </a:p>
          <a:p>
            <a:endParaRPr lang="en-US" sz="2400" dirty="0" smtClean="0"/>
          </a:p>
          <a:p>
            <a:r>
              <a:rPr lang="en-US" sz="2400" dirty="0" smtClean="0"/>
              <a:t> knowledge based society</a:t>
            </a:r>
          </a:p>
          <a:p>
            <a:endParaRPr lang="en-US" sz="2400" dirty="0" smtClean="0"/>
          </a:p>
          <a:p>
            <a:r>
              <a:rPr lang="en-US" sz="2400" dirty="0" smtClean="0"/>
              <a:t>post-modern society </a:t>
            </a:r>
          </a:p>
          <a:p>
            <a:endParaRPr lang="en-US" sz="2400" dirty="0" smtClean="0"/>
          </a:p>
          <a:p>
            <a:r>
              <a:rPr lang="en-US" sz="2400" dirty="0" smtClean="0"/>
              <a:t>driven by digital technologies</a:t>
            </a:r>
          </a:p>
          <a:p>
            <a:endParaRPr lang="en-US" dirty="0"/>
          </a:p>
        </p:txBody>
      </p:sp>
      <p:pic>
        <p:nvPicPr>
          <p:cNvPr id="5" name="Picture 4" descr="C:\Documents and Settings\Michael  Moore\My Documents\file000637222627.jpg"/>
          <p:cNvPicPr/>
          <p:nvPr/>
        </p:nvPicPr>
        <p:blipFill>
          <a:blip r:embed="rId2" cstate="print"/>
          <a:srcRect/>
          <a:stretch>
            <a:fillRect/>
          </a:stretch>
        </p:blipFill>
        <p:spPr bwMode="auto">
          <a:xfrm>
            <a:off x="5410200" y="4343400"/>
            <a:ext cx="3276600" cy="215330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52400" y="0"/>
            <a:ext cx="8991600" cy="7201972"/>
          </a:xfrm>
          <a:prstGeom prst="rect">
            <a:avLst/>
          </a:prstGeom>
          <a:noFill/>
        </p:spPr>
        <p:txBody>
          <a:bodyPr wrap="square" rtlCol="0">
            <a:spAutoFit/>
          </a:bodyPr>
          <a:lstStyle/>
          <a:p>
            <a:r>
              <a:rPr lang="en-US" sz="2400" dirty="0" smtClean="0"/>
              <a:t>Performance in the news.</a:t>
            </a:r>
          </a:p>
          <a:p>
            <a:endParaRPr lang="en-US" sz="2400" dirty="0" smtClean="0"/>
          </a:p>
          <a:p>
            <a:r>
              <a:rPr lang="en-US" sz="2400" dirty="0" smtClean="0"/>
              <a:t>Wisconsin’s Governor Walker:</a:t>
            </a:r>
          </a:p>
          <a:p>
            <a:endParaRPr lang="en-US" sz="2000" dirty="0" smtClean="0"/>
          </a:p>
          <a:p>
            <a:r>
              <a:rPr lang="en-US" sz="2000" dirty="0" smtClean="0"/>
              <a:t> "We’re going to tie our funding in our technical colleges </a:t>
            </a:r>
          </a:p>
          <a:p>
            <a:endParaRPr lang="en-US" sz="2000" dirty="0" smtClean="0"/>
          </a:p>
          <a:p>
            <a:r>
              <a:rPr lang="en-US" sz="2000" dirty="0" smtClean="0"/>
              <a:t>and our University of Wisconsin System into performance </a:t>
            </a:r>
          </a:p>
          <a:p>
            <a:endParaRPr lang="en-US" sz="2000" dirty="0" smtClean="0"/>
          </a:p>
          <a:p>
            <a:r>
              <a:rPr lang="en-US" sz="2000" dirty="0" smtClean="0"/>
              <a:t>and say if you want money, we need you to perform,</a:t>
            </a:r>
          </a:p>
          <a:p>
            <a:endParaRPr lang="en-US" sz="2000" dirty="0" smtClean="0"/>
          </a:p>
          <a:p>
            <a:r>
              <a:rPr lang="en-US" sz="2000" dirty="0" smtClean="0"/>
              <a:t> and particularly in higher education, </a:t>
            </a:r>
          </a:p>
          <a:p>
            <a:endParaRPr lang="en-US" sz="2000" dirty="0" smtClean="0"/>
          </a:p>
          <a:p>
            <a:r>
              <a:rPr lang="en-US" sz="2000" dirty="0" smtClean="0"/>
              <a:t>we need you to perform not just in how many people you have in the classroom</a:t>
            </a:r>
          </a:p>
          <a:p>
            <a:r>
              <a:rPr lang="en-US" sz="2000" dirty="0" smtClean="0"/>
              <a:t>that means not only degrees, </a:t>
            </a:r>
          </a:p>
          <a:p>
            <a:endParaRPr lang="en-US" sz="2000" dirty="0" smtClean="0"/>
          </a:p>
          <a:p>
            <a:r>
              <a:rPr lang="en-US" sz="2000" dirty="0" smtClean="0"/>
              <a:t>but are young people getting degrees in jobs that are open and needed today,</a:t>
            </a:r>
          </a:p>
          <a:p>
            <a:endParaRPr lang="en-US" sz="2000" dirty="0" smtClean="0"/>
          </a:p>
          <a:p>
            <a:r>
              <a:rPr lang="en-US" sz="2000" dirty="0" smtClean="0"/>
              <a:t> not just the jobs that the universities want to give us, </a:t>
            </a:r>
          </a:p>
          <a:p>
            <a:endParaRPr lang="en-US" sz="2000" dirty="0" smtClean="0"/>
          </a:p>
          <a:p>
            <a:r>
              <a:rPr lang="en-US" sz="2000" dirty="0" smtClean="0"/>
              <a:t>or degrees that people want to give us?" </a:t>
            </a:r>
          </a:p>
          <a:p>
            <a:endParaRPr lang="en-US" dirty="0" smtClean="0"/>
          </a:p>
          <a:p>
            <a:r>
              <a:rPr lang="en-US" sz="1400" dirty="0" smtClean="0"/>
              <a:t>Source:  http://host.madison.com/</a:t>
            </a:r>
          </a:p>
          <a:p>
            <a:endParaRPr lang="en-US" dirty="0"/>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extBox 1"/>
          <p:cNvSpPr txBox="1"/>
          <p:nvPr/>
        </p:nvSpPr>
        <p:spPr>
          <a:xfrm>
            <a:off x="1" y="0"/>
            <a:ext cx="9144000" cy="8494633"/>
          </a:xfrm>
          <a:prstGeom prst="rect">
            <a:avLst/>
          </a:prstGeom>
          <a:noFill/>
        </p:spPr>
        <p:txBody>
          <a:bodyPr wrap="square" rtlCol="0">
            <a:spAutoFit/>
          </a:bodyPr>
          <a:lstStyle/>
          <a:p>
            <a:r>
              <a:rPr lang="en-US" sz="2400" dirty="0" smtClean="0"/>
              <a:t> </a:t>
            </a:r>
          </a:p>
          <a:p>
            <a:endParaRPr lang="en-US" sz="2400" dirty="0" smtClean="0"/>
          </a:p>
          <a:p>
            <a:r>
              <a:rPr lang="en-US" sz="2400" dirty="0" smtClean="0"/>
              <a:t>How much is engaging learning and performance centered teaching implemented in your institution ? </a:t>
            </a:r>
          </a:p>
          <a:p>
            <a:endParaRPr lang="en-US" sz="2400" dirty="0" smtClean="0"/>
          </a:p>
          <a:p>
            <a:r>
              <a:rPr lang="en-US" sz="2400" dirty="0" smtClean="0"/>
              <a:t> What transformations are needed?  </a:t>
            </a:r>
          </a:p>
          <a:p>
            <a:endParaRPr lang="en-US" sz="2400" dirty="0" smtClean="0"/>
          </a:p>
          <a:p>
            <a:endParaRPr lang="en-US" sz="2400" dirty="0" smtClean="0"/>
          </a:p>
          <a:p>
            <a:r>
              <a:rPr lang="en-US" sz="2400" dirty="0" smtClean="0"/>
              <a:t>What is your opinion of John Dewey’s 1916 prediction? </a:t>
            </a:r>
            <a:endParaRPr lang="en-US" sz="2400" i="1" dirty="0" smtClean="0"/>
          </a:p>
          <a:p>
            <a:endParaRPr lang="en-US" sz="2400" i="1" dirty="0" smtClean="0"/>
          </a:p>
          <a:p>
            <a:r>
              <a:rPr lang="en-US" sz="2400" i="1" dirty="0" smtClean="0"/>
              <a:t>‘A society which is mobile, which is full of channels for the distribution of a change occurring anywhere,  must see to it that its members are educated to personal initiative and </a:t>
            </a:r>
          </a:p>
          <a:p>
            <a:r>
              <a:rPr lang="en-US" sz="2400" i="1" dirty="0" smtClean="0"/>
              <a:t>adaptability. </a:t>
            </a:r>
          </a:p>
          <a:p>
            <a:r>
              <a:rPr lang="en-US" sz="2400" i="1" dirty="0" smtClean="0"/>
              <a:t>Otherwise, they will be overwhelmed </a:t>
            </a:r>
          </a:p>
          <a:p>
            <a:r>
              <a:rPr lang="en-US" sz="2400" i="1" dirty="0" smtClean="0"/>
              <a:t>by the changes in which they are caught </a:t>
            </a:r>
          </a:p>
          <a:p>
            <a:r>
              <a:rPr lang="en-US" sz="2400" i="1" dirty="0" smtClean="0"/>
              <a:t> and whose significance or connections</a:t>
            </a:r>
          </a:p>
          <a:p>
            <a:r>
              <a:rPr lang="en-US" sz="2400" i="1" dirty="0" smtClean="0"/>
              <a:t> they do not perceive.’ </a:t>
            </a:r>
          </a:p>
          <a:p>
            <a:endParaRPr lang="en-US" sz="2400" dirty="0" smtClean="0"/>
          </a:p>
          <a:p>
            <a:endParaRPr lang="en-US" sz="2400" dirty="0" smtClean="0"/>
          </a:p>
          <a:p>
            <a:r>
              <a:rPr lang="en-US" sz="2400" dirty="0" smtClean="0"/>
              <a:t> </a:t>
            </a:r>
          </a:p>
          <a:p>
            <a:endParaRPr lang="en-US" sz="2400" dirty="0" smtClean="0"/>
          </a:p>
          <a:p>
            <a:endParaRPr lang="en-US" dirty="0" smtClean="0"/>
          </a:p>
        </p:txBody>
      </p:sp>
      <p:sp>
        <p:nvSpPr>
          <p:cNvPr id="3" name="TextBox 2"/>
          <p:cNvSpPr txBox="1"/>
          <p:nvPr/>
        </p:nvSpPr>
        <p:spPr>
          <a:xfrm>
            <a:off x="609600" y="0"/>
            <a:ext cx="4572000" cy="400110"/>
          </a:xfrm>
          <a:prstGeom prst="rect">
            <a:avLst/>
          </a:prstGeom>
          <a:noFill/>
        </p:spPr>
        <p:txBody>
          <a:bodyPr wrap="square" rtlCol="0">
            <a:spAutoFit/>
          </a:bodyPr>
          <a:lstStyle/>
          <a:p>
            <a:r>
              <a:rPr lang="en-US" sz="2000" dirty="0" smtClean="0"/>
              <a:t>Concluding questions </a:t>
            </a:r>
          </a:p>
        </p:txBody>
      </p:sp>
      <p:pic>
        <p:nvPicPr>
          <p:cNvPr id="5" name="Picture 2" descr="not everyone is riding these big waves ... yet"/>
          <p:cNvPicPr>
            <a:picLocks noChangeAspect="1" noChangeArrowheads="1"/>
          </p:cNvPicPr>
          <p:nvPr/>
        </p:nvPicPr>
        <p:blipFill>
          <a:blip r:embed="rId2" cstate="print"/>
          <a:srcRect/>
          <a:stretch>
            <a:fillRect/>
          </a:stretch>
        </p:blipFill>
        <p:spPr bwMode="auto">
          <a:xfrm>
            <a:off x="5791200" y="4572000"/>
            <a:ext cx="3124200" cy="2074122"/>
          </a:xfrm>
          <a:prstGeom prst="rect">
            <a:avLst/>
          </a:prstGeom>
          <a:noFill/>
        </p:spPr>
      </p:pic>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33796" name="Picture 46" descr="AJDE_NewCover"/>
          <p:cNvPicPr>
            <a:picLocks noChangeAspect="1" noChangeArrowheads="1"/>
          </p:cNvPicPr>
          <p:nvPr/>
        </p:nvPicPr>
        <p:blipFill>
          <a:blip r:embed="rId3" cstate="print"/>
          <a:srcRect/>
          <a:stretch>
            <a:fillRect/>
          </a:stretch>
        </p:blipFill>
        <p:spPr bwMode="auto">
          <a:xfrm>
            <a:off x="6096000" y="990600"/>
            <a:ext cx="2743200" cy="3886200"/>
          </a:xfrm>
          <a:prstGeom prst="rect">
            <a:avLst/>
          </a:prstGeom>
          <a:noFill/>
          <a:ln w="9525">
            <a:noFill/>
            <a:miter lim="800000"/>
            <a:headEnd/>
            <a:tailEnd/>
          </a:ln>
        </p:spPr>
      </p:pic>
      <p:sp>
        <p:nvSpPr>
          <p:cNvPr id="33797" name="Text Box 11"/>
          <p:cNvSpPr txBox="1">
            <a:spLocks noChangeArrowheads="1"/>
          </p:cNvSpPr>
          <p:nvPr/>
        </p:nvSpPr>
        <p:spPr bwMode="auto">
          <a:xfrm>
            <a:off x="5791200" y="4953000"/>
            <a:ext cx="3124200" cy="738664"/>
          </a:xfrm>
          <a:prstGeom prst="rect">
            <a:avLst/>
          </a:prstGeom>
          <a:noFill/>
          <a:ln w="9525">
            <a:noFill/>
            <a:miter lim="800000"/>
            <a:headEnd/>
            <a:tailEnd/>
          </a:ln>
        </p:spPr>
        <p:txBody>
          <a:bodyPr wrap="square">
            <a:spAutoFit/>
          </a:bodyPr>
          <a:lstStyle/>
          <a:p>
            <a:r>
              <a:rPr lang="en-US" sz="2400" dirty="0"/>
              <a:t>mgmoore@psu.edu</a:t>
            </a:r>
          </a:p>
          <a:p>
            <a:endParaRPr lang="en-US" dirty="0"/>
          </a:p>
        </p:txBody>
      </p:sp>
      <p:sp>
        <p:nvSpPr>
          <p:cNvPr id="33798" name="TextBox 6"/>
          <p:cNvSpPr txBox="1">
            <a:spLocks noChangeArrowheads="1"/>
          </p:cNvSpPr>
          <p:nvPr/>
        </p:nvSpPr>
        <p:spPr bwMode="auto">
          <a:xfrm>
            <a:off x="1143000" y="3505200"/>
            <a:ext cx="184150" cy="369888"/>
          </a:xfrm>
          <a:prstGeom prst="rect">
            <a:avLst/>
          </a:prstGeom>
          <a:noFill/>
          <a:ln w="9525">
            <a:noFill/>
            <a:miter lim="800000"/>
            <a:headEnd/>
            <a:tailEnd/>
          </a:ln>
        </p:spPr>
        <p:txBody>
          <a:bodyPr wrap="none">
            <a:spAutoFit/>
          </a:bodyPr>
          <a:lstStyle/>
          <a:p>
            <a:endParaRPr lang="en-US"/>
          </a:p>
        </p:txBody>
      </p:sp>
      <p:sp>
        <p:nvSpPr>
          <p:cNvPr id="33800" name="TextBox 11"/>
          <p:cNvSpPr txBox="1">
            <a:spLocks noChangeArrowheads="1"/>
          </p:cNvSpPr>
          <p:nvPr/>
        </p:nvSpPr>
        <p:spPr bwMode="auto">
          <a:xfrm>
            <a:off x="457200" y="0"/>
            <a:ext cx="4664931" cy="954107"/>
          </a:xfrm>
          <a:prstGeom prst="rect">
            <a:avLst/>
          </a:prstGeom>
          <a:noFill/>
          <a:ln w="9525">
            <a:noFill/>
            <a:miter lim="800000"/>
            <a:headEnd/>
            <a:tailEnd/>
          </a:ln>
        </p:spPr>
        <p:txBody>
          <a:bodyPr wrap="square">
            <a:spAutoFit/>
          </a:bodyPr>
          <a:lstStyle/>
          <a:p>
            <a:r>
              <a:rPr lang="en-US" sz="2800" dirty="0"/>
              <a:t>Thank you for your </a:t>
            </a:r>
            <a:r>
              <a:rPr lang="en-US" sz="2800" dirty="0" smtClean="0"/>
              <a:t>attention</a:t>
            </a:r>
            <a:endParaRPr lang="en-US" sz="2800" dirty="0"/>
          </a:p>
          <a:p>
            <a:r>
              <a:rPr lang="en-US" sz="2800" dirty="0"/>
              <a:t>Comments? </a:t>
            </a:r>
            <a:r>
              <a:rPr lang="en-US" sz="2800" dirty="0" smtClean="0"/>
              <a:t>         Questions?</a:t>
            </a:r>
          </a:p>
        </p:txBody>
      </p:sp>
      <p:sp>
        <p:nvSpPr>
          <p:cNvPr id="7" name="TextBox 6"/>
          <p:cNvSpPr txBox="1"/>
          <p:nvPr/>
        </p:nvSpPr>
        <p:spPr>
          <a:xfrm>
            <a:off x="0" y="6019800"/>
            <a:ext cx="9372600" cy="830997"/>
          </a:xfrm>
          <a:prstGeom prst="rect">
            <a:avLst/>
          </a:prstGeom>
          <a:noFill/>
        </p:spPr>
        <p:txBody>
          <a:bodyPr wrap="square" rtlCol="0">
            <a:spAutoFit/>
          </a:bodyPr>
          <a:lstStyle/>
          <a:p>
            <a:r>
              <a:rPr lang="en-US" sz="2400" dirty="0" smtClean="0">
                <a:hlinkClick r:id="rId4"/>
              </a:rPr>
              <a:t>www.routledge.com/u/HBofDistanceEdu3e</a:t>
            </a:r>
            <a:endParaRPr lang="en-US" sz="2400" dirty="0" smtClean="0"/>
          </a:p>
          <a:p>
            <a:r>
              <a:rPr lang="en-US" sz="2400" dirty="0" smtClean="0"/>
              <a:t>Available November 2012 | 640 pages | Paperback: 978-0-415-89770-9</a:t>
            </a:r>
            <a:endParaRPr lang="en-US" sz="2400" dirty="0"/>
          </a:p>
        </p:txBody>
      </p:sp>
      <p:pic>
        <p:nvPicPr>
          <p:cNvPr id="13313" name="Picture 1"/>
          <p:cNvPicPr>
            <a:picLocks noGrp="1" noChangeAspect="1" noChangeArrowheads="1"/>
          </p:cNvPicPr>
          <p:nvPr>
            <p:ph idx="1"/>
          </p:nvPr>
        </p:nvPicPr>
        <p:blipFill>
          <a:blip r:embed="rId5" cstate="print"/>
          <a:srcRect/>
          <a:stretch>
            <a:fillRect/>
          </a:stretch>
        </p:blipFill>
        <p:spPr bwMode="auto">
          <a:xfrm>
            <a:off x="685800" y="1295400"/>
            <a:ext cx="3276600" cy="4668333"/>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85800" y="609600"/>
            <a:ext cx="184731" cy="369332"/>
          </a:xfrm>
          <a:prstGeom prst="rect">
            <a:avLst/>
          </a:prstGeom>
          <a:noFill/>
        </p:spPr>
        <p:txBody>
          <a:bodyPr wrap="none" rtlCol="0">
            <a:spAutoFit/>
          </a:bodyPr>
          <a:lstStyle/>
          <a:p>
            <a:endParaRPr lang="en-US" dirty="0"/>
          </a:p>
        </p:txBody>
      </p:sp>
      <p:pic>
        <p:nvPicPr>
          <p:cNvPr id="17410" name="Picture 2"/>
          <p:cNvPicPr>
            <a:picLocks noChangeAspect="1" noChangeArrowheads="1"/>
          </p:cNvPicPr>
          <p:nvPr/>
        </p:nvPicPr>
        <p:blipFill>
          <a:blip r:embed="rId2" cstate="print"/>
          <a:srcRect l="11719" t="21875" r="14713" b="40669"/>
          <a:stretch>
            <a:fillRect/>
          </a:stretch>
        </p:blipFill>
        <p:spPr bwMode="auto">
          <a:xfrm>
            <a:off x="228600" y="609600"/>
            <a:ext cx="8610600" cy="35052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17412" name="AutoShape 4" descr="world internet users"/>
          <p:cNvSpPr>
            <a:spLocks noChangeAspect="1" noChangeArrowheads="1"/>
          </p:cNvSpPr>
          <p:nvPr/>
        </p:nvSpPr>
        <p:spPr bwMode="auto">
          <a:xfrm>
            <a:off x="155575" y="-1897063"/>
            <a:ext cx="5715000" cy="39624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17414" name="AutoShape 6" descr="world internet users"/>
          <p:cNvSpPr>
            <a:spLocks noChangeAspect="1" noChangeArrowheads="1"/>
          </p:cNvSpPr>
          <p:nvPr/>
        </p:nvSpPr>
        <p:spPr bwMode="auto">
          <a:xfrm>
            <a:off x="155575" y="-1897063"/>
            <a:ext cx="5715000" cy="39624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7" name="TextBox 6"/>
          <p:cNvSpPr txBox="1"/>
          <p:nvPr/>
        </p:nvSpPr>
        <p:spPr>
          <a:xfrm>
            <a:off x="1371600" y="6172200"/>
            <a:ext cx="5043304" cy="369332"/>
          </a:xfrm>
          <a:prstGeom prst="rect">
            <a:avLst/>
          </a:prstGeom>
          <a:noFill/>
        </p:spPr>
        <p:txBody>
          <a:bodyPr wrap="none" rtlCol="0">
            <a:spAutoFit/>
          </a:bodyPr>
          <a:lstStyle/>
          <a:p>
            <a:r>
              <a:rPr lang="en-US" dirty="0" smtClean="0"/>
              <a:t>http://www.internetworldstats.com/stats5.htm#me</a:t>
            </a:r>
            <a:endParaRPr lang="en-US"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Box 10"/>
          <p:cNvSpPr txBox="1"/>
          <p:nvPr/>
        </p:nvSpPr>
        <p:spPr>
          <a:xfrm>
            <a:off x="533400" y="457200"/>
            <a:ext cx="184731" cy="369332"/>
          </a:xfrm>
          <a:prstGeom prst="rect">
            <a:avLst/>
          </a:prstGeom>
          <a:noFill/>
        </p:spPr>
        <p:txBody>
          <a:bodyPr wrap="none" rtlCol="0">
            <a:spAutoFit/>
          </a:bodyPr>
          <a:lstStyle/>
          <a:p>
            <a:endParaRPr lang="en-US" dirty="0"/>
          </a:p>
        </p:txBody>
      </p:sp>
      <p:sp>
        <p:nvSpPr>
          <p:cNvPr id="14" name="TextBox 13"/>
          <p:cNvSpPr txBox="1"/>
          <p:nvPr/>
        </p:nvSpPr>
        <p:spPr>
          <a:xfrm>
            <a:off x="381000" y="533400"/>
            <a:ext cx="1143000" cy="369332"/>
          </a:xfrm>
          <a:prstGeom prst="rect">
            <a:avLst/>
          </a:prstGeom>
          <a:noFill/>
        </p:spPr>
        <p:txBody>
          <a:bodyPr wrap="square" rtlCol="0">
            <a:spAutoFit/>
          </a:bodyPr>
          <a:lstStyle/>
          <a:p>
            <a:endParaRPr lang="en-US" dirty="0"/>
          </a:p>
        </p:txBody>
      </p:sp>
      <p:pic>
        <p:nvPicPr>
          <p:cNvPr id="18439" name="Picture 7"/>
          <p:cNvPicPr>
            <a:picLocks noChangeAspect="1" noChangeArrowheads="1"/>
          </p:cNvPicPr>
          <p:nvPr/>
        </p:nvPicPr>
        <p:blipFill>
          <a:blip r:embed="rId2" cstate="print"/>
          <a:srcRect l="11719" t="18328" r="12500" b="13747"/>
          <a:stretch>
            <a:fillRect/>
          </a:stretch>
        </p:blipFill>
        <p:spPr bwMode="auto">
          <a:xfrm>
            <a:off x="45962" y="110765"/>
            <a:ext cx="9098038" cy="5909035"/>
          </a:xfrm>
          <a:prstGeom prst="rect">
            <a:avLst/>
          </a:prstGeom>
          <a:noFill/>
          <a:ln w="9525">
            <a:noFill/>
            <a:miter lim="800000"/>
            <a:headEnd/>
            <a:tailEnd/>
          </a:ln>
        </p:spPr>
      </p:pic>
      <p:sp>
        <p:nvSpPr>
          <p:cNvPr id="16" name="TextBox 15"/>
          <p:cNvSpPr txBox="1"/>
          <p:nvPr/>
        </p:nvSpPr>
        <p:spPr>
          <a:xfrm>
            <a:off x="457200" y="6324600"/>
            <a:ext cx="5257800" cy="369332"/>
          </a:xfrm>
          <a:prstGeom prst="rect">
            <a:avLst/>
          </a:prstGeom>
          <a:noFill/>
        </p:spPr>
        <p:txBody>
          <a:bodyPr wrap="square" rtlCol="0">
            <a:spAutoFit/>
          </a:bodyPr>
          <a:lstStyle/>
          <a:p>
            <a:r>
              <a:rPr lang="en-US" dirty="0" smtClean="0"/>
              <a:t>http://www.internetworldstats.com/stats5.htm#me</a:t>
            </a:r>
            <a:endParaRPr lang="en-US"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47490" name="Text Box 2"/>
          <p:cNvSpPr txBox="1">
            <a:spLocks noChangeArrowheads="1"/>
          </p:cNvSpPr>
          <p:nvPr/>
        </p:nvSpPr>
        <p:spPr bwMode="auto">
          <a:xfrm>
            <a:off x="0" y="228600"/>
            <a:ext cx="9144000" cy="6955750"/>
          </a:xfrm>
          <a:prstGeom prst="rect">
            <a:avLst/>
          </a:prstGeom>
          <a:noFill/>
          <a:ln w="9525">
            <a:noFill/>
            <a:miter lim="800000"/>
            <a:headEnd/>
            <a:tailEnd/>
          </a:ln>
          <a:effectLst/>
        </p:spPr>
        <p:txBody>
          <a:bodyPr wrap="square">
            <a:spAutoFit/>
          </a:bodyPr>
          <a:lstStyle/>
          <a:p>
            <a:r>
              <a:rPr lang="en-US" sz="2400" dirty="0" smtClean="0"/>
              <a:t>  “engaging technologies”  </a:t>
            </a:r>
          </a:p>
          <a:p>
            <a:endParaRPr lang="en-US" sz="2400" i="1" u="sng" dirty="0" smtClean="0"/>
          </a:p>
          <a:p>
            <a:endParaRPr lang="en-US" sz="2800" dirty="0" smtClean="0"/>
          </a:p>
          <a:p>
            <a:endParaRPr lang="en-US" sz="2400" b="1" u="sng" dirty="0" smtClean="0"/>
          </a:p>
          <a:p>
            <a:r>
              <a:rPr lang="en-US" sz="2400" b="1" dirty="0" smtClean="0"/>
              <a:t>                                </a:t>
            </a:r>
            <a:endParaRPr lang="en-US" sz="2400" dirty="0"/>
          </a:p>
          <a:p>
            <a:r>
              <a:rPr lang="en-US" sz="2400" b="1" dirty="0" smtClean="0"/>
              <a:t>                   </a:t>
            </a:r>
            <a:endParaRPr lang="en-US" sz="2400" dirty="0" smtClean="0"/>
          </a:p>
          <a:p>
            <a:r>
              <a:rPr lang="en-US" sz="2400" b="1" dirty="0" smtClean="0"/>
              <a:t> </a:t>
            </a:r>
          </a:p>
          <a:p>
            <a:r>
              <a:rPr lang="en-US" sz="2400" b="1" dirty="0" smtClean="0"/>
              <a:t>user or locally </a:t>
            </a:r>
          </a:p>
          <a:p>
            <a:r>
              <a:rPr lang="en-US" sz="2400" b="1" dirty="0" smtClean="0"/>
              <a:t>generated                                                                                                           </a:t>
            </a:r>
            <a:r>
              <a:rPr lang="en-US" sz="2000" b="1" dirty="0" smtClean="0"/>
              <a:t> </a:t>
            </a:r>
            <a:endParaRPr lang="en-US" sz="2000" b="1" u="sng" dirty="0" smtClean="0"/>
          </a:p>
          <a:p>
            <a:endParaRPr lang="en-US" sz="2000" b="1" dirty="0"/>
          </a:p>
          <a:p>
            <a:r>
              <a:rPr lang="en-US" sz="2400" b="1" dirty="0" smtClean="0"/>
              <a:t>         </a:t>
            </a:r>
          </a:p>
          <a:p>
            <a:r>
              <a:rPr lang="en-US" sz="2400" dirty="0" smtClean="0"/>
              <a:t>o</a:t>
            </a:r>
            <a:r>
              <a:rPr lang="en-US" sz="2400" b="1" dirty="0" smtClean="0"/>
              <a:t>pen access </a:t>
            </a:r>
          </a:p>
          <a:p>
            <a:endParaRPr lang="en-US" b="1" i="1" dirty="0" smtClean="0"/>
          </a:p>
          <a:p>
            <a:endParaRPr lang="en-US" sz="2000" b="1" dirty="0" smtClean="0"/>
          </a:p>
          <a:p>
            <a:endParaRPr lang="en-US" sz="2000" dirty="0" smtClean="0"/>
          </a:p>
          <a:p>
            <a:endParaRPr lang="en-US" sz="2000" b="1" dirty="0" smtClean="0"/>
          </a:p>
          <a:p>
            <a:endParaRPr lang="en-US" sz="2000" dirty="0" smtClean="0"/>
          </a:p>
          <a:p>
            <a:endParaRPr lang="en-US" sz="2000" b="1" dirty="0" smtClean="0"/>
          </a:p>
          <a:p>
            <a:endParaRPr lang="en-US" sz="2000" dirty="0" smtClean="0"/>
          </a:p>
          <a:p>
            <a:endParaRPr lang="en-US" sz="2000" b="1" dirty="0"/>
          </a:p>
        </p:txBody>
      </p:sp>
      <p:sp>
        <p:nvSpPr>
          <p:cNvPr id="4" name="Rectangle 3"/>
          <p:cNvSpPr/>
          <p:nvPr/>
        </p:nvSpPr>
        <p:spPr>
          <a:xfrm>
            <a:off x="0" y="5486400"/>
            <a:ext cx="9296400" cy="830997"/>
          </a:xfrm>
          <a:prstGeom prst="rect">
            <a:avLst/>
          </a:prstGeom>
        </p:spPr>
        <p:txBody>
          <a:bodyPr wrap="square">
            <a:spAutoFit/>
          </a:bodyPr>
          <a:lstStyle/>
          <a:p>
            <a:r>
              <a:rPr lang="en-US" sz="2400" dirty="0" smtClean="0"/>
              <a:t> user managed</a:t>
            </a:r>
            <a:endParaRPr lang="en-US" sz="2400" i="1" u="sng" dirty="0" smtClean="0"/>
          </a:p>
          <a:p>
            <a:r>
              <a:rPr lang="en-US" sz="2400" i="1" u="sng" dirty="0" smtClean="0"/>
              <a:t>       </a:t>
            </a:r>
          </a:p>
        </p:txBody>
      </p:sp>
      <p:pic>
        <p:nvPicPr>
          <p:cNvPr id="1026" name="Picture 2"/>
          <p:cNvPicPr>
            <a:picLocks noChangeAspect="1" noChangeArrowheads="1"/>
          </p:cNvPicPr>
          <p:nvPr/>
        </p:nvPicPr>
        <p:blipFill>
          <a:blip r:embed="rId3" cstate="print"/>
          <a:srcRect/>
          <a:stretch>
            <a:fillRect/>
          </a:stretch>
        </p:blipFill>
        <p:spPr bwMode="auto">
          <a:xfrm>
            <a:off x="2667000" y="4191000"/>
            <a:ext cx="914400" cy="914400"/>
          </a:xfrm>
          <a:prstGeom prst="rect">
            <a:avLst/>
          </a:prstGeom>
          <a:noFill/>
          <a:ln w="9525">
            <a:noFill/>
            <a:miter lim="800000"/>
            <a:headEnd/>
            <a:tailEnd/>
          </a:ln>
        </p:spPr>
      </p:pic>
      <p:pic>
        <p:nvPicPr>
          <p:cNvPr id="1030" name="Picture 6"/>
          <p:cNvPicPr>
            <a:picLocks noChangeAspect="1" noChangeArrowheads="1"/>
          </p:cNvPicPr>
          <p:nvPr/>
        </p:nvPicPr>
        <p:blipFill>
          <a:blip r:embed="rId4" cstate="print"/>
          <a:srcRect/>
          <a:stretch>
            <a:fillRect/>
          </a:stretch>
        </p:blipFill>
        <p:spPr bwMode="auto">
          <a:xfrm>
            <a:off x="7734300" y="5562600"/>
            <a:ext cx="1028700" cy="685800"/>
          </a:xfrm>
          <a:prstGeom prst="rect">
            <a:avLst/>
          </a:prstGeom>
          <a:noFill/>
          <a:ln w="9525">
            <a:noFill/>
            <a:miter lim="800000"/>
            <a:headEnd/>
            <a:tailEnd/>
          </a:ln>
        </p:spPr>
      </p:pic>
      <p:pic>
        <p:nvPicPr>
          <p:cNvPr id="1031" name="Picture 7"/>
          <p:cNvPicPr>
            <a:picLocks noChangeAspect="1" noChangeArrowheads="1"/>
          </p:cNvPicPr>
          <p:nvPr/>
        </p:nvPicPr>
        <p:blipFill>
          <a:blip r:embed="rId5" cstate="print"/>
          <a:srcRect/>
          <a:stretch>
            <a:fillRect/>
          </a:stretch>
        </p:blipFill>
        <p:spPr bwMode="auto">
          <a:xfrm>
            <a:off x="3810000" y="5562600"/>
            <a:ext cx="1600200" cy="685800"/>
          </a:xfrm>
          <a:prstGeom prst="rect">
            <a:avLst/>
          </a:prstGeom>
          <a:noFill/>
          <a:ln w="9525">
            <a:noFill/>
            <a:miter lim="800000"/>
            <a:headEnd/>
            <a:tailEnd/>
          </a:ln>
        </p:spPr>
      </p:pic>
      <p:sp>
        <p:nvSpPr>
          <p:cNvPr id="14" name="TextBox 13"/>
          <p:cNvSpPr txBox="1"/>
          <p:nvPr/>
        </p:nvSpPr>
        <p:spPr>
          <a:xfrm>
            <a:off x="304800" y="6248400"/>
            <a:ext cx="8534400" cy="461665"/>
          </a:xfrm>
          <a:prstGeom prst="rect">
            <a:avLst/>
          </a:prstGeom>
          <a:noFill/>
        </p:spPr>
        <p:txBody>
          <a:bodyPr wrap="square" rtlCol="0">
            <a:spAutoFit/>
          </a:bodyPr>
          <a:lstStyle/>
          <a:p>
            <a:endParaRPr lang="en-US" sz="2400" dirty="0"/>
          </a:p>
        </p:txBody>
      </p:sp>
      <p:pic>
        <p:nvPicPr>
          <p:cNvPr id="15" name="Picture 6"/>
          <p:cNvPicPr>
            <a:picLocks noChangeAspect="1" noChangeArrowheads="1"/>
          </p:cNvPicPr>
          <p:nvPr/>
        </p:nvPicPr>
        <p:blipFill>
          <a:blip r:embed="rId6" cstate="print"/>
          <a:srcRect/>
          <a:stretch>
            <a:fillRect/>
          </a:stretch>
        </p:blipFill>
        <p:spPr bwMode="auto">
          <a:xfrm>
            <a:off x="4114800" y="2286000"/>
            <a:ext cx="1981200" cy="584073"/>
          </a:xfrm>
          <a:prstGeom prst="rect">
            <a:avLst/>
          </a:prstGeom>
          <a:solidFill>
            <a:srgbClr val="FFFFFF"/>
          </a:solidFill>
          <a:ln w="9525">
            <a:solidFill>
              <a:schemeClr val="bg1"/>
            </a:solidFill>
            <a:miter lim="800000"/>
            <a:headEnd/>
            <a:tailEnd/>
          </a:ln>
        </p:spPr>
      </p:pic>
      <p:pic>
        <p:nvPicPr>
          <p:cNvPr id="17" name="Picture 10"/>
          <p:cNvPicPr>
            <a:picLocks noChangeAspect="1" noChangeArrowheads="1"/>
          </p:cNvPicPr>
          <p:nvPr/>
        </p:nvPicPr>
        <p:blipFill>
          <a:blip r:embed="rId7" cstate="print"/>
          <a:srcRect/>
          <a:stretch>
            <a:fillRect/>
          </a:stretch>
        </p:blipFill>
        <p:spPr bwMode="auto">
          <a:xfrm>
            <a:off x="6629400" y="515102"/>
            <a:ext cx="2133600" cy="540419"/>
          </a:xfrm>
          <a:prstGeom prst="rect">
            <a:avLst/>
          </a:prstGeom>
          <a:noFill/>
          <a:ln w="9525">
            <a:noFill/>
            <a:miter lim="800000"/>
            <a:headEnd/>
            <a:tailEnd/>
          </a:ln>
        </p:spPr>
      </p:pic>
      <p:pic>
        <p:nvPicPr>
          <p:cNvPr id="12" name="Picture 2"/>
          <p:cNvPicPr>
            <a:picLocks noChangeAspect="1" noChangeArrowheads="1"/>
          </p:cNvPicPr>
          <p:nvPr/>
        </p:nvPicPr>
        <p:blipFill>
          <a:blip r:embed="rId8" cstate="print"/>
          <a:srcRect/>
          <a:stretch>
            <a:fillRect/>
          </a:stretch>
        </p:blipFill>
        <p:spPr bwMode="auto">
          <a:xfrm>
            <a:off x="1752600" y="1219200"/>
            <a:ext cx="1981200" cy="467958"/>
          </a:xfrm>
          <a:prstGeom prst="rect">
            <a:avLst/>
          </a:prstGeom>
          <a:noFill/>
          <a:ln w="9525">
            <a:noFill/>
            <a:miter lim="800000"/>
            <a:headEnd/>
            <a:tailEnd/>
          </a:ln>
        </p:spPr>
      </p:pic>
      <p:pic>
        <p:nvPicPr>
          <p:cNvPr id="19" name="Picture 18" descr="Skype Logo">
            <a:hlinkClick r:id="rId9" tgtFrame="&quot;_blank&quot;"/>
          </p:cNvPr>
          <p:cNvPicPr/>
          <p:nvPr/>
        </p:nvPicPr>
        <p:blipFill>
          <a:blip r:embed="rId10" cstate="print"/>
          <a:srcRect/>
          <a:stretch>
            <a:fillRect/>
          </a:stretch>
        </p:blipFill>
        <p:spPr bwMode="auto">
          <a:xfrm>
            <a:off x="7239000" y="1219200"/>
            <a:ext cx="1676400" cy="661670"/>
          </a:xfrm>
          <a:prstGeom prst="rect">
            <a:avLst/>
          </a:prstGeom>
          <a:noFill/>
          <a:ln w="9525">
            <a:noFill/>
            <a:miter lim="800000"/>
            <a:headEnd/>
            <a:tailEnd/>
          </a:ln>
        </p:spPr>
      </p:pic>
      <p:pic>
        <p:nvPicPr>
          <p:cNvPr id="21" name="Picture 20" descr="Elluminate Live logo">
            <a:hlinkClick r:id="rId11" tgtFrame="&quot;_blank&quot;"/>
          </p:cNvPr>
          <p:cNvPicPr/>
          <p:nvPr/>
        </p:nvPicPr>
        <p:blipFill>
          <a:blip r:embed="rId12" cstate="print"/>
          <a:srcRect/>
          <a:stretch>
            <a:fillRect/>
          </a:stretch>
        </p:blipFill>
        <p:spPr bwMode="auto">
          <a:xfrm>
            <a:off x="5715000" y="1219200"/>
            <a:ext cx="1447799" cy="609600"/>
          </a:xfrm>
          <a:prstGeom prst="rect">
            <a:avLst/>
          </a:prstGeom>
          <a:noFill/>
          <a:ln w="9525">
            <a:noFill/>
            <a:miter lim="800000"/>
            <a:headEnd/>
            <a:tailEnd/>
          </a:ln>
        </p:spPr>
      </p:pic>
      <p:pic>
        <p:nvPicPr>
          <p:cNvPr id="22" name="Picture 21" descr="Penn State Wikispaces Logo">
            <a:hlinkClick r:id="rId13" tgtFrame="&quot;_blank&quot;"/>
          </p:cNvPr>
          <p:cNvPicPr/>
          <p:nvPr/>
        </p:nvPicPr>
        <p:blipFill>
          <a:blip r:embed="rId14" cstate="print"/>
          <a:srcRect/>
          <a:stretch>
            <a:fillRect/>
          </a:stretch>
        </p:blipFill>
        <p:spPr bwMode="auto">
          <a:xfrm>
            <a:off x="6248400" y="2209800"/>
            <a:ext cx="2479040" cy="603250"/>
          </a:xfrm>
          <a:prstGeom prst="rect">
            <a:avLst/>
          </a:prstGeom>
          <a:noFill/>
          <a:ln w="9525">
            <a:noFill/>
            <a:miter lim="800000"/>
            <a:headEnd/>
            <a:tailEnd/>
          </a:ln>
        </p:spPr>
      </p:pic>
      <p:pic>
        <p:nvPicPr>
          <p:cNvPr id="23" name="Picture 22" descr="Penn State Podcasting Logo">
            <a:hlinkClick r:id="rId15" tgtFrame="&quot;_blank&quot;"/>
          </p:cNvPr>
          <p:cNvPicPr/>
          <p:nvPr/>
        </p:nvPicPr>
        <p:blipFill>
          <a:blip r:embed="rId16" cstate="print"/>
          <a:srcRect/>
          <a:stretch>
            <a:fillRect/>
          </a:stretch>
        </p:blipFill>
        <p:spPr bwMode="auto">
          <a:xfrm>
            <a:off x="2667000" y="3048000"/>
            <a:ext cx="2895600" cy="533400"/>
          </a:xfrm>
          <a:prstGeom prst="rect">
            <a:avLst/>
          </a:prstGeom>
          <a:noFill/>
          <a:ln w="9525">
            <a:noFill/>
            <a:miter lim="800000"/>
            <a:headEnd/>
            <a:tailEnd/>
          </a:ln>
        </p:spPr>
      </p:pic>
      <p:pic>
        <p:nvPicPr>
          <p:cNvPr id="25" name="Picture 24" descr="Blogs at Penn State">
            <a:hlinkClick r:id="rId17" tgtFrame="&quot;_blank&quot;"/>
          </p:cNvPr>
          <p:cNvPicPr/>
          <p:nvPr/>
        </p:nvPicPr>
        <p:blipFill>
          <a:blip r:embed="rId18" cstate="print"/>
          <a:srcRect/>
          <a:stretch>
            <a:fillRect/>
          </a:stretch>
        </p:blipFill>
        <p:spPr bwMode="auto">
          <a:xfrm>
            <a:off x="5867400" y="3048000"/>
            <a:ext cx="2971800" cy="457200"/>
          </a:xfrm>
          <a:prstGeom prst="rect">
            <a:avLst/>
          </a:prstGeom>
          <a:noFill/>
          <a:ln w="9525">
            <a:noFill/>
            <a:miter lim="800000"/>
            <a:headEnd/>
            <a:tailEnd/>
          </a:ln>
        </p:spPr>
      </p:pic>
      <p:pic>
        <p:nvPicPr>
          <p:cNvPr id="26" name="Picture 25" descr="Google Docs Logo">
            <a:hlinkClick r:id="rId19" tgtFrame="&quot;_blank&quot;"/>
          </p:cNvPr>
          <p:cNvPicPr/>
          <p:nvPr/>
        </p:nvPicPr>
        <p:blipFill>
          <a:blip r:embed="rId20" cstate="print"/>
          <a:srcRect/>
          <a:stretch>
            <a:fillRect/>
          </a:stretch>
        </p:blipFill>
        <p:spPr bwMode="auto">
          <a:xfrm>
            <a:off x="2209800" y="5562600"/>
            <a:ext cx="1480185" cy="584200"/>
          </a:xfrm>
          <a:prstGeom prst="rect">
            <a:avLst/>
          </a:prstGeom>
          <a:noFill/>
          <a:ln w="9525">
            <a:noFill/>
            <a:miter lim="800000"/>
            <a:headEnd/>
            <a:tailEnd/>
          </a:ln>
        </p:spPr>
      </p:pic>
      <p:pic>
        <p:nvPicPr>
          <p:cNvPr id="28" name="Picture 27" descr="Note Mesh logo">
            <a:hlinkClick r:id="rId21" tgtFrame="&quot;_blank&quot;"/>
          </p:cNvPr>
          <p:cNvPicPr/>
          <p:nvPr/>
        </p:nvPicPr>
        <p:blipFill>
          <a:blip r:embed="rId22" cstate="print"/>
          <a:srcRect/>
          <a:stretch>
            <a:fillRect/>
          </a:stretch>
        </p:blipFill>
        <p:spPr bwMode="auto">
          <a:xfrm>
            <a:off x="5638800" y="5562600"/>
            <a:ext cx="1600200" cy="609600"/>
          </a:xfrm>
          <a:prstGeom prst="rect">
            <a:avLst/>
          </a:prstGeom>
          <a:noFill/>
          <a:ln w="9525">
            <a:noFill/>
            <a:miter lim="800000"/>
            <a:headEnd/>
            <a:tailEnd/>
          </a:ln>
        </p:spPr>
      </p:pic>
      <p:pic>
        <p:nvPicPr>
          <p:cNvPr id="24" name="Picture 23" descr="Twitter">
            <a:hlinkClick r:id="rId23"/>
          </p:cNvPr>
          <p:cNvPicPr/>
          <p:nvPr/>
        </p:nvPicPr>
        <p:blipFill>
          <a:blip r:embed="rId24" cstate="print"/>
          <a:srcRect/>
          <a:stretch>
            <a:fillRect/>
          </a:stretch>
        </p:blipFill>
        <p:spPr bwMode="auto">
          <a:xfrm>
            <a:off x="3886200" y="1219201"/>
            <a:ext cx="1676400" cy="533400"/>
          </a:xfrm>
          <a:prstGeom prst="rect">
            <a:avLst/>
          </a:prstGeom>
          <a:noFill/>
          <a:ln w="9525">
            <a:noFill/>
            <a:miter lim="800000"/>
            <a:headEnd/>
            <a:tailEnd/>
          </a:ln>
        </p:spPr>
      </p:pic>
      <p:sp>
        <p:nvSpPr>
          <p:cNvPr id="20" name="TextBox 19"/>
          <p:cNvSpPr txBox="1"/>
          <p:nvPr/>
        </p:nvSpPr>
        <p:spPr>
          <a:xfrm>
            <a:off x="0" y="1219200"/>
            <a:ext cx="1847954" cy="1200329"/>
          </a:xfrm>
          <a:prstGeom prst="rect">
            <a:avLst/>
          </a:prstGeom>
          <a:noFill/>
        </p:spPr>
        <p:txBody>
          <a:bodyPr wrap="square" rtlCol="0">
            <a:spAutoFit/>
          </a:bodyPr>
          <a:lstStyle/>
          <a:p>
            <a:r>
              <a:rPr lang="en-US" sz="2400" dirty="0" smtClean="0"/>
              <a:t>Interactive</a:t>
            </a:r>
          </a:p>
          <a:p>
            <a:endParaRPr lang="en-US" sz="2400" dirty="0" smtClean="0"/>
          </a:p>
          <a:p>
            <a:r>
              <a:rPr lang="en-US" sz="2400" dirty="0" smtClean="0"/>
              <a:t>social</a:t>
            </a:r>
            <a:endParaRPr lang="en-US" sz="2400" dirty="0"/>
          </a:p>
        </p:txBody>
      </p:sp>
    </p:spTree>
  </p:cSld>
  <p:clrMapOvr>
    <a:masterClrMapping/>
  </p:clrMapOv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extBox 1"/>
          <p:cNvSpPr txBox="1"/>
          <p:nvPr/>
        </p:nvSpPr>
        <p:spPr>
          <a:xfrm>
            <a:off x="0" y="0"/>
            <a:ext cx="9144000" cy="1815882"/>
          </a:xfrm>
          <a:prstGeom prst="rect">
            <a:avLst/>
          </a:prstGeom>
          <a:noFill/>
        </p:spPr>
        <p:txBody>
          <a:bodyPr wrap="square" rtlCol="0">
            <a:spAutoFit/>
          </a:bodyPr>
          <a:lstStyle/>
          <a:p>
            <a:r>
              <a:rPr lang="en-US" sz="2800" dirty="0" smtClean="0"/>
              <a:t>“engaging” technologies </a:t>
            </a:r>
          </a:p>
          <a:p>
            <a:endParaRPr lang="en-US" sz="2800" dirty="0" smtClean="0"/>
          </a:p>
          <a:p>
            <a:r>
              <a:rPr lang="en-US" sz="2800" dirty="0" smtClean="0"/>
              <a:t>E-learning to M-Learning</a:t>
            </a:r>
          </a:p>
          <a:p>
            <a:r>
              <a:rPr lang="en-US" sz="2800" dirty="0" smtClean="0"/>
              <a:t> in the cloud</a:t>
            </a:r>
            <a:endParaRPr lang="en-US" dirty="0"/>
          </a:p>
        </p:txBody>
      </p:sp>
      <p:pic>
        <p:nvPicPr>
          <p:cNvPr id="2051" name="Picture 3"/>
          <p:cNvPicPr>
            <a:picLocks noChangeAspect="1" noChangeArrowheads="1"/>
          </p:cNvPicPr>
          <p:nvPr/>
        </p:nvPicPr>
        <p:blipFill>
          <a:blip r:embed="rId2" cstate="print"/>
          <a:srcRect/>
          <a:stretch>
            <a:fillRect/>
          </a:stretch>
        </p:blipFill>
        <p:spPr bwMode="auto">
          <a:xfrm>
            <a:off x="6324600" y="457200"/>
            <a:ext cx="2514600" cy="1908672"/>
          </a:xfrm>
          <a:prstGeom prst="rect">
            <a:avLst/>
          </a:prstGeom>
          <a:noFill/>
          <a:ln w="9525">
            <a:noFill/>
            <a:miter lim="800000"/>
            <a:headEnd/>
            <a:tailEnd/>
          </a:ln>
        </p:spPr>
      </p:pic>
      <p:sp>
        <p:nvSpPr>
          <p:cNvPr id="5" name="TextBox 4"/>
          <p:cNvSpPr txBox="1"/>
          <p:nvPr/>
        </p:nvSpPr>
        <p:spPr>
          <a:xfrm>
            <a:off x="381000" y="2133600"/>
            <a:ext cx="3581400" cy="2215991"/>
          </a:xfrm>
          <a:prstGeom prst="rect">
            <a:avLst/>
          </a:prstGeom>
          <a:noFill/>
        </p:spPr>
        <p:txBody>
          <a:bodyPr wrap="square" rtlCol="0">
            <a:spAutoFit/>
          </a:bodyPr>
          <a:lstStyle/>
          <a:p>
            <a:endParaRPr lang="en-US" sz="2400" dirty="0" smtClean="0"/>
          </a:p>
          <a:p>
            <a:r>
              <a:rPr lang="en-US" sz="2400" dirty="0" smtClean="0"/>
              <a:t>2010: 7.5 billion devices</a:t>
            </a:r>
          </a:p>
          <a:p>
            <a:r>
              <a:rPr lang="en-US" sz="2400" dirty="0" smtClean="0"/>
              <a:t>2015: 15.0 billion devices</a:t>
            </a:r>
          </a:p>
          <a:p>
            <a:r>
              <a:rPr lang="en-US" sz="2400" dirty="0" smtClean="0"/>
              <a:t>80% Internet by mobiles</a:t>
            </a:r>
          </a:p>
          <a:p>
            <a:endParaRPr lang="en-US" sz="2400" dirty="0" smtClean="0"/>
          </a:p>
          <a:p>
            <a:r>
              <a:rPr lang="en-US" dirty="0" smtClean="0"/>
              <a:t>(Cisco)</a:t>
            </a:r>
            <a:endParaRPr lang="en-US" dirty="0"/>
          </a:p>
        </p:txBody>
      </p:sp>
      <p:pic>
        <p:nvPicPr>
          <p:cNvPr id="33794" name="Picture 2" descr="http://www.soloingles.com.ar/images/2.jpg"/>
          <p:cNvPicPr>
            <a:picLocks noChangeAspect="1" noChangeArrowheads="1"/>
          </p:cNvPicPr>
          <p:nvPr/>
        </p:nvPicPr>
        <p:blipFill>
          <a:blip r:embed="rId3" cstate="print"/>
          <a:srcRect/>
          <a:stretch>
            <a:fillRect/>
          </a:stretch>
        </p:blipFill>
        <p:spPr bwMode="auto">
          <a:xfrm>
            <a:off x="228600" y="4419600"/>
            <a:ext cx="3636818" cy="2000250"/>
          </a:xfrm>
          <a:prstGeom prst="rect">
            <a:avLst/>
          </a:prstGeom>
          <a:noFill/>
        </p:spPr>
      </p:pic>
      <p:pic>
        <p:nvPicPr>
          <p:cNvPr id="32772" name="Picture 4" descr="iphone.jpg"/>
          <p:cNvPicPr>
            <a:picLocks noChangeAspect="1" noChangeArrowheads="1"/>
          </p:cNvPicPr>
          <p:nvPr/>
        </p:nvPicPr>
        <p:blipFill>
          <a:blip r:embed="rId4" cstate="print"/>
          <a:srcRect/>
          <a:stretch>
            <a:fillRect/>
          </a:stretch>
        </p:blipFill>
        <p:spPr bwMode="auto">
          <a:xfrm>
            <a:off x="4419600" y="3810000"/>
            <a:ext cx="4467225" cy="2581276"/>
          </a:xfrm>
          <a:prstGeom prst="rect">
            <a:avLst/>
          </a:prstGeom>
          <a:noFill/>
        </p:spPr>
      </p:pic>
    </p:spTree>
  </p:cSld>
  <p:clrMapOvr>
    <a:masterClrMapping/>
  </p:clrMapOv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The Gamification of Learning and Instruction: Game-based Methods and Strategies for Training and Education"/>
          <p:cNvPicPr>
            <a:picLocks noChangeAspect="1" noChangeArrowheads="1"/>
          </p:cNvPicPr>
          <p:nvPr/>
        </p:nvPicPr>
        <p:blipFill>
          <a:blip r:embed="rId2" cstate="print"/>
          <a:srcRect l="13548" t="13548" r="19355"/>
          <a:stretch>
            <a:fillRect/>
          </a:stretch>
        </p:blipFill>
        <p:spPr bwMode="auto">
          <a:xfrm>
            <a:off x="990600" y="1524000"/>
            <a:ext cx="3548418" cy="4572000"/>
          </a:xfrm>
          <a:prstGeom prst="rect">
            <a:avLst/>
          </a:prstGeom>
          <a:noFill/>
        </p:spPr>
      </p:pic>
      <p:pic>
        <p:nvPicPr>
          <p:cNvPr id="3077" name="Picture 5"/>
          <p:cNvPicPr>
            <a:picLocks noChangeAspect="1" noChangeArrowheads="1"/>
          </p:cNvPicPr>
          <p:nvPr/>
        </p:nvPicPr>
        <p:blipFill>
          <a:blip r:embed="rId3" cstate="print"/>
          <a:srcRect l="40625" t="28125" r="23437" b="8333"/>
          <a:stretch>
            <a:fillRect/>
          </a:stretch>
        </p:blipFill>
        <p:spPr bwMode="auto">
          <a:xfrm>
            <a:off x="6248400" y="329649"/>
            <a:ext cx="2590800" cy="3435626"/>
          </a:xfrm>
          <a:prstGeom prst="rect">
            <a:avLst/>
          </a:prstGeom>
          <a:noFill/>
          <a:ln w="9525">
            <a:noFill/>
            <a:miter lim="800000"/>
            <a:headEnd/>
            <a:tailEnd/>
          </a:ln>
        </p:spPr>
      </p:pic>
      <p:pic>
        <p:nvPicPr>
          <p:cNvPr id="11" name="Picture 4"/>
          <p:cNvPicPr>
            <a:picLocks noChangeAspect="1" noChangeArrowheads="1"/>
          </p:cNvPicPr>
          <p:nvPr/>
        </p:nvPicPr>
        <p:blipFill>
          <a:blip r:embed="rId4" cstate="print"/>
          <a:srcRect l="40625" t="28125" r="28906" b="26041"/>
          <a:stretch>
            <a:fillRect/>
          </a:stretch>
        </p:blipFill>
        <p:spPr bwMode="auto">
          <a:xfrm>
            <a:off x="5096740" y="3352800"/>
            <a:ext cx="2904259" cy="3276600"/>
          </a:xfrm>
          <a:prstGeom prst="rect">
            <a:avLst/>
          </a:prstGeom>
          <a:noFill/>
          <a:ln w="9525">
            <a:noFill/>
            <a:miter lim="800000"/>
            <a:headEnd/>
            <a:tailEnd/>
          </a:ln>
        </p:spPr>
      </p:pic>
      <p:sp>
        <p:nvSpPr>
          <p:cNvPr id="5" name="TextBox 4"/>
          <p:cNvSpPr txBox="1"/>
          <p:nvPr/>
        </p:nvSpPr>
        <p:spPr>
          <a:xfrm>
            <a:off x="457200" y="304800"/>
            <a:ext cx="5105400" cy="738664"/>
          </a:xfrm>
          <a:prstGeom prst="rect">
            <a:avLst/>
          </a:prstGeom>
          <a:noFill/>
        </p:spPr>
        <p:txBody>
          <a:bodyPr wrap="square" rtlCol="0">
            <a:spAutoFit/>
          </a:bodyPr>
          <a:lstStyle/>
          <a:p>
            <a:r>
              <a:rPr lang="en-US" sz="2400" dirty="0" smtClean="0"/>
              <a:t>engaging technologies: gaming</a:t>
            </a:r>
          </a:p>
          <a:p>
            <a:endParaRPr lang="en-US" dirty="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52400" y="0"/>
            <a:ext cx="8991600" cy="6784241"/>
          </a:xfrm>
          <a:prstGeom prst="rect">
            <a:avLst/>
          </a:prstGeom>
          <a:noFill/>
        </p:spPr>
        <p:txBody>
          <a:bodyPr wrap="square" rtlCol="0">
            <a:spAutoFit/>
          </a:bodyPr>
          <a:lstStyle/>
          <a:p>
            <a:r>
              <a:rPr lang="en-US" sz="2400" dirty="0" smtClean="0"/>
              <a:t>Engaging technologies   </a:t>
            </a:r>
          </a:p>
          <a:p>
            <a:endParaRPr lang="en-US" sz="2400" dirty="0" smtClean="0"/>
          </a:p>
          <a:p>
            <a:r>
              <a:rPr lang="en-US" sz="2400" dirty="0" smtClean="0"/>
              <a:t>Learning Analytics and Adaptive learning</a:t>
            </a:r>
          </a:p>
          <a:p>
            <a:endParaRPr lang="en-US" sz="2400" dirty="0" smtClean="0"/>
          </a:p>
          <a:p>
            <a:r>
              <a:rPr lang="en-US" sz="2400" dirty="0" smtClean="0"/>
              <a:t>analysis of each student’s prior experience, </a:t>
            </a:r>
          </a:p>
          <a:p>
            <a:r>
              <a:rPr lang="en-US" sz="2400" dirty="0" smtClean="0"/>
              <a:t>performance, </a:t>
            </a:r>
          </a:p>
          <a:p>
            <a:r>
              <a:rPr lang="en-US" sz="2400" dirty="0" smtClean="0"/>
              <a:t>strengths and weaknesses, </a:t>
            </a:r>
          </a:p>
          <a:p>
            <a:endParaRPr lang="en-US" sz="2400" dirty="0" smtClean="0"/>
          </a:p>
          <a:p>
            <a:r>
              <a:rPr lang="en-US" sz="2400" dirty="0" smtClean="0"/>
              <a:t>point to prescribed content tailored to that student.</a:t>
            </a:r>
          </a:p>
          <a:p>
            <a:endParaRPr lang="en-US" sz="2400" dirty="0" smtClean="0"/>
          </a:p>
          <a:p>
            <a:r>
              <a:rPr lang="en-US" sz="2400" dirty="0" smtClean="0"/>
              <a:t>data about prior learning captured from learning management system including time spent on a resource, frequency of posting, and number of logins.</a:t>
            </a:r>
          </a:p>
          <a:p>
            <a:endParaRPr lang="en-US" sz="2400" dirty="0" smtClean="0"/>
          </a:p>
          <a:p>
            <a:r>
              <a:rPr lang="en-US" sz="2400" dirty="0" smtClean="0"/>
              <a:t>Heavy investment by for-profit test preparation </a:t>
            </a:r>
          </a:p>
          <a:p>
            <a:r>
              <a:rPr lang="en-US" sz="2400" dirty="0" smtClean="0"/>
              <a:t>companies </a:t>
            </a:r>
            <a:r>
              <a:rPr lang="en-US" sz="2400" dirty="0" err="1" smtClean="0">
                <a:hlinkClick r:id="rId2"/>
              </a:rPr>
              <a:t>Grockit</a:t>
            </a:r>
            <a:r>
              <a:rPr lang="en-US" sz="2400" dirty="0" smtClean="0"/>
              <a:t> and </a:t>
            </a:r>
            <a:r>
              <a:rPr lang="en-US" sz="2400" dirty="0" err="1" smtClean="0">
                <a:hlinkClick r:id="rId3"/>
              </a:rPr>
              <a:t>Knewton</a:t>
            </a:r>
            <a:r>
              <a:rPr lang="en-US" sz="2400" dirty="0" smtClean="0"/>
              <a:t> </a:t>
            </a:r>
          </a:p>
          <a:p>
            <a:endParaRPr lang="en-US" dirty="0" smtClean="0"/>
          </a:p>
          <a:p>
            <a:endParaRPr lang="en-US" dirty="0"/>
          </a:p>
        </p:txBody>
      </p:sp>
      <p:pic>
        <p:nvPicPr>
          <p:cNvPr id="6" name="Picture 5" descr=" - "/>
          <p:cNvPicPr/>
          <p:nvPr/>
        </p:nvPicPr>
        <p:blipFill>
          <a:blip r:embed="rId4" cstate="print"/>
          <a:srcRect/>
          <a:stretch>
            <a:fillRect/>
          </a:stretch>
        </p:blipFill>
        <p:spPr bwMode="auto">
          <a:xfrm>
            <a:off x="4800600" y="5943600"/>
            <a:ext cx="2286000" cy="609600"/>
          </a:xfrm>
          <a:prstGeom prst="rect">
            <a:avLst/>
          </a:prstGeom>
          <a:noFill/>
          <a:ln w="9525">
            <a:noFill/>
            <a:miter lim="800000"/>
            <a:headEnd/>
            <a:tailEnd/>
          </a:ln>
        </p:spPr>
      </p:pic>
      <p:pic>
        <p:nvPicPr>
          <p:cNvPr id="7" name="Picture 6" descr="https://s3.amazonaws.com/hackedu/grockit150.gif"/>
          <p:cNvPicPr/>
          <p:nvPr/>
        </p:nvPicPr>
        <p:blipFill>
          <a:blip r:embed="rId5" cstate="print"/>
          <a:srcRect/>
          <a:stretch>
            <a:fillRect/>
          </a:stretch>
        </p:blipFill>
        <p:spPr bwMode="auto">
          <a:xfrm>
            <a:off x="7467600" y="5257800"/>
            <a:ext cx="1430655" cy="133413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Beam">
  <a:themeElements>
    <a:clrScheme name="Beam 2">
      <a:dk1>
        <a:srgbClr val="000080"/>
      </a:dk1>
      <a:lt1>
        <a:srgbClr val="FFFFFF"/>
      </a:lt1>
      <a:dk2>
        <a:srgbClr val="000099"/>
      </a:dk2>
      <a:lt2>
        <a:srgbClr val="FFFFFF"/>
      </a:lt2>
      <a:accent1>
        <a:srgbClr val="3366FF"/>
      </a:accent1>
      <a:accent2>
        <a:srgbClr val="7B46D0"/>
      </a:accent2>
      <a:accent3>
        <a:srgbClr val="AAAACA"/>
      </a:accent3>
      <a:accent4>
        <a:srgbClr val="DADADA"/>
      </a:accent4>
      <a:accent5>
        <a:srgbClr val="ADB8FF"/>
      </a:accent5>
      <a:accent6>
        <a:srgbClr val="6F3FBC"/>
      </a:accent6>
      <a:hlink>
        <a:srgbClr val="86D1EC"/>
      </a:hlink>
      <a:folHlink>
        <a:srgbClr val="45C984"/>
      </a:folHlink>
    </a:clrScheme>
    <a:fontScheme name="Beam">
      <a:majorFont>
        <a:latin typeface="Arial"/>
        <a:ea typeface=""/>
        <a:cs typeface="Arial"/>
      </a:majorFont>
      <a:minorFont>
        <a:latin typeface="Arial"/>
        <a:ea typeface=""/>
        <a:cs typeface="Arial"/>
      </a:minorFont>
    </a:fontScheme>
    <a:fmtScheme name="Solstice">
      <a:fillStyleLst>
        <a:solidFill>
          <a:schemeClr val="phClr"/>
        </a:solidFill>
        <a:gradFill rotWithShape="1">
          <a:gsLst>
            <a:gs pos="0">
              <a:schemeClr val="phClr">
                <a:tint val="35000"/>
                <a:satMod val="253000"/>
              </a:schemeClr>
            </a:gs>
            <a:gs pos="50000">
              <a:schemeClr val="phClr">
                <a:tint val="42000"/>
                <a:satMod val="255000"/>
              </a:schemeClr>
            </a:gs>
            <a:gs pos="97000">
              <a:schemeClr val="phClr">
                <a:tint val="53000"/>
                <a:satMod val="260000"/>
              </a:schemeClr>
            </a:gs>
            <a:gs pos="100000">
              <a:schemeClr val="phClr">
                <a:tint val="56000"/>
                <a:satMod val="275000"/>
              </a:schemeClr>
            </a:gs>
          </a:gsLst>
          <a:path path="circle">
            <a:fillToRect l="50000" t="50000" r="50000" b="50000"/>
          </a:path>
        </a:gradFill>
        <a:gradFill rotWithShape="1">
          <a:gsLst>
            <a:gs pos="0">
              <a:schemeClr val="phClr">
                <a:tint val="92000"/>
                <a:satMod val="170000"/>
              </a:schemeClr>
            </a:gs>
            <a:gs pos="15000">
              <a:schemeClr val="phClr">
                <a:tint val="92000"/>
                <a:shade val="99000"/>
                <a:satMod val="170000"/>
              </a:schemeClr>
            </a:gs>
            <a:gs pos="62000">
              <a:schemeClr val="phClr">
                <a:tint val="96000"/>
                <a:shade val="80000"/>
                <a:satMod val="170000"/>
              </a:schemeClr>
            </a:gs>
            <a:gs pos="97000">
              <a:schemeClr val="phClr">
                <a:tint val="98000"/>
                <a:shade val="63000"/>
                <a:satMod val="170000"/>
              </a:schemeClr>
            </a:gs>
            <a:gs pos="100000">
              <a:schemeClr val="phClr">
                <a:shade val="62000"/>
                <a:satMod val="170000"/>
              </a:schemeClr>
            </a:gs>
          </a:gsLst>
          <a:path path="circle">
            <a:fillToRect l="50000" t="50000" r="50000" b="50000"/>
          </a:path>
        </a:gradFill>
      </a:fillStyleLst>
      <a:lnStyleLst>
        <a:ln w="9525" cap="flat" cmpd="sng" algn="ctr">
          <a:solidFill>
            <a:schemeClr val="phClr"/>
          </a:solidFill>
          <a:prstDash val="solid"/>
        </a:ln>
        <a:ln w="25400" cap="flat" cmpd="sng" algn="ctr">
          <a:solidFill>
            <a:schemeClr val="phClr"/>
          </a:solidFill>
          <a:prstDash val="solid"/>
        </a:ln>
        <a:ln w="25400" cap="flat" cmpd="sng" algn="ctr">
          <a:solidFill>
            <a:schemeClr val="phClr"/>
          </a:solidFill>
          <a:prstDash val="solid"/>
        </a:ln>
      </a:lnStyleLst>
      <a:effectStyleLst>
        <a:effectStyle>
          <a:effectLst>
            <a:outerShdw blurRad="63500" dist="25400" dir="5400000" rotWithShape="0">
              <a:srgbClr val="000000">
                <a:alpha val="43137"/>
              </a:srgbClr>
            </a:outerShdw>
          </a:effectLst>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8700000"/>
            </a:lightRig>
          </a:scene3d>
          <a:sp3d contourW="12700">
            <a:bevelT w="0" h="0"/>
            <a:contourClr>
              <a:schemeClr val="phClr">
                <a:shade val="80000"/>
              </a:schemeClr>
            </a:contourClr>
          </a:sp3d>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5400000"/>
            </a:lightRig>
          </a:scene3d>
          <a:sp3d contourW="12700">
            <a:bevelT w="25400" h="50800" prst="angle"/>
            <a:contourClr>
              <a:schemeClr val="ph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Beam 1">
        <a:dk1>
          <a:srgbClr val="1A006C"/>
        </a:dk1>
        <a:lt1>
          <a:srgbClr val="FFFFFF"/>
        </a:lt1>
        <a:dk2>
          <a:srgbClr val="000066"/>
        </a:dk2>
        <a:lt2>
          <a:srgbClr val="CCCCFF"/>
        </a:lt2>
        <a:accent1>
          <a:srgbClr val="0099CC"/>
        </a:accent1>
        <a:accent2>
          <a:srgbClr val="6600CC"/>
        </a:accent2>
        <a:accent3>
          <a:srgbClr val="AAAAB8"/>
        </a:accent3>
        <a:accent4>
          <a:srgbClr val="DADADA"/>
        </a:accent4>
        <a:accent5>
          <a:srgbClr val="AACAE2"/>
        </a:accent5>
        <a:accent6>
          <a:srgbClr val="5C00B9"/>
        </a:accent6>
        <a:hlink>
          <a:srgbClr val="9999FF"/>
        </a:hlink>
        <a:folHlink>
          <a:srgbClr val="33CCCC"/>
        </a:folHlink>
      </a:clrScheme>
      <a:clrMap bg1="dk2" tx1="lt1" bg2="dk1" tx2="lt2" accent1="accent1" accent2="accent2" accent3="accent3" accent4="accent4" accent5="accent5" accent6="accent6" hlink="hlink" folHlink="folHlink"/>
    </a:extraClrScheme>
    <a:extraClrScheme>
      <a:clrScheme name="Beam 2">
        <a:dk1>
          <a:srgbClr val="000080"/>
        </a:dk1>
        <a:lt1>
          <a:srgbClr val="FFFFFF"/>
        </a:lt1>
        <a:dk2>
          <a:srgbClr val="000099"/>
        </a:dk2>
        <a:lt2>
          <a:srgbClr val="FFFFFF"/>
        </a:lt2>
        <a:accent1>
          <a:srgbClr val="3366FF"/>
        </a:accent1>
        <a:accent2>
          <a:srgbClr val="7B46D0"/>
        </a:accent2>
        <a:accent3>
          <a:srgbClr val="AAAACA"/>
        </a:accent3>
        <a:accent4>
          <a:srgbClr val="DADADA"/>
        </a:accent4>
        <a:accent5>
          <a:srgbClr val="ADB8FF"/>
        </a:accent5>
        <a:accent6>
          <a:srgbClr val="6F3FBC"/>
        </a:accent6>
        <a:hlink>
          <a:srgbClr val="86D1EC"/>
        </a:hlink>
        <a:folHlink>
          <a:srgbClr val="45C984"/>
        </a:folHlink>
      </a:clrScheme>
      <a:clrMap bg1="dk2" tx1="lt1" bg2="dk1" tx2="lt2" accent1="accent1" accent2="accent2" accent3="accent3" accent4="accent4" accent5="accent5" accent6="accent6" hlink="hlink" folHlink="folHlink"/>
    </a:extraClrScheme>
    <a:extraClrScheme>
      <a:clrScheme name="Beam 3">
        <a:dk1>
          <a:srgbClr val="3F4873"/>
        </a:dk1>
        <a:lt1>
          <a:srgbClr val="FFFFFF"/>
        </a:lt1>
        <a:dk2>
          <a:srgbClr val="4F598D"/>
        </a:dk2>
        <a:lt2>
          <a:srgbClr val="CCECFF"/>
        </a:lt2>
        <a:accent1>
          <a:srgbClr val="0099CC"/>
        </a:accent1>
        <a:accent2>
          <a:srgbClr val="4C8470"/>
        </a:accent2>
        <a:accent3>
          <a:srgbClr val="B2B5C5"/>
        </a:accent3>
        <a:accent4>
          <a:srgbClr val="DADADA"/>
        </a:accent4>
        <a:accent5>
          <a:srgbClr val="AACAE2"/>
        </a:accent5>
        <a:accent6>
          <a:srgbClr val="447765"/>
        </a:accent6>
        <a:hlink>
          <a:srgbClr val="99CC00"/>
        </a:hlink>
        <a:folHlink>
          <a:srgbClr val="96A4C8"/>
        </a:folHlink>
      </a:clrScheme>
      <a:clrMap bg1="dk2" tx1="lt1" bg2="dk1" tx2="lt2" accent1="accent1" accent2="accent2" accent3="accent3" accent4="accent4" accent5="accent5" accent6="accent6" hlink="hlink" folHlink="folHlink"/>
    </a:extraClrScheme>
    <a:extraClrScheme>
      <a:clrScheme name="Beam 4">
        <a:dk1>
          <a:srgbClr val="006E6B"/>
        </a:dk1>
        <a:lt1>
          <a:srgbClr val="FFFFFF"/>
        </a:lt1>
        <a:dk2>
          <a:srgbClr val="008080"/>
        </a:dk2>
        <a:lt2>
          <a:srgbClr val="E2EFCD"/>
        </a:lt2>
        <a:accent1>
          <a:srgbClr val="33CCCC"/>
        </a:accent1>
        <a:accent2>
          <a:srgbClr val="6352B8"/>
        </a:accent2>
        <a:accent3>
          <a:srgbClr val="AAC0C0"/>
        </a:accent3>
        <a:accent4>
          <a:srgbClr val="DADADA"/>
        </a:accent4>
        <a:accent5>
          <a:srgbClr val="ADE2E2"/>
        </a:accent5>
        <a:accent6>
          <a:srgbClr val="5949A6"/>
        </a:accent6>
        <a:hlink>
          <a:srgbClr val="CCFFFF"/>
        </a:hlink>
        <a:folHlink>
          <a:srgbClr val="99CCFF"/>
        </a:folHlink>
      </a:clrScheme>
      <a:clrMap bg1="dk2" tx1="lt1" bg2="dk1" tx2="lt2" accent1="accent1" accent2="accent2" accent3="accent3" accent4="accent4" accent5="accent5" accent6="accent6" hlink="hlink" folHlink="folHlink"/>
    </a:extraClrScheme>
    <a:extraClrScheme>
      <a:clrScheme name="Beam 5">
        <a:dk1>
          <a:srgbClr val="48562C"/>
        </a:dk1>
        <a:lt1>
          <a:srgbClr val="FFFFFF"/>
        </a:lt1>
        <a:dk2>
          <a:srgbClr val="546434"/>
        </a:dk2>
        <a:lt2>
          <a:srgbClr val="FFFFCC"/>
        </a:lt2>
        <a:accent1>
          <a:srgbClr val="7B8A6E"/>
        </a:accent1>
        <a:accent2>
          <a:srgbClr val="527C3A"/>
        </a:accent2>
        <a:accent3>
          <a:srgbClr val="B3B8AE"/>
        </a:accent3>
        <a:accent4>
          <a:srgbClr val="DADADA"/>
        </a:accent4>
        <a:accent5>
          <a:srgbClr val="BFC4BA"/>
        </a:accent5>
        <a:accent6>
          <a:srgbClr val="497034"/>
        </a:accent6>
        <a:hlink>
          <a:srgbClr val="55B55E"/>
        </a:hlink>
        <a:folHlink>
          <a:srgbClr val="85B3B1"/>
        </a:folHlink>
      </a:clrScheme>
      <a:clrMap bg1="dk2" tx1="lt1" bg2="dk1" tx2="lt2" accent1="accent1" accent2="accent2" accent3="accent3" accent4="accent4" accent5="accent5" accent6="accent6" hlink="hlink" folHlink="folHlink"/>
    </a:extraClrScheme>
    <a:extraClrScheme>
      <a:clrScheme name="Beam 6">
        <a:dk1>
          <a:srgbClr val="96B29E"/>
        </a:dk1>
        <a:lt1>
          <a:srgbClr val="FFFFFF"/>
        </a:lt1>
        <a:dk2>
          <a:srgbClr val="A5BDAC"/>
        </a:dk2>
        <a:lt2>
          <a:srgbClr val="FFFFCC"/>
        </a:lt2>
        <a:accent1>
          <a:srgbClr val="4E8880"/>
        </a:accent1>
        <a:accent2>
          <a:srgbClr val="2F71B9"/>
        </a:accent2>
        <a:accent3>
          <a:srgbClr val="CFDBD2"/>
        </a:accent3>
        <a:accent4>
          <a:srgbClr val="DADADA"/>
        </a:accent4>
        <a:accent5>
          <a:srgbClr val="B2C3C0"/>
        </a:accent5>
        <a:accent6>
          <a:srgbClr val="2A66A7"/>
        </a:accent6>
        <a:hlink>
          <a:srgbClr val="9DC0E7"/>
        </a:hlink>
        <a:folHlink>
          <a:srgbClr val="54CA89"/>
        </a:folHlink>
      </a:clrScheme>
      <a:clrMap bg1="dk2" tx1="lt1" bg2="dk1" tx2="lt2" accent1="accent1" accent2="accent2" accent3="accent3" accent4="accent4" accent5="accent5" accent6="accent6" hlink="hlink" folHlink="folHlink"/>
    </a:extraClrScheme>
    <a:extraClrScheme>
      <a:clrScheme name="Beam 7">
        <a:dk1>
          <a:srgbClr val="D49C00"/>
        </a:dk1>
        <a:lt1>
          <a:srgbClr val="FFFFFF"/>
        </a:lt1>
        <a:dk2>
          <a:srgbClr val="CC9900"/>
        </a:dk2>
        <a:lt2>
          <a:srgbClr val="CEBD40"/>
        </a:lt2>
        <a:accent1>
          <a:srgbClr val="CC6600"/>
        </a:accent1>
        <a:accent2>
          <a:srgbClr val="808000"/>
        </a:accent2>
        <a:accent3>
          <a:srgbClr val="E2CAAA"/>
        </a:accent3>
        <a:accent4>
          <a:srgbClr val="DADADA"/>
        </a:accent4>
        <a:accent5>
          <a:srgbClr val="E2B8AA"/>
        </a:accent5>
        <a:accent6>
          <a:srgbClr val="737300"/>
        </a:accent6>
        <a:hlink>
          <a:srgbClr val="FF9900"/>
        </a:hlink>
        <a:folHlink>
          <a:srgbClr val="FFFF99"/>
        </a:folHlink>
      </a:clrScheme>
      <a:clrMap bg1="dk2" tx1="lt1" bg2="dk1" tx2="lt2" accent1="accent1" accent2="accent2" accent3="accent3" accent4="accent4" accent5="accent5" accent6="accent6" hlink="hlink" folHlink="folHlink"/>
    </a:extraClrScheme>
    <a:extraClrScheme>
      <a:clrScheme name="Beam 8">
        <a:dk1>
          <a:srgbClr val="881700"/>
        </a:dk1>
        <a:lt1>
          <a:srgbClr val="FAF9E6"/>
        </a:lt1>
        <a:dk2>
          <a:srgbClr val="990000"/>
        </a:dk2>
        <a:lt2>
          <a:srgbClr val="EADC78"/>
        </a:lt2>
        <a:accent1>
          <a:srgbClr val="FF6600"/>
        </a:accent1>
        <a:accent2>
          <a:srgbClr val="B86D52"/>
        </a:accent2>
        <a:accent3>
          <a:srgbClr val="CAAAAA"/>
        </a:accent3>
        <a:accent4>
          <a:srgbClr val="D6D5C4"/>
        </a:accent4>
        <a:accent5>
          <a:srgbClr val="FFB8AA"/>
        </a:accent5>
        <a:accent6>
          <a:srgbClr val="A66249"/>
        </a:accent6>
        <a:hlink>
          <a:srgbClr val="D78D15"/>
        </a:hlink>
        <a:folHlink>
          <a:srgbClr val="C6B37E"/>
        </a:folHlink>
      </a:clrScheme>
      <a:clrMap bg1="dk2" tx1="lt1" bg2="dk1" tx2="lt2" accent1="accent1" accent2="accent2" accent3="accent3" accent4="accent4" accent5="accent5" accent6="accent6" hlink="hlink" folHlink="folHlink"/>
    </a:extraClrScheme>
    <a:extraClrScheme>
      <a:clrScheme name="Beam 9">
        <a:dk1>
          <a:srgbClr val="000000"/>
        </a:dk1>
        <a:lt1>
          <a:srgbClr val="FFFFFF"/>
        </a:lt1>
        <a:dk2>
          <a:srgbClr val="000000"/>
        </a:dk2>
        <a:lt2>
          <a:srgbClr val="DDDDDD"/>
        </a:lt2>
        <a:accent1>
          <a:srgbClr val="E6F5F6"/>
        </a:accent1>
        <a:accent2>
          <a:srgbClr val="A5E1A8"/>
        </a:accent2>
        <a:accent3>
          <a:srgbClr val="FFFFFF"/>
        </a:accent3>
        <a:accent4>
          <a:srgbClr val="000000"/>
        </a:accent4>
        <a:accent5>
          <a:srgbClr val="F0F9FA"/>
        </a:accent5>
        <a:accent6>
          <a:srgbClr val="95CC98"/>
        </a:accent6>
        <a:hlink>
          <a:srgbClr val="5B00B6"/>
        </a:hlink>
        <a:folHlink>
          <a:srgbClr val="34988E"/>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13219</TotalTime>
  <Words>1955</Words>
  <Application>Microsoft Office PowerPoint</Application>
  <PresentationFormat>On-screen Show (4:3)</PresentationFormat>
  <Paragraphs>444</Paragraphs>
  <Slides>32</Slides>
  <Notes>8</Notes>
  <HiddenSlides>0</HiddenSlides>
  <MMClips>0</MMClips>
  <ScaleCrop>false</ScaleCrop>
  <HeadingPairs>
    <vt:vector size="6" baseType="variant">
      <vt:variant>
        <vt:lpstr>Theme</vt:lpstr>
      </vt:variant>
      <vt:variant>
        <vt:i4>1</vt:i4>
      </vt:variant>
      <vt:variant>
        <vt:lpstr>Slide Titles</vt:lpstr>
      </vt:variant>
      <vt:variant>
        <vt:i4>32</vt:i4>
      </vt:variant>
      <vt:variant>
        <vt:lpstr>Custom Shows</vt:lpstr>
      </vt:variant>
      <vt:variant>
        <vt:i4>1</vt:i4>
      </vt:variant>
    </vt:vector>
  </HeadingPairs>
  <TitlesOfParts>
    <vt:vector size="34" baseType="lpstr">
      <vt:lpstr>Beam</vt:lpstr>
      <vt:lpstr>Slide 1</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lpstr>Slide 18</vt:lpstr>
      <vt:lpstr>Slide 19</vt:lpstr>
      <vt:lpstr>Slide 20</vt:lpstr>
      <vt:lpstr>Slide 21</vt:lpstr>
      <vt:lpstr>Slide 22</vt:lpstr>
      <vt:lpstr>Slide 23</vt:lpstr>
      <vt:lpstr>Slide 24</vt:lpstr>
      <vt:lpstr>Slide 25</vt:lpstr>
      <vt:lpstr>Conditions for success</vt:lpstr>
      <vt:lpstr>Slide 27</vt:lpstr>
      <vt:lpstr>Slide 28</vt:lpstr>
      <vt:lpstr>Slide 29</vt:lpstr>
      <vt:lpstr>Slide 30</vt:lpstr>
      <vt:lpstr>Slide 31</vt:lpstr>
      <vt:lpstr>Slide 32</vt:lpstr>
      <vt:lpstr>KSA short</vt:lpstr>
    </vt:vector>
  </TitlesOfParts>
  <Company>Penn State University</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Michael G. Moore</dc:creator>
  <cp:lastModifiedBy> mgm</cp:lastModifiedBy>
  <cp:revision>1400</cp:revision>
  <dcterms:created xsi:type="dcterms:W3CDTF">2005-05-17T21:10:30Z</dcterms:created>
  <dcterms:modified xsi:type="dcterms:W3CDTF">2012-12-16T17:56:21Z</dcterms:modified>
</cp:coreProperties>
</file>