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5"/>
  </p:sldMasterIdLst>
  <p:notesMasterIdLst>
    <p:notesMasterId r:id="rId18"/>
  </p:notesMasterIdLst>
  <p:handoutMasterIdLst>
    <p:handoutMasterId r:id="rId19"/>
  </p:handoutMasterIdLst>
  <p:sldIdLst>
    <p:sldId id="291" r:id="rId6"/>
    <p:sldId id="300" r:id="rId7"/>
    <p:sldId id="307" r:id="rId8"/>
    <p:sldId id="297" r:id="rId9"/>
    <p:sldId id="292" r:id="rId10"/>
    <p:sldId id="296" r:id="rId11"/>
    <p:sldId id="310" r:id="rId12"/>
    <p:sldId id="299" r:id="rId13"/>
    <p:sldId id="303" r:id="rId14"/>
    <p:sldId id="294" r:id="rId15"/>
    <p:sldId id="301" r:id="rId16"/>
    <p:sldId id="308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2D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634" autoAdjust="0"/>
    <p:restoredTop sz="93653" autoAdjust="0"/>
  </p:normalViewPr>
  <p:slideViewPr>
    <p:cSldViewPr>
      <p:cViewPr varScale="1">
        <p:scale>
          <a:sx n="69" d="100"/>
          <a:sy n="69" d="100"/>
        </p:scale>
        <p:origin x="-169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handoutMaster" Target="handoutMasters/handoutMaster1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4CE832-07E3-48A7-B82C-F60E5456A96C}" type="datetimeFigureOut">
              <a:rPr lang="en-US" smtClean="0"/>
              <a:t>6/23/2013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C586E7-90ED-43C3-BB30-0990545386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7360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454EC2-0C71-4943-B85C-11A613055ADF}" type="datetimeFigureOut">
              <a:rPr lang="en-US" smtClean="0"/>
              <a:pPr/>
              <a:t>6/23/2013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FC2F56-09B2-4E0A-91F3-741C9B53AC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02898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ar-SA" dirty="0" smtClean="0">
              <a:cs typeface="Arial" pitchFamily="34" charset="0"/>
            </a:endParaRPr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F21896A-AB0A-4226-AA8C-A5AAABC31A98}" type="slidenum">
              <a:rPr lang="en-US" smtClean="0">
                <a:latin typeface="Calibri" pitchFamily="34" charset="0"/>
                <a:cs typeface="Arial" pitchFamily="34" charset="0"/>
              </a:rPr>
              <a:pPr/>
              <a:t>1</a:t>
            </a:fld>
            <a:endParaRPr lang="en-US" smtClean="0">
              <a:latin typeface="Calibri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ar-SA" dirty="0" smtClean="0">
              <a:cs typeface="Arial" pitchFamily="34" charset="0"/>
            </a:endParaRPr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F21896A-AB0A-4226-AA8C-A5AAABC31A98}" type="slidenum">
              <a:rPr lang="en-US" smtClean="0">
                <a:latin typeface="Calibri" pitchFamily="34" charset="0"/>
                <a:cs typeface="Arial" pitchFamily="34" charset="0"/>
              </a:rPr>
              <a:pPr/>
              <a:t>10</a:t>
            </a:fld>
            <a:endParaRPr lang="en-US" smtClean="0">
              <a:latin typeface="Calibri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ar-SA" dirty="0" smtClean="0">
              <a:cs typeface="Arial" pitchFamily="34" charset="0"/>
            </a:endParaRPr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F21896A-AB0A-4226-AA8C-A5AAABC31A98}" type="slidenum">
              <a:rPr lang="en-US" smtClean="0">
                <a:latin typeface="Calibri" pitchFamily="34" charset="0"/>
                <a:cs typeface="Arial" pitchFamily="34" charset="0"/>
              </a:rPr>
              <a:pPr/>
              <a:t>11</a:t>
            </a:fld>
            <a:endParaRPr lang="en-US" smtClean="0">
              <a:latin typeface="Calibri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ar-SA" dirty="0" smtClean="0">
              <a:cs typeface="Arial" pitchFamily="34" charset="0"/>
            </a:endParaRPr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F21896A-AB0A-4226-AA8C-A5AAABC31A98}" type="slidenum">
              <a:rPr lang="en-US" smtClean="0">
                <a:latin typeface="Calibri" pitchFamily="34" charset="0"/>
                <a:cs typeface="Arial" pitchFamily="34" charset="0"/>
              </a:rPr>
              <a:pPr/>
              <a:t>12</a:t>
            </a:fld>
            <a:endParaRPr lang="en-US" smtClean="0">
              <a:latin typeface="Calibri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ar-SA" dirty="0" smtClean="0">
              <a:cs typeface="Arial" pitchFamily="34" charset="0"/>
            </a:endParaRPr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F21896A-AB0A-4226-AA8C-A5AAABC31A98}" type="slidenum">
              <a:rPr lang="en-US" smtClean="0">
                <a:latin typeface="Calibri" pitchFamily="34" charset="0"/>
                <a:cs typeface="Arial" pitchFamily="34" charset="0"/>
              </a:rPr>
              <a:pPr/>
              <a:t>2</a:t>
            </a:fld>
            <a:endParaRPr lang="en-US" smtClean="0">
              <a:latin typeface="Calibri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ar-SA" dirty="0" smtClean="0">
              <a:cs typeface="Arial" pitchFamily="34" charset="0"/>
            </a:endParaRPr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F21896A-AB0A-4226-AA8C-A5AAABC31A98}" type="slidenum">
              <a:rPr lang="en-US" smtClean="0">
                <a:latin typeface="Calibri" pitchFamily="34" charset="0"/>
                <a:cs typeface="Arial" pitchFamily="34" charset="0"/>
              </a:rPr>
              <a:pPr/>
              <a:t>3</a:t>
            </a:fld>
            <a:endParaRPr lang="en-US" smtClean="0">
              <a:latin typeface="Calibri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ar-SA" dirty="0" smtClean="0">
              <a:cs typeface="Arial" pitchFamily="34" charset="0"/>
            </a:endParaRPr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F21896A-AB0A-4226-AA8C-A5AAABC31A98}" type="slidenum">
              <a:rPr lang="en-US" smtClean="0">
                <a:latin typeface="Calibri" pitchFamily="34" charset="0"/>
                <a:cs typeface="Arial" pitchFamily="34" charset="0"/>
              </a:rPr>
              <a:pPr/>
              <a:t>4</a:t>
            </a:fld>
            <a:endParaRPr lang="en-US" smtClean="0">
              <a:latin typeface="Calibri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ar-SA" dirty="0" smtClean="0">
              <a:cs typeface="Arial" pitchFamily="34" charset="0"/>
            </a:endParaRPr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F21896A-AB0A-4226-AA8C-A5AAABC31A98}" type="slidenum">
              <a:rPr lang="en-US" smtClean="0">
                <a:latin typeface="Calibri" pitchFamily="34" charset="0"/>
                <a:cs typeface="Arial" pitchFamily="34" charset="0"/>
              </a:rPr>
              <a:pPr/>
              <a:t>5</a:t>
            </a:fld>
            <a:endParaRPr lang="en-US" smtClean="0">
              <a:latin typeface="Calibri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ar-SA" dirty="0" smtClean="0">
              <a:cs typeface="Arial" pitchFamily="34" charset="0"/>
            </a:endParaRPr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F21896A-AB0A-4226-AA8C-A5AAABC31A98}" type="slidenum">
              <a:rPr lang="en-US" smtClean="0">
                <a:latin typeface="Calibri" pitchFamily="34" charset="0"/>
                <a:cs typeface="Arial" pitchFamily="34" charset="0"/>
              </a:rPr>
              <a:pPr/>
              <a:t>6</a:t>
            </a:fld>
            <a:endParaRPr lang="en-US" smtClean="0">
              <a:latin typeface="Calibri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ar-SA" dirty="0" smtClean="0">
              <a:cs typeface="Arial" pitchFamily="34" charset="0"/>
            </a:endParaRPr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F21896A-AB0A-4226-AA8C-A5AAABC31A98}" type="slidenum">
              <a:rPr lang="en-US" smtClean="0">
                <a:latin typeface="Calibri" pitchFamily="34" charset="0"/>
                <a:cs typeface="Arial" pitchFamily="34" charset="0"/>
              </a:rPr>
              <a:pPr/>
              <a:t>7</a:t>
            </a:fld>
            <a:endParaRPr lang="en-US" smtClean="0">
              <a:latin typeface="Calibri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ar-SA" dirty="0" smtClean="0">
              <a:cs typeface="Arial" pitchFamily="34" charset="0"/>
            </a:endParaRPr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F21896A-AB0A-4226-AA8C-A5AAABC31A98}" type="slidenum">
              <a:rPr lang="en-US" smtClean="0">
                <a:latin typeface="Calibri" pitchFamily="34" charset="0"/>
                <a:cs typeface="Arial" pitchFamily="34" charset="0"/>
              </a:rPr>
              <a:pPr/>
              <a:t>8</a:t>
            </a:fld>
            <a:endParaRPr lang="en-US" smtClean="0">
              <a:latin typeface="Calibri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ar-SA" dirty="0" smtClean="0">
              <a:cs typeface="Arial" pitchFamily="34" charset="0"/>
            </a:endParaRPr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F21896A-AB0A-4226-AA8C-A5AAABC31A98}" type="slidenum">
              <a:rPr lang="en-US" smtClean="0">
                <a:latin typeface="Calibri" pitchFamily="34" charset="0"/>
                <a:cs typeface="Arial" pitchFamily="34" charset="0"/>
              </a:rPr>
              <a:pPr/>
              <a:t>9</a:t>
            </a:fld>
            <a:endParaRPr lang="en-US" smtClean="0">
              <a:latin typeface="Calibri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2C0CF-A136-410F-8E64-D17F741A4CCF}" type="datetime1">
              <a:rPr lang="en-US" smtClean="0"/>
              <a:t>6/23/2013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5A4C8-BB63-41B0-8AEC-F810D3769C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2436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3CEF5-4EEE-49BB-A2CE-C4FB3F72B1D3}" type="datetime1">
              <a:rPr lang="en-US" smtClean="0"/>
              <a:t>6/23/2013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5A4C8-BB63-41B0-8AEC-F810D3769C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5528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FF6DE-C853-4FBB-87F2-FE5615DEA406}" type="datetime1">
              <a:rPr lang="en-US" smtClean="0"/>
              <a:t>6/23/2013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5A4C8-BB63-41B0-8AEC-F810D3769C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0758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C61AF-0DEC-4A72-82CD-AFF95118D0DC}" type="datetime1">
              <a:rPr lang="en-US" smtClean="0"/>
              <a:t>6/23/2013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5A4C8-BB63-41B0-8AEC-F810D3769C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1332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EF372-54A1-4F4E-BE64-E8923C5FE677}" type="datetime1">
              <a:rPr lang="en-US" smtClean="0"/>
              <a:t>6/23/2013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5A4C8-BB63-41B0-8AEC-F810D3769C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2813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BDE3C-EAF5-419D-AC70-6DFA691DCA0D}" type="datetime1">
              <a:rPr lang="en-US" smtClean="0"/>
              <a:t>6/23/2013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5A4C8-BB63-41B0-8AEC-F810D3769C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623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87E20-3A56-4249-A153-2A1BEF7A6569}" type="datetime1">
              <a:rPr lang="en-US" smtClean="0"/>
              <a:t>6/23/2013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5A4C8-BB63-41B0-8AEC-F810D3769C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6925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E2E9F-2EA8-4260-BAEB-CC5BD0E22B11}" type="datetime1">
              <a:rPr lang="en-US" smtClean="0"/>
              <a:t>6/23/2013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5A4C8-BB63-41B0-8AEC-F810D3769C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1862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A34E9-97BF-47A6-AE4F-5AB53D318B5C}" type="datetime1">
              <a:rPr lang="en-US" smtClean="0"/>
              <a:t>6/23/2013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5A4C8-BB63-41B0-8AEC-F810D3769C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6215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D9618-0FAA-4B3D-8E80-83AD39A0B0D6}" type="datetime1">
              <a:rPr lang="en-US" smtClean="0"/>
              <a:t>6/23/2013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5A4C8-BB63-41B0-8AEC-F810D3769C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102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E0FBB-20ED-4D9E-A140-EC295411C6D1}" type="datetime1">
              <a:rPr lang="en-US" smtClean="0"/>
              <a:t>6/23/2013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5A4C8-BB63-41B0-8AEC-F810D3769C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0127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15000"/>
            <a:lum/>
          </a:blip>
          <a:srcRect/>
          <a:stretch>
            <a:fillRect l="6000" t="20000" r="15000" b="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8D024B-1150-4D5C-8FBB-5AC72BCC6629}" type="datetime1">
              <a:rPr lang="en-US" smtClean="0"/>
              <a:t>6/23/2013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35A4C8-BB63-41B0-8AEC-F810D3769C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9602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gi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://data.worldbank.org/country/china" TargetMode="External"/><Relationship Id="rId13" Type="http://schemas.openxmlformats.org/officeDocument/2006/relationships/hyperlink" Target="http://data.worldbank.org/country/lebanon" TargetMode="External"/><Relationship Id="rId18" Type="http://schemas.openxmlformats.org/officeDocument/2006/relationships/hyperlink" Target="http://data.worldbank.org/country/saudi-arabia" TargetMode="External"/><Relationship Id="rId3" Type="http://schemas.openxmlformats.org/officeDocument/2006/relationships/image" Target="../media/image3.png"/><Relationship Id="rId7" Type="http://schemas.openxmlformats.org/officeDocument/2006/relationships/hyperlink" Target="http://data.worldbank.org/country/brazil" TargetMode="External"/><Relationship Id="rId12" Type="http://schemas.openxmlformats.org/officeDocument/2006/relationships/hyperlink" Target="http://data.worldbank.org/country/italy" TargetMode="External"/><Relationship Id="rId17" Type="http://schemas.openxmlformats.org/officeDocument/2006/relationships/hyperlink" Target="http://data.worldbank.org/country/philippines" TargetMode="External"/><Relationship Id="rId2" Type="http://schemas.openxmlformats.org/officeDocument/2006/relationships/notesSlide" Target="../notesSlides/notesSlide12.xml"/><Relationship Id="rId16" Type="http://schemas.openxmlformats.org/officeDocument/2006/relationships/hyperlink" Target="http://data.worldbank.org/country/pakistan" TargetMode="External"/><Relationship Id="rId20" Type="http://schemas.openxmlformats.org/officeDocument/2006/relationships/hyperlink" Target="http://data.worldbank.org/country/united-states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data.worldbank.org/indicator/TX.VAL.TECH.CD?order=wbapi_data_value_2010+wbapi_data_value+wbapi_data_value-last&amp;sort=asc" TargetMode="External"/><Relationship Id="rId11" Type="http://schemas.openxmlformats.org/officeDocument/2006/relationships/hyperlink" Target="http://data.worldbank.org/country/indonesia" TargetMode="External"/><Relationship Id="rId5" Type="http://schemas.openxmlformats.org/officeDocument/2006/relationships/hyperlink" Target="http://data.worldbank.org/indicator/TX.VAL.TECH.CD?order=wbapi_data_value_2009+wbapi_data_value&amp;sort=asc" TargetMode="External"/><Relationship Id="rId15" Type="http://schemas.openxmlformats.org/officeDocument/2006/relationships/hyperlink" Target="http://data.worldbank.org/country/morocco" TargetMode="External"/><Relationship Id="rId10" Type="http://schemas.openxmlformats.org/officeDocument/2006/relationships/hyperlink" Target="http://data.worldbank.org/country/india" TargetMode="External"/><Relationship Id="rId19" Type="http://schemas.openxmlformats.org/officeDocument/2006/relationships/hyperlink" Target="http://data.worldbank.org/country/turkey" TargetMode="External"/><Relationship Id="rId4" Type="http://schemas.openxmlformats.org/officeDocument/2006/relationships/hyperlink" Target="http://data.worldbank.org/indicator/TX.VAL.TECH.CD?order=wbapi_data_value_2008+wbapi_data_value+wbapi_data_value-first&amp;sort=asc" TargetMode="External"/><Relationship Id="rId9" Type="http://schemas.openxmlformats.org/officeDocument/2006/relationships/hyperlink" Target="http://data.worldbank.org/country/greece" TargetMode="External"/><Relationship Id="rId14" Type="http://schemas.openxmlformats.org/officeDocument/2006/relationships/hyperlink" Target="http://data.worldbank.org/country/mexico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gi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3.png"/><Relationship Id="rId7" Type="http://schemas.openxmlformats.org/officeDocument/2006/relationships/hyperlink" Target="//upload.wikimedia.org/wikipedia/commons/c/c8/Israeli_Stop_Sign.svg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hyperlink" Target="http://www.orwelltoday.com/headscratch.jpg" TargetMode="External"/><Relationship Id="rId4" Type="http://schemas.openxmlformats.org/officeDocument/2006/relationships/image" Target="../media/image4.gif"/><Relationship Id="rId9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78430-8683-4ABB-8B93-35A5C0E1A1B8}" type="datetime1">
              <a:rPr lang="en-US" smtClean="0"/>
              <a:t>6/23/2013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5A4C8-BB63-41B0-8AEC-F810D3769CA3}" type="slidenum">
              <a:rPr lang="en-US" smtClean="0"/>
              <a:pPr/>
              <a:t>1</a:t>
            </a:fld>
            <a:endParaRPr lang="en-US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597" y="116632"/>
            <a:ext cx="8959403" cy="64754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1979712" y="1556792"/>
            <a:ext cx="7019217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sz="4400" b="1" dirty="0" smtClean="0">
                <a:latin typeface="Times New Roman" pitchFamily="18" charset="0"/>
                <a:cs typeface="Times New Roman" pitchFamily="18" charset="0"/>
              </a:rPr>
              <a:t>دور التعلم الالكتروني في بناء مجتمع المعرفة</a:t>
            </a:r>
            <a:endParaRPr lang="en-US" sz="4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E-Learning Role in Building</a:t>
            </a:r>
            <a:r>
              <a:rPr lang="ar-SA" sz="4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a  Knowledge Society</a:t>
            </a:r>
            <a:endParaRPr lang="en-US" sz="4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4514412" y="4509120"/>
            <a:ext cx="409003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2400" b="1" dirty="0" smtClean="0">
                <a:latin typeface="Times New Roman" pitchFamily="18" charset="0"/>
                <a:cs typeface="Times New Roman" pitchFamily="18" charset="0"/>
              </a:rPr>
              <a:t>محمد بن ابراهيم السويل</a:t>
            </a:r>
          </a:p>
          <a:p>
            <a:pPr algn="ctr"/>
            <a:r>
              <a:rPr lang="ar-SA" sz="2400" b="1" dirty="0" smtClean="0">
                <a:latin typeface="Times New Roman" pitchFamily="18" charset="0"/>
                <a:cs typeface="Times New Roman" pitchFamily="18" charset="0"/>
              </a:rPr>
              <a:t>مدينة الملك عبد العزيز للعلوم والتقنية</a:t>
            </a: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M. I. Al-Suwaiyel</a:t>
            </a:r>
          </a:p>
          <a:p>
            <a:pPr algn="ctr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KACST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Subtitle 2"/>
          <p:cNvSpPr>
            <a:spLocks noGrp="1"/>
          </p:cNvSpPr>
          <p:nvPr>
            <p:ph type="subTitle" idx="4294967295"/>
          </p:nvPr>
        </p:nvSpPr>
        <p:spPr>
          <a:xfrm>
            <a:off x="1981200" y="4276740"/>
            <a:ext cx="5381625" cy="1866904"/>
          </a:xfrm>
          <a:prstGeom prst="rect">
            <a:avLst/>
          </a:prstGeom>
        </p:spPr>
        <p:txBody>
          <a:bodyPr lIns="45720" rIns="45720" anchor="ctr">
            <a:normAutofit/>
          </a:bodyPr>
          <a:lstStyle/>
          <a:p>
            <a:pPr marL="0" indent="0" algn="ctr" eaLnBrk="0" fontAlgn="base" hangingPunct="0">
              <a:lnSpc>
                <a:spcPct val="80000"/>
              </a:lnSpc>
              <a:spcAft>
                <a:spcPct val="0"/>
              </a:spcAft>
              <a:buClr>
                <a:schemeClr val="hlink"/>
              </a:buClr>
              <a:buNone/>
              <a:defRPr/>
            </a:pPr>
            <a:endParaRPr lang="en-US" sz="2000" dirty="0" smtClean="0">
              <a:solidFill>
                <a:srgbClr val="595959"/>
              </a:solidFill>
              <a:latin typeface="Century Gothic" pitchFamily="34" charset="0"/>
              <a:ea typeface="ＭＳ Ｐゴシック" charset="-128"/>
              <a:cs typeface="ＭＳ Ｐゴシック" pitchFamily="-106" charset="-128"/>
            </a:endParaRPr>
          </a:p>
          <a:p>
            <a:pPr marL="0" indent="0" algn="ctr" eaLnBrk="0" fontAlgn="base" hangingPunct="0">
              <a:lnSpc>
                <a:spcPct val="80000"/>
              </a:lnSpc>
              <a:spcAft>
                <a:spcPct val="0"/>
              </a:spcAft>
              <a:buClr>
                <a:schemeClr val="hlink"/>
              </a:buClr>
              <a:buNone/>
              <a:defRPr/>
            </a:pPr>
            <a:endParaRPr lang="en-US" sz="2000" dirty="0" smtClean="0">
              <a:solidFill>
                <a:srgbClr val="595959"/>
              </a:solidFill>
              <a:latin typeface="Century Gothic" pitchFamily="34" charset="0"/>
              <a:ea typeface="ＭＳ Ｐゴシック" charset="-128"/>
              <a:cs typeface="ＭＳ Ｐゴシック" pitchFamily="-106" charset="-128"/>
            </a:endParaRPr>
          </a:p>
          <a:p>
            <a:pPr marL="0" indent="0" algn="ctr" eaLnBrk="0" fontAlgn="base" hangingPunct="0">
              <a:lnSpc>
                <a:spcPct val="80000"/>
              </a:lnSpc>
              <a:spcAft>
                <a:spcPct val="0"/>
              </a:spcAft>
              <a:buClr>
                <a:schemeClr val="hlink"/>
              </a:buClr>
              <a:buNone/>
              <a:defRPr/>
            </a:pPr>
            <a:endParaRPr lang="en-US" sz="2000" dirty="0" smtClean="0">
              <a:solidFill>
                <a:srgbClr val="595959"/>
              </a:solidFill>
              <a:latin typeface="Century Gothic" pitchFamily="34" charset="0"/>
              <a:ea typeface="ＭＳ Ｐゴシック" charset="-128"/>
              <a:cs typeface="ＭＳ Ｐゴシック" pitchFamily="-106" charset="-128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85800" y="1700808"/>
            <a:ext cx="7772400" cy="3240360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>
              <a:spcAft>
                <a:spcPts val="1200"/>
              </a:spcAft>
            </a:pPr>
            <a:r>
              <a:rPr lang="ar-SA" sz="3600" b="1" dirty="0" smtClean="0">
                <a:cs typeface="+mn-cs"/>
              </a:rPr>
              <a:t/>
            </a:r>
            <a:br>
              <a:rPr lang="ar-SA" sz="3600" b="1" dirty="0" smtClean="0">
                <a:cs typeface="+mn-cs"/>
              </a:rPr>
            </a:br>
            <a:r>
              <a:rPr lang="ar-AE" sz="3600" b="1" dirty="0" smtClean="0">
                <a:cs typeface="+mn-cs"/>
              </a:rPr>
              <a:t/>
            </a:r>
            <a:br>
              <a:rPr lang="ar-AE" sz="3600" b="1" dirty="0" smtClean="0">
                <a:cs typeface="+mn-cs"/>
              </a:rPr>
            </a:br>
            <a:r>
              <a:rPr lang="ar-SA" sz="8600" b="1" dirty="0" smtClean="0">
                <a:latin typeface="Times New Roman" pitchFamily="18" charset="0"/>
                <a:cs typeface="Times New Roman" pitchFamily="18" charset="0"/>
              </a:rPr>
              <a:t>شكرا!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rtl="1">
              <a:spcAft>
                <a:spcPts val="1200"/>
              </a:spcAft>
            </a:pPr>
            <a:endParaRPr lang="en-US" b="1" dirty="0"/>
          </a:p>
          <a:p>
            <a:pPr rtl="1">
              <a:spcAft>
                <a:spcPts val="1200"/>
              </a:spcAft>
            </a:pP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THANK YOU!</a:t>
            </a:r>
            <a:endParaRPr lang="ar-SA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C81EB-4E45-4574-9B26-6031472DCE60}" type="datetime1">
              <a:rPr lang="en-US" smtClean="0"/>
              <a:t>6/23/2013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5A4C8-BB63-41B0-8AEC-F810D3769CA3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7" name="Picture 8" descr="POWERPOINT_TEMP.psd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28504" y="26018"/>
            <a:ext cx="1080000" cy="7619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166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Subtitle 2"/>
          <p:cNvSpPr>
            <a:spLocks noGrp="1"/>
          </p:cNvSpPr>
          <p:nvPr>
            <p:ph type="subTitle" idx="4294967295"/>
          </p:nvPr>
        </p:nvSpPr>
        <p:spPr>
          <a:xfrm>
            <a:off x="1981200" y="4276740"/>
            <a:ext cx="5381625" cy="1866904"/>
          </a:xfrm>
          <a:prstGeom prst="rect">
            <a:avLst/>
          </a:prstGeom>
        </p:spPr>
        <p:txBody>
          <a:bodyPr lIns="45720" rIns="45720" anchor="ctr">
            <a:normAutofit/>
          </a:bodyPr>
          <a:lstStyle/>
          <a:p>
            <a:pPr marL="0" indent="0" algn="ctr" eaLnBrk="0" fontAlgn="base" hangingPunct="0">
              <a:lnSpc>
                <a:spcPct val="80000"/>
              </a:lnSpc>
              <a:spcAft>
                <a:spcPct val="0"/>
              </a:spcAft>
              <a:buClr>
                <a:schemeClr val="hlink"/>
              </a:buClr>
              <a:buNone/>
              <a:defRPr/>
            </a:pPr>
            <a:endParaRPr lang="en-US" sz="2000" dirty="0" smtClean="0">
              <a:solidFill>
                <a:srgbClr val="595959"/>
              </a:solidFill>
              <a:latin typeface="Century Gothic" pitchFamily="34" charset="0"/>
              <a:ea typeface="ＭＳ Ｐゴシック" charset="-128"/>
              <a:cs typeface="ＭＳ Ｐゴシック" pitchFamily="-106" charset="-128"/>
            </a:endParaRPr>
          </a:p>
          <a:p>
            <a:pPr marL="0" indent="0" algn="ctr" eaLnBrk="0" fontAlgn="base" hangingPunct="0">
              <a:lnSpc>
                <a:spcPct val="80000"/>
              </a:lnSpc>
              <a:spcAft>
                <a:spcPct val="0"/>
              </a:spcAft>
              <a:buClr>
                <a:schemeClr val="hlink"/>
              </a:buClr>
              <a:buNone/>
              <a:defRPr/>
            </a:pPr>
            <a:endParaRPr lang="en-US" sz="2000" dirty="0" smtClean="0">
              <a:solidFill>
                <a:srgbClr val="595959"/>
              </a:solidFill>
              <a:latin typeface="Century Gothic" pitchFamily="34" charset="0"/>
              <a:ea typeface="ＭＳ Ｐゴシック" charset="-128"/>
              <a:cs typeface="ＭＳ Ｐゴシック" pitchFamily="-106" charset="-128"/>
            </a:endParaRPr>
          </a:p>
          <a:p>
            <a:pPr marL="0" indent="0" algn="ctr" eaLnBrk="0" fontAlgn="base" hangingPunct="0">
              <a:lnSpc>
                <a:spcPct val="80000"/>
              </a:lnSpc>
              <a:spcAft>
                <a:spcPct val="0"/>
              </a:spcAft>
              <a:buClr>
                <a:schemeClr val="hlink"/>
              </a:buClr>
              <a:buNone/>
              <a:defRPr/>
            </a:pPr>
            <a:endParaRPr lang="en-US" sz="2000" dirty="0" smtClean="0">
              <a:solidFill>
                <a:srgbClr val="595959"/>
              </a:solidFill>
              <a:latin typeface="Century Gothic" pitchFamily="34" charset="0"/>
              <a:ea typeface="ＭＳ Ｐゴシック" charset="-128"/>
              <a:cs typeface="ＭＳ Ｐゴシック" pitchFamily="-106" charset="-128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8437C-1A59-49FA-AB90-BDDD3B424057}" type="datetime1">
              <a:rPr lang="en-US" smtClean="0"/>
              <a:t>6/23/2013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5A4C8-BB63-41B0-8AEC-F810D3769CA3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6" name="Picture 8" descr="POWERPOINT_TEMP.psd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28504" y="26018"/>
            <a:ext cx="1080000" cy="7619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/>
          <p:nvPr/>
        </p:nvSpPr>
        <p:spPr>
          <a:xfrm>
            <a:off x="395536" y="1052736"/>
            <a:ext cx="820891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Blip>
                <a:blip r:embed="rId4"/>
              </a:buBlip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Saudi ICT Infrastructure: 2012 CITC Statistics</a:t>
            </a:r>
          </a:p>
          <a:p>
            <a:pPr marL="285750" indent="-285750">
              <a:buBlip>
                <a:blip r:embed="rId4"/>
              </a:buBlip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Blip>
                <a:blip r:embed="rId4"/>
              </a:buBlip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Fixed Lines 4.8 Million, out of Which 3.4 Million are residential, or 67.5 % penetration rate.</a:t>
            </a:r>
          </a:p>
          <a:p>
            <a:pPr marL="285750" indent="-285750">
              <a:buBlip>
                <a:blip r:embed="rId4"/>
              </a:buBlip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Mobile Subscriptions: 53.5 Million, out of which 83% are prepaid. 181.2% penetration rate of Mobile phones</a:t>
            </a:r>
          </a:p>
          <a:p>
            <a:pPr marL="285750" indent="-285750">
              <a:buBlip>
                <a:blip r:embed="rId4"/>
              </a:buBlip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Internet Users 15.5 Million, 52% penetration rate. </a:t>
            </a:r>
          </a:p>
          <a:p>
            <a:pPr marL="285750" indent="-285750">
              <a:buBlip>
                <a:blip r:embed="rId4"/>
              </a:buBlip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Broadband Subscriptions 12 Million, Penetration rate 40%.</a:t>
            </a:r>
          </a:p>
          <a:p>
            <a:pPr marL="285750" indent="-285750">
              <a:buBlip>
                <a:blip r:embed="rId4"/>
              </a:buBlip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DSL Subscription 2.4 Million, Penetration rate 37%.</a:t>
            </a:r>
          </a:p>
          <a:p>
            <a:pPr marL="285750" indent="-285750">
              <a:buBlip>
                <a:blip r:embed="rId4"/>
              </a:buBlip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95536" y="4509120"/>
            <a:ext cx="8352928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R&amp;D Spending in 2012: 0.723 %of GDP Government Funds and 0.313 %of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GDP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Non-Government Funds, i.e.  total in 2012: 1.036%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R&amp;D Spending 3.751% of the 2012 budget.</a:t>
            </a:r>
          </a:p>
          <a:p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* “Technology and Innovation Status in Saudi Arabia”. 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KACST report in press.</a:t>
            </a:r>
            <a:endParaRPr lang="en-US" sz="1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9256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Subtitle 2"/>
          <p:cNvSpPr>
            <a:spLocks noGrp="1"/>
          </p:cNvSpPr>
          <p:nvPr>
            <p:ph type="subTitle" idx="4294967295"/>
          </p:nvPr>
        </p:nvSpPr>
        <p:spPr>
          <a:xfrm>
            <a:off x="1981200" y="4276740"/>
            <a:ext cx="5381625" cy="1866904"/>
          </a:xfrm>
          <a:prstGeom prst="rect">
            <a:avLst/>
          </a:prstGeom>
        </p:spPr>
        <p:txBody>
          <a:bodyPr lIns="45720" rIns="45720" anchor="ctr">
            <a:normAutofit/>
          </a:bodyPr>
          <a:lstStyle/>
          <a:p>
            <a:pPr marL="0" indent="0" algn="ctr" eaLnBrk="0" fontAlgn="base" hangingPunct="0">
              <a:lnSpc>
                <a:spcPct val="80000"/>
              </a:lnSpc>
              <a:spcAft>
                <a:spcPct val="0"/>
              </a:spcAft>
              <a:buClr>
                <a:schemeClr val="hlink"/>
              </a:buClr>
              <a:buNone/>
              <a:defRPr/>
            </a:pPr>
            <a:endParaRPr lang="en-US" sz="2000" dirty="0" smtClean="0">
              <a:solidFill>
                <a:srgbClr val="595959"/>
              </a:solidFill>
              <a:latin typeface="Century Gothic" pitchFamily="34" charset="0"/>
              <a:ea typeface="ＭＳ Ｐゴシック" charset="-128"/>
              <a:cs typeface="ＭＳ Ｐゴシック" pitchFamily="-106" charset="-128"/>
            </a:endParaRPr>
          </a:p>
          <a:p>
            <a:pPr marL="0" indent="0" algn="ctr" eaLnBrk="0" fontAlgn="base" hangingPunct="0">
              <a:lnSpc>
                <a:spcPct val="80000"/>
              </a:lnSpc>
              <a:spcAft>
                <a:spcPct val="0"/>
              </a:spcAft>
              <a:buClr>
                <a:schemeClr val="hlink"/>
              </a:buClr>
              <a:buNone/>
              <a:defRPr/>
            </a:pPr>
            <a:endParaRPr lang="en-US" sz="2000" dirty="0" smtClean="0">
              <a:solidFill>
                <a:srgbClr val="595959"/>
              </a:solidFill>
              <a:latin typeface="Century Gothic" pitchFamily="34" charset="0"/>
              <a:ea typeface="ＭＳ Ｐゴシック" charset="-128"/>
              <a:cs typeface="ＭＳ Ｐゴシック" pitchFamily="-106" charset="-128"/>
            </a:endParaRPr>
          </a:p>
          <a:p>
            <a:pPr marL="0" indent="0" algn="ctr" eaLnBrk="0" fontAlgn="base" hangingPunct="0">
              <a:lnSpc>
                <a:spcPct val="80000"/>
              </a:lnSpc>
              <a:spcAft>
                <a:spcPct val="0"/>
              </a:spcAft>
              <a:buClr>
                <a:schemeClr val="hlink"/>
              </a:buClr>
              <a:buNone/>
              <a:defRPr/>
            </a:pPr>
            <a:endParaRPr lang="en-US" sz="2000" dirty="0" smtClean="0">
              <a:solidFill>
                <a:srgbClr val="595959"/>
              </a:solidFill>
              <a:latin typeface="Century Gothic" pitchFamily="34" charset="0"/>
              <a:ea typeface="ＭＳ Ｐゴシック" charset="-128"/>
              <a:cs typeface="ＭＳ Ｐゴシック" pitchFamily="-106" charset="-128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C81EB-4E45-4574-9B26-6031472DCE60}" type="datetime1">
              <a:rPr lang="en-US" smtClean="0"/>
              <a:t>6/23/2013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5A4C8-BB63-41B0-8AEC-F810D3769CA3}" type="slidenum">
              <a:rPr lang="en-US" smtClean="0"/>
              <a:pPr/>
              <a:t>12</a:t>
            </a:fld>
            <a:endParaRPr lang="en-US"/>
          </a:p>
        </p:txBody>
      </p:sp>
      <p:pic>
        <p:nvPicPr>
          <p:cNvPr id="7" name="Picture 8" descr="POWERPOINT_TEMP.psd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28504" y="26018"/>
            <a:ext cx="1080000" cy="7619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07504" y="116632"/>
            <a:ext cx="8208912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High-technology exports (current US$) </a:t>
            </a:r>
            <a:endParaRPr kumimoji="0" 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High-technology exports are products with high R&amp;D intensity, such as in aerospace, computers, pharmaceuticals, scientific instruments, and electrical machinery. Data are</a:t>
            </a:r>
            <a:r>
              <a:rPr kumimoji="0" lang="ar-S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in current U.S. dollars.</a:t>
            </a:r>
            <a:r>
              <a:rPr kumimoji="0" lang="ar-S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United Nations, Comrade database.</a:t>
            </a:r>
            <a:r>
              <a:rPr kumimoji="0" lang="ar-S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Catalog Sources World Development Indicators.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6526984"/>
              </p:ext>
            </p:extLst>
          </p:nvPr>
        </p:nvGraphicFramePr>
        <p:xfrm>
          <a:off x="457200" y="1700808"/>
          <a:ext cx="8229600" cy="496290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country 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9525" marR="152400" marT="9525" marB="9525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u="sng">
                          <a:effectLst/>
                          <a:latin typeface="Times New Roman" pitchFamily="18" charset="0"/>
                          <a:cs typeface="Times New Roman" pitchFamily="18" charset="0"/>
                          <a:hlinkClick r:id="rId4" tooltip="sort by 2008"/>
                        </a:rPr>
                        <a:t>2008</a:t>
                      </a:r>
                      <a:endParaRPr lang="en-US" sz="1400">
                        <a:effectLst/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9525" marR="152400" marT="9525" marB="9525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u="sng">
                          <a:effectLst/>
                          <a:latin typeface="Times New Roman" pitchFamily="18" charset="0"/>
                          <a:cs typeface="Times New Roman" pitchFamily="18" charset="0"/>
                          <a:hlinkClick r:id="rId5" tooltip="sort by 2009"/>
                        </a:rPr>
                        <a:t>2009</a:t>
                      </a:r>
                      <a:endParaRPr lang="en-US" sz="1400">
                        <a:effectLst/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9525" marR="152400" marT="9525" marB="9525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u="sng" dirty="0">
                          <a:effectLst/>
                          <a:latin typeface="Times New Roman" pitchFamily="18" charset="0"/>
                          <a:cs typeface="Times New Roman" pitchFamily="18" charset="0"/>
                          <a:hlinkClick r:id="rId6" tooltip="sort by 2010"/>
                        </a:rPr>
                        <a:t>2010</a:t>
                      </a:r>
                      <a:endParaRPr lang="en-US" sz="1400" dirty="0">
                        <a:effectLst/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9525" marR="152400" marT="9525" marB="9525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u="sng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hlinkClick r:id="rId7"/>
                        </a:rPr>
                        <a:t>Brazil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T="15240" marB="1524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10,285,555,636</a:t>
                      </a:r>
                      <a:endParaRPr lang="en-US" sz="1400">
                        <a:effectLst/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T="15240" marB="1524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7,896,042,718</a:t>
                      </a:r>
                      <a:endParaRPr lang="en-US" sz="1400">
                        <a:effectLst/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T="15240" marB="1524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8,121,872,800</a:t>
                      </a:r>
                      <a:endParaRPr lang="en-US" sz="1400">
                        <a:effectLst/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T="15240" marB="15240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u="sng" dirty="0">
                          <a:solidFill>
                            <a:schemeClr val="tx2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hlinkClick r:id="rId8"/>
                        </a:rPr>
                        <a:t>China</a:t>
                      </a:r>
                      <a:endParaRPr lang="en-US" sz="1400" b="1" dirty="0">
                        <a:solidFill>
                          <a:schemeClr val="tx2">
                            <a:lumMod val="40000"/>
                            <a:lumOff val="60000"/>
                          </a:schemeClr>
                        </a:solidFill>
                        <a:effectLst/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T="15240" marB="1524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340,117,842,217</a:t>
                      </a:r>
                      <a:endParaRPr lang="en-US" sz="1400">
                        <a:effectLst/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T="15240" marB="1524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309,600,892,370</a:t>
                      </a:r>
                      <a:endParaRPr lang="en-US" sz="1400">
                        <a:effectLst/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T="15240" marB="1524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406,089,687,684</a:t>
                      </a:r>
                      <a:endParaRPr lang="en-US" sz="1400">
                        <a:effectLst/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T="15240" marB="15240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u="sng" dirty="0">
                          <a:solidFill>
                            <a:schemeClr val="tx2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hlinkClick r:id="rId9"/>
                        </a:rPr>
                        <a:t>Greece</a:t>
                      </a:r>
                      <a:endParaRPr lang="en-US" sz="1400" b="1" dirty="0">
                        <a:solidFill>
                          <a:schemeClr val="tx2">
                            <a:lumMod val="40000"/>
                            <a:lumOff val="60000"/>
                          </a:schemeClr>
                        </a:solidFill>
                        <a:effectLst/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T="15240" marB="1524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1,291,331,588</a:t>
                      </a:r>
                      <a:endParaRPr lang="en-US" sz="1400">
                        <a:effectLst/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T="15240" marB="1524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1,169,513,724</a:t>
                      </a:r>
                      <a:endParaRPr lang="en-US" sz="1400">
                        <a:effectLst/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T="15240" marB="1524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1,089,838,278</a:t>
                      </a:r>
                      <a:endParaRPr lang="en-US" sz="1400">
                        <a:effectLst/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T="15240" marB="15240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u="sng" dirty="0">
                          <a:solidFill>
                            <a:schemeClr val="tx2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hlinkClick r:id="rId10"/>
                        </a:rPr>
                        <a:t>India</a:t>
                      </a:r>
                      <a:endParaRPr lang="en-US" sz="1400" b="1" dirty="0">
                        <a:solidFill>
                          <a:schemeClr val="tx2">
                            <a:lumMod val="40000"/>
                            <a:lumOff val="60000"/>
                          </a:schemeClr>
                        </a:solidFill>
                        <a:effectLst/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T="15240" marB="1524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7,738,414,135</a:t>
                      </a:r>
                      <a:endParaRPr lang="en-US" sz="1400">
                        <a:effectLst/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T="15240" marB="1524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10,728,448,006</a:t>
                      </a:r>
                      <a:endParaRPr lang="en-US" sz="1400">
                        <a:effectLst/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T="15240" marB="1524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10,086,626,314</a:t>
                      </a:r>
                      <a:endParaRPr lang="en-US" sz="1400">
                        <a:effectLst/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T="15240" marB="15240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u="sng" dirty="0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hlinkClick r:id="rId11"/>
                        </a:rPr>
                        <a:t>Indonesia</a:t>
                      </a:r>
                      <a:endParaRPr lang="en-US" sz="1400" b="1" dirty="0">
                        <a:solidFill>
                          <a:schemeClr val="accent3">
                            <a:lumMod val="60000"/>
                            <a:lumOff val="40000"/>
                          </a:schemeClr>
                        </a:solidFill>
                        <a:effectLst/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T="15240" marB="1524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5,762,686,044</a:t>
                      </a:r>
                      <a:endParaRPr lang="en-US" sz="1400">
                        <a:effectLst/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T="15240" marB="1524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6,038,545,109</a:t>
                      </a:r>
                      <a:endParaRPr lang="en-US" sz="1400">
                        <a:effectLst/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T="15240" marB="1524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6,673,355,345</a:t>
                      </a:r>
                      <a:endParaRPr lang="en-US" sz="1400">
                        <a:effectLst/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T="15240" marB="15240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u="sng" dirty="0">
                          <a:solidFill>
                            <a:schemeClr val="tx2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hlinkClick r:id="rId12"/>
                        </a:rPr>
                        <a:t>Italy</a:t>
                      </a:r>
                      <a:endParaRPr lang="en-US" sz="1400" b="1" dirty="0">
                        <a:solidFill>
                          <a:schemeClr val="tx2">
                            <a:lumMod val="40000"/>
                            <a:lumOff val="60000"/>
                          </a:schemeClr>
                        </a:solidFill>
                        <a:effectLst/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T="15240" marB="1524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28,813,005,956</a:t>
                      </a:r>
                      <a:endParaRPr lang="en-US" sz="1400">
                        <a:effectLst/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T="15240" marB="1524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25,027,190,920</a:t>
                      </a:r>
                      <a:endParaRPr lang="en-US" sz="1400">
                        <a:effectLst/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T="15240" marB="1524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26,365,997,708</a:t>
                      </a:r>
                      <a:endParaRPr lang="en-US" sz="1400">
                        <a:effectLst/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T="15240" marB="15240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u="sng" dirty="0">
                          <a:solidFill>
                            <a:schemeClr val="tx2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hlinkClick r:id="rId13"/>
                        </a:rPr>
                        <a:t>Lebanon</a:t>
                      </a:r>
                      <a:endParaRPr lang="en-US" sz="1400" b="1" dirty="0">
                        <a:solidFill>
                          <a:schemeClr val="tx2">
                            <a:lumMod val="40000"/>
                            <a:lumOff val="60000"/>
                          </a:schemeClr>
                        </a:solidFill>
                        <a:effectLst/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T="15240" marB="1524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55,103,881</a:t>
                      </a:r>
                      <a:endParaRPr lang="en-US" sz="1400">
                        <a:effectLst/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T="15240" marB="1524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86,790,410</a:t>
                      </a:r>
                      <a:endParaRPr lang="en-US" sz="1400">
                        <a:effectLst/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T="15240" marB="1524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278,555,999</a:t>
                      </a:r>
                      <a:endParaRPr lang="en-US" sz="1400">
                        <a:effectLst/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T="15240" marB="15240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u="sng" dirty="0">
                          <a:solidFill>
                            <a:schemeClr val="tx2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hlinkClick r:id="rId14"/>
                        </a:rPr>
                        <a:t>Mexico</a:t>
                      </a:r>
                      <a:endParaRPr lang="en-US" sz="1400" b="1" dirty="0">
                        <a:solidFill>
                          <a:schemeClr val="tx2">
                            <a:lumMod val="40000"/>
                            <a:lumOff val="60000"/>
                          </a:schemeClr>
                        </a:solidFill>
                        <a:effectLst/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T="15240" marB="1524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33,387,187,129</a:t>
                      </a:r>
                      <a:endParaRPr lang="en-US" sz="1400">
                        <a:effectLst/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T="15240" marB="1524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31,183,608,848</a:t>
                      </a:r>
                      <a:endParaRPr lang="en-US" sz="1400">
                        <a:effectLst/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T="15240" marB="1524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37,657,285,550</a:t>
                      </a:r>
                      <a:endParaRPr lang="en-US" sz="1400">
                        <a:effectLst/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T="15240" marB="15240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u="sng" dirty="0">
                          <a:solidFill>
                            <a:schemeClr val="tx2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hlinkClick r:id="rId15"/>
                        </a:rPr>
                        <a:t>Morocco</a:t>
                      </a:r>
                      <a:endParaRPr lang="en-US" sz="1400" b="1" dirty="0">
                        <a:solidFill>
                          <a:schemeClr val="tx2">
                            <a:lumMod val="40000"/>
                            <a:lumOff val="60000"/>
                          </a:schemeClr>
                        </a:solidFill>
                        <a:effectLst/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T="15240" marB="1524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771,383,917</a:t>
                      </a:r>
                      <a:endParaRPr lang="en-US" sz="1400">
                        <a:effectLst/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T="15240" marB="1524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664,566,954</a:t>
                      </a:r>
                      <a:endParaRPr lang="en-US" sz="1400">
                        <a:effectLst/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T="15240" marB="1524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897,323,698</a:t>
                      </a:r>
                      <a:endParaRPr lang="en-US" sz="1400">
                        <a:effectLst/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T="15240" marB="15240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u="sng" dirty="0">
                          <a:solidFill>
                            <a:schemeClr val="tx2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hlinkClick r:id="rId16"/>
                        </a:rPr>
                        <a:t>Pakistan</a:t>
                      </a:r>
                      <a:endParaRPr lang="en-US" sz="1400" b="1" dirty="0">
                        <a:solidFill>
                          <a:schemeClr val="tx2">
                            <a:lumMod val="40000"/>
                            <a:lumOff val="60000"/>
                          </a:schemeClr>
                        </a:solidFill>
                        <a:effectLst/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T="15240" marB="1524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270,489,462</a:t>
                      </a:r>
                      <a:endParaRPr lang="en-US" sz="1400" dirty="0">
                        <a:effectLst/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T="15240" marB="1524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226,813,073</a:t>
                      </a:r>
                      <a:endParaRPr lang="en-US" sz="1400">
                        <a:effectLst/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T="15240" marB="1524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262,070,065</a:t>
                      </a:r>
                      <a:endParaRPr lang="en-US" sz="1400">
                        <a:effectLst/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T="15240" marB="15240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u="sng" dirty="0">
                          <a:solidFill>
                            <a:schemeClr val="tx2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hlinkClick r:id="rId17"/>
                        </a:rPr>
                        <a:t>Philippines</a:t>
                      </a:r>
                      <a:endParaRPr lang="en-US" sz="1400" b="1" dirty="0">
                        <a:solidFill>
                          <a:schemeClr val="tx2">
                            <a:lumMod val="40000"/>
                            <a:lumOff val="60000"/>
                          </a:schemeClr>
                        </a:solidFill>
                        <a:effectLst/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T="15240" marB="1524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26,889,303,346</a:t>
                      </a:r>
                      <a:endParaRPr lang="en-US" sz="1400" dirty="0">
                        <a:effectLst/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T="15240" marB="1524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21,525,688,076</a:t>
                      </a:r>
                      <a:endParaRPr lang="en-US" sz="1400">
                        <a:effectLst/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T="15240" marB="1524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29,791,865,521</a:t>
                      </a:r>
                      <a:endParaRPr lang="en-US" sz="1400">
                        <a:effectLst/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T="15240" marB="15240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  <a:hlinkClick r:id="rId18"/>
                        </a:rPr>
                        <a:t>Saudi Arabia</a:t>
                      </a:r>
                      <a:endParaRPr lang="en-US" sz="1600" b="1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15240" marB="1524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 pitchFamily="18" charset="0"/>
                          <a:cs typeface="Times New Roman" pitchFamily="18" charset="0"/>
                        </a:rPr>
                        <a:t>85,194,506</a:t>
                      </a:r>
                    </a:p>
                  </a:txBody>
                  <a:tcPr marT="15240" marB="1524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 pitchFamily="18" charset="0"/>
                          <a:cs typeface="Times New Roman" pitchFamily="18" charset="0"/>
                        </a:rPr>
                        <a:t>39,837,656</a:t>
                      </a:r>
                    </a:p>
                  </a:txBody>
                  <a:tcPr marT="15240" marB="1524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 pitchFamily="18" charset="0"/>
                          <a:cs typeface="Times New Roman" pitchFamily="18" charset="0"/>
                        </a:rPr>
                        <a:t>200,938,649</a:t>
                      </a:r>
                    </a:p>
                  </a:txBody>
                  <a:tcPr marT="15240" marB="15240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u="sng" dirty="0">
                          <a:solidFill>
                            <a:schemeClr val="tx2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hlinkClick r:id="rId19"/>
                        </a:rPr>
                        <a:t>Turkey</a:t>
                      </a:r>
                      <a:endParaRPr lang="en-US" sz="1400" b="1" dirty="0">
                        <a:solidFill>
                          <a:schemeClr val="tx2">
                            <a:lumMod val="40000"/>
                            <a:lumOff val="60000"/>
                          </a:schemeClr>
                        </a:solidFill>
                        <a:effectLst/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T="15240" marB="1524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1,679,724,101</a:t>
                      </a:r>
                      <a:endParaRPr lang="en-US" sz="1400">
                        <a:effectLst/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T="15240" marB="1524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1,359,242,821</a:t>
                      </a:r>
                      <a:endParaRPr lang="en-US" sz="1400">
                        <a:effectLst/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T="15240" marB="1524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1,713,837,053</a:t>
                      </a:r>
                      <a:endParaRPr lang="en-US" sz="1400" dirty="0">
                        <a:effectLst/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T="15240" marB="15240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u="sng" dirty="0" smtClean="0">
                          <a:solidFill>
                            <a:schemeClr val="tx2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hlinkClick r:id="rId19"/>
                        </a:rPr>
                        <a:t>UAE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T="15240" marB="1524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204,925,025</a:t>
                      </a:r>
                      <a:endParaRPr lang="en-US" sz="1400">
                        <a:effectLst/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T="15240" marB="1524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23,373,326</a:t>
                      </a:r>
                      <a:endParaRPr lang="en-US" sz="1400">
                        <a:effectLst/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T="15240" marB="1524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50,474,248</a:t>
                      </a:r>
                      <a:endParaRPr lang="en-US" sz="1400">
                        <a:effectLst/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T="15240" marB="15240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u="sng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hlinkClick r:id="rId20"/>
                        </a:rPr>
                        <a:t>United States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T="15240" marB="1524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220,884,471,208</a:t>
                      </a:r>
                      <a:endParaRPr lang="en-US" sz="1400" dirty="0">
                        <a:effectLst/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T="15240" marB="1524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132,406,674,889</a:t>
                      </a:r>
                      <a:endParaRPr lang="en-US" sz="1400" dirty="0">
                        <a:effectLst/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T="15240" marB="1524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145,497,804,512</a:t>
                      </a:r>
                      <a:endParaRPr lang="en-US" sz="1400" dirty="0">
                        <a:effectLst/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T="15240" marB="1524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22012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8437C-1A59-49FA-AB90-BDDD3B424057}" type="datetime1">
              <a:rPr lang="en-US" smtClean="0"/>
              <a:t>6/23/2013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5A4C8-BB63-41B0-8AEC-F810D3769CA3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6" name="Picture 8" descr="POWERPOINT_TEMP.psd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28504" y="26018"/>
            <a:ext cx="1080000" cy="7619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/>
          <p:nvPr/>
        </p:nvSpPr>
        <p:spPr>
          <a:xfrm>
            <a:off x="107504" y="1124744"/>
            <a:ext cx="432048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Blip>
                <a:blip r:embed="rId4"/>
              </a:buBlip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 Knowledge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Society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is a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society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that is well educated and relies on generating knowledge, disseminating it and using it for the well being of all.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01094" y="4797152"/>
            <a:ext cx="458693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u="sng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Blip>
                <a:blip r:embed="rId4"/>
              </a:buBlip>
            </a:pPr>
            <a:r>
              <a:rPr lang="en-US" b="1" dirty="0"/>
              <a:t>E-learning is the </a:t>
            </a:r>
            <a:r>
              <a:rPr lang="en-US" b="1" dirty="0" smtClean="0"/>
              <a:t>computers </a:t>
            </a:r>
            <a:r>
              <a:rPr lang="en-US" b="1" dirty="0"/>
              <a:t>and </a:t>
            </a:r>
            <a:r>
              <a:rPr lang="en-US" b="1" dirty="0" smtClean="0"/>
              <a:t>communications-enabled </a:t>
            </a:r>
            <a:r>
              <a:rPr lang="en-US" b="1" dirty="0"/>
              <a:t>transfer of skills and knowledge. 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444208" y="476672"/>
            <a:ext cx="109998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تعريفات</a:t>
            </a:r>
            <a:endParaRPr lang="en-US" sz="28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788024" y="1243323"/>
            <a:ext cx="396044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r" rtl="1">
              <a:buBlip>
                <a:blip r:embed="rId4"/>
              </a:buBlip>
            </a:pPr>
            <a:r>
              <a:rPr lang="ar-SA" sz="2000" b="1" dirty="0" smtClean="0">
                <a:latin typeface="Times New Roman" pitchFamily="18" charset="0"/>
                <a:cs typeface="Times New Roman" pitchFamily="18" charset="0"/>
              </a:rPr>
              <a:t>مجتمع المعرفة هو مجتمع عالي الثقافة والتعليم ويقوم على الابتكار وتوليد المعرفة ونشرها واستخدامها لتحسين مستوى المعيشة.</a:t>
            </a:r>
            <a:endParaRPr lang="en-US" sz="20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718085" y="5013176"/>
            <a:ext cx="427005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r" rtl="1">
              <a:buBlip>
                <a:blip r:embed="rId4"/>
              </a:buBlip>
            </a:pPr>
            <a:r>
              <a:rPr lang="ar-SA" sz="2000" b="1" dirty="0" smtClean="0">
                <a:latin typeface="Times New Roman" pitchFamily="18" charset="0"/>
                <a:cs typeface="Times New Roman" pitchFamily="18" charset="0"/>
              </a:rPr>
              <a:t>التعلم الالكتروني هو نقل ونشر المهارات المعرفية باستخدام تقنيات الحاسبات والاتصالات. </a:t>
            </a:r>
          </a:p>
        </p:txBody>
      </p:sp>
      <p:sp>
        <p:nvSpPr>
          <p:cNvPr id="10" name="Rectangle 9"/>
          <p:cNvSpPr/>
          <p:nvPr/>
        </p:nvSpPr>
        <p:spPr>
          <a:xfrm>
            <a:off x="611560" y="319944"/>
            <a:ext cx="186140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Definitions</a:t>
            </a:r>
            <a:endParaRPr lang="en-US" sz="2800" b="1" dirty="0">
              <a:solidFill>
                <a:srgbClr val="00B050"/>
              </a:solidFill>
            </a:endParaRP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094" y="2628752"/>
            <a:ext cx="7991102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6547218" y="3295957"/>
            <a:ext cx="2440921" cy="107721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 </a:t>
            </a:r>
            <a:r>
              <a:rPr lang="en-US" sz="1600" b="1" dirty="0" smtClean="0"/>
              <a:t>Next ??</a:t>
            </a:r>
          </a:p>
          <a:p>
            <a:r>
              <a:rPr lang="en-US" sz="1600" b="1" dirty="0" smtClean="0"/>
              <a:t>Post Knowledge Society</a:t>
            </a:r>
          </a:p>
          <a:p>
            <a:r>
              <a:rPr lang="en-US" sz="1600" b="1" dirty="0" smtClean="0"/>
              <a:t>Green Knowledge Society</a:t>
            </a:r>
          </a:p>
          <a:p>
            <a:r>
              <a:rPr lang="en-US" sz="1600" b="1" dirty="0" smtClean="0"/>
              <a:t>….</a:t>
            </a:r>
          </a:p>
        </p:txBody>
      </p:sp>
    </p:spTree>
    <p:extLst>
      <p:ext uri="{BB962C8B-B14F-4D97-AF65-F5344CB8AC3E}">
        <p14:creationId xmlns:p14="http://schemas.microsoft.com/office/powerpoint/2010/main" val="1629256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Subtitle 2"/>
          <p:cNvSpPr>
            <a:spLocks noGrp="1"/>
          </p:cNvSpPr>
          <p:nvPr>
            <p:ph type="subTitle" idx="4294967295"/>
          </p:nvPr>
        </p:nvSpPr>
        <p:spPr>
          <a:xfrm>
            <a:off x="1981200" y="4276740"/>
            <a:ext cx="5381625" cy="1866904"/>
          </a:xfrm>
          <a:prstGeom prst="rect">
            <a:avLst/>
          </a:prstGeom>
        </p:spPr>
        <p:txBody>
          <a:bodyPr lIns="45720" rIns="45720" anchor="ctr">
            <a:normAutofit/>
          </a:bodyPr>
          <a:lstStyle/>
          <a:p>
            <a:pPr marL="0" indent="0" algn="ctr" eaLnBrk="0" fontAlgn="base" hangingPunct="0">
              <a:lnSpc>
                <a:spcPct val="80000"/>
              </a:lnSpc>
              <a:spcAft>
                <a:spcPct val="0"/>
              </a:spcAft>
              <a:buClr>
                <a:schemeClr val="hlink"/>
              </a:buClr>
              <a:buNone/>
              <a:defRPr/>
            </a:pPr>
            <a:endParaRPr lang="en-US" sz="2000" dirty="0" smtClean="0">
              <a:solidFill>
                <a:srgbClr val="595959"/>
              </a:solidFill>
              <a:latin typeface="Century Gothic" pitchFamily="34" charset="0"/>
              <a:ea typeface="ＭＳ Ｐゴシック" charset="-128"/>
              <a:cs typeface="ＭＳ Ｐゴシック" pitchFamily="-106" charset="-128"/>
            </a:endParaRPr>
          </a:p>
          <a:p>
            <a:pPr marL="0" indent="0" algn="ctr" eaLnBrk="0" fontAlgn="base" hangingPunct="0">
              <a:lnSpc>
                <a:spcPct val="80000"/>
              </a:lnSpc>
              <a:spcAft>
                <a:spcPct val="0"/>
              </a:spcAft>
              <a:buClr>
                <a:schemeClr val="hlink"/>
              </a:buClr>
              <a:buNone/>
              <a:defRPr/>
            </a:pPr>
            <a:endParaRPr lang="en-US" sz="2000" dirty="0" smtClean="0">
              <a:solidFill>
                <a:srgbClr val="595959"/>
              </a:solidFill>
              <a:latin typeface="Century Gothic" pitchFamily="34" charset="0"/>
              <a:ea typeface="ＭＳ Ｐゴシック" charset="-128"/>
              <a:cs typeface="ＭＳ Ｐゴシック" pitchFamily="-106" charset="-128"/>
            </a:endParaRPr>
          </a:p>
          <a:p>
            <a:pPr marL="0" indent="0" algn="ctr" eaLnBrk="0" fontAlgn="base" hangingPunct="0">
              <a:lnSpc>
                <a:spcPct val="80000"/>
              </a:lnSpc>
              <a:spcAft>
                <a:spcPct val="0"/>
              </a:spcAft>
              <a:buClr>
                <a:schemeClr val="hlink"/>
              </a:buClr>
              <a:buNone/>
              <a:defRPr/>
            </a:pPr>
            <a:endParaRPr lang="en-US" sz="2000" dirty="0" smtClean="0">
              <a:solidFill>
                <a:srgbClr val="595959"/>
              </a:solidFill>
              <a:latin typeface="Century Gothic" pitchFamily="34" charset="0"/>
              <a:ea typeface="ＭＳ Ｐゴシック" charset="-128"/>
              <a:cs typeface="ＭＳ Ｐゴシック" pitchFamily="-106" charset="-128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C81EB-4E45-4574-9B26-6031472DCE60}" type="datetime1">
              <a:rPr lang="en-US" smtClean="0"/>
              <a:t>6/23/2013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5A4C8-BB63-41B0-8AEC-F810D3769CA3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7" name="Picture 8" descr="POWERPOINT_TEMP.psd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28504" y="26018"/>
            <a:ext cx="1080000" cy="7619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/>
        </p:nvSpPr>
        <p:spPr>
          <a:xfrm>
            <a:off x="5543152" y="1484784"/>
            <a:ext cx="3060400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SA" sz="2400" b="1" dirty="0" smtClean="0">
                <a:latin typeface="Times New Roman" pitchFamily="18" charset="0"/>
                <a:cs typeface="Times New Roman" pitchFamily="18" charset="0"/>
              </a:rPr>
              <a:t>الطريق إلى مجتمع المعرفة</a:t>
            </a: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r" rtl="1"/>
            <a:endParaRPr lang="en-US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r" rtl="1">
              <a:buBlip>
                <a:blip r:embed="rId4"/>
              </a:buBlip>
            </a:pPr>
            <a:r>
              <a:rPr lang="ar-SA" sz="2000" b="1" dirty="0" smtClean="0">
                <a:latin typeface="Times New Roman" pitchFamily="18" charset="0"/>
                <a:cs typeface="Times New Roman" pitchFamily="18" charset="0"/>
              </a:rPr>
              <a:t>التعلم والتدريب هو المدخل الرئيسي وربما الوحيد إلى مجتمع المعرفة</a:t>
            </a:r>
          </a:p>
          <a:p>
            <a:pPr marL="342900" indent="-342900" algn="r" rtl="1">
              <a:buBlip>
                <a:blip r:embed="rId4"/>
              </a:buBlip>
            </a:pPr>
            <a:endParaRPr lang="ar-SA" sz="2000" b="1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r" rtl="1">
              <a:buBlip>
                <a:blip r:embed="rId4"/>
              </a:buBlip>
            </a:pPr>
            <a:r>
              <a:rPr lang="ar-SA" sz="2000" b="1" dirty="0" smtClean="0">
                <a:latin typeface="Times New Roman" pitchFamily="18" charset="0"/>
                <a:cs typeface="Times New Roman" pitchFamily="18" charset="0"/>
              </a:rPr>
              <a:t>التحدي الاكبر في عصرنا هذا هو إيصال تعليم وتدريب ما بعد المرحلة الثانوية إلى أكبر شريحة ممكنة من المجتمع</a:t>
            </a:r>
          </a:p>
          <a:p>
            <a:pPr marL="342900" indent="-342900" algn="r" rtl="1">
              <a:buBlip>
                <a:blip r:embed="rId4"/>
              </a:buBlip>
            </a:pPr>
            <a:endParaRPr lang="ar-SA" sz="2000" b="1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r" rtl="1">
              <a:buBlip>
                <a:blip r:embed="rId4"/>
              </a:buBlip>
            </a:pPr>
            <a:r>
              <a:rPr lang="ar-SA" sz="2000" b="1" dirty="0" smtClean="0">
                <a:latin typeface="Times New Roman" pitchFamily="18" charset="0"/>
                <a:cs typeface="Times New Roman" pitchFamily="18" charset="0"/>
              </a:rPr>
              <a:t>التعلم الإلكتروني، بكل مكوناته، هو أداة هامة جدا لنشر التعليم على أكبر نطاق ممكن</a:t>
            </a:r>
          </a:p>
        </p:txBody>
      </p:sp>
      <p:sp>
        <p:nvSpPr>
          <p:cNvPr id="9" name="Rectangle 8"/>
          <p:cNvSpPr/>
          <p:nvPr/>
        </p:nvSpPr>
        <p:spPr>
          <a:xfrm>
            <a:off x="6660232" y="729005"/>
            <a:ext cx="96853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مقدمة</a:t>
            </a:r>
            <a:endParaRPr lang="en-US" sz="32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07504" y="1567820"/>
            <a:ext cx="4536504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The Road to Knowledge Society</a:t>
            </a:r>
            <a:endParaRPr lang="ar-SA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ar-SA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>
              <a:buBlip>
                <a:blip r:embed="rId4"/>
              </a:buBlip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Learning and Training form the main gateway to the knowledge society</a:t>
            </a:r>
          </a:p>
          <a:p>
            <a:pPr algn="l"/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>
              <a:buBlip>
                <a:blip r:embed="rId4"/>
              </a:buBlip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main challenge nowadays is to make post-secondary education and trading accessible and available to people as possible.</a:t>
            </a:r>
          </a:p>
          <a:p>
            <a:pPr algn="l"/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>
              <a:buBlip>
                <a:blip r:embed="rId4"/>
              </a:buBlip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E-Learning, and all its components, is an important tool to spread learning as wide as possible.</a:t>
            </a:r>
          </a:p>
        </p:txBody>
      </p:sp>
      <p:sp>
        <p:nvSpPr>
          <p:cNvPr id="11" name="Rectangle 10"/>
          <p:cNvSpPr/>
          <p:nvPr/>
        </p:nvSpPr>
        <p:spPr>
          <a:xfrm>
            <a:off x="899592" y="745800"/>
            <a:ext cx="185582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Introduction</a:t>
            </a:r>
            <a:endParaRPr lang="en-US" sz="24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7760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8437C-1A59-49FA-AB90-BDDD3B424057}" type="datetime1">
              <a:rPr lang="en-US" smtClean="0"/>
              <a:t>6/23/2013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5A4C8-BB63-41B0-8AEC-F810D3769CA3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6" name="Picture 8" descr="POWERPOINT_TEMP.psd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28504" y="26018"/>
            <a:ext cx="1080000" cy="7619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/>
          <p:nvPr/>
        </p:nvSpPr>
        <p:spPr>
          <a:xfrm>
            <a:off x="251520" y="692696"/>
            <a:ext cx="4572000" cy="535531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WHY LEARN?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To improve the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quality of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life.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ar-SA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Blip>
                <a:blip r:embed="rId4"/>
              </a:buBlip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Many indications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support the statement that "...at no time in human history did the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welfare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of nations depend in such a direct manner on the quality and outreach of higher education systems and institutions"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Blip>
                <a:blip r:embed="rId4"/>
              </a:buBlip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The citizens of developing countries want post-secondary education and their governments see it as essential for closing the gap with the rich world.[4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]</a:t>
            </a:r>
            <a:endParaRPr lang="ar-SA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Blip>
                <a:blip r:embed="rId4"/>
              </a:buBlip>
            </a:pPr>
            <a:endParaRPr lang="ar-SA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Blip>
                <a:blip r:embed="rId4"/>
              </a:buBlip>
            </a:pPr>
            <a:r>
              <a:rPr lang="fr-FR" dirty="0">
                <a:latin typeface="Times New Roman" pitchFamily="18" charset="0"/>
                <a:cs typeface="Times New Roman" pitchFamily="18" charset="0"/>
              </a:rPr>
              <a:t>E-learning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can expand access to tertiary education and training, improve its quality and educe its cost without restricting the class room to a specific time and place.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064680" y="548680"/>
            <a:ext cx="375579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SA" sz="28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ar-SA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لماذا نتعلم؟</a:t>
            </a:r>
            <a:endParaRPr lang="en-US" sz="2800" b="1" dirty="0" smtClean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r" rtl="1"/>
            <a:r>
              <a:rPr lang="ar-SA" sz="2000" b="1" dirty="0" smtClean="0">
                <a:latin typeface="Times New Roman" pitchFamily="18" charset="0"/>
                <a:cs typeface="Times New Roman" pitchFamily="18" charset="0"/>
              </a:rPr>
              <a:t>لتحسين مستوى المعيشة.</a:t>
            </a:r>
            <a:endParaRPr lang="en-US" sz="2000" b="1" dirty="0"/>
          </a:p>
        </p:txBody>
      </p:sp>
      <p:sp>
        <p:nvSpPr>
          <p:cNvPr id="8" name="Rectangle 7"/>
          <p:cNvSpPr/>
          <p:nvPr/>
        </p:nvSpPr>
        <p:spPr>
          <a:xfrm>
            <a:off x="4823520" y="1717124"/>
            <a:ext cx="4106379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endParaRPr lang="ar-SA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r" rtl="1">
              <a:buBlip>
                <a:blip r:embed="rId4"/>
              </a:buBlip>
            </a:pPr>
            <a:r>
              <a:rPr lang="ar-SA" sz="2000" b="1" dirty="0">
                <a:latin typeface="Times New Roman" pitchFamily="18" charset="0"/>
                <a:cs typeface="Times New Roman" pitchFamily="18" charset="0"/>
              </a:rPr>
              <a:t>هناك مؤشرات كثيرة على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ar-SA" sz="2000" b="1" dirty="0">
                <a:latin typeface="Times New Roman" pitchFamily="18" charset="0"/>
                <a:cs typeface="Times New Roman" pitchFamily="18" charset="0"/>
              </a:rPr>
              <a:t>أن رفاهية الأمم </a:t>
            </a:r>
            <a:r>
              <a:rPr lang="ar-SA" sz="2000" b="1" dirty="0" smtClean="0">
                <a:latin typeface="Times New Roman" pitchFamily="18" charset="0"/>
                <a:cs typeface="Times New Roman" pitchFamily="18" charset="0"/>
              </a:rPr>
              <a:t>لم </a:t>
            </a:r>
            <a:r>
              <a:rPr lang="ar-SA" sz="2000" b="1" dirty="0">
                <a:latin typeface="Times New Roman" pitchFamily="18" charset="0"/>
                <a:cs typeface="Times New Roman" pitchFamily="18" charset="0"/>
              </a:rPr>
              <a:t>تكن في أي </a:t>
            </a:r>
            <a:r>
              <a:rPr lang="ar-SA" sz="2000" b="1" dirty="0" smtClean="0">
                <a:latin typeface="Times New Roman" pitchFamily="18" charset="0"/>
                <a:cs typeface="Times New Roman" pitchFamily="18" charset="0"/>
              </a:rPr>
              <a:t>وقت </a:t>
            </a:r>
            <a:r>
              <a:rPr lang="ar-SA" sz="2000" b="1" dirty="0">
                <a:latin typeface="Times New Roman" pitchFamily="18" charset="0"/>
                <a:cs typeface="Times New Roman" pitchFamily="18" charset="0"/>
              </a:rPr>
              <a:t>من </a:t>
            </a:r>
            <a:r>
              <a:rPr lang="ar-SA" sz="2000" b="1" dirty="0" smtClean="0">
                <a:latin typeface="Times New Roman" pitchFamily="18" charset="0"/>
                <a:cs typeface="Times New Roman" pitchFamily="18" charset="0"/>
              </a:rPr>
              <a:t>الأوقات </a:t>
            </a:r>
            <a:r>
              <a:rPr lang="ar-SA" sz="2000" b="1" dirty="0">
                <a:latin typeface="Times New Roman" pitchFamily="18" charset="0"/>
                <a:cs typeface="Times New Roman" pitchFamily="18" charset="0"/>
              </a:rPr>
              <a:t>أكثر اعتمادا على نوعية التعليم العالي ومؤسساته</a:t>
            </a:r>
            <a:r>
              <a:rPr lang="ar-SA" sz="20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r" rtl="1"/>
            <a:endParaRPr lang="ar-SA" sz="2000" b="1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r" rtl="1">
              <a:buBlip>
                <a:blip r:embed="rId4"/>
              </a:buBlip>
            </a:pPr>
            <a:r>
              <a:rPr lang="ar-SA" sz="2000" b="1" dirty="0" smtClean="0">
                <a:latin typeface="Times New Roman" pitchFamily="18" charset="0"/>
                <a:cs typeface="Times New Roman" pitchFamily="18" charset="0"/>
              </a:rPr>
              <a:t>ترى </a:t>
            </a:r>
            <a:r>
              <a:rPr lang="ar-SA" sz="2000" b="1" dirty="0">
                <a:latin typeface="Times New Roman" pitchFamily="18" charset="0"/>
                <a:cs typeface="Times New Roman" pitchFamily="18" charset="0"/>
              </a:rPr>
              <a:t>دول العالم النامي </a:t>
            </a:r>
            <a:r>
              <a:rPr lang="ar-SA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SA" sz="2000" b="1" dirty="0">
                <a:latin typeface="Times New Roman" pitchFamily="18" charset="0"/>
                <a:cs typeface="Times New Roman" pitchFamily="18" charset="0"/>
              </a:rPr>
              <a:t>أن التعليم بعد المرحلة الثانوية ضروري لردم الفجوة بين العالم النامي والمتقدم</a:t>
            </a:r>
            <a:r>
              <a:rPr lang="ar-SA" sz="20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[4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]</a:t>
            </a:r>
            <a:endParaRPr lang="ar-SA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r" rtl="1">
              <a:buBlip>
                <a:blip r:embed="rId4"/>
              </a:buBlip>
            </a:pPr>
            <a:endParaRPr lang="ar-SA" sz="20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r" rtl="1">
              <a:buBlip>
                <a:blip r:embed="rId4"/>
              </a:buBlip>
            </a:pPr>
            <a:r>
              <a:rPr lang="ar-SA" sz="2000" b="1" dirty="0" smtClean="0">
                <a:latin typeface="Times New Roman" pitchFamily="18" charset="0"/>
                <a:cs typeface="Times New Roman" pitchFamily="18" charset="0"/>
              </a:rPr>
              <a:t>يمكن للتعلم الإلكتروني أن يزيد من أعداد المستفيدين في مرحلة ما بعد الثانوية ويحسن من جودة التعليم ويقلل من تكلفته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SA" sz="20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r" rtl="1">
              <a:buBlip>
                <a:blip r:embed="rId4"/>
              </a:buBlip>
            </a:pPr>
            <a:endParaRPr lang="en-US" sz="20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9256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8437C-1A59-49FA-AB90-BDDD3B424057}" type="datetime1">
              <a:rPr lang="en-US" smtClean="0"/>
              <a:t>6/23/2013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5A4C8-BB63-41B0-8AEC-F810D3769CA3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6" name="Picture 8" descr="POWERPOINT_TEMP.psd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28504" y="26018"/>
            <a:ext cx="1080000" cy="7619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288179" y="3978930"/>
            <a:ext cx="3600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Basic Requirements for E-Learning:</a:t>
            </a:r>
          </a:p>
          <a:p>
            <a:endParaRPr lang="en-US" dirty="0"/>
          </a:p>
          <a:p>
            <a:pPr marL="285750" indent="-285750">
              <a:buBlip>
                <a:blip r:embed="rId4"/>
              </a:buBlip>
            </a:pPr>
            <a:r>
              <a:rPr lang="en-US" dirty="0" smtClean="0"/>
              <a:t>Accessibility</a:t>
            </a:r>
          </a:p>
          <a:p>
            <a:pPr marL="285750" indent="-285750">
              <a:buBlip>
                <a:blip r:embed="rId4"/>
              </a:buBlip>
            </a:pPr>
            <a:r>
              <a:rPr lang="en-US" dirty="0" smtClean="0"/>
              <a:t>Appropriateness</a:t>
            </a:r>
          </a:p>
          <a:p>
            <a:pPr marL="285750" indent="-285750">
              <a:buBlip>
                <a:blip r:embed="rId4"/>
              </a:buBlip>
            </a:pPr>
            <a:r>
              <a:rPr lang="en-US" dirty="0" smtClean="0"/>
              <a:t>Accreditation</a:t>
            </a:r>
          </a:p>
          <a:p>
            <a:pPr marL="285750" indent="-285750">
              <a:buBlip>
                <a:blip r:embed="rId4"/>
              </a:buBlip>
            </a:pPr>
            <a:r>
              <a:rPr lang="en-US" dirty="0" smtClean="0"/>
              <a:t>Affordability. [1]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372866" y="3868013"/>
            <a:ext cx="427062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Basic Requirements for Knowledge Societies: </a:t>
            </a:r>
            <a:r>
              <a:rPr lang="en-US" dirty="0" smtClean="0"/>
              <a:t>A critical “mass” or “level”  of:</a:t>
            </a:r>
            <a:endParaRPr lang="en-US" dirty="0"/>
          </a:p>
          <a:p>
            <a:pPr marL="285750" indent="-285750">
              <a:buBlip>
                <a:blip r:embed="rId4"/>
              </a:buBlip>
            </a:pPr>
            <a:r>
              <a:rPr lang="en-US" dirty="0" smtClean="0"/>
              <a:t>Scientists and Engineers</a:t>
            </a:r>
          </a:p>
          <a:p>
            <a:pPr marL="285750" indent="-285750">
              <a:buBlip>
                <a:blip r:embed="rId4"/>
              </a:buBlip>
            </a:pPr>
            <a:r>
              <a:rPr lang="en-US" dirty="0" smtClean="0"/>
              <a:t>Expenditure on R&amp;D </a:t>
            </a:r>
          </a:p>
          <a:p>
            <a:pPr marL="285750" indent="-285750">
              <a:buBlip>
                <a:blip r:embed="rId4"/>
              </a:buBlip>
            </a:pPr>
            <a:r>
              <a:rPr lang="en-US" dirty="0" smtClean="0"/>
              <a:t>Export of High Technology Sectors</a:t>
            </a:r>
          </a:p>
          <a:p>
            <a:pPr marL="285750" indent="-285750">
              <a:buBlip>
                <a:blip r:embed="rId4"/>
              </a:buBlip>
            </a:pPr>
            <a:r>
              <a:rPr lang="en-US" dirty="0" smtClean="0"/>
              <a:t>Patents</a:t>
            </a:r>
          </a:p>
          <a:p>
            <a:pPr marL="285750" indent="-285750">
              <a:buBlip>
                <a:blip r:embed="rId4"/>
              </a:buBlip>
            </a:pPr>
            <a:r>
              <a:rPr lang="en-US" dirty="0" smtClean="0"/>
              <a:t>ICT Infrastructure. [3]</a:t>
            </a:r>
          </a:p>
          <a:p>
            <a:endParaRPr lang="en-US" dirty="0"/>
          </a:p>
          <a:p>
            <a:r>
              <a:rPr lang="en-US" b="1" u="sng" dirty="0"/>
              <a:t>T</a:t>
            </a:r>
            <a:r>
              <a:rPr lang="en-US" b="1" u="sng" dirty="0" smtClean="0"/>
              <a:t>hese requirements can not be fulfilled without EDUCATION!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79512" y="787989"/>
            <a:ext cx="36004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SA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المتطلبات الأساسية للتعلم الإلكتروني – أن يكون:</a:t>
            </a:r>
          </a:p>
          <a:p>
            <a:pPr algn="r" rtl="1"/>
            <a:endParaRPr lang="ar-SA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r" rtl="1">
              <a:buBlip>
                <a:blip r:embed="rId4"/>
              </a:buBlip>
            </a:pPr>
            <a:r>
              <a:rPr lang="ar-SA" b="1" dirty="0" smtClean="0">
                <a:latin typeface="Times New Roman" pitchFamily="18" charset="0"/>
                <a:cs typeface="Times New Roman" pitchFamily="18" charset="0"/>
              </a:rPr>
              <a:t>الوصول إليه سهلا</a:t>
            </a:r>
          </a:p>
          <a:p>
            <a:pPr marL="285750" indent="-285750" algn="r" rtl="1">
              <a:buBlip>
                <a:blip r:embed="rId4"/>
              </a:buBlip>
            </a:pPr>
            <a:r>
              <a:rPr lang="ar-SA" b="1" dirty="0" smtClean="0">
                <a:latin typeface="Times New Roman" pitchFamily="18" charset="0"/>
                <a:cs typeface="Times New Roman" pitchFamily="18" charset="0"/>
              </a:rPr>
              <a:t>تكلفته مناسبة</a:t>
            </a:r>
          </a:p>
          <a:p>
            <a:pPr marL="285750" indent="-285750" algn="r" rtl="1">
              <a:buBlip>
                <a:blip r:embed="rId4"/>
              </a:buBlip>
            </a:pPr>
            <a:r>
              <a:rPr lang="ar-SA" b="1" dirty="0" smtClean="0">
                <a:latin typeface="Times New Roman" pitchFamily="18" charset="0"/>
                <a:cs typeface="Times New Roman" pitchFamily="18" charset="0"/>
              </a:rPr>
              <a:t>محتواه مناسبا</a:t>
            </a:r>
          </a:p>
          <a:p>
            <a:pPr marL="285750" indent="-285750" algn="r" rtl="1">
              <a:buBlip>
                <a:blip r:embed="rId4"/>
              </a:buBlip>
            </a:pPr>
            <a:r>
              <a:rPr lang="ar-SA" b="1" dirty="0" smtClean="0">
                <a:latin typeface="Times New Roman" pitchFamily="18" charset="0"/>
                <a:cs typeface="Times New Roman" pitchFamily="18" charset="0"/>
              </a:rPr>
              <a:t>معتمدا من جهة الاختصاص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[1]</a:t>
            </a:r>
            <a:r>
              <a:rPr lang="ar-SA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363250" y="721727"/>
            <a:ext cx="402517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SA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المتطلبات الأساسية لمجتمعات المعرفة - الحد المناسب من:</a:t>
            </a:r>
          </a:p>
          <a:p>
            <a:pPr algn="r" rtl="1"/>
            <a:endParaRPr lang="ar-SA" sz="2400" b="1" dirty="0" smtClean="0"/>
          </a:p>
          <a:p>
            <a:pPr marL="285750" indent="-285750" algn="r" rtl="1">
              <a:buBlip>
                <a:blip r:embed="rId4"/>
              </a:buBlip>
            </a:pPr>
            <a:r>
              <a:rPr lang="ar-SA" b="1" dirty="0" smtClean="0"/>
              <a:t>العلماء والمهندسين</a:t>
            </a:r>
          </a:p>
          <a:p>
            <a:pPr marL="285750" indent="-285750" algn="r" rtl="1">
              <a:buBlip>
                <a:blip r:embed="rId4"/>
              </a:buBlip>
            </a:pPr>
            <a:r>
              <a:rPr lang="ar-SA" b="1" dirty="0" smtClean="0"/>
              <a:t>الانفاق على البحث والتطوير</a:t>
            </a:r>
          </a:p>
          <a:p>
            <a:pPr marL="285750" indent="-285750" algn="r" rtl="1">
              <a:buBlip>
                <a:blip r:embed="rId4"/>
              </a:buBlip>
            </a:pPr>
            <a:r>
              <a:rPr lang="ar-SA" b="1" dirty="0" smtClean="0"/>
              <a:t>صادرات قطاعات التقنية العالية</a:t>
            </a:r>
          </a:p>
          <a:p>
            <a:pPr marL="285750" indent="-285750" algn="r" rtl="1">
              <a:buBlip>
                <a:blip r:embed="rId4"/>
              </a:buBlip>
            </a:pPr>
            <a:r>
              <a:rPr lang="ar-SA" b="1" dirty="0" smtClean="0"/>
              <a:t>براءات الاختراع</a:t>
            </a:r>
          </a:p>
          <a:p>
            <a:pPr marL="285750" indent="-285750" algn="r" rtl="1">
              <a:buBlip>
                <a:blip r:embed="rId4"/>
              </a:buBlip>
            </a:pPr>
            <a:r>
              <a:rPr lang="ar-SA" b="1" dirty="0" smtClean="0"/>
              <a:t>البنية التحتية لتقنية المعلومات والاتصالات</a:t>
            </a:r>
            <a:r>
              <a:rPr lang="en-US" b="1" dirty="0" smtClean="0"/>
              <a:t>   </a:t>
            </a:r>
            <a:r>
              <a:rPr lang="en-US" dirty="0" smtClean="0"/>
              <a:t>[</a:t>
            </a:r>
            <a:r>
              <a:rPr lang="en-US" dirty="0"/>
              <a:t>3]</a:t>
            </a:r>
          </a:p>
          <a:p>
            <a:pPr algn="r" rtl="1"/>
            <a:endParaRPr lang="ar-SA" dirty="0" smtClean="0"/>
          </a:p>
          <a:p>
            <a:pPr algn="r" rtl="1"/>
            <a:r>
              <a:rPr lang="ar-SA" sz="2000" b="1" u="sng" dirty="0" smtClean="0">
                <a:latin typeface="Times New Roman" pitchFamily="18" charset="0"/>
                <a:cs typeface="Times New Roman" pitchFamily="18" charset="0"/>
              </a:rPr>
              <a:t>لا يمكن تحقيق هذه المتطلبات بدون التعليم!</a:t>
            </a:r>
            <a:endParaRPr lang="en-US" sz="2000" b="1" u="sng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0445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Subtitle 2"/>
          <p:cNvSpPr>
            <a:spLocks noGrp="1"/>
          </p:cNvSpPr>
          <p:nvPr>
            <p:ph type="subTitle" idx="4294967295"/>
          </p:nvPr>
        </p:nvSpPr>
        <p:spPr>
          <a:xfrm>
            <a:off x="107504" y="1484784"/>
            <a:ext cx="4680520" cy="4604391"/>
          </a:xfrm>
          <a:prstGeom prst="rect">
            <a:avLst/>
          </a:prstGeom>
        </p:spPr>
        <p:txBody>
          <a:bodyPr lIns="45720" rIns="45720" anchor="ctr">
            <a:noAutofit/>
          </a:bodyPr>
          <a:lstStyle/>
          <a:p>
            <a:pPr marL="0" indent="0" eaLnBrk="0" fontAlgn="base" hangingPunct="0">
              <a:lnSpc>
                <a:spcPct val="120000"/>
              </a:lnSpc>
              <a:spcAft>
                <a:spcPct val="0"/>
              </a:spcAft>
              <a:buClr>
                <a:schemeClr val="hlink"/>
              </a:buClr>
              <a:buNone/>
              <a:defRPr/>
            </a:pPr>
            <a:r>
              <a:rPr lang="en-US" sz="1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Why E-LEARNING? 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600" dirty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New technologies, and in particular ICT, 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can make a big difference in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education, and hence in knowledge societies.  </a:t>
            </a:r>
            <a:endParaRPr lang="en-US" sz="1600" u="sng" baseline="30000" dirty="0">
              <a:latin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lnSpc>
                <a:spcPct val="120000"/>
              </a:lnSpc>
              <a:spcAft>
                <a:spcPct val="0"/>
              </a:spcAft>
              <a:buClr>
                <a:schemeClr val="hlink"/>
              </a:buClr>
              <a:buBlip>
                <a:blip r:embed="rId3"/>
              </a:buBlip>
              <a:defRPr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Can 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eLearning help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improve the quality of education and reach a much wider audience? </a:t>
            </a:r>
          </a:p>
          <a:p>
            <a:pPr marL="0" indent="0" eaLnBrk="0" fontAlgn="base" hangingPunct="0">
              <a:lnSpc>
                <a:spcPct val="120000"/>
              </a:lnSpc>
              <a:spcAft>
                <a:spcPct val="0"/>
              </a:spcAft>
              <a:buClr>
                <a:schemeClr val="hlink"/>
              </a:buClr>
              <a:buNone/>
              <a:defRPr/>
            </a:pP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lnSpc>
                <a:spcPct val="120000"/>
              </a:lnSpc>
              <a:spcAft>
                <a:spcPct val="0"/>
              </a:spcAft>
              <a:buClr>
                <a:schemeClr val="hlink"/>
              </a:buClr>
              <a:buBlip>
                <a:blip r:embed="rId3"/>
              </a:buBlip>
              <a:defRPr/>
            </a:pP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s eLearning another 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over-hyped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example 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of the illusion that technology can transform education? </a:t>
            </a: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0" fontAlgn="base" hangingPunct="0">
              <a:lnSpc>
                <a:spcPct val="120000"/>
              </a:lnSpc>
              <a:spcAft>
                <a:spcPct val="0"/>
              </a:spcAft>
              <a:buClr>
                <a:schemeClr val="hlink"/>
              </a:buClr>
              <a:buNone/>
              <a:defRPr/>
            </a:pP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lnSpc>
                <a:spcPct val="120000"/>
              </a:lnSpc>
              <a:spcAft>
                <a:spcPct val="0"/>
              </a:spcAft>
              <a:buClr>
                <a:schemeClr val="hlink"/>
              </a:buClr>
              <a:buBlip>
                <a:blip r:embed="rId3"/>
              </a:buBlip>
              <a:defRPr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The experience so far indicates that the answer is YES! eLearning can help spread high quality education.</a:t>
            </a:r>
          </a:p>
          <a:p>
            <a:pPr marL="0" indent="0" eaLnBrk="0" fontAlgn="base" hangingPunct="0">
              <a:lnSpc>
                <a:spcPct val="120000"/>
              </a:lnSpc>
              <a:spcAft>
                <a:spcPct val="0"/>
              </a:spcAft>
              <a:buClr>
                <a:schemeClr val="hlink"/>
              </a:buClr>
              <a:buNone/>
              <a:defRPr/>
            </a:pP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lnSpc>
                <a:spcPct val="120000"/>
              </a:lnSpc>
              <a:spcAft>
                <a:spcPct val="0"/>
              </a:spcAft>
              <a:buClr>
                <a:schemeClr val="hlink"/>
              </a:buClr>
              <a:buBlip>
                <a:blip r:embed="rId3"/>
              </a:buBlip>
              <a:defRPr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But eLearning had its share of critics.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  <a:p>
            <a:pPr marL="0" indent="0" eaLnBrk="0" fontAlgn="base" hangingPunct="0">
              <a:lnSpc>
                <a:spcPct val="120000"/>
              </a:lnSpc>
              <a:spcAft>
                <a:spcPct val="0"/>
              </a:spcAft>
              <a:buClr>
                <a:schemeClr val="hlink"/>
              </a:buClr>
              <a:buNone/>
              <a:defRPr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Example: A study of 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the experience of eLearning in American higher education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concluded 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that eLearning can not yet claim to be the map to the buried treasure. They urged the eLearning community to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effect fundamental 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changes in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pedagogy. [2]</a:t>
            </a:r>
          </a:p>
          <a:p>
            <a:pPr marL="0" indent="0" eaLnBrk="0" fontAlgn="base" hangingPunct="0">
              <a:lnSpc>
                <a:spcPct val="120000"/>
              </a:lnSpc>
              <a:spcAft>
                <a:spcPct val="0"/>
              </a:spcAft>
              <a:buClr>
                <a:schemeClr val="hlink"/>
              </a:buClr>
              <a:buNone/>
              <a:defRPr/>
            </a:pP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600" dirty="0">
                <a:latin typeface="Times New Roman" pitchFamily="18" charset="0"/>
                <a:cs typeface="Times New Roman" pitchFamily="18" charset="0"/>
              </a:rPr>
            </a:br>
            <a:endParaRPr lang="en-US" sz="1600" dirty="0" smtClean="0">
              <a:solidFill>
                <a:srgbClr val="595959"/>
              </a:solidFill>
              <a:latin typeface="Times New Roman" pitchFamily="18" charset="0"/>
              <a:ea typeface="ＭＳ Ｐゴシック" charset="-128"/>
              <a:cs typeface="Times New Roman" pitchFamily="18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8437C-1A59-49FA-AB90-BDDD3B424057}" type="datetime1">
              <a:rPr lang="en-US" smtClean="0"/>
              <a:t>6/23/2013</a:t>
            </a:fld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5A4C8-BB63-41B0-8AEC-F810D3769CA3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6" name="Picture 8" descr="POWERPOINT_TEMP.psd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028504" y="26018"/>
            <a:ext cx="1080000" cy="7619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/>
        </p:nvSpPr>
        <p:spPr>
          <a:xfrm>
            <a:off x="4944901" y="260648"/>
            <a:ext cx="280717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لماذا التعلم الالكتروني؟</a:t>
            </a:r>
            <a:endParaRPr lang="en-US" sz="28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499992" y="764704"/>
            <a:ext cx="4320480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SA" sz="2000" b="1" dirty="0" smtClean="0">
                <a:latin typeface="Times New Roman" pitchFamily="18" charset="0"/>
                <a:cs typeface="Times New Roman" pitchFamily="18" charset="0"/>
              </a:rPr>
              <a:t>التقنيات الحديثة، وخصوصا تقنيات المعلومات والاتصالات، لها دور مهم في التعليم وفي مجتمعات المعرفة.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r" rtl="1">
              <a:buBlip>
                <a:blip r:embed="rId3"/>
              </a:buBlip>
            </a:pPr>
            <a:r>
              <a:rPr lang="ar-SA" sz="2000" b="1" dirty="0" smtClean="0">
                <a:latin typeface="Times New Roman" pitchFamily="18" charset="0"/>
                <a:cs typeface="Times New Roman" pitchFamily="18" charset="0"/>
              </a:rPr>
              <a:t>هل يمكن للتعلم الالكتروني أن يساعد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SA" sz="2000" b="1" dirty="0" smtClean="0">
                <a:latin typeface="Times New Roman" pitchFamily="18" charset="0"/>
                <a:cs typeface="Times New Roman" pitchFamily="18" charset="0"/>
              </a:rPr>
              <a:t>على رفع جودة التعليم ونشره على قطاع واسع؟</a:t>
            </a:r>
            <a:endParaRPr lang="en-US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r" rtl="1">
              <a:buBlip>
                <a:blip r:embed="rId3"/>
              </a:buBlip>
            </a:pPr>
            <a:endParaRPr lang="ar-SA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r" rtl="1">
              <a:buBlip>
                <a:blip r:embed="rId3"/>
              </a:buBlip>
            </a:pPr>
            <a:r>
              <a:rPr lang="ar-SA" sz="2000" b="1" dirty="0" smtClean="0">
                <a:latin typeface="Times New Roman" pitchFamily="18" charset="0"/>
                <a:cs typeface="Times New Roman" pitchFamily="18" charset="0"/>
              </a:rPr>
              <a:t>هل التعلم الالكتروني أحد التقليعات التي كان للإعلام دور  في إعطائها صورة إيجابية للغاية تحت شعار التقنية ترفع جودة التعليم؟</a:t>
            </a:r>
          </a:p>
          <a:p>
            <a:pPr algn="r" rtl="1"/>
            <a:endParaRPr lang="ar-SA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r" rtl="1">
              <a:buBlip>
                <a:blip r:embed="rId3"/>
              </a:buBlip>
            </a:pPr>
            <a:r>
              <a:rPr lang="ar-SA" sz="2000" b="1" dirty="0" smtClean="0">
                <a:latin typeface="Times New Roman" pitchFamily="18" charset="0"/>
                <a:cs typeface="Times New Roman" pitchFamily="18" charset="0"/>
              </a:rPr>
              <a:t>تشير التجربة حتى الآن إلى أن الجواب هو بالإيجاب، أي أن التعلم الإلكتروني ذو فائدة كبيرة في تحسين جودة التعلم ونشره. </a:t>
            </a:r>
            <a:endParaRPr lang="en-US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r" rtl="1"/>
            <a:endParaRPr lang="en-US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r" rtl="1">
              <a:buBlip>
                <a:blip r:embed="rId3"/>
              </a:buBlip>
            </a:pPr>
            <a:r>
              <a:rPr lang="ar-SA" sz="2000" b="1" dirty="0" smtClean="0">
                <a:latin typeface="Times New Roman" pitchFamily="18" charset="0"/>
                <a:cs typeface="Times New Roman" pitchFamily="18" charset="0"/>
              </a:rPr>
              <a:t>ولكن لم يسلم التعلم الإلكتروني من النقد.</a:t>
            </a:r>
          </a:p>
          <a:p>
            <a:pPr algn="r" rtl="1"/>
            <a:r>
              <a:rPr lang="ar-SA" sz="2000" b="1" dirty="0" smtClean="0">
                <a:latin typeface="Times New Roman" pitchFamily="18" charset="0"/>
                <a:cs typeface="Times New Roman" pitchFamily="18" charset="0"/>
              </a:rPr>
              <a:t>مثال: هناك دراسات منها دراسة في عام 2005 تقول بأن التعلم الالكتروني ليس هو الوصفة السحرية لحل مشاكل التعلم والتعليم، وعلى المربين إعادة النظر في نظريات التعليم.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]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9256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Subtitle 2"/>
          <p:cNvSpPr>
            <a:spLocks noGrp="1"/>
          </p:cNvSpPr>
          <p:nvPr>
            <p:ph type="subTitle" idx="4294967295"/>
          </p:nvPr>
        </p:nvSpPr>
        <p:spPr>
          <a:xfrm>
            <a:off x="1981200" y="4276740"/>
            <a:ext cx="5381625" cy="1866904"/>
          </a:xfrm>
          <a:prstGeom prst="rect">
            <a:avLst/>
          </a:prstGeom>
        </p:spPr>
        <p:txBody>
          <a:bodyPr lIns="45720" rIns="45720" anchor="ctr">
            <a:normAutofit/>
          </a:bodyPr>
          <a:lstStyle/>
          <a:p>
            <a:pPr marL="0" indent="0" algn="ctr" eaLnBrk="0" fontAlgn="base" hangingPunct="0">
              <a:lnSpc>
                <a:spcPct val="80000"/>
              </a:lnSpc>
              <a:spcAft>
                <a:spcPct val="0"/>
              </a:spcAft>
              <a:buClr>
                <a:schemeClr val="hlink"/>
              </a:buClr>
              <a:buNone/>
              <a:defRPr/>
            </a:pPr>
            <a:endParaRPr lang="en-US" sz="2000" dirty="0" smtClean="0">
              <a:solidFill>
                <a:srgbClr val="595959"/>
              </a:solidFill>
              <a:latin typeface="Century Gothic" pitchFamily="34" charset="0"/>
              <a:ea typeface="ＭＳ Ｐゴシック" charset="-128"/>
              <a:cs typeface="ＭＳ Ｐゴシック" pitchFamily="-106" charset="-128"/>
            </a:endParaRPr>
          </a:p>
          <a:p>
            <a:pPr marL="0" indent="0" algn="ctr" eaLnBrk="0" fontAlgn="base" hangingPunct="0">
              <a:lnSpc>
                <a:spcPct val="80000"/>
              </a:lnSpc>
              <a:spcAft>
                <a:spcPct val="0"/>
              </a:spcAft>
              <a:buClr>
                <a:schemeClr val="hlink"/>
              </a:buClr>
              <a:buNone/>
              <a:defRPr/>
            </a:pPr>
            <a:endParaRPr lang="en-US" sz="2000" dirty="0" smtClean="0">
              <a:solidFill>
                <a:srgbClr val="595959"/>
              </a:solidFill>
              <a:latin typeface="Century Gothic" pitchFamily="34" charset="0"/>
              <a:ea typeface="ＭＳ Ｐゴシック" charset="-128"/>
              <a:cs typeface="ＭＳ Ｐゴシック" pitchFamily="-106" charset="-128"/>
            </a:endParaRPr>
          </a:p>
          <a:p>
            <a:pPr marL="0" indent="0" algn="ctr" eaLnBrk="0" fontAlgn="base" hangingPunct="0">
              <a:lnSpc>
                <a:spcPct val="80000"/>
              </a:lnSpc>
              <a:spcAft>
                <a:spcPct val="0"/>
              </a:spcAft>
              <a:buClr>
                <a:schemeClr val="hlink"/>
              </a:buClr>
              <a:buNone/>
              <a:defRPr/>
            </a:pPr>
            <a:endParaRPr lang="en-US" sz="2000" dirty="0" smtClean="0">
              <a:solidFill>
                <a:srgbClr val="595959"/>
              </a:solidFill>
              <a:latin typeface="Century Gothic" pitchFamily="34" charset="0"/>
              <a:ea typeface="ＭＳ Ｐゴシック" charset="-128"/>
              <a:cs typeface="ＭＳ Ｐゴシック" pitchFamily="-106" charset="-128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C81EB-4E45-4574-9B26-6031472DCE60}" type="datetime1">
              <a:rPr lang="en-US" smtClean="0"/>
              <a:t>6/23/2013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5A4C8-BB63-41B0-8AEC-F810D3769CA3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7" name="Picture 8" descr="POWERPOINT_TEMP.psd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28504" y="26018"/>
            <a:ext cx="1080000" cy="7619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/>
        </p:nvSpPr>
        <p:spPr>
          <a:xfrm>
            <a:off x="4788024" y="1556792"/>
            <a:ext cx="4248472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SA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التعلم الإلكتروني والتحول إلى مجتمع المعلومات</a:t>
            </a:r>
            <a:endParaRPr lang="en-US" sz="2400" b="1" dirty="0" smtClean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r" rtl="1"/>
            <a:endParaRPr lang="ar-SA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r" rtl="1">
              <a:buBlip>
                <a:blip r:embed="rId4"/>
              </a:buBlip>
            </a:pPr>
            <a:r>
              <a:rPr lang="ar-SA" sz="2000" b="1" dirty="0" smtClean="0">
                <a:latin typeface="Times New Roman" pitchFamily="18" charset="0"/>
                <a:cs typeface="Times New Roman" pitchFamily="18" charset="0"/>
              </a:rPr>
              <a:t>له دور فعال في عمليات بناء المعرفة ونشرها.</a:t>
            </a:r>
          </a:p>
          <a:p>
            <a:pPr marL="342900" indent="-342900" algn="r" rtl="1">
              <a:buBlip>
                <a:blip r:embed="rId4"/>
              </a:buBlip>
            </a:pPr>
            <a:r>
              <a:rPr lang="ar-SA" sz="2000" b="1" dirty="0" smtClean="0">
                <a:latin typeface="Times New Roman" pitchFamily="18" charset="0"/>
                <a:cs typeface="Times New Roman" pitchFamily="18" charset="0"/>
              </a:rPr>
              <a:t>يفتح آفاقا جديدة لفئات من المجتمع لم تتاح لها فرص التعلم من قبل.</a:t>
            </a:r>
          </a:p>
          <a:p>
            <a:pPr marL="342900" indent="-342900" algn="r" rtl="1">
              <a:buBlip>
                <a:blip r:embed="rId4"/>
              </a:buBlip>
            </a:pPr>
            <a:r>
              <a:rPr lang="ar-SA" sz="2000" b="1" dirty="0" smtClean="0">
                <a:latin typeface="Times New Roman" pitchFamily="18" charset="0"/>
                <a:cs typeface="Times New Roman" pitchFamily="18" charset="0"/>
              </a:rPr>
              <a:t>له دور مكمل للتعليم التقليدي.</a:t>
            </a:r>
          </a:p>
          <a:p>
            <a:pPr marL="342900" indent="-342900" algn="r" rtl="1">
              <a:buBlip>
                <a:blip r:embed="rId4"/>
              </a:buBlip>
            </a:pPr>
            <a:r>
              <a:rPr lang="ar-SA" sz="2000" b="1" dirty="0" smtClean="0">
                <a:latin typeface="Times New Roman" pitchFamily="18" charset="0"/>
                <a:cs typeface="Times New Roman" pitchFamily="18" charset="0"/>
              </a:rPr>
              <a:t>يكسب الطلاب مهارات جديدة.</a:t>
            </a:r>
          </a:p>
          <a:p>
            <a:pPr marL="342900" indent="-342900" algn="r" rtl="1">
              <a:buBlip>
                <a:blip r:embed="rId4"/>
              </a:buBlip>
            </a:pPr>
            <a:r>
              <a:rPr lang="ar-SA" sz="2000" b="1" dirty="0" smtClean="0">
                <a:latin typeface="Times New Roman" pitchFamily="18" charset="0"/>
                <a:cs typeface="Times New Roman" pitchFamily="18" charset="0"/>
              </a:rPr>
              <a:t>يفتح الباب أمام  مشاركة الوالدين والعائلة في عملية تعلم ذويهم.</a:t>
            </a:r>
          </a:p>
          <a:p>
            <a:pPr marL="342900" indent="-342900" algn="r" rtl="1">
              <a:buBlip>
                <a:blip r:embed="rId4"/>
              </a:buBlip>
            </a:pP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79512" y="1534160"/>
            <a:ext cx="4680520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E-Learning and the transformation to a Knowledge Society</a:t>
            </a:r>
          </a:p>
          <a:p>
            <a:pPr algn="l"/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>
              <a:buBlip>
                <a:blip r:embed="rId4"/>
              </a:buBlip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An effective role in creating and disseminating knowledge.</a:t>
            </a:r>
          </a:p>
          <a:p>
            <a:pPr marL="342900" indent="-342900" algn="l">
              <a:buBlip>
                <a:blip r:embed="rId4"/>
              </a:buBlip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Opens new learning possibilities for underprivileged sectors of society.</a:t>
            </a:r>
          </a:p>
          <a:p>
            <a:pPr marL="342900" indent="-342900" algn="l">
              <a:buBlip>
                <a:blip r:embed="rId4"/>
              </a:buBlip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Complements traditional education.</a:t>
            </a:r>
            <a:endParaRPr lang="ar-SA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>
              <a:buBlip>
                <a:blip r:embed="rId4"/>
              </a:buBlip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Enables students to acquire new skills.</a:t>
            </a:r>
          </a:p>
          <a:p>
            <a:pPr marL="342900" indent="-342900" algn="l">
              <a:buBlip>
                <a:blip r:embed="rId4"/>
              </a:buBlip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Increases parents and family participation in educating their children.</a:t>
            </a:r>
          </a:p>
          <a:p>
            <a:pPr algn="l"/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4427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8437C-1A59-49FA-AB90-BDDD3B424057}" type="datetime1">
              <a:rPr lang="en-US" smtClean="0"/>
              <a:t>6/23/2013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5A4C8-BB63-41B0-8AEC-F810D3769CA3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6" name="Picture 8" descr="POWERPOINT_TEMP.psd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28504" y="26018"/>
            <a:ext cx="1080000" cy="7619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/>
          <p:nvPr/>
        </p:nvSpPr>
        <p:spPr>
          <a:xfrm>
            <a:off x="238660" y="1484784"/>
            <a:ext cx="4549364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E-Learning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and Education in general,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have made good use of the ICT and other technologies. </a:t>
            </a:r>
            <a:endParaRPr lang="ar-SA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ar-SA" b="1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Blip>
                <a:blip r:embed="rId4"/>
              </a:buBlip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Did Education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Learning make optimal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use of these technologies? </a:t>
            </a:r>
          </a:p>
          <a:p>
            <a:endParaRPr lang="ar-SA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Blip>
                <a:blip r:embed="rId4"/>
              </a:buBlip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Education and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Learning ready to benefit from  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the next innovation? </a:t>
            </a:r>
            <a:endParaRPr lang="ar-SA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Blip>
                <a:blip r:embed="rId4"/>
              </a:buBlip>
            </a:pPr>
            <a:endParaRPr lang="ar-SA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Blip>
                <a:blip r:embed="rId4"/>
              </a:buBlip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Can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Education and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Learning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drive the next innovation in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Education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and learning?</a:t>
            </a:r>
          </a:p>
          <a:p>
            <a:endParaRPr lang="en-US" dirty="0"/>
          </a:p>
        </p:txBody>
      </p:sp>
      <p:pic>
        <p:nvPicPr>
          <p:cNvPr id="1026" name="Picture 2" descr="Head Scratch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407003"/>
            <a:ext cx="952500" cy="9337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Head Scratch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07002"/>
            <a:ext cx="952500" cy="9337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Head Scratch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6859" y="407003"/>
            <a:ext cx="952500" cy="9337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Head Scratch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1530" y="335183"/>
            <a:ext cx="952500" cy="9337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Head Scratch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4030" y="321106"/>
            <a:ext cx="952500" cy="9337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 12"/>
          <p:cNvSpPr/>
          <p:nvPr/>
        </p:nvSpPr>
        <p:spPr>
          <a:xfrm>
            <a:off x="4788024" y="1484784"/>
            <a:ext cx="4012004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SA" sz="2000" b="1" dirty="0" smtClean="0">
                <a:latin typeface="Times New Roman" pitchFamily="18" charset="0"/>
                <a:cs typeface="Times New Roman" pitchFamily="18" charset="0"/>
              </a:rPr>
              <a:t>لقد استفاد التعلم الالكتروني بشكل عام من الابتكارات الحديثة في مجالات تقنيات المعلومات والاتصالات وغيرها.</a:t>
            </a:r>
            <a:endParaRPr lang="en-US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r" rtl="1"/>
            <a:endParaRPr lang="ar-SA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r" rtl="1">
              <a:buBlip>
                <a:blip r:embed="rId4"/>
              </a:buBlip>
            </a:pPr>
            <a:r>
              <a:rPr lang="ar-SA" sz="2000" b="1" dirty="0" smtClean="0">
                <a:latin typeface="Times New Roman" pitchFamily="18" charset="0"/>
                <a:cs typeface="Times New Roman" pitchFamily="18" charset="0"/>
              </a:rPr>
              <a:t>هل استفاد </a:t>
            </a:r>
            <a:r>
              <a:rPr lang="ar-SA" sz="2000" b="1" dirty="0">
                <a:latin typeface="Times New Roman" pitchFamily="18" charset="0"/>
                <a:cs typeface="Times New Roman" pitchFamily="18" charset="0"/>
              </a:rPr>
              <a:t>التعلم والتعليم من تلك الابتكارات </a:t>
            </a:r>
            <a:r>
              <a:rPr lang="ar-SA" sz="2000" b="1" dirty="0" smtClean="0">
                <a:latin typeface="Times New Roman" pitchFamily="18" charset="0"/>
                <a:cs typeface="Times New Roman" pitchFamily="18" charset="0"/>
              </a:rPr>
              <a:t>بشكل مثالي؟ </a:t>
            </a:r>
          </a:p>
          <a:p>
            <a:pPr marL="342900" indent="-342900" algn="r" rtl="1">
              <a:buBlip>
                <a:blip r:embed="rId4"/>
              </a:buBlip>
            </a:pPr>
            <a:r>
              <a:rPr lang="ar-SA" sz="2000" b="1" dirty="0" smtClean="0">
                <a:latin typeface="Times New Roman" pitchFamily="18" charset="0"/>
                <a:cs typeface="Times New Roman" pitchFamily="18" charset="0"/>
              </a:rPr>
              <a:t>هل سيستفيد التعلم والتعليم من الابتكارات القادمة؟ </a:t>
            </a:r>
          </a:p>
          <a:p>
            <a:pPr marL="342900" indent="-342900" algn="r" rtl="1">
              <a:buBlip>
                <a:blip r:embed="rId4"/>
              </a:buBlip>
            </a:pPr>
            <a:r>
              <a:rPr lang="ar-SA" sz="2000" b="1" dirty="0" smtClean="0">
                <a:latin typeface="Times New Roman" pitchFamily="18" charset="0"/>
                <a:cs typeface="Times New Roman" pitchFamily="18" charset="0"/>
              </a:rPr>
              <a:t>هل يمكن لعمليات التعلم والتعليم أن تكون هي مصدر الابتكارات الجديدة؟</a:t>
            </a:r>
          </a:p>
        </p:txBody>
      </p:sp>
      <p:pic>
        <p:nvPicPr>
          <p:cNvPr id="5" name="Picture 2" descr="File:Israeli Stop Sign.svg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2346" y="302817"/>
            <a:ext cx="1251662" cy="1037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4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556" y="4941168"/>
            <a:ext cx="8424936" cy="16445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29256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Subtitle 2"/>
          <p:cNvSpPr>
            <a:spLocks noGrp="1"/>
          </p:cNvSpPr>
          <p:nvPr>
            <p:ph type="subTitle" idx="4294967295"/>
          </p:nvPr>
        </p:nvSpPr>
        <p:spPr>
          <a:xfrm>
            <a:off x="1981200" y="4276740"/>
            <a:ext cx="5381625" cy="1866904"/>
          </a:xfrm>
          <a:prstGeom prst="rect">
            <a:avLst/>
          </a:prstGeom>
        </p:spPr>
        <p:txBody>
          <a:bodyPr lIns="45720" rIns="45720" anchor="ctr">
            <a:normAutofit/>
          </a:bodyPr>
          <a:lstStyle/>
          <a:p>
            <a:pPr marL="0" indent="0" algn="ctr" eaLnBrk="0" fontAlgn="base" hangingPunct="0">
              <a:lnSpc>
                <a:spcPct val="80000"/>
              </a:lnSpc>
              <a:spcAft>
                <a:spcPct val="0"/>
              </a:spcAft>
              <a:buClr>
                <a:schemeClr val="hlink"/>
              </a:buClr>
              <a:buNone/>
              <a:defRPr/>
            </a:pPr>
            <a:endParaRPr lang="en-US" sz="2000" dirty="0" smtClean="0">
              <a:solidFill>
                <a:srgbClr val="595959"/>
              </a:solidFill>
              <a:latin typeface="Century Gothic" pitchFamily="34" charset="0"/>
              <a:ea typeface="ＭＳ Ｐゴシック" charset="-128"/>
              <a:cs typeface="ＭＳ Ｐゴシック" pitchFamily="-106" charset="-128"/>
            </a:endParaRPr>
          </a:p>
          <a:p>
            <a:pPr marL="0" indent="0" algn="ctr" eaLnBrk="0" fontAlgn="base" hangingPunct="0">
              <a:lnSpc>
                <a:spcPct val="80000"/>
              </a:lnSpc>
              <a:spcAft>
                <a:spcPct val="0"/>
              </a:spcAft>
              <a:buClr>
                <a:schemeClr val="hlink"/>
              </a:buClr>
              <a:buNone/>
              <a:defRPr/>
            </a:pPr>
            <a:endParaRPr lang="en-US" sz="2000" dirty="0" smtClean="0">
              <a:solidFill>
                <a:srgbClr val="595959"/>
              </a:solidFill>
              <a:latin typeface="Century Gothic" pitchFamily="34" charset="0"/>
              <a:ea typeface="ＭＳ Ｐゴシック" charset="-128"/>
              <a:cs typeface="ＭＳ Ｐゴシック" pitchFamily="-106" charset="-128"/>
            </a:endParaRPr>
          </a:p>
          <a:p>
            <a:pPr marL="0" indent="0" algn="ctr" eaLnBrk="0" fontAlgn="base" hangingPunct="0">
              <a:lnSpc>
                <a:spcPct val="80000"/>
              </a:lnSpc>
              <a:spcAft>
                <a:spcPct val="0"/>
              </a:spcAft>
              <a:buClr>
                <a:schemeClr val="hlink"/>
              </a:buClr>
              <a:buNone/>
              <a:defRPr/>
            </a:pPr>
            <a:endParaRPr lang="en-US" sz="2000" dirty="0" smtClean="0">
              <a:solidFill>
                <a:srgbClr val="595959"/>
              </a:solidFill>
              <a:latin typeface="Century Gothic" pitchFamily="34" charset="0"/>
              <a:ea typeface="ＭＳ Ｐゴシック" charset="-128"/>
              <a:cs typeface="ＭＳ Ｐゴシック" pitchFamily="-106" charset="-128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8437C-1A59-49FA-AB90-BDDD3B424057}" type="datetime1">
              <a:rPr lang="en-US" smtClean="0"/>
              <a:t>6/23/2013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5A4C8-BB63-41B0-8AEC-F810D3769CA3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6" name="Picture 8" descr="POWERPOINT_TEMP.psd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28504" y="26018"/>
            <a:ext cx="1080000" cy="7619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/>
          <p:nvPr/>
        </p:nvSpPr>
        <p:spPr>
          <a:xfrm>
            <a:off x="6012160" y="612768"/>
            <a:ext cx="1440160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	</a:t>
            </a:r>
            <a:r>
              <a:rPr lang="ar-SA" sz="3200" b="1" dirty="0" smtClean="0">
                <a:cs typeface="+mj-cs"/>
              </a:rPr>
              <a:t>المراجع</a:t>
            </a:r>
            <a:endParaRPr lang="en-US" sz="3200" b="1" u="sng" baseline="30000" dirty="0">
              <a:cs typeface="+mj-cs"/>
            </a:endParaRPr>
          </a:p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11436" y="1772816"/>
            <a:ext cx="8509035" cy="44873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fontAlgn="base" hangingPunct="0">
              <a:lnSpc>
                <a:spcPct val="120000"/>
              </a:lnSpc>
              <a:spcAft>
                <a:spcPct val="0"/>
              </a:spcAft>
              <a:buClr>
                <a:schemeClr val="hlink"/>
              </a:buClr>
              <a:defRPr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]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The Role of eLearning in Building Knowledge Societies in Developing Countries, Sir John Daniel, Asian Association of Open Universities, Jakarta, Indonesia 2005.</a:t>
            </a:r>
          </a:p>
          <a:p>
            <a:pPr eaLnBrk="0" fontAlgn="base" hangingPunct="0">
              <a:lnSpc>
                <a:spcPct val="120000"/>
              </a:lnSpc>
              <a:spcAft>
                <a:spcPct val="0"/>
              </a:spcAft>
              <a:buClr>
                <a:schemeClr val="hlink"/>
              </a:buClr>
              <a:defRPr/>
            </a:pPr>
            <a:endParaRPr lang="ar-SA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lnSpc>
                <a:spcPct val="120000"/>
              </a:lnSpc>
              <a:spcAft>
                <a:spcPct val="0"/>
              </a:spcAft>
              <a:buClr>
                <a:schemeClr val="hlink"/>
              </a:buClr>
              <a:defRPr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2]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Zemsky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, R. and Massy, W.F., (2005b) Why the eLearning boom went bust. The Learning Alliance for Higher Education,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USA</a:t>
            </a:r>
            <a:endParaRPr lang="ar-SA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lnSpc>
                <a:spcPct val="120000"/>
              </a:lnSpc>
              <a:spcAft>
                <a:spcPct val="0"/>
              </a:spcAft>
              <a:buClr>
                <a:schemeClr val="hlink"/>
              </a:buClr>
              <a:defRPr/>
            </a:pPr>
            <a:endParaRPr lang="ar-SA" sz="2000" b="1" dirty="0">
              <a:solidFill>
                <a:srgbClr val="595959"/>
              </a:solidFill>
              <a:latin typeface="Times New Roman" pitchFamily="18" charset="0"/>
              <a:ea typeface="ＭＳ Ｐゴシック" charset="-128"/>
              <a:cs typeface="Times New Roman" pitchFamily="18" charset="0"/>
            </a:endParaRPr>
          </a:p>
          <a:p>
            <a:pPr eaLnBrk="0" fontAlgn="base" hangingPunct="0">
              <a:lnSpc>
                <a:spcPct val="120000"/>
              </a:lnSpc>
              <a:spcAft>
                <a:spcPct val="0"/>
              </a:spcAft>
              <a:buClr>
                <a:schemeClr val="hlink"/>
              </a:buClr>
              <a:defRPr/>
            </a:pPr>
            <a:r>
              <a:rPr lang="en-US" sz="2000" b="1" dirty="0" smtClean="0">
                <a:solidFill>
                  <a:srgbClr val="595959"/>
                </a:solidFill>
                <a:latin typeface="Times New Roman" pitchFamily="18" charset="0"/>
                <a:ea typeface="ＭＳ Ｐゴシック" charset="-128"/>
                <a:cs typeface="Times New Roman" pitchFamily="18" charset="0"/>
              </a:rPr>
              <a:t>[3]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Towards Knowledge Society – ISBN 92-3-104000-6, UNESCO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2005</a:t>
            </a:r>
          </a:p>
          <a:p>
            <a:pPr eaLnBrk="0" fontAlgn="base" hangingPunct="0">
              <a:lnSpc>
                <a:spcPct val="120000"/>
              </a:lnSpc>
              <a:spcAft>
                <a:spcPct val="0"/>
              </a:spcAft>
              <a:buClr>
                <a:schemeClr val="hlink"/>
              </a:buClr>
              <a:defRPr/>
            </a:pP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lnSpc>
                <a:spcPct val="120000"/>
              </a:lnSpc>
              <a:spcAft>
                <a:spcPct val="0"/>
              </a:spcAft>
              <a:buClr>
                <a:schemeClr val="hlink"/>
              </a:buClr>
              <a:defRPr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[4] Final Report, Meeting of Higher Education Partners, June 2003, UNESCO, Paris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lnSpc>
                <a:spcPct val="120000"/>
              </a:lnSpc>
              <a:spcAft>
                <a:spcPct val="0"/>
              </a:spcAft>
              <a:buClr>
                <a:schemeClr val="hlink"/>
              </a:buClr>
              <a:defRPr/>
            </a:pPr>
            <a:endParaRPr lang="en-US" dirty="0">
              <a:solidFill>
                <a:srgbClr val="595959"/>
              </a:solidFill>
              <a:latin typeface="Times New Roman" pitchFamily="18" charset="0"/>
              <a:ea typeface="ＭＳ Ｐゴシック" charset="-128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35968" y="937264"/>
            <a:ext cx="171980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References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9256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b268462d-7b9d-4bb7-b24d-a6715b29b262">QKP4KKMXXJ7K-501-213</_dlc_DocId>
    <_dlc_DocIdUrl xmlns="b268462d-7b9d-4bb7-b24d-a6715b29b262">
      <Url>http://portal.kacst.edu.sa/Ar/depts/po/_layouts/DocIdRedir.aspx?ID=QKP4KKMXXJ7K-501-213</Url>
      <Description>QKP4KKMXXJ7K-501-213</Description>
    </_dlc_DocIdUrl>
  </documentManagement>
</p:properties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مستند" ma:contentTypeID="0x010100EC5455391B8E2A4BB80B1A84A580A8CD" ma:contentTypeVersion="0" ma:contentTypeDescription="إنشاء مستند جديد." ma:contentTypeScope="" ma:versionID="7860c792a7cff1c459b81e8893fab1ad">
  <xsd:schema xmlns:xsd="http://www.w3.org/2001/XMLSchema" xmlns:xs="http://www.w3.org/2001/XMLSchema" xmlns:p="http://schemas.microsoft.com/office/2006/metadata/properties" xmlns:ns2="b268462d-7b9d-4bb7-b24d-a6715b29b262" targetNamespace="http://schemas.microsoft.com/office/2006/metadata/properties" ma:root="true" ma:fieldsID="6694218449eef501351dde71fa903699" ns2:_="">
    <xsd:import namespace="b268462d-7b9d-4bb7-b24d-a6715b29b262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268462d-7b9d-4bb7-b24d-a6715b29b262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قيمة معرّف المستند" ma:description="قيمة معرّف المستند المحددة لهذا العنصر." ma:internalName="_dlc_DocId" ma:readOnly="true">
      <xsd:simpleType>
        <xsd:restriction base="dms:Text"/>
      </xsd:simpleType>
    </xsd:element>
    <xsd:element name="_dlc_DocIdUrl" ma:index="9" nillable="true" ma:displayName="معرّف المستند" ma:description="ارتباط دائم إلى هذا المستند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نوع المحتوى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680A93C-83E6-4F50-9B6E-722A8E9D9503}">
  <ds:schemaRefs>
    <ds:schemaRef ds:uri="b268462d-7b9d-4bb7-b24d-a6715b29b262"/>
    <ds:schemaRef ds:uri="http://schemas.microsoft.com/office/2006/metadata/properties"/>
    <ds:schemaRef ds:uri="http://schemas.microsoft.com/office/2006/documentManagement/types"/>
    <ds:schemaRef ds:uri="http://purl.org/dc/terms/"/>
    <ds:schemaRef ds:uri="http://purl.org/dc/elements/1.1/"/>
    <ds:schemaRef ds:uri="http://purl.org/dc/dcmitype/"/>
    <ds:schemaRef ds:uri="http://schemas.microsoft.com/office/infopath/2007/PartnerControls"/>
    <ds:schemaRef ds:uri="http://www.w3.org/XML/1998/namespace"/>
    <ds:schemaRef ds:uri="http://schemas.openxmlformats.org/package/2006/metadata/core-properties"/>
  </ds:schemaRefs>
</ds:datastoreItem>
</file>

<file path=customXml/itemProps2.xml><?xml version="1.0" encoding="utf-8"?>
<ds:datastoreItem xmlns:ds="http://schemas.openxmlformats.org/officeDocument/2006/customXml" ds:itemID="{A4D42F99-89E1-4A9C-8613-94763CBDF948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F2EA0B64-85AD-41BF-85E5-23AB609D0685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082ADFFB-1708-4B82-8789-909B4B8B28F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268462d-7b9d-4bb7-b24d-a6715b29b26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2965</TotalTime>
  <Words>1192</Words>
  <Application>Microsoft Office PowerPoint</Application>
  <PresentationFormat>عرض على الشاشة (3:4)‏</PresentationFormat>
  <Paragraphs>257</Paragraphs>
  <Slides>12</Slides>
  <Notes>12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12</vt:i4>
      </vt:variant>
    </vt:vector>
  </HeadingPairs>
  <TitlesOfParts>
    <vt:vector size="13" baseType="lpstr"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>KACST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hqasem</dc:creator>
  <cp:lastModifiedBy>Mishari Alshalawi</cp:lastModifiedBy>
  <cp:revision>220</cp:revision>
  <cp:lastPrinted>2013-02-06T05:15:07Z</cp:lastPrinted>
  <dcterms:created xsi:type="dcterms:W3CDTF">2011-01-15T06:11:51Z</dcterms:created>
  <dcterms:modified xsi:type="dcterms:W3CDTF">2013-06-23T10:26:53Z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0x010100EC5455391B8E2A4BB80B1A84A580A8CD</vt:lpwstr>
  </property>
  <property fmtid="{D5CDD505-2E9C-101B-9397-08002B2CF9AE}" pid="3" name="_dlc_DocIdItemGuid">
    <vt:lpwstr>d67f3c36-b3b2-4c0b-81b7-d7f8f776896f</vt:lpwstr>
  </property>
</Properties>
</file>