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FF33"/>
    <a:srgbClr val="0099CC"/>
    <a:srgbClr val="D78C27"/>
    <a:srgbClr val="F8A6D1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07" autoAdjust="0"/>
    <p:restoredTop sz="91197" autoAdjust="0"/>
  </p:normalViewPr>
  <p:slideViewPr>
    <p:cSldViewPr>
      <p:cViewPr varScale="1">
        <p:scale>
          <a:sx n="66" d="100"/>
          <a:sy n="66" d="100"/>
        </p:scale>
        <p:origin x="-15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3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3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FCEEE7F2-B725-47B8-AA3C-A6B44AEE13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440A515-7E2C-4B76-80FF-4A40558DCE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EA4255-F6C0-4F37-988B-0DBFA173CE0D}" type="slidenum">
              <a:rPr lang="en-US">
                <a:latin typeface="Arial" pitchFamily="34" charset="0"/>
              </a:rPr>
              <a:pPr/>
              <a:t>2</a:t>
            </a:fld>
            <a:endParaRPr lang="en-US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 txBox="1">
            <a:spLocks noGrp="1" noChangeArrowheads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72CAC4E-9F6C-43B9-82BA-E7588B332816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1116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 txBox="1">
            <a:spLocks noGrp="1" noChangeArrowheads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B5EF3DC-D913-4B2D-81B7-C1A0228FF5CD}" type="slidenum">
              <a:rPr lang="en-US" sz="1200"/>
              <a:pPr algn="r"/>
              <a:t>12</a:t>
            </a:fld>
            <a:endParaRPr lang="en-US" sz="1200"/>
          </a:p>
        </p:txBody>
      </p:sp>
      <p:sp>
        <p:nvSpPr>
          <p:cNvPr id="1136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 txBox="1">
            <a:spLocks noGrp="1" noChangeArrowheads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0F61962-DABD-40CC-862C-C58E8B0FC3F7}" type="slidenum">
              <a:rPr lang="en-US" sz="1200"/>
              <a:pPr algn="r"/>
              <a:t>13</a:t>
            </a:fld>
            <a:endParaRPr lang="en-US" sz="1200"/>
          </a:p>
        </p:txBody>
      </p:sp>
      <p:sp>
        <p:nvSpPr>
          <p:cNvPr id="1157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 txBox="1">
            <a:spLocks noGrp="1" noChangeArrowheads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9386386-8119-47C6-9EA8-D313124EDB88}" type="slidenum">
              <a:rPr lang="en-US" sz="1200"/>
              <a:pPr algn="r"/>
              <a:t>14</a:t>
            </a:fld>
            <a:endParaRPr lang="en-US" sz="1200"/>
          </a:p>
        </p:txBody>
      </p:sp>
      <p:sp>
        <p:nvSpPr>
          <p:cNvPr id="1177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 txBox="1">
            <a:spLocks noGrp="1" noChangeArrowheads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290DF9B-3DEB-416B-9278-3BD3E2C02080}" type="slidenum">
              <a:rPr lang="en-US" sz="1200"/>
              <a:pPr algn="r"/>
              <a:t>15</a:t>
            </a:fld>
            <a:endParaRPr lang="en-US" sz="1200"/>
          </a:p>
        </p:txBody>
      </p:sp>
      <p:sp>
        <p:nvSpPr>
          <p:cNvPr id="1198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 txBox="1">
            <a:spLocks noGrp="1" noChangeArrowheads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3F7202C-D0A4-40A7-A0B1-C20BEFF55910}" type="slidenum">
              <a:rPr lang="en-US" sz="1200"/>
              <a:pPr algn="r"/>
              <a:t>16</a:t>
            </a:fld>
            <a:endParaRPr lang="en-US" sz="1200"/>
          </a:p>
        </p:txBody>
      </p:sp>
      <p:sp>
        <p:nvSpPr>
          <p:cNvPr id="1218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 txBox="1">
            <a:spLocks noGrp="1" noChangeArrowheads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33D7B9A-EE4A-4C5B-8C36-7F7A5B1086F4}" type="slidenum">
              <a:rPr lang="en-US" sz="1200"/>
              <a:pPr algn="r"/>
              <a:t>17</a:t>
            </a:fld>
            <a:endParaRPr lang="en-US" sz="1200"/>
          </a:p>
        </p:txBody>
      </p:sp>
      <p:sp>
        <p:nvSpPr>
          <p:cNvPr id="1239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 txBox="1">
            <a:spLocks noGrp="1" noChangeArrowheads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023340B-12B7-4EFB-B3B5-26CB86C6968D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952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 txBox="1">
            <a:spLocks noGrp="1" noChangeArrowheads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CC66ED2-905B-42C8-A4C5-6FCA26029936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972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183FFBF-D4E2-4374-A74F-AE42511EAE33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993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 txBox="1">
            <a:spLocks noGrp="1" noChangeArrowheads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4989C40-017C-463F-9A0B-0FA1C6EB9248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1013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 txBox="1">
            <a:spLocks noGrp="1" noChangeArrowheads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DEBFCC1-E697-4A53-937F-BC36AC94D775}" type="slidenum">
              <a:rPr lang="en-US" sz="1200"/>
              <a:pPr algn="r"/>
              <a:t>7</a:t>
            </a:fld>
            <a:endParaRPr lang="en-US" sz="1200"/>
          </a:p>
        </p:txBody>
      </p:sp>
      <p:sp>
        <p:nvSpPr>
          <p:cNvPr id="1034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 txBox="1">
            <a:spLocks noGrp="1" noChangeArrowheads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CE58F55-D87C-4A02-A915-5F33E3F6D018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1095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 txBox="1">
            <a:spLocks noGrp="1" noChangeArrowheads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E10B26A-7714-47D3-A564-436E8170506E}" type="slidenum">
              <a:rPr lang="en-US" sz="1200"/>
              <a:pPr algn="r"/>
              <a:t>9</a:t>
            </a:fld>
            <a:endParaRPr lang="en-US" sz="1200"/>
          </a:p>
        </p:txBody>
      </p:sp>
      <p:sp>
        <p:nvSpPr>
          <p:cNvPr id="1054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 txBox="1">
            <a:spLocks noGrp="1" noChangeArrowheads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AA48EC6-EDBA-45BD-ACED-1106DADAE526}" type="slidenum">
              <a:rPr lang="en-US" sz="1200"/>
              <a:pPr algn="r"/>
              <a:t>10</a:t>
            </a:fld>
            <a:endParaRPr lang="en-US" sz="1200"/>
          </a:p>
        </p:txBody>
      </p:sp>
      <p:sp>
        <p:nvSpPr>
          <p:cNvPr id="1075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639AC-CA62-4ECD-8D65-EC8EF3FDD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6F2A7-F14B-4D21-A026-48B59468FB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DC7CE-76B8-4026-9FA6-492484616A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4404C-7B7B-4D7D-935B-2681D0936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08916-CA3C-49C5-B3B3-124E397813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4311B-EA7C-4A64-888B-EEB649B2DB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5119B-7AF9-43BA-8404-32C2A8E1F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88FE4-D5D2-4E70-A1B4-1C0B059E30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6530F-E4A4-41A3-9D0C-169F43834B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833DD-9D24-49E6-9C96-63925FD811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8355A-C6F3-4ABD-8286-FF1E8EF0D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98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98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98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A7798A31-8AEF-4FE7-8E5A-B6DBD2ACDA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8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8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8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B907E4-F3E4-4B87-89C0-0F91347B0E2F}" type="slidenum">
              <a:rPr lang="en-US">
                <a:latin typeface="Arial" pitchFamily="34" charset="0"/>
              </a:rPr>
              <a:pPr/>
              <a:t>1</a:t>
            </a:fld>
            <a:endParaRPr lang="en-US">
              <a:latin typeface="Arial" pitchFamily="34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800" smtClean="0"/>
              <a:t>CNS Infection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Meninges and Prions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7B4A53F-E50F-46BD-91FC-6E88C805FE15}" type="slidenum">
              <a:rPr lang="en-US" sz="1400"/>
              <a:pPr algn="r"/>
              <a:t>10</a:t>
            </a:fld>
            <a:endParaRPr lang="en-US" sz="1400"/>
          </a:p>
        </p:txBody>
      </p:sp>
      <p:sp>
        <p:nvSpPr>
          <p:cNvPr id="1064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9144000" cy="914400"/>
          </a:xfrm>
        </p:spPr>
        <p:txBody>
          <a:bodyPr/>
          <a:lstStyle/>
          <a:p>
            <a:pPr eaLnBrk="1" hangingPunct="1"/>
            <a:r>
              <a:rPr lang="en-US" sz="3600" smtClean="0"/>
              <a:t>Chronic Meningitis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486400"/>
          </a:xfrm>
        </p:spPr>
        <p:txBody>
          <a:bodyPr/>
          <a:lstStyle/>
          <a:p>
            <a:pPr marL="812800" indent="-812800"/>
            <a:r>
              <a:rPr lang="en-US" sz="3200" smtClean="0"/>
              <a:t>Meningovascular neurosyphilis</a:t>
            </a:r>
          </a:p>
          <a:p>
            <a:pPr marL="1168400" lvl="1" indent="-711200"/>
            <a:r>
              <a:rPr lang="en-US" smtClean="0"/>
              <a:t>Neurosyphilis is a tertiary stage of syphilis</a:t>
            </a:r>
          </a:p>
          <a:p>
            <a:pPr marL="1168400" lvl="1" indent="-711200"/>
            <a:r>
              <a:rPr lang="en-US" smtClean="0"/>
              <a:t>occurs in only about 10% of individuals with untreated infection</a:t>
            </a:r>
          </a:p>
          <a:p>
            <a:pPr marL="1168400" lvl="1" indent="-711200"/>
            <a:r>
              <a:rPr lang="en-US" smtClean="0"/>
              <a:t>major manifestations is meningeal, called meningovascular neurosyphilis</a:t>
            </a:r>
          </a:p>
          <a:p>
            <a:pPr marL="1168400" lvl="1" indent="-711200"/>
            <a:r>
              <a:rPr lang="en-US" smtClean="0"/>
              <a:t>As with other chronic infections, there can be parenchymal disease as well</a:t>
            </a:r>
          </a:p>
          <a:p>
            <a:pPr marL="1524000" lvl="2" indent="-609600"/>
            <a:r>
              <a:rPr lang="en-US" i="1" smtClean="0"/>
              <a:t>Paretic neurosyphilis</a:t>
            </a:r>
          </a:p>
          <a:p>
            <a:pPr marL="1524000" lvl="2" indent="-609600"/>
            <a:r>
              <a:rPr lang="en-US" i="1" smtClean="0"/>
              <a:t>Tabes dorsalis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46D2AD4-D6CE-4ADF-82DB-98316B48BAFC}" type="slidenum">
              <a:rPr lang="en-US" sz="1400"/>
              <a:pPr algn="r"/>
              <a:t>11</a:t>
            </a:fld>
            <a:endParaRPr lang="en-US" sz="1400"/>
          </a:p>
        </p:txBody>
      </p:sp>
      <p:sp>
        <p:nvSpPr>
          <p:cNvPr id="1105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9144000" cy="914400"/>
          </a:xfrm>
        </p:spPr>
        <p:txBody>
          <a:bodyPr/>
          <a:lstStyle/>
          <a:p>
            <a:pPr eaLnBrk="1" hangingPunct="1"/>
            <a:r>
              <a:rPr lang="en-US" sz="3600" smtClean="0"/>
              <a:t>Meningovascular neurosyphilis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486400"/>
          </a:xfrm>
        </p:spPr>
        <p:txBody>
          <a:bodyPr/>
          <a:lstStyle/>
          <a:p>
            <a:pPr marL="812800" indent="-812800"/>
            <a:r>
              <a:rPr lang="en-US" smtClean="0"/>
              <a:t>involving the base of the brain and sometimes the cerebral convexities and the spinal leptomeninges</a:t>
            </a:r>
          </a:p>
          <a:p>
            <a:pPr marL="812800" indent="-812800"/>
            <a:r>
              <a:rPr lang="en-US" smtClean="0"/>
              <a:t>associated obliterative endarteritis with distinctive perivascular inflammatory reaction rich in plasma cells and lymphocytes</a:t>
            </a:r>
          </a:p>
          <a:p>
            <a:pPr marL="812800" indent="-812800"/>
            <a:r>
              <a:rPr lang="en-US" smtClean="0"/>
              <a:t>cerebral gummas (mass lesions rich in plasma cells) may also occur in relation to meninges and extend into the brain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EF55135-B59A-401F-8B2B-005FCB63A85C}" type="slidenum">
              <a:rPr lang="en-US" sz="1400"/>
              <a:pPr algn="r"/>
              <a:t>12</a:t>
            </a:fld>
            <a:endParaRPr lang="en-US" sz="1400"/>
          </a:p>
        </p:txBody>
      </p:sp>
      <p:sp>
        <p:nvSpPr>
          <p:cNvPr id="1126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9144000" cy="914400"/>
          </a:xfrm>
        </p:spPr>
        <p:txBody>
          <a:bodyPr/>
          <a:lstStyle/>
          <a:p>
            <a:pPr eaLnBrk="1" hangingPunct="1"/>
            <a:r>
              <a:rPr lang="en-US" sz="4000" smtClean="0"/>
              <a:t>Prion Diseases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486400"/>
          </a:xfrm>
        </p:spPr>
        <p:txBody>
          <a:bodyPr/>
          <a:lstStyle/>
          <a:p>
            <a:pPr marL="812800" indent="-812800"/>
            <a:r>
              <a:rPr lang="en-US" smtClean="0"/>
              <a:t>This group of diseases includes</a:t>
            </a:r>
            <a:r>
              <a:rPr lang="en-US" sz="2400" smtClean="0"/>
              <a:t> </a:t>
            </a:r>
          </a:p>
          <a:p>
            <a:pPr marL="1168400" lvl="1" indent="-711200"/>
            <a:r>
              <a:rPr lang="en-US" sz="2000" smtClean="0"/>
              <a:t>sporadic, familial, iatrogenic and variant forms of </a:t>
            </a:r>
            <a:r>
              <a:rPr lang="en-US" sz="2000" smtClean="0">
                <a:solidFill>
                  <a:srgbClr val="FF0000"/>
                </a:solidFill>
              </a:rPr>
              <a:t>Creutzfeldt-Jakob disease (CJD)</a:t>
            </a:r>
          </a:p>
          <a:p>
            <a:pPr marL="1168400" lvl="1" indent="-711200"/>
            <a:r>
              <a:rPr lang="en-US" sz="2000" smtClean="0"/>
              <a:t>several animal diseases from this group are also known</a:t>
            </a:r>
          </a:p>
          <a:p>
            <a:pPr marL="1524000" lvl="2" indent="-609600"/>
            <a:r>
              <a:rPr lang="en-US" sz="1800" b="0" smtClean="0"/>
              <a:t>including scrapie in sheep and goats and bovine spongiform encephalopathy in cattle ("mad cow" disease)</a:t>
            </a:r>
          </a:p>
          <a:p>
            <a:pPr marL="1168400" lvl="1" indent="-711200"/>
            <a:r>
              <a:rPr lang="en-US" sz="2000" smtClean="0"/>
              <a:t>all these disorders are associated with abnormal forms of a normal cellular protein, prion protein (PrPc)</a:t>
            </a:r>
          </a:p>
          <a:p>
            <a:pPr marL="1168400" lvl="1" indent="-711200"/>
            <a:r>
              <a:rPr lang="en-US" sz="2000" smtClean="0"/>
              <a:t>The abnormal form of this protein can act as an infectious agent</a:t>
            </a:r>
          </a:p>
          <a:p>
            <a:pPr marL="1524000" lvl="2" indent="-609600"/>
            <a:r>
              <a:rPr lang="en-US" sz="1800" b="0" smtClean="0"/>
              <a:t>it propagates itself</a:t>
            </a:r>
          </a:p>
          <a:p>
            <a:pPr marL="1524000" lvl="2" indent="-609600"/>
            <a:r>
              <a:rPr lang="en-US" sz="1800" b="0" smtClean="0"/>
              <a:t>injures the cells in which it is present</a:t>
            </a:r>
          </a:p>
          <a:p>
            <a:pPr marL="1168400" lvl="1" indent="-711200"/>
            <a:r>
              <a:rPr lang="en-US" sz="2000" smtClean="0"/>
              <a:t>Most cases of prion disease are either </a:t>
            </a:r>
          </a:p>
          <a:p>
            <a:pPr marL="1524000" lvl="2" indent="-609600"/>
            <a:r>
              <a:rPr lang="en-US" sz="1800" b="0" smtClean="0"/>
              <a:t>sporadic or</a:t>
            </a:r>
          </a:p>
          <a:p>
            <a:pPr marL="1524000" lvl="2" indent="-609600"/>
            <a:r>
              <a:rPr lang="en-US" sz="1800" b="0" smtClean="0"/>
              <a:t>associated with mutations in the gene that encodes PrPc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F449B30-E526-4827-A2F1-5A4AFF7C8345}" type="slidenum">
              <a:rPr lang="en-US" sz="1400"/>
              <a:pPr algn="r"/>
              <a:t>13</a:t>
            </a:fld>
            <a:endParaRPr lang="en-US" sz="1400"/>
          </a:p>
        </p:txBody>
      </p:sp>
      <p:sp>
        <p:nvSpPr>
          <p:cNvPr id="1146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9144000" cy="914400"/>
          </a:xfrm>
        </p:spPr>
        <p:txBody>
          <a:bodyPr/>
          <a:lstStyle/>
          <a:p>
            <a:pPr eaLnBrk="1" hangingPunct="1"/>
            <a:r>
              <a:rPr lang="en-US" sz="4000" smtClean="0"/>
              <a:t>Pathogenesis of Prion Diseases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486400"/>
          </a:xfrm>
        </p:spPr>
        <p:txBody>
          <a:bodyPr/>
          <a:lstStyle/>
          <a:p>
            <a:pPr marL="812800" indent="-812800">
              <a:lnSpc>
                <a:spcPct val="80000"/>
              </a:lnSpc>
            </a:pPr>
            <a:r>
              <a:rPr lang="en-US" sz="2000" smtClean="0"/>
              <a:t>Related to changes in the conformation of PrP from its native PrPc form to an abnormal configuration called</a:t>
            </a:r>
          </a:p>
          <a:p>
            <a:pPr marL="1168400" lvl="1" indent="-711200">
              <a:lnSpc>
                <a:spcPct val="80000"/>
              </a:lnSpc>
            </a:pPr>
            <a:r>
              <a:rPr lang="en-US" sz="1800" b="0" smtClean="0">
                <a:solidFill>
                  <a:srgbClr val="FF0000"/>
                </a:solidFill>
              </a:rPr>
              <a:t>either PrPsc (for </a:t>
            </a:r>
            <a:r>
              <a:rPr lang="en-US" sz="1800" b="0" i="1" smtClean="0">
                <a:solidFill>
                  <a:srgbClr val="FF0000"/>
                </a:solidFill>
              </a:rPr>
              <a:t>s</a:t>
            </a:r>
            <a:r>
              <a:rPr lang="en-US" sz="1800" b="0" smtClean="0">
                <a:solidFill>
                  <a:srgbClr val="FF0000"/>
                </a:solidFill>
              </a:rPr>
              <a:t>crapie) or PrPres (for protease </a:t>
            </a:r>
            <a:r>
              <a:rPr lang="en-US" sz="1800" b="0" i="1" smtClean="0">
                <a:solidFill>
                  <a:srgbClr val="FF0000"/>
                </a:solidFill>
              </a:rPr>
              <a:t>res</a:t>
            </a:r>
            <a:r>
              <a:rPr lang="en-US" sz="1800" b="0" smtClean="0">
                <a:solidFill>
                  <a:srgbClr val="FF0000"/>
                </a:solidFill>
              </a:rPr>
              <a:t>istant)</a:t>
            </a:r>
          </a:p>
          <a:p>
            <a:pPr marL="1168400" lvl="1" indent="-711200">
              <a:lnSpc>
                <a:spcPct val="80000"/>
              </a:lnSpc>
            </a:pPr>
            <a:r>
              <a:rPr lang="en-US" sz="1800" b="0" smtClean="0">
                <a:solidFill>
                  <a:srgbClr val="FF0000"/>
                </a:solidFill>
              </a:rPr>
              <a:t>in the abnormal conformation, the prion protein becomes resistant to protease digestion</a:t>
            </a:r>
          </a:p>
          <a:p>
            <a:pPr marL="812800" indent="-812800">
              <a:lnSpc>
                <a:spcPct val="80000"/>
              </a:lnSpc>
            </a:pPr>
            <a:r>
              <a:rPr lang="en-US" sz="2000" smtClean="0"/>
              <a:t>Once formed, PrPsc can then initiate</a:t>
            </a:r>
          </a:p>
          <a:p>
            <a:pPr marL="1168400" lvl="1" indent="-711200">
              <a:lnSpc>
                <a:spcPct val="80000"/>
              </a:lnSpc>
            </a:pPr>
            <a:r>
              <a:rPr lang="en-US" sz="1800" b="0" smtClean="0">
                <a:solidFill>
                  <a:srgbClr val="FF0000"/>
                </a:solidFill>
              </a:rPr>
              <a:t>comparable transformation of other PrPc molecules</a:t>
            </a:r>
          </a:p>
          <a:p>
            <a:pPr marL="812800" indent="-812800">
              <a:lnSpc>
                <a:spcPct val="80000"/>
              </a:lnSpc>
            </a:pPr>
            <a:r>
              <a:rPr lang="en-US" sz="2000" smtClean="0"/>
              <a:t>The infectious nature of PrPsc protein</a:t>
            </a:r>
          </a:p>
          <a:p>
            <a:pPr marL="1168400" lvl="1" indent="-711200">
              <a:lnSpc>
                <a:spcPct val="80000"/>
              </a:lnSpc>
            </a:pPr>
            <a:r>
              <a:rPr lang="en-US" sz="1800" b="0" smtClean="0">
                <a:solidFill>
                  <a:srgbClr val="FF0000"/>
                </a:solidFill>
              </a:rPr>
              <a:t>ability to propagate the pathologic conformational change</a:t>
            </a:r>
          </a:p>
          <a:p>
            <a:pPr marL="812800" indent="-812800">
              <a:lnSpc>
                <a:spcPct val="80000"/>
              </a:lnSpc>
            </a:pPr>
            <a:r>
              <a:rPr lang="en-US" sz="2000" smtClean="0"/>
              <a:t>The conformational change can occur spontaneously at an extremely low rate</a:t>
            </a:r>
          </a:p>
          <a:p>
            <a:pPr marL="1168400" lvl="1" indent="-711200">
              <a:lnSpc>
                <a:spcPct val="80000"/>
              </a:lnSpc>
            </a:pPr>
            <a:r>
              <a:rPr lang="en-US" sz="1800" b="0" smtClean="0">
                <a:solidFill>
                  <a:srgbClr val="FF0000"/>
                </a:solidFill>
              </a:rPr>
              <a:t>sporadic cases of prion disease</a:t>
            </a:r>
          </a:p>
          <a:p>
            <a:pPr marL="812800" indent="-812800">
              <a:lnSpc>
                <a:spcPct val="80000"/>
              </a:lnSpc>
            </a:pPr>
            <a:r>
              <a:rPr lang="en-US" sz="2000" smtClean="0"/>
              <a:t>If there is a mutation in the gene encoding PrPc, then the change can occur at a higher rate</a:t>
            </a:r>
          </a:p>
          <a:p>
            <a:pPr marL="1168400" lvl="1" indent="-711200">
              <a:lnSpc>
                <a:spcPct val="80000"/>
              </a:lnSpc>
            </a:pPr>
            <a:r>
              <a:rPr lang="en-US" sz="1800" b="0" smtClean="0">
                <a:solidFill>
                  <a:srgbClr val="FF0000"/>
                </a:solidFill>
              </a:rPr>
              <a:t>familial forms of prion disease</a:t>
            </a:r>
            <a:endParaRPr lang="en-US" sz="2000" smtClean="0"/>
          </a:p>
          <a:p>
            <a:pPr marL="812800" indent="-812800">
              <a:lnSpc>
                <a:spcPct val="80000"/>
              </a:lnSpc>
            </a:pPr>
            <a:r>
              <a:rPr lang="en-US" sz="2000" smtClean="0"/>
              <a:t>Accumulation of PrPsc in neural tissue causes cell injury</a:t>
            </a:r>
          </a:p>
          <a:p>
            <a:pPr marL="1168400" lvl="1" indent="-711200">
              <a:lnSpc>
                <a:spcPct val="80000"/>
              </a:lnSpc>
            </a:pPr>
            <a:r>
              <a:rPr lang="en-US" sz="2000" b="0" smtClean="0"/>
              <a:t>how this material leads to the development of cytoplasmic vacuoles and eventual neuronal death is still unknown</a:t>
            </a:r>
          </a:p>
          <a:p>
            <a:pPr marL="1168400" lvl="1" indent="-711200">
              <a:lnSpc>
                <a:spcPct val="80000"/>
              </a:lnSpc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2CAE89C-1A4E-4502-A94F-B61D38C426D3}" type="slidenum">
              <a:rPr lang="en-US" sz="1400"/>
              <a:pPr algn="r"/>
              <a:t>14</a:t>
            </a:fld>
            <a:endParaRPr lang="en-US" sz="1400"/>
          </a:p>
        </p:txBody>
      </p:sp>
      <p:sp>
        <p:nvSpPr>
          <p:cNvPr id="1167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9144000" cy="914400"/>
          </a:xfrm>
        </p:spPr>
        <p:txBody>
          <a:bodyPr/>
          <a:lstStyle/>
          <a:p>
            <a:pPr eaLnBrk="1" hangingPunct="1"/>
            <a:r>
              <a:rPr lang="en-US" smtClean="0"/>
              <a:t>Creutzfeldt-Jakob Disease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486400"/>
          </a:xfrm>
        </p:spPr>
        <p:txBody>
          <a:bodyPr/>
          <a:lstStyle/>
          <a:p>
            <a:pPr marL="812800" indent="-812800">
              <a:lnSpc>
                <a:spcPct val="90000"/>
              </a:lnSpc>
            </a:pPr>
            <a:r>
              <a:rPr lang="en-US" sz="2400" smtClean="0"/>
              <a:t>CJD is a rare but well-characterized prion disease</a:t>
            </a:r>
          </a:p>
          <a:p>
            <a:pPr marL="1168400" lvl="1" indent="-711200">
              <a:lnSpc>
                <a:spcPct val="90000"/>
              </a:lnSpc>
            </a:pPr>
            <a:r>
              <a:rPr lang="en-US" sz="2000" b="0" smtClean="0"/>
              <a:t>clinically as a rapidly progressive dementia</a:t>
            </a:r>
            <a:endParaRPr lang="en-US" sz="2400" smtClean="0"/>
          </a:p>
          <a:p>
            <a:pPr marL="812800" indent="-812800">
              <a:lnSpc>
                <a:spcPct val="90000"/>
              </a:lnSpc>
            </a:pPr>
            <a:r>
              <a:rPr lang="en-US" sz="2400" smtClean="0"/>
              <a:t>It is sporadic in about 85% of cases (1 per million worlwide)</a:t>
            </a:r>
          </a:p>
          <a:p>
            <a:pPr marL="1168400" lvl="1" indent="-711200">
              <a:lnSpc>
                <a:spcPct val="90000"/>
              </a:lnSpc>
            </a:pPr>
            <a:r>
              <a:rPr lang="en-US" sz="2000" b="0" smtClean="0"/>
              <a:t>familial forms also exist</a:t>
            </a:r>
            <a:endParaRPr lang="en-US" sz="2400" smtClean="0"/>
          </a:p>
          <a:p>
            <a:pPr marL="812800" indent="-812800">
              <a:lnSpc>
                <a:spcPct val="90000"/>
              </a:lnSpc>
            </a:pPr>
            <a:r>
              <a:rPr lang="en-US" sz="2400" smtClean="0"/>
              <a:t>The disease has a peak incidence in the seventh decade</a:t>
            </a:r>
          </a:p>
          <a:p>
            <a:pPr marL="812800" indent="-812800">
              <a:lnSpc>
                <a:spcPct val="90000"/>
              </a:lnSpc>
            </a:pPr>
            <a:r>
              <a:rPr lang="en-US" sz="2400" smtClean="0"/>
              <a:t>There are well-established cases of iatrogenic transmission</a:t>
            </a:r>
          </a:p>
          <a:p>
            <a:pPr marL="1168400" lvl="1" indent="-711200">
              <a:lnSpc>
                <a:spcPct val="90000"/>
              </a:lnSpc>
            </a:pPr>
            <a:r>
              <a:rPr lang="en-US" sz="2000" b="0" smtClean="0"/>
              <a:t>deep implantation electrodes</a:t>
            </a:r>
          </a:p>
          <a:p>
            <a:pPr marL="1168400" lvl="1" indent="-711200">
              <a:lnSpc>
                <a:spcPct val="90000"/>
              </a:lnSpc>
            </a:pPr>
            <a:r>
              <a:rPr lang="en-US" sz="2000" b="0" smtClean="0"/>
              <a:t>contaminated preparations of human growth hormone</a:t>
            </a:r>
          </a:p>
          <a:p>
            <a:pPr marL="812800" indent="-812800">
              <a:lnSpc>
                <a:spcPct val="90000"/>
              </a:lnSpc>
            </a:pPr>
            <a:r>
              <a:rPr lang="en-US" sz="2400" smtClean="0"/>
              <a:t>Clinically, subtle changes in memory and behavior that rapidly progress to dementia</a:t>
            </a:r>
          </a:p>
          <a:p>
            <a:pPr marL="812800" indent="-812800">
              <a:lnSpc>
                <a:spcPct val="90000"/>
              </a:lnSpc>
            </a:pPr>
            <a:r>
              <a:rPr lang="en-US" sz="2400" smtClean="0"/>
              <a:t>The disease is uniformly fatal, with an average duration of only 7 months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C288090-5A07-41B2-A92E-A00A6C402C47}" type="slidenum">
              <a:rPr lang="en-US" sz="1400"/>
              <a:pPr algn="r"/>
              <a:t>15</a:t>
            </a:fld>
            <a:endParaRPr lang="en-US" sz="1400"/>
          </a:p>
        </p:txBody>
      </p:sp>
      <p:sp>
        <p:nvSpPr>
          <p:cNvPr id="1187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9144000" cy="914400"/>
          </a:xfrm>
        </p:spPr>
        <p:txBody>
          <a:bodyPr/>
          <a:lstStyle/>
          <a:p>
            <a:pPr eaLnBrk="1" hangingPunct="1"/>
            <a:r>
              <a:rPr lang="en-US" smtClean="0"/>
              <a:t>Creutzfeldt-Jakob Disease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486400"/>
          </a:xfrm>
        </p:spPr>
        <p:txBody>
          <a:bodyPr/>
          <a:lstStyle/>
          <a:p>
            <a:pPr marL="812800" indent="-812800">
              <a:lnSpc>
                <a:spcPct val="90000"/>
              </a:lnSpc>
            </a:pPr>
            <a:r>
              <a:rPr lang="en-US" sz="2000" smtClean="0"/>
              <a:t>The progression of the dementia in CJD is usually rapid </a:t>
            </a:r>
          </a:p>
          <a:p>
            <a:pPr marL="1168400" lvl="1" indent="-711200">
              <a:lnSpc>
                <a:spcPct val="90000"/>
              </a:lnSpc>
            </a:pPr>
            <a:r>
              <a:rPr lang="en-US" sz="1800" b="0" smtClean="0"/>
              <a:t>no or very little macroscopic evidence of brain atrophy</a:t>
            </a:r>
            <a:r>
              <a:rPr lang="en-US" sz="2000" smtClean="0"/>
              <a:t> </a:t>
            </a:r>
          </a:p>
          <a:p>
            <a:pPr marL="812800" indent="-812800">
              <a:lnSpc>
                <a:spcPct val="90000"/>
              </a:lnSpc>
            </a:pPr>
            <a:r>
              <a:rPr lang="en-US" sz="2000" smtClean="0"/>
              <a:t>On microscopic examination, the pathognomonic finding is</a:t>
            </a:r>
          </a:p>
          <a:p>
            <a:pPr marL="1168400" lvl="1" indent="-711200">
              <a:lnSpc>
                <a:spcPct val="90000"/>
              </a:lnSpc>
            </a:pPr>
            <a:r>
              <a:rPr lang="en-US" sz="1800" b="0" smtClean="0"/>
              <a:t>a spongiform transformation of the cerebral cortex and deep gray matter (caudate, putamen)</a:t>
            </a:r>
          </a:p>
          <a:p>
            <a:pPr marL="1168400" lvl="1" indent="-711200">
              <a:lnSpc>
                <a:spcPct val="90000"/>
              </a:lnSpc>
            </a:pPr>
            <a:r>
              <a:rPr lang="en-US" sz="1800" b="0" smtClean="0"/>
              <a:t>this consists of a multifocal process that results in the uneven formation of small, apparently empty, microscopic vacuoles of varying sizes within the neuropil and sometimes in the perikaryon of neurons</a:t>
            </a:r>
            <a:r>
              <a:rPr lang="en-US" sz="2000" smtClean="0"/>
              <a:t> </a:t>
            </a:r>
          </a:p>
          <a:p>
            <a:pPr marL="812800" indent="-812800">
              <a:lnSpc>
                <a:spcPct val="90000"/>
              </a:lnSpc>
            </a:pPr>
            <a:r>
              <a:rPr lang="en-US" sz="2000" smtClean="0"/>
              <a:t>In advanced cases, there is severe neuronal loss, reactive gliosis, and sometimes expansion of the vacuolated areas into cystlike spaces ("status spongiosus") </a:t>
            </a:r>
          </a:p>
          <a:p>
            <a:pPr marL="812800" indent="-812800">
              <a:lnSpc>
                <a:spcPct val="90000"/>
              </a:lnSpc>
            </a:pPr>
            <a:r>
              <a:rPr lang="en-US" sz="2000" smtClean="0"/>
              <a:t>No inflammatory infiltrate is present</a:t>
            </a:r>
          </a:p>
          <a:p>
            <a:pPr marL="812800" indent="-812800">
              <a:lnSpc>
                <a:spcPct val="90000"/>
              </a:lnSpc>
            </a:pPr>
            <a:r>
              <a:rPr lang="en-US" sz="2000" smtClean="0"/>
              <a:t>In all forms of prion disease, immunohistochemical staining demonstrates the presence of proteinase K-resistant PrPsc in tissue</a:t>
            </a:r>
          </a:p>
          <a:p>
            <a:pPr marL="812800" indent="-812800">
              <a:lnSpc>
                <a:spcPct val="90000"/>
              </a:lnSpc>
            </a:pPr>
            <a:r>
              <a:rPr lang="en-US" sz="2000" smtClean="0"/>
              <a:t>Western blotting of tissue extracts after partial protease digestion allows detection of diagnostic PrPsc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B9A3C38-4CCF-45B2-BBCB-217E02286A24}" type="slidenum">
              <a:rPr lang="en-US" sz="1400"/>
              <a:pPr algn="r"/>
              <a:t>16</a:t>
            </a:fld>
            <a:endParaRPr lang="en-US" sz="1400"/>
          </a:p>
        </p:txBody>
      </p:sp>
      <p:sp>
        <p:nvSpPr>
          <p:cNvPr id="1208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9144000" cy="914400"/>
          </a:xfrm>
        </p:spPr>
        <p:txBody>
          <a:bodyPr/>
          <a:lstStyle/>
          <a:p>
            <a:pPr eaLnBrk="1" hangingPunct="1"/>
            <a:r>
              <a:rPr lang="en-US" smtClean="0"/>
              <a:t>Variant Creutzfeldt-Jakob Disease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486400"/>
          </a:xfrm>
        </p:spPr>
        <p:txBody>
          <a:bodyPr/>
          <a:lstStyle/>
          <a:p>
            <a:pPr marL="812800" indent="-812800">
              <a:lnSpc>
                <a:spcPct val="80000"/>
              </a:lnSpc>
            </a:pPr>
            <a:r>
              <a:rPr lang="en-US" sz="2400" smtClean="0"/>
              <a:t>They differed from typical CJD in several important respects:</a:t>
            </a:r>
          </a:p>
          <a:p>
            <a:pPr marL="1168400" lvl="1" indent="-711200">
              <a:lnSpc>
                <a:spcPct val="80000"/>
              </a:lnSpc>
            </a:pPr>
            <a:r>
              <a:rPr lang="en-US" sz="2000" b="0" smtClean="0"/>
              <a:t>the disease affected young adults</a:t>
            </a:r>
          </a:p>
          <a:p>
            <a:pPr marL="1168400" lvl="1" indent="-711200">
              <a:lnSpc>
                <a:spcPct val="80000"/>
              </a:lnSpc>
            </a:pPr>
            <a:r>
              <a:rPr lang="en-US" sz="2000" b="0" smtClean="0"/>
              <a:t>behavioral disorders figured prominently in the early stages of the disease</a:t>
            </a:r>
          </a:p>
          <a:p>
            <a:pPr marL="1168400" lvl="1" indent="-711200">
              <a:lnSpc>
                <a:spcPct val="80000"/>
              </a:lnSpc>
            </a:pPr>
            <a:r>
              <a:rPr lang="en-US" sz="2000" b="0" smtClean="0"/>
              <a:t>neurologic syndrome progressed more slowly than in individuals with other forms of CJD</a:t>
            </a:r>
          </a:p>
          <a:p>
            <a:pPr marL="812800" indent="-812800">
              <a:lnSpc>
                <a:spcPct val="80000"/>
              </a:lnSpc>
            </a:pPr>
            <a:r>
              <a:rPr lang="en-US" sz="2400" smtClean="0"/>
              <a:t>The neuropathologic findings and molecular features of these new cases were similar to those of CJD</a:t>
            </a:r>
          </a:p>
          <a:p>
            <a:pPr marL="1168400" lvl="1" indent="-711200">
              <a:lnSpc>
                <a:spcPct val="80000"/>
              </a:lnSpc>
            </a:pPr>
            <a:r>
              <a:rPr lang="en-US" sz="2000" b="0" smtClean="0"/>
              <a:t>a close relationship between the two illnesses</a:t>
            </a:r>
          </a:p>
          <a:p>
            <a:pPr marL="812800" indent="-812800">
              <a:lnSpc>
                <a:spcPct val="80000"/>
              </a:lnSpc>
            </a:pPr>
            <a:r>
              <a:rPr lang="en-US" sz="2400" smtClean="0"/>
              <a:t>Multiple lines of evidence indicate that this new disease is a consequence of exposure to</a:t>
            </a:r>
          </a:p>
          <a:p>
            <a:pPr marL="1168400" lvl="1" indent="-711200">
              <a:lnSpc>
                <a:spcPct val="80000"/>
              </a:lnSpc>
            </a:pPr>
            <a:r>
              <a:rPr lang="en-US" sz="2000" b="0" smtClean="0"/>
              <a:t>the prion disease of cattle, bovine spongiform encephalopathy</a:t>
            </a:r>
          </a:p>
          <a:p>
            <a:pPr marL="812800" indent="-812800">
              <a:lnSpc>
                <a:spcPct val="80000"/>
              </a:lnSpc>
            </a:pPr>
            <a:r>
              <a:rPr lang="en-US" sz="2400" smtClean="0"/>
              <a:t>vCJD has a similar pathologic appearance with spongiform change and absence of inflammation</a:t>
            </a:r>
          </a:p>
          <a:p>
            <a:pPr marL="1168400" lvl="1" indent="-711200">
              <a:lnSpc>
                <a:spcPct val="80000"/>
              </a:lnSpc>
            </a:pPr>
            <a:r>
              <a:rPr lang="en-US" sz="2000" b="0" smtClean="0"/>
              <a:t>there are abundant cortical amyloid plaques, surrounded by spongiform change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27E9EA2-3865-41CC-9348-92F288EB50C7}" type="slidenum">
              <a:rPr lang="en-US" sz="1400"/>
              <a:pPr algn="r"/>
              <a:t>17</a:t>
            </a:fld>
            <a:endParaRPr lang="en-US" sz="1400"/>
          </a:p>
        </p:txBody>
      </p:sp>
      <p:sp>
        <p:nvSpPr>
          <p:cNvPr id="1228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9144000" cy="914400"/>
          </a:xfrm>
        </p:spPr>
        <p:txBody>
          <a:bodyPr/>
          <a:lstStyle/>
          <a:p>
            <a:pPr eaLnBrk="1" hangingPunct="1"/>
            <a:r>
              <a:rPr lang="en-US" smtClean="0"/>
              <a:t>Variant Creutzfeldt-Jakob Disease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486400"/>
          </a:xfrm>
        </p:spPr>
        <p:txBody>
          <a:bodyPr/>
          <a:lstStyle/>
          <a:p>
            <a:pPr marL="812800" indent="-812800">
              <a:lnSpc>
                <a:spcPct val="80000"/>
              </a:lnSpc>
            </a:pPr>
            <a:r>
              <a:rPr lang="en-US" sz="2400" smtClean="0"/>
              <a:t>They differed from typical CJD in several important respects:</a:t>
            </a:r>
          </a:p>
          <a:p>
            <a:pPr marL="1168400" lvl="1" indent="-711200">
              <a:lnSpc>
                <a:spcPct val="80000"/>
              </a:lnSpc>
            </a:pPr>
            <a:r>
              <a:rPr lang="en-US" sz="2000" b="0" smtClean="0"/>
              <a:t>the disease affected young adults</a:t>
            </a:r>
          </a:p>
          <a:p>
            <a:pPr marL="1168400" lvl="1" indent="-711200">
              <a:lnSpc>
                <a:spcPct val="80000"/>
              </a:lnSpc>
            </a:pPr>
            <a:r>
              <a:rPr lang="en-US" sz="2000" b="0" smtClean="0"/>
              <a:t>behavioral disorders figured prominently in the early stages of the disease</a:t>
            </a:r>
          </a:p>
          <a:p>
            <a:pPr marL="1168400" lvl="1" indent="-711200">
              <a:lnSpc>
                <a:spcPct val="80000"/>
              </a:lnSpc>
            </a:pPr>
            <a:r>
              <a:rPr lang="en-US" sz="2000" b="0" smtClean="0"/>
              <a:t>neurologic syndrome progressed more slowly than in individuals with other forms of CJD</a:t>
            </a:r>
          </a:p>
          <a:p>
            <a:pPr marL="812800" indent="-812800">
              <a:lnSpc>
                <a:spcPct val="80000"/>
              </a:lnSpc>
            </a:pPr>
            <a:r>
              <a:rPr lang="en-US" sz="2400" smtClean="0"/>
              <a:t>The neuropathologic findings and molecular features of these new cases were similar to those of CJD</a:t>
            </a:r>
          </a:p>
          <a:p>
            <a:pPr marL="1168400" lvl="1" indent="-711200">
              <a:lnSpc>
                <a:spcPct val="80000"/>
              </a:lnSpc>
            </a:pPr>
            <a:r>
              <a:rPr lang="en-US" sz="2000" b="0" smtClean="0"/>
              <a:t>a close relationship between the two illnesses</a:t>
            </a:r>
          </a:p>
          <a:p>
            <a:pPr marL="812800" indent="-812800">
              <a:lnSpc>
                <a:spcPct val="80000"/>
              </a:lnSpc>
            </a:pPr>
            <a:r>
              <a:rPr lang="en-US" sz="2400" smtClean="0"/>
              <a:t>Multiple lines of evidence indicate that this new disease is a consequence of exposure to</a:t>
            </a:r>
          </a:p>
          <a:p>
            <a:pPr marL="1168400" lvl="1" indent="-711200">
              <a:lnSpc>
                <a:spcPct val="80000"/>
              </a:lnSpc>
            </a:pPr>
            <a:r>
              <a:rPr lang="en-US" sz="2000" b="0" smtClean="0"/>
              <a:t>the prion disease of cattle, bovine spongiform encephalopathy</a:t>
            </a:r>
          </a:p>
          <a:p>
            <a:pPr marL="812800" indent="-812800">
              <a:lnSpc>
                <a:spcPct val="80000"/>
              </a:lnSpc>
            </a:pPr>
            <a:r>
              <a:rPr lang="en-US" sz="2400" smtClean="0"/>
              <a:t>vCJD has a similar pathologic appearance with spongiform change and absence of inflammation</a:t>
            </a:r>
          </a:p>
          <a:p>
            <a:pPr marL="1168400" lvl="1" indent="-711200">
              <a:lnSpc>
                <a:spcPct val="80000"/>
              </a:lnSpc>
            </a:pPr>
            <a:r>
              <a:rPr lang="en-US" sz="2000" b="0" smtClean="0"/>
              <a:t>there are abundant cortical amyloid plaques, surrounded by spongiform change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9C3EDC-10F4-4E95-9F42-B1FE32E2E4E6}" type="slidenum">
              <a:rPr lang="en-US">
                <a:latin typeface="Arial" pitchFamily="34" charset="0"/>
              </a:rPr>
              <a:pPr/>
              <a:t>2</a:t>
            </a:fld>
            <a:endParaRPr lang="en-US">
              <a:latin typeface="Arial" pitchFamily="34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639763"/>
          </a:xfrm>
        </p:spPr>
        <p:txBody>
          <a:bodyPr/>
          <a:lstStyle/>
          <a:p>
            <a:pPr eaLnBrk="1" hangingPunct="1"/>
            <a:r>
              <a:rPr lang="en-US" sz="3600" smtClean="0"/>
              <a:t>CNS Infection - Meninges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638800"/>
          </a:xfrm>
        </p:spPr>
        <p:txBody>
          <a:bodyPr/>
          <a:lstStyle/>
          <a:p>
            <a:pPr marL="812800" indent="-812800"/>
            <a:r>
              <a:rPr lang="en-US" smtClean="0"/>
              <a:t>CNS infections: most are due to sepsis</a:t>
            </a:r>
          </a:p>
          <a:p>
            <a:pPr marL="812800" indent="-812800"/>
            <a:r>
              <a:rPr lang="en-US" sz="3200" smtClean="0">
                <a:solidFill>
                  <a:srgbClr val="FF0000"/>
                </a:solidFill>
              </a:rPr>
              <a:t>Pathogenesis:</a:t>
            </a:r>
          </a:p>
          <a:p>
            <a:pPr marL="1168400" lvl="1" indent="-711200"/>
            <a:r>
              <a:rPr lang="en-US" smtClean="0"/>
              <a:t>Hematogenous spread (most common) </a:t>
            </a:r>
          </a:p>
          <a:p>
            <a:pPr marL="1168400" lvl="1" indent="-711200"/>
            <a:r>
              <a:rPr lang="en-US" smtClean="0"/>
              <a:t>Traumatic implantation </a:t>
            </a:r>
          </a:p>
          <a:p>
            <a:pPr marL="1168400" lvl="1" indent="-711200"/>
            <a:r>
              <a:rPr lang="en-US" smtClean="0"/>
              <a:t>Local extension from nearby infection </a:t>
            </a:r>
          </a:p>
          <a:p>
            <a:pPr marL="1168400" lvl="1" indent="-711200"/>
            <a:r>
              <a:rPr lang="en-US" smtClean="0"/>
              <a:t>Ascent of peripheral nerve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95BCD6D-99FF-47E9-BC9D-A61E39620B8B}" type="slidenum">
              <a:rPr lang="en-US" sz="1400"/>
              <a:pPr algn="r"/>
              <a:t>3</a:t>
            </a:fld>
            <a:endParaRPr lang="en-US" sz="1400"/>
          </a:p>
        </p:txBody>
      </p:sp>
      <p:sp>
        <p:nvSpPr>
          <p:cNvPr id="942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28600"/>
            <a:ext cx="8229600" cy="639763"/>
          </a:xfrm>
        </p:spPr>
        <p:txBody>
          <a:bodyPr/>
          <a:lstStyle/>
          <a:p>
            <a:pPr eaLnBrk="1" hangingPunct="1"/>
            <a:r>
              <a:rPr lang="en-US" smtClean="0"/>
              <a:t>Meningitis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90600"/>
            <a:ext cx="9144000" cy="5638800"/>
          </a:xfrm>
        </p:spPr>
        <p:txBody>
          <a:bodyPr/>
          <a:lstStyle/>
          <a:p>
            <a:pPr marL="812800" indent="-812800"/>
            <a:r>
              <a:rPr lang="en-US" sz="2400" smtClean="0"/>
              <a:t>Inflammation of pia mater covering the brain </a:t>
            </a:r>
          </a:p>
          <a:p>
            <a:pPr marL="812800" indent="-812800"/>
            <a:r>
              <a:rPr lang="en-US" sz="2400" smtClean="0"/>
              <a:t>Usually due to hematogenous spread; mechanism for bacterial meningitis:</a:t>
            </a:r>
          </a:p>
          <a:p>
            <a:pPr marL="1168400" lvl="1" indent="-711200"/>
            <a:r>
              <a:rPr lang="en-US" sz="2000" smtClean="0"/>
              <a:t>Adherence of bacteria to mucosa of nasopharynx </a:t>
            </a:r>
          </a:p>
          <a:p>
            <a:pPr marL="1168400" lvl="1" indent="-711200"/>
            <a:r>
              <a:rPr lang="en-US" sz="2000" smtClean="0"/>
              <a:t>Bacteremia </a:t>
            </a:r>
          </a:p>
          <a:p>
            <a:pPr marL="1168400" lvl="1" indent="-711200"/>
            <a:r>
              <a:rPr lang="en-US" sz="2000" smtClean="0"/>
              <a:t>Translocation through blood-brain barrier (BBB) </a:t>
            </a:r>
          </a:p>
          <a:p>
            <a:pPr marL="1524000" lvl="2" indent="-609600"/>
            <a:r>
              <a:rPr lang="en-US" sz="1800" smtClean="0"/>
              <a:t>Involves bacterial lysins</a:t>
            </a:r>
          </a:p>
          <a:p>
            <a:pPr marL="1168400" lvl="1" indent="-711200"/>
            <a:r>
              <a:rPr lang="en-US" sz="2000" smtClean="0"/>
              <a:t>Bacteria in subarachnoid space attract neutrophils. </a:t>
            </a:r>
          </a:p>
          <a:p>
            <a:pPr marL="1168400" lvl="1" indent="-711200"/>
            <a:r>
              <a:rPr lang="en-US" sz="2000" smtClean="0"/>
              <a:t>Acute meningitis</a:t>
            </a:r>
          </a:p>
          <a:p>
            <a:pPr marL="812800" indent="-812800"/>
            <a:r>
              <a:rPr lang="en-US" sz="2400" smtClean="0"/>
              <a:t>Risk factors in children </a:t>
            </a:r>
          </a:p>
          <a:p>
            <a:pPr marL="1168400" lvl="1" indent="-711200"/>
            <a:r>
              <a:rPr lang="en-US" sz="2000" smtClean="0"/>
              <a:t>Undernutrition; otitis media </a:t>
            </a:r>
          </a:p>
          <a:p>
            <a:pPr marL="1168400" lvl="1" indent="-711200"/>
            <a:r>
              <a:rPr lang="en-US" sz="2000" smtClean="0"/>
              <a:t>Pneumonia; immunodeficiency </a:t>
            </a:r>
          </a:p>
          <a:p>
            <a:pPr marL="1168400" lvl="1" indent="-711200"/>
            <a:r>
              <a:rPr lang="en-US" sz="2000" smtClean="0"/>
              <a:t>Viral infection; sickle cell disease </a:t>
            </a:r>
          </a:p>
          <a:p>
            <a:pPr marL="1168400" lvl="1" indent="-711200"/>
            <a:r>
              <a:rPr lang="en-US" sz="2000" smtClean="0"/>
              <a:t>Craniofacial abnormality</a:t>
            </a:r>
          </a:p>
          <a:p>
            <a:pPr marL="812800" indent="-812800">
              <a:buFontTx/>
              <a:buAutoNum type="alphaLcPeriod" startAt="5"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FDC6A5D-200F-464E-AA92-CF32CBA44303}" type="slidenum">
              <a:rPr lang="en-US" sz="1400"/>
              <a:pPr algn="r"/>
              <a:t>4</a:t>
            </a:fld>
            <a:endParaRPr lang="en-US" sz="1400"/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28600"/>
            <a:ext cx="8229600" cy="639763"/>
          </a:xfrm>
        </p:spPr>
        <p:txBody>
          <a:bodyPr/>
          <a:lstStyle/>
          <a:p>
            <a:pPr eaLnBrk="1" hangingPunct="1"/>
            <a:r>
              <a:rPr lang="en-US" smtClean="0"/>
              <a:t>Viral Meningitis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90600"/>
            <a:ext cx="9144000" cy="5638800"/>
          </a:xfrm>
        </p:spPr>
        <p:txBody>
          <a:bodyPr/>
          <a:lstStyle/>
          <a:p>
            <a:pPr marL="812800" indent="-812800"/>
            <a:r>
              <a:rPr lang="en-US" sz="3200" smtClean="0">
                <a:solidFill>
                  <a:srgbClr val="FF0000"/>
                </a:solidFill>
              </a:rPr>
              <a:t>Pathogenesis:</a:t>
            </a:r>
          </a:p>
          <a:p>
            <a:pPr marL="1168400" lvl="1" indent="-711200"/>
            <a:r>
              <a:rPr lang="en-US" smtClean="0"/>
              <a:t>Most transmitted by fecal-oral route </a:t>
            </a:r>
          </a:p>
          <a:p>
            <a:pPr marL="1168400" lvl="1" indent="-711200"/>
            <a:r>
              <a:rPr lang="en-US" smtClean="0"/>
              <a:t>Respiratory route less common</a:t>
            </a:r>
          </a:p>
          <a:p>
            <a:pPr marL="812800" indent="-812800"/>
            <a:r>
              <a:rPr lang="en-US" sz="3200" smtClean="0">
                <a:solidFill>
                  <a:srgbClr val="FF0000"/>
                </a:solidFill>
              </a:rPr>
              <a:t>Clinical findings</a:t>
            </a:r>
            <a:r>
              <a:rPr lang="en-US" smtClean="0">
                <a:solidFill>
                  <a:srgbClr val="FF0000"/>
                </a:solidFill>
              </a:rPr>
              <a:t>:</a:t>
            </a:r>
          </a:p>
          <a:p>
            <a:pPr marL="1168400" lvl="1" indent="-711200"/>
            <a:r>
              <a:rPr lang="en-US" smtClean="0"/>
              <a:t>Fever, nuchal rigidity, headache</a:t>
            </a:r>
          </a:p>
          <a:p>
            <a:pPr marL="812800" indent="-812800">
              <a:buFontTx/>
              <a:buAutoNum type="alphaLcPeriod" startAt="5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8962F2C-A93C-4449-90FE-B0F602D827E2}" type="slidenum">
              <a:rPr lang="en-US" sz="1400"/>
              <a:pPr algn="r"/>
              <a:t>5</a:t>
            </a:fld>
            <a:endParaRPr lang="en-US" sz="1400"/>
          </a:p>
        </p:txBody>
      </p:sp>
      <p:sp>
        <p:nvSpPr>
          <p:cNvPr id="983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28600"/>
            <a:ext cx="8229600" cy="639763"/>
          </a:xfrm>
        </p:spPr>
        <p:txBody>
          <a:bodyPr/>
          <a:lstStyle/>
          <a:p>
            <a:pPr eaLnBrk="1" hangingPunct="1"/>
            <a:r>
              <a:rPr lang="en-US" smtClean="0"/>
              <a:t>Complications of meningitis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90600"/>
            <a:ext cx="9144000" cy="5638800"/>
          </a:xfrm>
        </p:spPr>
        <p:txBody>
          <a:bodyPr/>
          <a:lstStyle/>
          <a:p>
            <a:pPr marL="812800" indent="-812800"/>
            <a:r>
              <a:rPr lang="en-US" smtClean="0"/>
              <a:t>Seizures; focal neurologic deficits </a:t>
            </a:r>
          </a:p>
          <a:p>
            <a:pPr marL="812800" indent="-812800"/>
            <a:r>
              <a:rPr lang="en-US" smtClean="0"/>
              <a:t>Cranial nerve palsies </a:t>
            </a:r>
          </a:p>
          <a:p>
            <a:pPr marL="812800" indent="-812800"/>
            <a:r>
              <a:rPr lang="en-US" smtClean="0"/>
              <a:t>Sensorineural hearing loss </a:t>
            </a:r>
          </a:p>
          <a:p>
            <a:pPr marL="812800" indent="-812800"/>
            <a:r>
              <a:rPr lang="en-US" smtClean="0"/>
              <a:t>Communicating and noncommunicating hydrocephalus</a:t>
            </a:r>
          </a:p>
          <a:p>
            <a:pPr marL="812800" indent="-812800">
              <a:buFontTx/>
              <a:buAutoNum type="alphaLcPeriod" startAt="5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BC399DD-253B-49B4-B563-25DAB2D6A42F}" type="slidenum">
              <a:rPr lang="en-US" sz="1400"/>
              <a:pPr algn="r"/>
              <a:t>6</a:t>
            </a:fld>
            <a:endParaRPr lang="en-US" sz="1400"/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9144000" cy="914400"/>
          </a:xfrm>
        </p:spPr>
        <p:txBody>
          <a:bodyPr/>
          <a:lstStyle/>
          <a:p>
            <a:pPr eaLnBrk="1" hangingPunct="1"/>
            <a:r>
              <a:rPr lang="en-US" sz="3600" smtClean="0"/>
              <a:t>Laboratory findings in viral meningitis (CSF)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9144000" cy="5029200"/>
          </a:xfrm>
        </p:spPr>
        <p:txBody>
          <a:bodyPr/>
          <a:lstStyle/>
          <a:p>
            <a:pPr marL="812800" indent="-812800"/>
            <a:r>
              <a:rPr lang="en-US" sz="3200" smtClean="0"/>
              <a:t>Increased CSF protein</a:t>
            </a:r>
            <a:r>
              <a:rPr lang="en-US" smtClean="0"/>
              <a:t> </a:t>
            </a:r>
          </a:p>
          <a:p>
            <a:pPr marL="1168400" lvl="1" indent="-711200"/>
            <a:r>
              <a:rPr lang="en-US" smtClean="0"/>
              <a:t>Due to increased vessel permeability</a:t>
            </a:r>
          </a:p>
          <a:p>
            <a:pPr marL="812800" indent="-812800"/>
            <a:r>
              <a:rPr lang="en-US" sz="3200" smtClean="0"/>
              <a:t>Increased total CSF leukocyte count</a:t>
            </a:r>
            <a:r>
              <a:rPr lang="en-US" smtClean="0"/>
              <a:t> </a:t>
            </a:r>
          </a:p>
          <a:p>
            <a:pPr marL="1168400" lvl="1" indent="-711200"/>
            <a:r>
              <a:rPr lang="en-US" smtClean="0"/>
              <a:t>Initially neutrophils but converts to lymphocytes in 24 hours</a:t>
            </a:r>
          </a:p>
          <a:p>
            <a:pPr marL="812800" indent="-812800"/>
            <a:r>
              <a:rPr lang="en-US" sz="3200" smtClean="0"/>
              <a:t>Normal CSF glucose</a:t>
            </a:r>
          </a:p>
          <a:p>
            <a:pPr marL="812800" indent="-812800">
              <a:buFontTx/>
              <a:buAutoNum type="alphaLcPeriod" startAt="5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4361C53-BBCD-4730-8FB7-9D5777F4224B}" type="slidenum">
              <a:rPr lang="en-US" sz="1400"/>
              <a:pPr algn="r"/>
              <a:t>7</a:t>
            </a:fld>
            <a:endParaRPr lang="en-US" sz="1400"/>
          </a:p>
        </p:txBody>
      </p:sp>
      <p:sp>
        <p:nvSpPr>
          <p:cNvPr id="1024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9144000" cy="914400"/>
          </a:xfrm>
        </p:spPr>
        <p:txBody>
          <a:bodyPr/>
          <a:lstStyle/>
          <a:p>
            <a:pPr eaLnBrk="1" hangingPunct="1"/>
            <a:r>
              <a:rPr lang="en-US" sz="3600" smtClean="0"/>
              <a:t>Laboratory findings in bacterial meningitis (CSF)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9144000" cy="5029200"/>
          </a:xfrm>
        </p:spPr>
        <p:txBody>
          <a:bodyPr/>
          <a:lstStyle/>
          <a:p>
            <a:pPr marL="812800" indent="-812800"/>
            <a:r>
              <a:rPr lang="en-US" sz="3200" smtClean="0"/>
              <a:t>Increased CSF protein </a:t>
            </a:r>
          </a:p>
          <a:p>
            <a:pPr marL="812800" indent="-812800"/>
            <a:r>
              <a:rPr lang="en-US" sz="3200" smtClean="0"/>
              <a:t>Increased total CSF leukocyte count </a:t>
            </a:r>
          </a:p>
          <a:p>
            <a:pPr marL="812800" indent="-812800"/>
            <a:r>
              <a:rPr lang="en-US" sz="3200" smtClean="0"/>
              <a:t>Decreased CSF glucose</a:t>
            </a:r>
            <a:endParaRPr lang="en-US" sz="3600" smtClean="0"/>
          </a:p>
          <a:p>
            <a:pPr marL="1168400" lvl="1" indent="-711200"/>
            <a:r>
              <a:rPr lang="en-US" smtClean="0"/>
              <a:t>Usage of glucose for bacterial and fungal growth (bacterial &amp; fungal meningitis)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F591303-5D37-4867-AEFE-3BC66B01A047}" type="slidenum">
              <a:rPr lang="en-US" sz="1400"/>
              <a:pPr algn="r"/>
              <a:t>8</a:t>
            </a:fld>
            <a:endParaRPr lang="en-US" sz="1400"/>
          </a:p>
        </p:txBody>
      </p:sp>
      <p:sp>
        <p:nvSpPr>
          <p:cNvPr id="1085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9144000" cy="914400"/>
          </a:xfrm>
        </p:spPr>
        <p:txBody>
          <a:bodyPr/>
          <a:lstStyle/>
          <a:p>
            <a:pPr eaLnBrk="1" hangingPunct="1"/>
            <a:r>
              <a:rPr lang="en-US" sz="3600" smtClean="0"/>
              <a:t>Chronic Meningitis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486400"/>
          </a:xfrm>
        </p:spPr>
        <p:txBody>
          <a:bodyPr/>
          <a:lstStyle/>
          <a:p>
            <a:pPr marL="812800" indent="-812800">
              <a:lnSpc>
                <a:spcPct val="90000"/>
              </a:lnSpc>
            </a:pPr>
            <a:r>
              <a:rPr lang="en-US" sz="3200" smtClean="0"/>
              <a:t>Tuberculous meningitis</a:t>
            </a:r>
          </a:p>
          <a:p>
            <a:pPr marL="1168400" lvl="1" indent="-711200">
              <a:lnSpc>
                <a:spcPct val="90000"/>
              </a:lnSpc>
            </a:pPr>
            <a:r>
              <a:rPr lang="en-US" smtClean="0"/>
              <a:t>headache, malaise, mental confusion, and vomiting</a:t>
            </a:r>
          </a:p>
          <a:p>
            <a:pPr marL="1168400" lvl="1" indent="-711200">
              <a:lnSpc>
                <a:spcPct val="90000"/>
              </a:lnSpc>
            </a:pPr>
            <a:r>
              <a:rPr lang="en-US" smtClean="0"/>
              <a:t>moderate increase in cellularity of the CSF</a:t>
            </a:r>
          </a:p>
          <a:p>
            <a:pPr marL="1524000" lvl="2" indent="-609600">
              <a:lnSpc>
                <a:spcPct val="90000"/>
              </a:lnSpc>
            </a:pPr>
            <a:r>
              <a:rPr lang="en-US" sz="2400" b="0" smtClean="0"/>
              <a:t>mononuclear cells, or a mixture of polymorphonuclear and mononuclear cells</a:t>
            </a:r>
          </a:p>
          <a:p>
            <a:pPr marL="1524000" lvl="2" indent="-609600">
              <a:lnSpc>
                <a:spcPct val="90000"/>
              </a:lnSpc>
            </a:pPr>
            <a:r>
              <a:rPr lang="en-US" sz="2400" b="0" smtClean="0"/>
              <a:t>the protein level is elevated</a:t>
            </a:r>
          </a:p>
          <a:p>
            <a:pPr marL="1524000" lvl="2" indent="-609600">
              <a:lnSpc>
                <a:spcPct val="90000"/>
              </a:lnSpc>
            </a:pPr>
            <a:r>
              <a:rPr lang="en-US" sz="2400" b="0" smtClean="0"/>
              <a:t>the glucose content typically is moderately reduced or normal</a:t>
            </a:r>
            <a:endParaRPr lang="en-US" smtClean="0"/>
          </a:p>
          <a:p>
            <a:pPr marL="1168400" lvl="1" indent="-711200">
              <a:lnSpc>
                <a:spcPct val="90000"/>
              </a:lnSpc>
            </a:pPr>
            <a:r>
              <a:rPr lang="en-US" smtClean="0"/>
              <a:t>may also lead to</a:t>
            </a:r>
            <a:endParaRPr lang="en-US" sz="2400" b="0" smtClean="0"/>
          </a:p>
          <a:p>
            <a:pPr marL="1524000" lvl="2" indent="-609600">
              <a:lnSpc>
                <a:spcPct val="90000"/>
              </a:lnSpc>
            </a:pPr>
            <a:r>
              <a:rPr lang="en-US" sz="2400" b="0" smtClean="0"/>
              <a:t>well-circumscribed intraparenchymal mass (</a:t>
            </a:r>
            <a:r>
              <a:rPr lang="en-US" sz="2400" b="0" i="1" smtClean="0"/>
              <a:t>tuberculoma</a:t>
            </a:r>
            <a:r>
              <a:rPr lang="en-US" sz="2400" b="0" smtClean="0"/>
              <a:t>)</a:t>
            </a:r>
          </a:p>
          <a:p>
            <a:pPr marL="1524000" lvl="2" indent="-609600">
              <a:lnSpc>
                <a:spcPct val="90000"/>
              </a:lnSpc>
            </a:pPr>
            <a:r>
              <a:rPr lang="en-US" sz="2400" b="0" smtClean="0"/>
              <a:t>arachnoid fibrosis (hydrocephalus)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BC7E866-952F-465C-8ADC-53323AEA319F}" type="slidenum">
              <a:rPr lang="en-US" sz="1400"/>
              <a:pPr algn="r"/>
              <a:t>9</a:t>
            </a:fld>
            <a:endParaRPr lang="en-US" sz="1400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9144000" cy="914400"/>
          </a:xfrm>
        </p:spPr>
        <p:txBody>
          <a:bodyPr/>
          <a:lstStyle/>
          <a:p>
            <a:pPr eaLnBrk="1" hangingPunct="1"/>
            <a:r>
              <a:rPr lang="en-US" sz="3600" smtClean="0"/>
              <a:t>TB Meningitis - Pathology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66800"/>
            <a:ext cx="9144000" cy="5562600"/>
          </a:xfrm>
        </p:spPr>
        <p:txBody>
          <a:bodyPr/>
          <a:lstStyle/>
          <a:p>
            <a:pPr marL="812800" indent="-812800">
              <a:lnSpc>
                <a:spcPct val="80000"/>
              </a:lnSpc>
            </a:pPr>
            <a:r>
              <a:rPr lang="en-US" sz="2400" smtClean="0"/>
              <a:t>The subarachnoid space contains a gelatinous or fibrinous exudate</a:t>
            </a:r>
          </a:p>
          <a:p>
            <a:pPr marL="1168400" lvl="1" indent="-711200">
              <a:lnSpc>
                <a:spcPct val="80000"/>
              </a:lnSpc>
            </a:pPr>
            <a:r>
              <a:rPr lang="en-US" sz="2000" b="0" smtClean="0"/>
              <a:t>most often at the base of the brain</a:t>
            </a:r>
          </a:p>
          <a:p>
            <a:pPr marL="1168400" lvl="1" indent="-711200">
              <a:lnSpc>
                <a:spcPct val="80000"/>
              </a:lnSpc>
            </a:pPr>
            <a:r>
              <a:rPr lang="en-US" sz="2000" b="0" smtClean="0"/>
              <a:t>obliterating the cisterns and encasing cranial nerves</a:t>
            </a:r>
            <a:r>
              <a:rPr lang="en-US" sz="2400" smtClean="0"/>
              <a:t> </a:t>
            </a:r>
          </a:p>
          <a:p>
            <a:pPr marL="812800" indent="-812800">
              <a:lnSpc>
                <a:spcPct val="80000"/>
              </a:lnSpc>
            </a:pPr>
            <a:r>
              <a:rPr lang="en-US" sz="2400" smtClean="0"/>
              <a:t>There may be discrete white granules scattered over the leptomeninges</a:t>
            </a:r>
          </a:p>
          <a:p>
            <a:pPr marL="812800" indent="-812800">
              <a:lnSpc>
                <a:spcPct val="80000"/>
              </a:lnSpc>
            </a:pPr>
            <a:r>
              <a:rPr lang="en-US" sz="2400" smtClean="0"/>
              <a:t>Arteries running through the subarachnoid space may show obliterative endarteritis</a:t>
            </a:r>
          </a:p>
          <a:p>
            <a:pPr marL="1168400" lvl="1" indent="-711200">
              <a:lnSpc>
                <a:spcPct val="80000"/>
              </a:lnSpc>
            </a:pPr>
            <a:r>
              <a:rPr lang="en-US" sz="2000" b="0" smtClean="0"/>
              <a:t>inflammatory infiltrates in their walls</a:t>
            </a:r>
          </a:p>
          <a:p>
            <a:pPr marL="1168400" lvl="1" indent="-711200">
              <a:lnSpc>
                <a:spcPct val="80000"/>
              </a:lnSpc>
            </a:pPr>
            <a:r>
              <a:rPr lang="en-US" sz="2000" b="0" smtClean="0"/>
              <a:t>marked intimal thickening</a:t>
            </a:r>
          </a:p>
          <a:p>
            <a:pPr marL="812800" indent="-812800">
              <a:lnSpc>
                <a:spcPct val="80000"/>
              </a:lnSpc>
            </a:pPr>
            <a:r>
              <a:rPr lang="en-US" sz="2400" smtClean="0"/>
              <a:t>The infection may spread through the CSF to the choroid plexuses and ependymal surface</a:t>
            </a:r>
          </a:p>
          <a:p>
            <a:pPr marL="812800" indent="-812800">
              <a:lnSpc>
                <a:spcPct val="80000"/>
              </a:lnSpc>
            </a:pPr>
            <a:r>
              <a:rPr lang="en-US" sz="2400" smtClean="0"/>
              <a:t>Florid cases show well-formed granulomas</a:t>
            </a:r>
          </a:p>
          <a:p>
            <a:pPr marL="1168400" lvl="1" indent="-711200">
              <a:lnSpc>
                <a:spcPct val="80000"/>
              </a:lnSpc>
            </a:pPr>
            <a:r>
              <a:rPr lang="en-US" sz="2000" b="0" smtClean="0"/>
              <a:t>often with caseous necrosis and giant cells</a:t>
            </a:r>
          </a:p>
          <a:p>
            <a:pPr marL="812800" indent="-812800">
              <a:lnSpc>
                <a:spcPct val="80000"/>
              </a:lnSpc>
            </a:pPr>
            <a:r>
              <a:rPr lang="en-US" sz="2400" smtClean="0"/>
              <a:t>Similar findings are observed in tuberculomas within the brain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1691</TotalTime>
  <Words>1196</Words>
  <Application>Microsoft Office PowerPoint</Application>
  <PresentationFormat>عرض على الشاشة (3:4)‏</PresentationFormat>
  <Paragraphs>181</Paragraphs>
  <Slides>17</Slides>
  <Notes>16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سمة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20" baseType="lpstr">
      <vt:lpstr>Arial</vt:lpstr>
      <vt:lpstr>Comic Sans MS</vt:lpstr>
      <vt:lpstr>Custom Design</vt:lpstr>
      <vt:lpstr>CNS Infection</vt:lpstr>
      <vt:lpstr>CNS Infection - Meninges</vt:lpstr>
      <vt:lpstr>Meningitis</vt:lpstr>
      <vt:lpstr>Viral Meningitis</vt:lpstr>
      <vt:lpstr>Complications of meningitis</vt:lpstr>
      <vt:lpstr>Laboratory findings in viral meningitis (CSF)</vt:lpstr>
      <vt:lpstr>Laboratory findings in bacterial meningitis (CSF)</vt:lpstr>
      <vt:lpstr>Chronic Meningitis</vt:lpstr>
      <vt:lpstr>TB Meningitis - Pathology</vt:lpstr>
      <vt:lpstr>Chronic Meningitis</vt:lpstr>
      <vt:lpstr>Meningovascular neurosyphilis</vt:lpstr>
      <vt:lpstr>Prion Diseases</vt:lpstr>
      <vt:lpstr>Pathogenesis of Prion Diseases</vt:lpstr>
      <vt:lpstr>Creutzfeldt-Jakob Disease</vt:lpstr>
      <vt:lpstr>Creutzfeldt-Jakob Disease</vt:lpstr>
      <vt:lpstr>Variant Creutzfeldt-Jakob Disease</vt:lpstr>
      <vt:lpstr>Variant Creutzfeldt-Jakob Disease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Bone pathology</dc:title>
  <dc:creator>User</dc:creator>
  <cp:lastModifiedBy>a.mutairi</cp:lastModifiedBy>
  <cp:revision>136</cp:revision>
  <dcterms:created xsi:type="dcterms:W3CDTF">2006-06-14T14:51:00Z</dcterms:created>
  <dcterms:modified xsi:type="dcterms:W3CDTF">2013-05-01T08:01:23Z</dcterms:modified>
</cp:coreProperties>
</file>