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5" r:id="rId3"/>
    <p:sldId id="264" r:id="rId4"/>
    <p:sldId id="265" r:id="rId5"/>
    <p:sldId id="266" r:id="rId6"/>
    <p:sldId id="288" r:id="rId7"/>
    <p:sldId id="291" r:id="rId8"/>
    <p:sldId id="289" r:id="rId9"/>
    <p:sldId id="283" r:id="rId10"/>
    <p:sldId id="292" r:id="rId11"/>
    <p:sldId id="294" r:id="rId12"/>
    <p:sldId id="290" r:id="rId13"/>
    <p:sldId id="295" r:id="rId14"/>
    <p:sldId id="296" r:id="rId15"/>
    <p:sldId id="297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DCCA1-0FB3-4814-86DB-683A0B639C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B5C77-E259-4DDF-B555-86DDD22F9E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A8EE0-548C-43D6-BCD8-96B0904C17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900A2-56B7-4B35-AF15-60386907E6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334AC-635A-4BB1-9CC2-C4FB15DC57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C5A29-2D81-440A-8507-426A8B5992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56342-B2A0-45B4-95CF-FFCD3C7CF7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A829A-8EB6-4D81-B93B-C163AA0433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50F9F-C6A6-4204-8526-F31179579C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0B0EC-65CF-47DE-8D79-DEA42DC713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DB83F-E6F8-434F-9786-7E66FDBA10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7259C-DC67-4BF7-A482-71095CFA44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4CA69BA-5D9D-4D8E-9097-3153B3B1CF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1412875"/>
            <a:ext cx="7772400" cy="1728788"/>
          </a:xfrm>
        </p:spPr>
        <p:txBody>
          <a:bodyPr/>
          <a:lstStyle/>
          <a:p>
            <a:r>
              <a:rPr lang="en-US" sz="6000" i="1" smtClean="0"/>
              <a:t>STROKE</a:t>
            </a:r>
            <a:endParaRPr lang="ar-SA" sz="6000" i="1" smtClean="0"/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371600" y="2997200"/>
            <a:ext cx="6400800" cy="2641600"/>
          </a:xfrm>
        </p:spPr>
        <p:txBody>
          <a:bodyPr/>
          <a:lstStyle/>
          <a:p>
            <a:r>
              <a:rPr lang="en-US" smtClean="0"/>
              <a:t>Dr Muhammah Ashraf</a:t>
            </a:r>
          </a:p>
          <a:p>
            <a:r>
              <a:rPr lang="en-US" smtClean="0"/>
              <a:t>Assistant Professor Medicine</a:t>
            </a:r>
          </a:p>
          <a:p>
            <a:r>
              <a:rPr lang="en-US" smtClean="0"/>
              <a:t>College of Medicine, Majmaah University.</a:t>
            </a:r>
            <a:endParaRPr 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Over age 55</a:t>
            </a:r>
          </a:p>
          <a:p>
            <a:r>
              <a:rPr lang="en-US" smtClean="0"/>
              <a:t>Male</a:t>
            </a:r>
          </a:p>
          <a:p>
            <a:r>
              <a:rPr lang="en-US" smtClean="0"/>
              <a:t>A family history of stroke</a:t>
            </a:r>
          </a:p>
          <a:p>
            <a:r>
              <a:rPr lang="en-US" smtClean="0"/>
              <a:t>High Blood Pressure</a:t>
            </a:r>
          </a:p>
          <a:p>
            <a:r>
              <a:rPr lang="en-US" smtClean="0"/>
              <a:t>High cholestrole</a:t>
            </a:r>
          </a:p>
          <a:p>
            <a:r>
              <a:rPr lang="en-US" smtClean="0"/>
              <a:t>Smoking cigarettes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Diabetes</a:t>
            </a:r>
          </a:p>
          <a:p>
            <a:r>
              <a:rPr lang="en-US" smtClean="0"/>
              <a:t>Obesity &amp; overweight</a:t>
            </a:r>
          </a:p>
          <a:p>
            <a:r>
              <a:rPr lang="en-US" smtClean="0"/>
              <a:t>Cardiovascular diseases</a:t>
            </a:r>
          </a:p>
          <a:p>
            <a:r>
              <a:rPr lang="en-US" smtClean="0"/>
              <a:t>A previous stroke or transient ischemic attack ( TIA )</a:t>
            </a:r>
          </a:p>
          <a:p>
            <a:r>
              <a:rPr lang="en-US" smtClean="0"/>
              <a:t>Birth control or other hormone therapy</a:t>
            </a:r>
          </a:p>
          <a:p>
            <a:endParaRPr 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Causes of Stroke</a:t>
            </a:r>
            <a:endParaRPr lang="ar-SA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557338"/>
            <a:ext cx="7772400" cy="5616575"/>
          </a:xfrm>
        </p:spPr>
        <p:txBody>
          <a:bodyPr/>
          <a:lstStyle/>
          <a:p>
            <a:r>
              <a:rPr lang="en-US" smtClean="0"/>
              <a:t>Ischemic strokes are ultimately caused by a thrombus or embolus that blocks blood flow to the brain. Blood clots (thrombus clots) usually occur in areas of the arteries that have been damaged by </a:t>
            </a:r>
            <a:r>
              <a:rPr lang="en-US" b="1" smtClean="0"/>
              <a:t>atherosclerosis</a:t>
            </a:r>
            <a:r>
              <a:rPr lang="en-US" smtClean="0"/>
              <a:t> from a buildup of plaques. </a:t>
            </a:r>
          </a:p>
          <a:p>
            <a:r>
              <a:rPr lang="en-US" smtClean="0"/>
              <a:t>Embolus type blood clots are often caused by </a:t>
            </a:r>
            <a:r>
              <a:rPr lang="en-US" b="1" smtClean="0"/>
              <a:t>atrial fibrillation </a:t>
            </a:r>
            <a:r>
              <a:rPr lang="en-US" smtClean="0"/>
              <a:t> - an irregular pattern of heart beat that leads to blood clot formation and poor blood flow.</a:t>
            </a:r>
          </a:p>
          <a:p>
            <a:endParaRPr 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Hemorrhage strokes can be caused by uncontrolled high blood pressure, a head injury, or </a:t>
            </a:r>
            <a:r>
              <a:rPr lang="en-US" b="1" smtClean="0"/>
              <a:t>aneurysms</a:t>
            </a:r>
            <a:r>
              <a:rPr lang="en-US" smtClean="0"/>
              <a:t>. </a:t>
            </a:r>
          </a:p>
          <a:p>
            <a:r>
              <a:rPr lang="en-US" smtClean="0"/>
              <a:t>High blood pressure is the most common cause of cerebral hemorrhage, as it causes small arteries inside the brain to burst.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692150"/>
            <a:ext cx="7772400" cy="5832475"/>
          </a:xfrm>
        </p:spPr>
        <p:txBody>
          <a:bodyPr/>
          <a:lstStyle/>
          <a:p>
            <a:r>
              <a:rPr lang="en-US" smtClean="0"/>
              <a:t>Aneurysms - abnormal blood-filled pouches that balloon out from weak spots in the wall of an artery - are the most common cause of subarachnoid hemorrhage.  </a:t>
            </a:r>
          </a:p>
          <a:p>
            <a:r>
              <a:rPr lang="en-US" smtClean="0"/>
              <a:t>A less common form of hemorrhage stroke is when an arteriovenous malformation (AVM) ruptures. AVM is an abnormal tangle of thin-walled blood vessels that is present at birth.</a:t>
            </a:r>
          </a:p>
          <a:p>
            <a:endParaRPr lang="ar-SA" smtClean="0"/>
          </a:p>
          <a:p>
            <a:endParaRPr 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r>
              <a:rPr lang="en-US" sz="4800" smtClean="0"/>
              <a:t>               Thank You</a:t>
            </a:r>
            <a:endParaRPr lang="ar-SA" sz="4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  <a:endParaRPr lang="ar-SA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 Define stroke and TIA (Transient Ischemic Attack)</a:t>
            </a:r>
          </a:p>
          <a:p>
            <a:r>
              <a:rPr lang="en-US" smtClean="0"/>
              <a:t> Enumerate types of stroke</a:t>
            </a:r>
          </a:p>
          <a:p>
            <a:r>
              <a:rPr lang="en-US" smtClean="0"/>
              <a:t>Discuss Localization Signs</a:t>
            </a:r>
          </a:p>
          <a:p>
            <a:r>
              <a:rPr lang="en-US" smtClean="0"/>
              <a:t> Describe mechanism of Stroke</a:t>
            </a:r>
          </a:p>
          <a:p>
            <a:r>
              <a:rPr lang="en-US" smtClean="0"/>
              <a:t>Enlist the risk factor of Stroke</a:t>
            </a:r>
          </a:p>
          <a:p>
            <a:r>
              <a:rPr lang="en-US" smtClean="0"/>
              <a:t> Identify the causes Of Stroke</a:t>
            </a:r>
          </a:p>
          <a:p>
            <a:endParaRPr 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Definition Of Stroke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“Rapidly developed clinical sign of focal disturbance of cerebral function of presumed vascular origin and of more than 24 hours” 					</a:t>
            </a:r>
            <a:r>
              <a:rPr lang="en-GB" i="1" smtClean="0"/>
              <a:t>WHO</a:t>
            </a:r>
          </a:p>
          <a:p>
            <a:pPr eaLnBrk="1" hangingPunct="1"/>
            <a:r>
              <a:rPr lang="en-GB" smtClean="0"/>
              <a:t>TIA (Transient Ischaemic Attack) recovery is complete within 24 hours.  10% of patients will go on to have a stroke.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Stroke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Stroke is the third largest killer in the Western World.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It accounts for up to 6% of in-patient hospital costs in Scotland.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Stroke is one of the major causes of disability, particularly in the elderly.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Stroke patients may present with a variety of physical, cognitive and psychosocial problems.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Most stroke patients show signs of recovery over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Types Of Stroke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Ischaemic – obstruction to one of major cerebral arteries, brainstem strokes are less common.</a:t>
            </a:r>
          </a:p>
          <a:p>
            <a:pPr eaLnBrk="1" hangingPunct="1"/>
            <a:r>
              <a:rPr lang="en-GB" smtClean="0"/>
              <a:t>Haemorrhage – 9% are caused by haemorrhage to the deep parts of the brain.  Patients are usually hypertensive.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476250"/>
            <a:ext cx="7772400" cy="720725"/>
          </a:xfrm>
        </p:spPr>
        <p:txBody>
          <a:bodyPr/>
          <a:lstStyle/>
          <a:p>
            <a:r>
              <a:rPr lang="en-US" smtClean="0"/>
              <a:t>Localizing Signs &amp; Symptoms</a:t>
            </a:r>
            <a:endParaRPr lang="ar-SA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196975"/>
            <a:ext cx="7772400" cy="5111750"/>
          </a:xfrm>
        </p:spPr>
        <p:txBody>
          <a:bodyPr/>
          <a:lstStyle/>
          <a:p>
            <a:r>
              <a:rPr lang="en-US" smtClean="0"/>
              <a:t>Sudden numbness or weakness of face, arm or leg, especially on one side of the body</a:t>
            </a:r>
          </a:p>
          <a:p>
            <a:r>
              <a:rPr lang="en-US" smtClean="0"/>
              <a:t>Sudden trouble walking, dizziness, loss of balance or coordination</a:t>
            </a:r>
          </a:p>
          <a:p>
            <a:r>
              <a:rPr lang="en-US" smtClean="0"/>
              <a:t>Sudden confusion, trouble speaking or understanding</a:t>
            </a:r>
          </a:p>
          <a:p>
            <a:r>
              <a:rPr lang="en-US" smtClean="0"/>
              <a:t>Sudden severe headache with no known cause</a:t>
            </a:r>
          </a:p>
          <a:p>
            <a:r>
              <a:rPr lang="en-US" smtClean="0"/>
              <a:t>Sudden trouble seeing in one or both eyes</a:t>
            </a:r>
          </a:p>
          <a:p>
            <a:endParaRPr 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908050"/>
            <a:ext cx="7772400" cy="1441450"/>
          </a:xfrm>
        </p:spPr>
        <p:txBody>
          <a:bodyPr/>
          <a:lstStyle/>
          <a:p>
            <a:r>
              <a:rPr lang="en-US" smtClean="0"/>
              <a:t>Mechanism of Stroke</a:t>
            </a:r>
            <a:endParaRPr lang="ar-SA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smtClean="0"/>
          </a:p>
          <a:p>
            <a:r>
              <a:rPr lang="en-US" b="1" smtClean="0"/>
              <a:t>A stroke is a condition in which the brain cells suddenly die because of a lack of oxygen. </a:t>
            </a:r>
          </a:p>
          <a:p>
            <a:r>
              <a:rPr lang="en-US" b="1" smtClean="0"/>
              <a:t>This can be caused by an obstruction in the blood flow, or the rupture of an artery that feeds the brain.</a:t>
            </a:r>
            <a:endParaRPr lang="ar-S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74713"/>
          </a:xfrm>
        </p:spPr>
        <p:txBody>
          <a:bodyPr/>
          <a:lstStyle/>
          <a:p>
            <a:r>
              <a:rPr lang="en-US" smtClean="0"/>
              <a:t>Mechanism of Stroke</a:t>
            </a:r>
            <a:endParaRPr lang="ar-SA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700213"/>
            <a:ext cx="7772400" cy="4681537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2000" smtClean="0"/>
              <a:t>Lack of blood flow to the brain caused by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 smtClean="0"/>
              <a:t>a clot or rupture of a blood vessel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000" smtClean="0"/>
              <a:t>Sudden brain damage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en-US" sz="2000" smtClean="0"/>
          </a:p>
          <a:p>
            <a:pPr>
              <a:lnSpc>
                <a:spcPct val="120000"/>
              </a:lnSpc>
            </a:pPr>
            <a:r>
              <a:rPr lang="en-US" sz="2400" b="1" smtClean="0">
                <a:solidFill>
                  <a:srgbClr val="002060"/>
                </a:solidFill>
              </a:rPr>
              <a:t>Ischemic</a:t>
            </a:r>
          </a:p>
          <a:p>
            <a:pPr lvl="1">
              <a:lnSpc>
                <a:spcPct val="120000"/>
              </a:lnSpc>
            </a:pPr>
            <a:r>
              <a:rPr lang="en-US" sz="2000" smtClean="0">
                <a:latin typeface="Comic Sans MS" pitchFamily="66" charset="0"/>
              </a:rPr>
              <a:t>Most common    </a:t>
            </a:r>
            <a:endParaRPr lang="en-US" sz="2000" smtClean="0"/>
          </a:p>
          <a:p>
            <a:pPr lvl="1">
              <a:lnSpc>
                <a:spcPct val="120000"/>
              </a:lnSpc>
            </a:pPr>
            <a:r>
              <a:rPr lang="en-US" sz="2000" smtClean="0"/>
              <a:t>Caused by a clot</a:t>
            </a:r>
          </a:p>
          <a:p>
            <a:pPr lvl="1">
              <a:lnSpc>
                <a:spcPct val="120000"/>
              </a:lnSpc>
              <a:buFontTx/>
              <a:buNone/>
            </a:pPr>
            <a:r>
              <a:rPr lang="en-US" sz="2000" smtClean="0"/>
              <a:t> </a:t>
            </a:r>
            <a:r>
              <a:rPr lang="en-US" sz="2000" smtClean="0">
                <a:solidFill>
                  <a:srgbClr val="FF0000"/>
                </a:solidFill>
                <a:latin typeface="Comic Sans MS" pitchFamily="66" charset="0"/>
              </a:rPr>
              <a:t>Embolic  &amp; Thrombotic </a:t>
            </a:r>
            <a:endParaRPr lang="en-US" sz="2000" smtClean="0"/>
          </a:p>
          <a:p>
            <a:pPr>
              <a:lnSpc>
                <a:spcPct val="120000"/>
              </a:lnSpc>
            </a:pPr>
            <a:r>
              <a:rPr lang="en-US" sz="2400" b="1" smtClean="0">
                <a:solidFill>
                  <a:srgbClr val="FF0000"/>
                </a:solidFill>
              </a:rPr>
              <a:t>Hemorrhagic</a:t>
            </a:r>
            <a:endParaRPr lang="en-US" sz="2400" smtClean="0"/>
          </a:p>
          <a:p>
            <a:pPr>
              <a:lnSpc>
                <a:spcPct val="120000"/>
              </a:lnSpc>
            </a:pPr>
            <a:endParaRPr lang="en-US" sz="2000" b="1" smtClean="0">
              <a:solidFill>
                <a:srgbClr val="FF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sz="2000" smtClean="0">
                <a:latin typeface="Comic Sans MS" pitchFamily="66" charset="0"/>
              </a:rPr>
              <a:t>Bleeding around brain</a:t>
            </a:r>
          </a:p>
          <a:p>
            <a:pPr lvl="1">
              <a:lnSpc>
                <a:spcPct val="120000"/>
              </a:lnSpc>
            </a:pPr>
            <a:r>
              <a:rPr lang="en-US" sz="2000" smtClean="0">
                <a:latin typeface="Comic Sans MS" pitchFamily="66" charset="0"/>
              </a:rPr>
              <a:t>Bleeding into brain</a:t>
            </a:r>
          </a:p>
          <a:p>
            <a:endParaRPr lang="ar-SA" smtClean="0"/>
          </a:p>
        </p:txBody>
      </p:sp>
      <p:pic>
        <p:nvPicPr>
          <p:cNvPr id="9220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2636838"/>
            <a:ext cx="252095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20"/>
          <p:cNvPicPr>
            <a:picLocks noChangeAspect="1" noChangeArrowheads="1"/>
          </p:cNvPicPr>
          <p:nvPr/>
        </p:nvPicPr>
        <p:blipFill>
          <a:blip r:embed="rId3" cstate="print"/>
          <a:srcRect l="-4285" t="-4308"/>
          <a:stretch>
            <a:fillRect/>
          </a:stretch>
        </p:blipFill>
        <p:spPr bwMode="auto">
          <a:xfrm>
            <a:off x="6588125" y="2781300"/>
            <a:ext cx="19446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23"/>
          <p:cNvPicPr>
            <a:picLocks noChangeAspect="1" noChangeArrowheads="1"/>
          </p:cNvPicPr>
          <p:nvPr/>
        </p:nvPicPr>
        <p:blipFill>
          <a:blip r:embed="rId4" cstate="print"/>
          <a:srcRect l="4585" t="18182" r="4585" b="4546"/>
          <a:stretch>
            <a:fillRect/>
          </a:stretch>
        </p:blipFill>
        <p:spPr bwMode="auto">
          <a:xfrm>
            <a:off x="5027613" y="4437063"/>
            <a:ext cx="24971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95400"/>
            <a:ext cx="7772400" cy="2590800"/>
          </a:xfrm>
        </p:spPr>
        <p:txBody>
          <a:bodyPr/>
          <a:lstStyle/>
          <a:p>
            <a:pPr eaLnBrk="1" hangingPunct="1"/>
            <a:r>
              <a:rPr lang="en-GB" sz="9600" b="1" u="sng" smtClean="0">
                <a:solidFill>
                  <a:srgbClr val="FF0000"/>
                </a:solidFill>
              </a:rPr>
              <a:t>Risk</a:t>
            </a:r>
            <a:r>
              <a:rPr lang="en-GB" smtClean="0"/>
              <a:t>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469</Words>
  <Application>Microsoft Office PowerPoint</Application>
  <PresentationFormat>عرض على الشاشة (3:4)‏</PresentationFormat>
  <Paragraphs>69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20" baseType="lpstr">
      <vt:lpstr>Times New Roman</vt:lpstr>
      <vt:lpstr>Arial</vt:lpstr>
      <vt:lpstr>Calibri</vt:lpstr>
      <vt:lpstr>Comic Sans MS</vt:lpstr>
      <vt:lpstr>Default Design</vt:lpstr>
      <vt:lpstr>STROKE</vt:lpstr>
      <vt:lpstr>Objectives</vt:lpstr>
      <vt:lpstr>Definition Of Stroke</vt:lpstr>
      <vt:lpstr>Stroke</vt:lpstr>
      <vt:lpstr>Types Of Stroke</vt:lpstr>
      <vt:lpstr>Localizing Signs &amp; Symptoms</vt:lpstr>
      <vt:lpstr>Mechanism of Stroke</vt:lpstr>
      <vt:lpstr>Mechanism of Stroke</vt:lpstr>
      <vt:lpstr>Risk Factors</vt:lpstr>
      <vt:lpstr>الشريحة 10</vt:lpstr>
      <vt:lpstr>الشريحة 11</vt:lpstr>
      <vt:lpstr>Causes of Stroke</vt:lpstr>
      <vt:lpstr>الشريحة 13</vt:lpstr>
      <vt:lpstr>الشريحة 14</vt:lpstr>
      <vt:lpstr>الشريحة 15</vt:lpstr>
    </vt:vector>
  </TitlesOfParts>
  <Company>Queen Margaret University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MCNAUGHTON</dc:creator>
  <cp:lastModifiedBy>a.mutairi</cp:lastModifiedBy>
  <cp:revision>13</cp:revision>
  <dcterms:created xsi:type="dcterms:W3CDTF">2004-03-22T11:16:45Z</dcterms:created>
  <dcterms:modified xsi:type="dcterms:W3CDTF">2013-05-01T07:47:49Z</dcterms:modified>
</cp:coreProperties>
</file>