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11/07/34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69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11/07/34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305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11/07/34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351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11/07/34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014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11/07/34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46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11/07/34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870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11/07/34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242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11/07/34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996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11/07/34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69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11/07/34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194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11/07/34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745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8BEEC-8B09-4A00-8CD1-D38E8C772DD3}" type="datetimeFigureOut">
              <a:rPr lang="ar-SA" smtClean="0"/>
              <a:t>11/07/34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043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ar/%D8%A7%D9%84%D8%A7%D8%AF%D8%A7%D8%B1%D8%A7%D8%AA/%D9%88%D9%83%D8%A7%D9%84%D8%A9-%D8%A7%D9%84%D8%AC%D8%A7%D9%85%D8%B9%D8%A9-%D9%84%D9%84%D8%AF%D8%B1%D8%A7%D8%B3%D8%A7%D8%AA-%D8%A7%D9%84%D8%B9%D9%84%D9%8A%D8%A7-%D9%88%D8%A7%D9%84%D8%A8%D8%AD%D8%AB-%D8%A7%D9%84%D8%B9%D9%84%D9%85%D9%8A/%D8%A7%D9%84%D9%82%D9%8A%D9%85-%D8%A7%D9%84%D8%AC%D9%88%D9%87%D8%B1%D9%8A%D8%A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ar/%D8%A7%D9%84%D8%A7%D8%AF%D8%A7%D8%B1%D8%A7%D8%AA/%D9%88%D9%83%D8%A7%D9%84%D8%A9-%D8%A7%D9%84%D8%AC%D8%A7%D9%85%D8%B9%D8%A9-%D9%84%D9%84%D8%AF%D8%B1%D8%A7%D8%B3%D8%A7%D8%AA-%D8%A7%D9%84%D8%B9%D9%84%D9%8A%D8%A7-%D9%88%D8%A7%D9%84%D8%A8%D8%AD%D8%AB-%D8%A7%D9%84%D8%B9%D9%84%D9%85%D9%8A/%D9%85%D8%A8%D8%B1%D8%B1%D8%A7%D8%AA-%D8%A5%D9%86%D8%B4%D8%A7%D8%A1-%D8%A7%D9%84%D9%88%D8%AD%D8%AF%D8%A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وحدة رعاية المبتكرين والمخترعين بجامعة المجمعة</a:t>
            </a:r>
            <a:endParaRPr lang="ar-SA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95936" y="3547080"/>
            <a:ext cx="1351335" cy="18017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01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مقدمة</a:t>
            </a:r>
            <a:endParaRPr lang="ar-SA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SA" b="1" dirty="0"/>
              <a:t>    يُعتبر الاختراع والابتكار بمثابة الدعامات الرئيسة للنهضة العلمية والتقدم الحضاري , في مختلف ميادين المعرفة , كما أنهما يُعدان ميداناً للتنافس المستمر بين الدول والكيانات الاقتصادية المعاصرة , حيث يستطيع من يمتلك معطياتهما أن يؤثر بشكل مباشر وفعال في مسيرة البشرية , بل ويأخذ مكانة متقدمة في مصاف المجتمعات المتحضرة , والتي تنعم بالرفاهية الانسانية , نتيجة الوفرة الاقتصادية التي تحققها الاختراعات والابتكارات .</a:t>
            </a:r>
          </a:p>
          <a:p>
            <a:r>
              <a:rPr lang="ar-SA" b="1" dirty="0"/>
              <a:t>   ومن هنا كان من الضروري أن تتجاوب الجامعة مع هذا التوجه , في تبنيها لمجتمع المعرفة كأحد أهدافها الاستراتيجية , وكمكون أساسي في رؤيتها , ولذلك سعت الجامعة لإنشاء هذه الوحدة لرعاية المخترعين والمبتكرين . 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5105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/>
              <a:t>الرسالة: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862568"/>
            <a:ext cx="8229600" cy="4525963"/>
          </a:xfrm>
        </p:spPr>
        <p:txBody>
          <a:bodyPr/>
          <a:lstStyle/>
          <a:p>
            <a:r>
              <a:rPr lang="ar-SA" b="1" dirty="0"/>
              <a:t>تشجيع الابتكار في مجالات العلوم والتكنولوجيا اسهاماً في تطوير المهارات وإثراء المعرفة  . </a:t>
            </a:r>
            <a:endParaRPr lang="ar-S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73016"/>
            <a:ext cx="1728192" cy="1382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250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/>
              <a:t>الرؤية:</a:t>
            </a:r>
            <a:br>
              <a:rPr lang="ar-SA" b="1" dirty="0"/>
            </a:b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737518"/>
            <a:ext cx="8229600" cy="4525963"/>
          </a:xfrm>
        </p:spPr>
        <p:txBody>
          <a:bodyPr/>
          <a:lstStyle/>
          <a:p>
            <a:r>
              <a:rPr lang="ar-SA" b="1" dirty="0"/>
              <a:t> </a:t>
            </a:r>
            <a:r>
              <a:rPr lang="ar-SA" b="1" dirty="0"/>
              <a:t> إحدى الكيانات العلمية الرائدة محلياً وإقليمياً في رعاية الاختراع والابتكار . </a:t>
            </a:r>
          </a:p>
          <a:p>
            <a:endParaRPr lang="ar-SA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429000"/>
            <a:ext cx="1428750" cy="1143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494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/>
              <a:t>الأهداف:</a:t>
            </a:r>
            <a:br>
              <a:rPr lang="ar-SA" b="1" dirty="0"/>
            </a:b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ar-SA" b="1" dirty="0"/>
              <a:t>تسعى الوحدة  إلى رعاية وتشجيع المبتكرين والمخترعين من طلاب الجامعة ومنسوبيها ولها في سبيل ذلك ما يلي :</a:t>
            </a:r>
            <a:endParaRPr lang="ar-SA" dirty="0"/>
          </a:p>
          <a:p>
            <a:pPr marL="0" indent="0">
              <a:buNone/>
            </a:pPr>
            <a:r>
              <a:rPr lang="ar-SA" b="1" dirty="0"/>
              <a:t>1-    نشر ثقافة الابتكار والاختراع بين الطلاب وأعضاء هيئة التدريس ومنسوبي الجامعة . </a:t>
            </a:r>
          </a:p>
          <a:p>
            <a:pPr marL="0" indent="0">
              <a:buNone/>
            </a:pPr>
            <a:r>
              <a:rPr lang="ar-SA" b="1" dirty="0"/>
              <a:t>2-    تشجيع المبتكرين والمخترعين ودعمهم مادياً ومعنوياً .</a:t>
            </a:r>
          </a:p>
          <a:p>
            <a:pPr marL="0" indent="0">
              <a:buNone/>
            </a:pPr>
            <a:r>
              <a:rPr lang="ar-SA" b="1" dirty="0"/>
              <a:t>3-    اكتشاف الموهوبين وصقل مهاراتهم  .</a:t>
            </a:r>
          </a:p>
          <a:p>
            <a:pPr marL="0" indent="0">
              <a:buNone/>
            </a:pPr>
            <a:r>
              <a:rPr lang="ar-SA" b="1" dirty="0"/>
              <a:t>4-    توفير البيئة المحفزة على الابتكار والاحتياجات اللازمة للاختراعات  .</a:t>
            </a:r>
          </a:p>
          <a:p>
            <a:pPr marL="0" indent="0">
              <a:buNone/>
            </a:pPr>
            <a:r>
              <a:rPr lang="ar-SA" b="1" dirty="0"/>
              <a:t>5-    رعاية الأفكار والمشاريع الابتكارية التي تساهم في دعم وتشجيع البحث والنمو العلمي.</a:t>
            </a:r>
          </a:p>
          <a:p>
            <a:pPr marL="0" indent="0">
              <a:buNone/>
            </a:pPr>
            <a:r>
              <a:rPr lang="ar-SA" b="1" dirty="0"/>
              <a:t>6-    توفير الحماية للمبتكرين وحفظ حقوق الملكية الفكرية  .</a:t>
            </a:r>
          </a:p>
          <a:p>
            <a:pPr marL="0" indent="0">
              <a:buNone/>
            </a:pPr>
            <a:r>
              <a:rPr lang="ar-SA" b="1" dirty="0"/>
              <a:t>7-    تسويق الابتكارات والأفكار البحثية المتميزة  . 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365104"/>
            <a:ext cx="1428750" cy="1143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2970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>
                <a:hlinkClick r:id="rId2"/>
              </a:rPr>
              <a:t>القيم الجوهرية</a:t>
            </a:r>
            <a:r>
              <a:rPr lang="ar-SA" dirty="0"/>
              <a:t/>
            </a:r>
            <a:br>
              <a:rPr lang="ar-SA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b="1" dirty="0" smtClean="0"/>
              <a:t>- الابداع </a:t>
            </a:r>
            <a:r>
              <a:rPr lang="ar-SA" b="1" dirty="0"/>
              <a:t>.</a:t>
            </a:r>
          </a:p>
          <a:p>
            <a:pPr marL="0" indent="0">
              <a:buNone/>
              <a:tabLst>
                <a:tab pos="365125" algn="l"/>
              </a:tabLst>
            </a:pPr>
            <a:r>
              <a:rPr lang="ar-SA" b="1" dirty="0"/>
              <a:t>- </a:t>
            </a:r>
            <a:r>
              <a:rPr lang="ar-SA" b="1" dirty="0" smtClean="0"/>
              <a:t>التميز </a:t>
            </a:r>
            <a:r>
              <a:rPr lang="ar-SA" b="1" dirty="0"/>
              <a:t>.</a:t>
            </a:r>
          </a:p>
          <a:p>
            <a:pPr marL="0" indent="0">
              <a:buNone/>
              <a:tabLst>
                <a:tab pos="365125" algn="l"/>
              </a:tabLst>
            </a:pPr>
            <a:r>
              <a:rPr lang="ar-SA" b="1" dirty="0"/>
              <a:t>- </a:t>
            </a:r>
            <a:r>
              <a:rPr lang="ar-SA" b="1" dirty="0" smtClean="0"/>
              <a:t>العدالة </a:t>
            </a:r>
            <a:r>
              <a:rPr lang="ar-SA" b="1" dirty="0"/>
              <a:t>.</a:t>
            </a:r>
          </a:p>
          <a:p>
            <a:pPr marL="0" indent="0">
              <a:buNone/>
              <a:tabLst>
                <a:tab pos="365125" algn="l"/>
              </a:tabLst>
            </a:pPr>
            <a:r>
              <a:rPr lang="ar-SA" b="1" dirty="0"/>
              <a:t>- </a:t>
            </a:r>
            <a:r>
              <a:rPr lang="ar-SA" b="1" dirty="0" smtClean="0"/>
              <a:t>العمل </a:t>
            </a:r>
            <a:r>
              <a:rPr lang="ar-SA" b="1" dirty="0"/>
              <a:t>الجماعي .</a:t>
            </a:r>
          </a:p>
          <a:p>
            <a:pPr marL="0" indent="0">
              <a:buNone/>
              <a:tabLst>
                <a:tab pos="365125" algn="l"/>
              </a:tabLst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82921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chemeClr val="accent3">
                    <a:lumMod val="50000"/>
                  </a:schemeClr>
                </a:solidFill>
                <a:hlinkClick r:id="rId2"/>
              </a:rPr>
              <a:t>مبررات إنشاء الوحدة</a:t>
            </a:r>
            <a:r>
              <a:rPr lang="ar-SA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ar-SA" dirty="0">
                <a:solidFill>
                  <a:schemeClr val="accent3">
                    <a:lumMod val="50000"/>
                  </a:schemeClr>
                </a:solidFill>
              </a:rPr>
            </a:br>
            <a:endParaRPr lang="ar-S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ar-SA" b="1" dirty="0"/>
              <a:t>1-     زيادة التنافسية بين الجامعات السعودية ومراكز البحوث في دعم المبتكرين والمخترعين .</a:t>
            </a:r>
          </a:p>
          <a:p>
            <a:pPr marL="0" indent="0">
              <a:buNone/>
            </a:pPr>
            <a:r>
              <a:rPr lang="ar-SA" b="1" dirty="0"/>
              <a:t>2-     الانفتاح العلمي والمعرفي أمام الشباب السعودي وزيادة الاهتمام لديه بالاختراعات الحديثة .</a:t>
            </a:r>
          </a:p>
          <a:p>
            <a:pPr marL="0" indent="0">
              <a:buNone/>
            </a:pPr>
            <a:r>
              <a:rPr lang="ar-SA" b="1" dirty="0"/>
              <a:t>3-     تبني وزارة التعليم العالي لمجتمع المعرفة كأحد أهدافها الاستراتيجية وما يمكن أن تضيفه الاختراعات والابتكارات من تفعيل لهذا الهدف .</a:t>
            </a:r>
          </a:p>
          <a:p>
            <a:pPr marL="0" indent="0">
              <a:buNone/>
            </a:pPr>
            <a:r>
              <a:rPr lang="ar-SA" b="1" dirty="0"/>
              <a:t>4-     زيادة اهتمام الطلاب في التخصصات العلمية ببراءات الاختراع وتقديم ابتكارات جديدة .</a:t>
            </a:r>
          </a:p>
          <a:p>
            <a:pPr marL="0" indent="0">
              <a:buNone/>
            </a:pPr>
            <a:r>
              <a:rPr lang="ar-SA" b="1" dirty="0"/>
              <a:t>5-     حاجة الطلاب المبتكرين إلى حاضنة علمية تساعدهم وتوجههم خلال تفكيرهم وتنفيذهم لابتكاراتهم واختراعاتهم </a:t>
            </a:r>
            <a:r>
              <a:rPr lang="ar-SA" b="1" dirty="0" smtClean="0"/>
              <a:t>.</a:t>
            </a:r>
            <a:r>
              <a:rPr lang="ar-SA" dirty="0"/>
              <a:t/>
            </a:r>
            <a:br>
              <a:rPr lang="ar-SA" dirty="0"/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9037470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37</Words>
  <Application>Microsoft Office PowerPoint</Application>
  <PresentationFormat>عرض على الشاشة (3:4)‏</PresentationFormat>
  <Paragraphs>28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نسق Office</vt:lpstr>
      <vt:lpstr>وحدة رعاية المبتكرين والمخترعين بجامعة المجمعة</vt:lpstr>
      <vt:lpstr>مقدمة</vt:lpstr>
      <vt:lpstr>الرسالة:</vt:lpstr>
      <vt:lpstr>الرؤية:  </vt:lpstr>
      <vt:lpstr>الأهداف:  </vt:lpstr>
      <vt:lpstr>القيم الجوهرية </vt:lpstr>
      <vt:lpstr>مبررات إنشاء الوحدة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مجلة العلوم الإنسانية والإدارية</dc:title>
  <dc:creator>Kholoud Eid</dc:creator>
  <cp:lastModifiedBy>Kholoud Eid</cp:lastModifiedBy>
  <cp:revision>4</cp:revision>
  <dcterms:created xsi:type="dcterms:W3CDTF">2013-05-19T08:56:12Z</dcterms:created>
  <dcterms:modified xsi:type="dcterms:W3CDTF">2013-05-20T07:07:47Z</dcterms:modified>
</cp:coreProperties>
</file>