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63" r:id="rId5"/>
  </p:sldMasterIdLst>
  <p:notesMasterIdLst>
    <p:notesMasterId r:id="rId24"/>
  </p:notesMasterIdLst>
  <p:handoutMasterIdLst>
    <p:handoutMasterId r:id="rId25"/>
  </p:handoutMasterIdLst>
  <p:sldIdLst>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996600"/>
    <a:srgbClr val="35C9C2"/>
    <a:srgbClr val="2B166E"/>
  </p:clrMru>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80" autoAdjust="0"/>
    <p:restoredTop sz="94654" autoAdjust="0"/>
  </p:normalViewPr>
  <p:slideViewPr>
    <p:cSldViewPr>
      <p:cViewPr varScale="1">
        <p:scale>
          <a:sx n="82" d="100"/>
          <a:sy n="82" d="100"/>
        </p:scale>
        <p:origin x="-15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50B2BC06-C79F-41B5-8628-54BF683A2ABD}" type="datetimeFigureOut">
              <a:rPr lang="ar-SA" smtClean="0"/>
              <a:pPr/>
              <a:t>05/05/1434</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843136FB-DD12-4A51-A466-853334589ABF}" type="slidenum">
              <a:rPr lang="ar-SA" smtClean="0"/>
              <a:pPr/>
              <a:t>‹#›</a:t>
            </a:fld>
            <a:endParaRPr lang="ar-S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468AE-C8F1-40FD-B7B5-555389C1B79C}" type="datetimeFigureOut">
              <a:rPr lang="en-US" smtClean="0"/>
              <a:pPr/>
              <a:t>3/16/2013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D934E-3E86-4E98-871F-FA9BE51821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rtl="0"/>
            <a:r>
              <a:rPr lang="en-US" sz="1200" kern="1200" dirty="0" smtClean="0">
                <a:solidFill>
                  <a:schemeClr val="tx1"/>
                </a:solidFill>
                <a:latin typeface="+mn-lt"/>
                <a:ea typeface="+mn-ea"/>
                <a:cs typeface="+mn-cs"/>
              </a:rPr>
              <a:t>AskZad is the first and largest Arabic digital library that offers an extensive referential, cultural and academic database.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In 2009, AskZad launched its fully bilingual interface, giving English speakers access to Arabic language content, academic journal archives, references, e-books, and academic research, conference materials and a proprietary Pan-Arab News Index.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Whether you are a student or a professor, journalist, librarian or business executive, AskZad has content for you – more than 500 million pages worth - to provide answers in your research.</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AskZad’s</a:t>
            </a:r>
            <a:r>
              <a:rPr lang="en-US" sz="1200" kern="1200" dirty="0" smtClean="0">
                <a:solidFill>
                  <a:schemeClr val="tx1"/>
                </a:solidFill>
                <a:latin typeface="+mn-lt"/>
                <a:ea typeface="+mn-ea"/>
                <a:cs typeface="+mn-cs"/>
              </a:rPr>
              <a:t> e-publishing service provides authors and publishers the chance to increase their circulation. We are committed to protecting their copyrights by ensuring legal methods of consumption, in order to fight piracy and copyright violations.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AskZad offers a new understanding of the term research. Through our Research Engine, unlike traditional search engines, the user can tap into referential information, produced by documentation and index specialists to help accurately reach the desired results. Results can then be viewed, saved or printed by page. Institutional subscriptions are available for academic and government organizations and corporations.</a:t>
            </a:r>
          </a:p>
          <a:p>
            <a:pPr lvl="0"/>
            <a:r>
              <a:rPr lang="en-US" sz="1200" kern="1200" dirty="0" smtClean="0">
                <a:solidFill>
                  <a:schemeClr val="tx1"/>
                </a:solidFill>
                <a:latin typeface="+mn-lt"/>
                <a:ea typeface="+mn-ea"/>
                <a:cs typeface="+mn-cs"/>
              </a:rPr>
              <a:t>View our recent </a:t>
            </a:r>
            <a:r>
              <a:rPr lang="en-US" sz="1200" u="sng" kern="1200" dirty="0" smtClean="0">
                <a:solidFill>
                  <a:schemeClr val="tx1"/>
                </a:solidFill>
                <a:latin typeface="+mn-lt"/>
                <a:ea typeface="+mn-ea"/>
                <a:cs typeface="+mn-cs"/>
              </a:rPr>
              <a:t>News</a:t>
            </a:r>
            <a:r>
              <a:rPr lang="en-US" sz="1200" kern="1200" dirty="0" smtClean="0">
                <a:solidFill>
                  <a:schemeClr val="tx1"/>
                </a:solidFill>
                <a:latin typeface="+mn-lt"/>
                <a:ea typeface="+mn-ea"/>
                <a:cs typeface="+mn-cs"/>
              </a:rPr>
              <a:t> or for more information on AskZad and other products, visit our parent company website, </a:t>
            </a:r>
          </a:p>
          <a:p>
            <a:endParaRPr lang="en-US" dirty="0"/>
          </a:p>
        </p:txBody>
      </p:sp>
      <p:sp>
        <p:nvSpPr>
          <p:cNvPr id="4" name="Slide Number Placeholder 3"/>
          <p:cNvSpPr>
            <a:spLocks noGrp="1"/>
          </p:cNvSpPr>
          <p:nvPr>
            <p:ph type="sldNum" sz="quarter" idx="10"/>
          </p:nvPr>
        </p:nvSpPr>
        <p:spPr/>
        <p:txBody>
          <a:bodyPr/>
          <a:lstStyle/>
          <a:p>
            <a:fld id="{314D934E-3E86-4E98-871F-FA9BE5182147}"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English">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2514600" y="6416675"/>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8D95A5F3-B753-40C0-B7BF-BB1494309862}" type="slidenum">
              <a:rPr lang="ar-SA"/>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1BE5C5F-4EC0-44FC-8C5E-E3A00A232238}" type="slidenum">
              <a:rPr lang="ar-SA"/>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B34A1DA-5F12-44E8-B72E-AEA91FED2E56}" type="slidenum">
              <a:rPr lang="ar-SA"/>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Arabic">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rtl="1">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rtl="1">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2514600" y="6416675"/>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Arab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2667000" y="6477000"/>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Arabic">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2743200" y="6492875"/>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Arab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2590800" y="6477000"/>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Arab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2667000" y="6477000"/>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Arabic">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10096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2590800" y="6477000"/>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Arabic">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2590800" y="6477000"/>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Englis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2667000" y="6477000"/>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Arab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2667000" y="6477000"/>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Arabic">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2590800" y="6477000"/>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English">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2743200" y="6492875"/>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Englis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2590800" y="6477000"/>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Englis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2667000" y="6477000"/>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English">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10096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2590800" y="6477000"/>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English">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2590800" y="6477000"/>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Englis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2667000" y="6477000"/>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English">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2590800" y="6477000"/>
            <a:ext cx="2133600" cy="365125"/>
          </a:xfrm>
        </p:spPr>
        <p:txBody>
          <a:bodyPr/>
          <a:lstStyle/>
          <a:p>
            <a:fld id="{2A6735B8-6A7D-4EBD-AD9F-F2B8FC8D9C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gi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18"/>
          <p:cNvSpPr>
            <a:spLocks noChangeArrowheads="1"/>
          </p:cNvSpPr>
          <p:nvPr userDrawn="1"/>
        </p:nvSpPr>
        <p:spPr bwMode="gray">
          <a:xfrm flipV="1">
            <a:off x="0" y="1"/>
            <a:ext cx="9144000" cy="692150"/>
          </a:xfrm>
          <a:prstGeom prst="rect">
            <a:avLst/>
          </a:prstGeom>
          <a:solidFill>
            <a:srgbClr val="A20000"/>
          </a:solidFill>
          <a:ln>
            <a:solidFill>
              <a:srgbClr val="C0000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ar-SA"/>
          </a:p>
        </p:txBody>
      </p:sp>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8712E-3E45-4275-94F2-D487F617C96A}" type="datetimeFigureOut">
              <a:rPr lang="en-US" smtClean="0"/>
              <a:pPr/>
              <a:t>3/16/2013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735B8-6A7D-4EBD-AD9F-F2B8FC8D9C40}" type="slidenum">
              <a:rPr lang="en-US" smtClean="0"/>
              <a:pPr/>
              <a:t>‹#›</a:t>
            </a:fld>
            <a:endParaRPr lang="en-US"/>
          </a:p>
        </p:txBody>
      </p:sp>
      <p:pic>
        <p:nvPicPr>
          <p:cNvPr id="7" name="Picture 6" descr="curves--inverting222.png"/>
          <p:cNvPicPr>
            <a:picLocks noChangeAspect="1"/>
          </p:cNvPicPr>
          <p:nvPr userDrawn="1"/>
        </p:nvPicPr>
        <p:blipFill>
          <a:blip r:embed="rId14" cstate="print"/>
          <a:stretch>
            <a:fillRect/>
          </a:stretch>
        </p:blipFill>
        <p:spPr>
          <a:xfrm>
            <a:off x="0" y="5943600"/>
            <a:ext cx="9144000" cy="914400"/>
          </a:xfrm>
          <a:prstGeom prst="rect">
            <a:avLst/>
          </a:prstGeom>
        </p:spPr>
      </p:pic>
      <p:sp>
        <p:nvSpPr>
          <p:cNvPr id="9" name="Rectangle 4"/>
          <p:cNvSpPr txBox="1">
            <a:spLocks noChangeArrowheads="1"/>
          </p:cNvSpPr>
          <p:nvPr userDrawn="1"/>
        </p:nvSpPr>
        <p:spPr bwMode="white">
          <a:xfrm>
            <a:off x="304800" y="6446838"/>
            <a:ext cx="1676400" cy="334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bg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chemeClr val="bg1"/>
                </a:solidFill>
                <a:effectLst/>
                <a:uLnTx/>
                <a:uFillTx/>
                <a:latin typeface="+mn-lt"/>
                <a:ea typeface="+mn-ea"/>
                <a:cs typeface="+mn-cs"/>
              </a:rPr>
              <a:t>www.aas.com.sa</a:t>
            </a:r>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pic>
        <p:nvPicPr>
          <p:cNvPr id="12" name="Picture 11" descr="White_H.gif"/>
          <p:cNvPicPr>
            <a:picLocks noChangeAspect="1"/>
          </p:cNvPicPr>
          <p:nvPr userDrawn="1"/>
        </p:nvPicPr>
        <p:blipFill>
          <a:blip r:embed="rId15" cstate="print"/>
          <a:srcRect t="31579" b="31579"/>
          <a:stretch>
            <a:fillRect/>
          </a:stretch>
        </p:blipFill>
        <p:spPr>
          <a:xfrm>
            <a:off x="7095180" y="6324600"/>
            <a:ext cx="2048820" cy="5334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9" r:id="rId6"/>
    <p:sldLayoutId id="2147483660" r:id="rId7"/>
    <p:sldLayoutId id="2147483661" r:id="rId8"/>
    <p:sldLayoutId id="2147483662" r:id="rId9"/>
    <p:sldLayoutId id="2147483673" r:id="rId10"/>
    <p:sldLayoutId id="2147483674" r:id="rId11"/>
    <p:sldLayoutId id="2147483675"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18"/>
          <p:cNvSpPr>
            <a:spLocks noChangeArrowheads="1"/>
          </p:cNvSpPr>
          <p:nvPr userDrawn="1"/>
        </p:nvSpPr>
        <p:spPr bwMode="gray">
          <a:xfrm flipV="1">
            <a:off x="0" y="1"/>
            <a:ext cx="9144000" cy="692150"/>
          </a:xfrm>
          <a:prstGeom prst="rect">
            <a:avLst/>
          </a:prstGeom>
          <a:solidFill>
            <a:srgbClr val="A20000"/>
          </a:solidFill>
          <a:ln>
            <a:solidFill>
              <a:srgbClr val="C0000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ar-SA"/>
          </a:p>
        </p:txBody>
      </p:sp>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8712E-3E45-4275-94F2-D487F617C96A}" type="datetimeFigureOut">
              <a:rPr lang="en-US" smtClean="0"/>
              <a:pPr/>
              <a:t>3/16/2013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735B8-6A7D-4EBD-AD9F-F2B8FC8D9C40}" type="slidenum">
              <a:rPr lang="en-US" smtClean="0"/>
              <a:pPr/>
              <a:t>‹#›</a:t>
            </a:fld>
            <a:endParaRPr lang="en-US"/>
          </a:p>
        </p:txBody>
      </p:sp>
      <p:pic>
        <p:nvPicPr>
          <p:cNvPr id="7" name="Picture 6" descr="curves--inverting222.png"/>
          <p:cNvPicPr>
            <a:picLocks noChangeAspect="1"/>
          </p:cNvPicPr>
          <p:nvPr userDrawn="1"/>
        </p:nvPicPr>
        <p:blipFill>
          <a:blip r:embed="rId11" cstate="print"/>
          <a:stretch>
            <a:fillRect/>
          </a:stretch>
        </p:blipFill>
        <p:spPr>
          <a:xfrm>
            <a:off x="0" y="5943600"/>
            <a:ext cx="9144000" cy="914400"/>
          </a:xfrm>
          <a:prstGeom prst="rect">
            <a:avLst/>
          </a:prstGeom>
        </p:spPr>
      </p:pic>
      <p:sp>
        <p:nvSpPr>
          <p:cNvPr id="9" name="Rectangle 4"/>
          <p:cNvSpPr txBox="1">
            <a:spLocks noChangeArrowheads="1"/>
          </p:cNvSpPr>
          <p:nvPr userDrawn="1"/>
        </p:nvSpPr>
        <p:spPr bwMode="white">
          <a:xfrm>
            <a:off x="304800" y="6446838"/>
            <a:ext cx="1676400" cy="334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bg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chemeClr val="bg1"/>
                </a:solidFill>
                <a:effectLst/>
                <a:uLnTx/>
                <a:uFillTx/>
                <a:latin typeface="+mn-lt"/>
                <a:ea typeface="+mn-ea"/>
                <a:cs typeface="+mn-cs"/>
              </a:rPr>
              <a:t>www.aas.com.sa</a:t>
            </a:r>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pic>
        <p:nvPicPr>
          <p:cNvPr id="12" name="Picture 11" descr="White_H.gif"/>
          <p:cNvPicPr>
            <a:picLocks noChangeAspect="1"/>
          </p:cNvPicPr>
          <p:nvPr userDrawn="1"/>
        </p:nvPicPr>
        <p:blipFill>
          <a:blip r:embed="rId12" cstate="print"/>
          <a:srcRect t="31579" b="36842"/>
          <a:stretch>
            <a:fillRect/>
          </a:stretch>
        </p:blipFill>
        <p:spPr>
          <a:xfrm>
            <a:off x="7095180" y="6324600"/>
            <a:ext cx="2048820" cy="4572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bg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abdulrahman@naseej.com.sa" TargetMode="External"/><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32237"/>
            <a:ext cx="8229600" cy="1173163"/>
          </a:xfrm>
        </p:spPr>
        <p:txBody>
          <a:bodyPr>
            <a:normAutofit/>
          </a:bodyPr>
          <a:lstStyle/>
          <a:p>
            <a:pPr algn="ctr" rtl="1">
              <a:buNone/>
            </a:pPr>
            <a:r>
              <a:rPr lang="ar-SA" sz="2400" b="1" dirty="0" smtClean="0"/>
              <a:t>المكتبة العربية الرقمية </a:t>
            </a:r>
            <a:endParaRPr lang="en-US" sz="2400" b="1" dirty="0"/>
          </a:p>
        </p:txBody>
      </p:sp>
      <p:pic>
        <p:nvPicPr>
          <p:cNvPr id="6" name="Picture 5" descr="ASKZAD_NEW.jpg"/>
          <p:cNvPicPr>
            <a:picLocks noChangeAspect="1"/>
          </p:cNvPicPr>
          <p:nvPr/>
        </p:nvPicPr>
        <p:blipFill>
          <a:blip r:embed="rId2" cstate="print"/>
          <a:stretch>
            <a:fillRect/>
          </a:stretch>
        </p:blipFill>
        <p:spPr>
          <a:xfrm>
            <a:off x="2819400" y="2502000"/>
            <a:ext cx="3447288" cy="1231800"/>
          </a:xfrm>
          <a:prstGeom prst="rect">
            <a:avLst/>
          </a:prstGeom>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3200" dirty="0" smtClean="0"/>
              <a:t>البحث المتقدم : </a:t>
            </a:r>
            <a:r>
              <a:rPr lang="ar-SA" sz="3200" dirty="0" smtClean="0"/>
              <a:t>خيارات </a:t>
            </a:r>
            <a:r>
              <a:rPr lang="ar-SA" sz="3200" dirty="0" err="1" smtClean="0"/>
              <a:t>ال</a:t>
            </a:r>
            <a:r>
              <a:rPr lang="ar-IQ" sz="3200" dirty="0" smtClean="0"/>
              <a:t>ربط </a:t>
            </a:r>
            <a:r>
              <a:rPr lang="ar-IQ" sz="3200" dirty="0" err="1" smtClean="0"/>
              <a:t>ا</a:t>
            </a:r>
            <a:r>
              <a:rPr lang="ar-SA" sz="3200" dirty="0" smtClean="0"/>
              <a:t>لب</a:t>
            </a:r>
            <a:r>
              <a:rPr lang="ar-IQ" sz="3200" dirty="0" smtClean="0"/>
              <a:t>ول</a:t>
            </a:r>
            <a:r>
              <a:rPr lang="ar-SA" sz="3200" dirty="0" err="1" smtClean="0"/>
              <a:t>ياني</a:t>
            </a:r>
            <a:endParaRPr lang="en-US" sz="3200" dirty="0"/>
          </a:p>
        </p:txBody>
      </p:sp>
      <p:pic>
        <p:nvPicPr>
          <p:cNvPr id="4" name="Content Placeholder 3" descr="3.PNG"/>
          <p:cNvPicPr>
            <a:picLocks noGrp="1" noChangeAspect="1"/>
          </p:cNvPicPr>
          <p:nvPr>
            <p:ph idx="1"/>
          </p:nvPr>
        </p:nvPicPr>
        <p:blipFill>
          <a:blip r:embed="rId2" cstate="print"/>
          <a:srcRect l="6122" t="11930" r="5102"/>
          <a:stretch>
            <a:fillRect/>
          </a:stretch>
        </p:blipFill>
        <p:spPr>
          <a:xfrm>
            <a:off x="788040" y="761999"/>
            <a:ext cx="7212960" cy="5508583"/>
          </a:xfrm>
        </p:spPr>
      </p:pic>
      <p:sp>
        <p:nvSpPr>
          <p:cNvPr id="7" name="Rounded Rectangle 6"/>
          <p:cNvSpPr/>
          <p:nvPr/>
        </p:nvSpPr>
        <p:spPr>
          <a:xfrm>
            <a:off x="6324600" y="2667000"/>
            <a:ext cx="1371600" cy="1143000"/>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400800" y="3886200"/>
            <a:ext cx="762000" cy="2057400"/>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6" name="Content Placeholder 5" descr="5.PNG"/>
          <p:cNvPicPr>
            <a:picLocks noGrp="1" noChangeAspect="1"/>
          </p:cNvPicPr>
          <p:nvPr>
            <p:ph idx="1"/>
          </p:nvPr>
        </p:nvPicPr>
        <p:blipFill>
          <a:blip r:embed="rId2" cstate="print"/>
          <a:srcRect l="8025" r="8025"/>
          <a:stretch>
            <a:fillRect/>
          </a:stretch>
        </p:blipFill>
        <p:spPr>
          <a:xfrm>
            <a:off x="314335" y="809950"/>
            <a:ext cx="8524865" cy="5209850"/>
          </a:xfrm>
        </p:spPr>
      </p:pic>
      <p:sp>
        <p:nvSpPr>
          <p:cNvPr id="7" name="Oval 6"/>
          <p:cNvSpPr/>
          <p:nvPr/>
        </p:nvSpPr>
        <p:spPr>
          <a:xfrm>
            <a:off x="5257800" y="2133600"/>
            <a:ext cx="1600200" cy="5334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p>
        </p:txBody>
      </p:sp>
      <p:sp>
        <p:nvSpPr>
          <p:cNvPr id="8" name="Line Callout 2 7"/>
          <p:cNvSpPr/>
          <p:nvPr/>
        </p:nvSpPr>
        <p:spPr>
          <a:xfrm>
            <a:off x="6324600" y="1447800"/>
            <a:ext cx="2819400" cy="533400"/>
          </a:xfrm>
          <a:prstGeom prst="borderCallout2">
            <a:avLst>
              <a:gd name="adj1" fmla="val 14941"/>
              <a:gd name="adj2" fmla="val -2155"/>
              <a:gd name="adj3" fmla="val 133036"/>
              <a:gd name="adj4" fmla="val -23874"/>
              <a:gd name="adj5" fmla="val 133452"/>
              <a:gd name="adj6" fmla="val -25046"/>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rPr>
              <a:t>أدخل:  مدينة الرياض</a:t>
            </a:r>
            <a:endParaRPr lang="en-US" b="1" dirty="0">
              <a:solidFill>
                <a:schemeClr val="tx1"/>
              </a:solidFill>
            </a:endParaRPr>
          </a:p>
        </p:txBody>
      </p:sp>
      <p:sp>
        <p:nvSpPr>
          <p:cNvPr id="9" name="Oval 8"/>
          <p:cNvSpPr/>
          <p:nvPr/>
        </p:nvSpPr>
        <p:spPr>
          <a:xfrm>
            <a:off x="2819400" y="2133600"/>
            <a:ext cx="1143000" cy="5334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p>
        </p:txBody>
      </p:sp>
      <p:sp>
        <p:nvSpPr>
          <p:cNvPr id="10" name="Line Callout 2 9"/>
          <p:cNvSpPr/>
          <p:nvPr/>
        </p:nvSpPr>
        <p:spPr>
          <a:xfrm flipH="1">
            <a:off x="381000" y="3048000"/>
            <a:ext cx="2590800" cy="762000"/>
          </a:xfrm>
          <a:prstGeom prst="borderCallout2">
            <a:avLst>
              <a:gd name="adj1" fmla="val -297"/>
              <a:gd name="adj2" fmla="val 87"/>
              <a:gd name="adj3" fmla="val -2203"/>
              <a:gd name="adj4" fmla="val 700"/>
              <a:gd name="adj5" fmla="val -47500"/>
              <a:gd name="adj6" fmla="val -24607"/>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rPr>
              <a:t>نختار البحث في كل المكتبات من القائمة المنسدلة</a:t>
            </a:r>
            <a:endParaRPr lang="en-US" b="1"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نتائج البحث عن مدينة الرياض</a:t>
            </a:r>
            <a:endParaRPr lang="en-US" dirty="0"/>
          </a:p>
        </p:txBody>
      </p:sp>
      <p:pic>
        <p:nvPicPr>
          <p:cNvPr id="4" name="Content Placeholder 3" descr="6.PNG"/>
          <p:cNvPicPr>
            <a:picLocks noGrp="1" noChangeAspect="1"/>
          </p:cNvPicPr>
          <p:nvPr>
            <p:ph idx="1"/>
          </p:nvPr>
        </p:nvPicPr>
        <p:blipFill>
          <a:blip r:embed="rId2" cstate="print"/>
          <a:srcRect l="5128" r="6410"/>
          <a:stretch>
            <a:fillRect/>
          </a:stretch>
        </p:blipFill>
        <p:spPr>
          <a:xfrm>
            <a:off x="0" y="685800"/>
            <a:ext cx="5257800" cy="3596485"/>
          </a:xfrm>
          <a:ln>
            <a:noFill/>
          </a:ln>
        </p:spPr>
      </p:pic>
      <p:pic>
        <p:nvPicPr>
          <p:cNvPr id="5" name="Picture 4" descr="7.PNG"/>
          <p:cNvPicPr>
            <a:picLocks noChangeAspect="1"/>
          </p:cNvPicPr>
          <p:nvPr/>
        </p:nvPicPr>
        <p:blipFill>
          <a:blip r:embed="rId3" cstate="print"/>
          <a:srcRect l="5145" r="6112" b="43376"/>
          <a:stretch>
            <a:fillRect/>
          </a:stretch>
        </p:blipFill>
        <p:spPr>
          <a:xfrm>
            <a:off x="0" y="4252122"/>
            <a:ext cx="5257800" cy="2057400"/>
          </a:xfrm>
          <a:prstGeom prst="rect">
            <a:avLst/>
          </a:prstGeom>
        </p:spPr>
      </p:pic>
      <p:sp>
        <p:nvSpPr>
          <p:cNvPr id="7" name="Oval 6"/>
          <p:cNvSpPr/>
          <p:nvPr/>
        </p:nvSpPr>
        <p:spPr>
          <a:xfrm>
            <a:off x="1676400" y="2209800"/>
            <a:ext cx="3505200" cy="457200"/>
          </a:xfrm>
          <a:prstGeom prst="ellipse">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7"/>
          <p:cNvSpPr/>
          <p:nvPr/>
        </p:nvSpPr>
        <p:spPr>
          <a:xfrm>
            <a:off x="5791200" y="1219200"/>
            <a:ext cx="3124200" cy="838200"/>
          </a:xfrm>
          <a:prstGeom prst="borderCallout1">
            <a:avLst>
              <a:gd name="adj1" fmla="val 24811"/>
              <a:gd name="adj2" fmla="val -3048"/>
              <a:gd name="adj3" fmla="val 124621"/>
              <a:gd name="adj4" fmla="val -3874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rPr>
              <a:t>يمكننا من خلال هذه النوافذ التنقل بين أنواع المواد مثل كتاب أو </a:t>
            </a:r>
            <a:r>
              <a:rPr lang="ar-SA" b="1" dirty="0" err="1" smtClean="0">
                <a:solidFill>
                  <a:schemeClr val="tx1"/>
                </a:solidFill>
              </a:rPr>
              <a:t>دروية</a:t>
            </a:r>
            <a:endParaRPr lang="en-US" b="1" dirty="0">
              <a:solidFill>
                <a:schemeClr val="tx1"/>
              </a:solidFill>
            </a:endParaRPr>
          </a:p>
        </p:txBody>
      </p:sp>
      <p:sp>
        <p:nvSpPr>
          <p:cNvPr id="9" name="Oval 8"/>
          <p:cNvSpPr/>
          <p:nvPr/>
        </p:nvSpPr>
        <p:spPr>
          <a:xfrm>
            <a:off x="3505200" y="4023522"/>
            <a:ext cx="685800" cy="381000"/>
          </a:xfrm>
          <a:prstGeom prst="ellipse">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9"/>
          <p:cNvSpPr/>
          <p:nvPr/>
        </p:nvSpPr>
        <p:spPr>
          <a:xfrm>
            <a:off x="6172200" y="2514600"/>
            <a:ext cx="2438400" cy="838200"/>
          </a:xfrm>
          <a:prstGeom prst="borderCallout1">
            <a:avLst>
              <a:gd name="adj1" fmla="val 24811"/>
              <a:gd name="adj2" fmla="val -3048"/>
              <a:gd name="adj3" fmla="val 187879"/>
              <a:gd name="adj4" fmla="val -843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rPr>
              <a:t>انقر على البيانات الببليوجرافية لعرض بيانات تفصيلة أكثر عن الكتاب</a:t>
            </a:r>
            <a:endParaRPr lang="en-US" b="1" dirty="0">
              <a:solidFill>
                <a:schemeClr val="tx1"/>
              </a:solidFill>
            </a:endParaRPr>
          </a:p>
        </p:txBody>
      </p:sp>
      <p:sp>
        <p:nvSpPr>
          <p:cNvPr id="11" name="Oval 10"/>
          <p:cNvSpPr/>
          <p:nvPr/>
        </p:nvSpPr>
        <p:spPr>
          <a:xfrm>
            <a:off x="2667000" y="4023522"/>
            <a:ext cx="533400" cy="304800"/>
          </a:xfrm>
          <a:prstGeom prst="ellipse">
            <a:avLst/>
          </a:prstGeom>
          <a:noFill/>
          <a:ln w="349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1"/>
          <p:cNvSpPr/>
          <p:nvPr/>
        </p:nvSpPr>
        <p:spPr>
          <a:xfrm>
            <a:off x="6172200" y="5105400"/>
            <a:ext cx="2438400" cy="838200"/>
          </a:xfrm>
          <a:prstGeom prst="borderCallout1">
            <a:avLst>
              <a:gd name="adj1" fmla="val 24811"/>
              <a:gd name="adj2" fmla="val -3048"/>
              <a:gd name="adj3" fmla="val -90151"/>
              <a:gd name="adj4" fmla="val -134995"/>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rPr>
              <a:t>لعرض الكتاب انقر على النص الكامل</a:t>
            </a:r>
            <a:endParaRPr lang="en-US" b="1" dirty="0">
              <a:solidFill>
                <a:schemeClr val="tx1"/>
              </a:solidFill>
            </a:endParaRPr>
          </a:p>
        </p:txBody>
      </p:sp>
      <p:sp>
        <p:nvSpPr>
          <p:cNvPr id="13" name="Oval 12"/>
          <p:cNvSpPr/>
          <p:nvPr/>
        </p:nvSpPr>
        <p:spPr>
          <a:xfrm>
            <a:off x="3200400" y="4023522"/>
            <a:ext cx="304800" cy="304800"/>
          </a:xfrm>
          <a:prstGeom prst="ellipse">
            <a:avLst/>
          </a:prstGeom>
          <a:noFill/>
          <a:ln w="349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Callout 1 13"/>
          <p:cNvSpPr/>
          <p:nvPr/>
        </p:nvSpPr>
        <p:spPr>
          <a:xfrm>
            <a:off x="6172200" y="3810000"/>
            <a:ext cx="2438400" cy="838200"/>
          </a:xfrm>
          <a:prstGeom prst="borderCallout1">
            <a:avLst>
              <a:gd name="adj1" fmla="val 24811"/>
              <a:gd name="adj2" fmla="val -3048"/>
              <a:gd name="adj3" fmla="val 29167"/>
              <a:gd name="adj4" fmla="val -113639"/>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smtClean="0">
                <a:solidFill>
                  <a:schemeClr val="tx1"/>
                </a:solidFill>
              </a:rPr>
              <a:t>بالنقر على كلمة الفهرس يمكنك التنقل بين فصول الكتاب </a:t>
            </a:r>
            <a:endParaRPr lang="en-US" b="1"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البيانات الببليوجرافية للكتاب </a:t>
            </a:r>
            <a:endParaRPr lang="en-US" dirty="0"/>
          </a:p>
        </p:txBody>
      </p:sp>
      <p:pic>
        <p:nvPicPr>
          <p:cNvPr id="4" name="Content Placeholder 3" descr="8.PNG"/>
          <p:cNvPicPr>
            <a:picLocks noGrp="1" noChangeAspect="1"/>
          </p:cNvPicPr>
          <p:nvPr>
            <p:ph idx="1"/>
          </p:nvPr>
        </p:nvPicPr>
        <p:blipFill>
          <a:blip r:embed="rId2" cstate="print"/>
          <a:srcRect l="10300" r="10108"/>
          <a:stretch>
            <a:fillRect/>
          </a:stretch>
        </p:blipFill>
        <p:spPr>
          <a:xfrm>
            <a:off x="1066800" y="808037"/>
            <a:ext cx="6987838" cy="5211763"/>
          </a:xfrm>
          <a:ln>
            <a:solidFill>
              <a:schemeClr val="accent1"/>
            </a:solidFill>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قائمة المحتويات</a:t>
            </a:r>
            <a:endParaRPr lang="en-US" dirty="0"/>
          </a:p>
        </p:txBody>
      </p:sp>
      <p:pic>
        <p:nvPicPr>
          <p:cNvPr id="4" name="Content Placeholder 3" descr="9.PNG"/>
          <p:cNvPicPr>
            <a:picLocks noGrp="1" noChangeAspect="1"/>
          </p:cNvPicPr>
          <p:nvPr>
            <p:ph idx="1"/>
          </p:nvPr>
        </p:nvPicPr>
        <p:blipFill>
          <a:blip r:embed="rId2" cstate="print"/>
          <a:srcRect l="8416" r="9430"/>
          <a:stretch>
            <a:fillRect/>
          </a:stretch>
        </p:blipFill>
        <p:spPr>
          <a:xfrm>
            <a:off x="1017836" y="787420"/>
            <a:ext cx="7135564" cy="5232380"/>
          </a:xfrm>
          <a:ln>
            <a:solidFill>
              <a:schemeClr val="accent1"/>
            </a:solidFill>
          </a:ln>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النص الكامل للوثيقة </a:t>
            </a:r>
            <a:endParaRPr lang="en-US" dirty="0"/>
          </a:p>
        </p:txBody>
      </p:sp>
      <p:pic>
        <p:nvPicPr>
          <p:cNvPr id="4" name="Content Placeholder 3" descr="10.PNG"/>
          <p:cNvPicPr>
            <a:picLocks noGrp="1" noChangeAspect="1"/>
          </p:cNvPicPr>
          <p:nvPr>
            <p:ph idx="1"/>
          </p:nvPr>
        </p:nvPicPr>
        <p:blipFill>
          <a:blip r:embed="rId2" cstate="print"/>
          <a:srcRect l="8235" t="6212" r="8608"/>
          <a:stretch>
            <a:fillRect/>
          </a:stretch>
        </p:blipFill>
        <p:spPr>
          <a:xfrm>
            <a:off x="533400" y="705838"/>
            <a:ext cx="8077200" cy="5420325"/>
          </a:xfrm>
          <a:ln>
            <a:solidFill>
              <a:schemeClr val="accent1"/>
            </a:solidFill>
          </a:ln>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A" dirty="0" smtClean="0"/>
              <a:t>التصفح بالعنوان أو المؤلف أو الناشر أو الموضوع</a:t>
            </a:r>
            <a:endParaRPr lang="en-US" dirty="0"/>
          </a:p>
        </p:txBody>
      </p:sp>
      <p:pic>
        <p:nvPicPr>
          <p:cNvPr id="6" name="Content Placeholder 5" descr="4.png"/>
          <p:cNvPicPr>
            <a:picLocks noGrp="1" noChangeAspect="1"/>
          </p:cNvPicPr>
          <p:nvPr>
            <p:ph idx="1"/>
          </p:nvPr>
        </p:nvPicPr>
        <p:blipFill>
          <a:blip r:embed="rId2" cstate="print"/>
          <a:srcRect l="29185" t="30305" r="12037" b="7401"/>
          <a:stretch>
            <a:fillRect/>
          </a:stretch>
        </p:blipFill>
        <p:spPr>
          <a:xfrm>
            <a:off x="0" y="990600"/>
            <a:ext cx="5486400" cy="4724400"/>
          </a:xfrm>
          <a:ln>
            <a:solidFill>
              <a:schemeClr val="accent1"/>
            </a:solidFill>
          </a:ln>
        </p:spPr>
      </p:pic>
      <p:sp>
        <p:nvSpPr>
          <p:cNvPr id="7" name="TextBox 6"/>
          <p:cNvSpPr txBox="1"/>
          <p:nvPr/>
        </p:nvSpPr>
        <p:spPr>
          <a:xfrm>
            <a:off x="5638800" y="1425982"/>
            <a:ext cx="3276600" cy="3831818"/>
          </a:xfrm>
          <a:prstGeom prst="rect">
            <a:avLst/>
          </a:prstGeom>
          <a:noFill/>
        </p:spPr>
        <p:txBody>
          <a:bodyPr wrap="square" rtlCol="0">
            <a:spAutoFit/>
          </a:bodyPr>
          <a:lstStyle/>
          <a:p>
            <a:pPr algn="r" rtl="1">
              <a:lnSpc>
                <a:spcPct val="150000"/>
              </a:lnSpc>
            </a:pPr>
            <a:r>
              <a:rPr lang="ar-SA" dirty="0" smtClean="0"/>
              <a:t>هذه الخاصية تمكنك من تصفح العناوين أو أسماء المؤلفين وهي مرتبة هجائيا:</a:t>
            </a:r>
          </a:p>
          <a:p>
            <a:pPr algn="r" rtl="1">
              <a:lnSpc>
                <a:spcPct val="150000"/>
              </a:lnSpc>
            </a:pPr>
            <a:endParaRPr lang="en-US" u="sng" dirty="0" smtClean="0"/>
          </a:p>
          <a:p>
            <a:pPr algn="r" rtl="1">
              <a:lnSpc>
                <a:spcPct val="150000"/>
              </a:lnSpc>
            </a:pPr>
            <a:r>
              <a:rPr lang="ar-SA" u="sng" dirty="0" smtClean="0"/>
              <a:t>لاستخدام هذه الخاصية اذهب </a:t>
            </a:r>
            <a:r>
              <a:rPr lang="ar-SA" u="sng" dirty="0" err="1" smtClean="0"/>
              <a:t>الى</a:t>
            </a:r>
            <a:r>
              <a:rPr lang="ar-SA" u="sng" dirty="0" smtClean="0"/>
              <a:t>: </a:t>
            </a:r>
          </a:p>
          <a:p>
            <a:pPr algn="r" rtl="1">
              <a:lnSpc>
                <a:spcPct val="150000"/>
              </a:lnSpc>
            </a:pPr>
            <a:r>
              <a:rPr lang="ar-SA" dirty="0" smtClean="0"/>
              <a:t>   1- واجهة البحث المتقدم </a:t>
            </a:r>
          </a:p>
          <a:p>
            <a:pPr algn="r" rtl="1">
              <a:lnSpc>
                <a:spcPct val="150000"/>
              </a:lnSpc>
            </a:pPr>
            <a:r>
              <a:rPr lang="ar-SA" dirty="0" smtClean="0"/>
              <a:t>   2- انقر على كلمة استعراض كما هو </a:t>
            </a:r>
          </a:p>
          <a:p>
            <a:pPr algn="r" rtl="1">
              <a:lnSpc>
                <a:spcPct val="150000"/>
              </a:lnSpc>
            </a:pPr>
            <a:r>
              <a:rPr lang="ar-SA" dirty="0" smtClean="0"/>
              <a:t>    موضح بالصورة </a:t>
            </a:r>
          </a:p>
          <a:p>
            <a:pPr algn="r" rtl="1"/>
            <a:endParaRPr lang="ar-SA" dirty="0" smtClean="0"/>
          </a:p>
          <a:p>
            <a:pPr algn="r" rtl="1"/>
            <a:endParaRPr lang="ar-SA" dirty="0" smtClean="0"/>
          </a:p>
          <a:p>
            <a:pPr algn="r" rtl="1"/>
            <a:endParaRPr lang="en-US" dirty="0"/>
          </a:p>
        </p:txBody>
      </p:sp>
      <p:sp>
        <p:nvSpPr>
          <p:cNvPr id="8" name="Oval 7"/>
          <p:cNvSpPr/>
          <p:nvPr/>
        </p:nvSpPr>
        <p:spPr>
          <a:xfrm>
            <a:off x="838200" y="1752600"/>
            <a:ext cx="838200" cy="53340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endParaRPr lang="en-US" dirty="0"/>
          </a:p>
        </p:txBody>
      </p:sp>
      <p:pic>
        <p:nvPicPr>
          <p:cNvPr id="4" name="Content Placeholder 3" descr="11.PNG"/>
          <p:cNvPicPr>
            <a:picLocks noGrp="1" noChangeAspect="1"/>
          </p:cNvPicPr>
          <p:nvPr>
            <p:ph idx="1"/>
          </p:nvPr>
        </p:nvPicPr>
        <p:blipFill>
          <a:blip r:embed="rId2" cstate="print"/>
          <a:srcRect l="14720" r="12885" b="5150"/>
          <a:stretch>
            <a:fillRect/>
          </a:stretch>
        </p:blipFill>
        <p:spPr>
          <a:xfrm>
            <a:off x="0" y="1219200"/>
            <a:ext cx="5715000" cy="4461184"/>
          </a:xfrm>
          <a:ln>
            <a:solidFill>
              <a:schemeClr val="accent1"/>
            </a:solidFill>
          </a:ln>
        </p:spPr>
      </p:pic>
      <p:sp>
        <p:nvSpPr>
          <p:cNvPr id="5" name="TextBox 4"/>
          <p:cNvSpPr txBox="1"/>
          <p:nvPr/>
        </p:nvSpPr>
        <p:spPr>
          <a:xfrm>
            <a:off x="5715000" y="2514600"/>
            <a:ext cx="3276600" cy="1338828"/>
          </a:xfrm>
          <a:prstGeom prst="rect">
            <a:avLst/>
          </a:prstGeom>
          <a:noFill/>
        </p:spPr>
        <p:txBody>
          <a:bodyPr wrap="square" rtlCol="0">
            <a:spAutoFit/>
          </a:bodyPr>
          <a:lstStyle/>
          <a:p>
            <a:pPr algn="ctr" rtl="1">
              <a:lnSpc>
                <a:spcPct val="150000"/>
              </a:lnSpc>
            </a:pPr>
            <a:r>
              <a:rPr lang="ar-SA" dirty="0" smtClean="0"/>
              <a:t>بعد النقر على كلمة استعراض تكون المواد مرتبة </a:t>
            </a:r>
            <a:r>
              <a:rPr lang="ar-SA" dirty="0" smtClean="0"/>
              <a:t>هجائيا</a:t>
            </a:r>
            <a:r>
              <a:rPr lang="ar-IQ" dirty="0" smtClean="0"/>
              <a:t>ً</a:t>
            </a:r>
            <a:r>
              <a:rPr lang="ar-SA" dirty="0" smtClean="0"/>
              <a:t> بالعنوان</a:t>
            </a:r>
            <a:r>
              <a:rPr lang="ar-IQ" dirty="0" smtClean="0"/>
              <a:t>،</a:t>
            </a:r>
            <a:r>
              <a:rPr lang="ar-SA" dirty="0" smtClean="0"/>
              <a:t> </a:t>
            </a:r>
            <a:r>
              <a:rPr lang="ar-SA" dirty="0" smtClean="0"/>
              <a:t>ويمكن بعد ذلك ترتيبها </a:t>
            </a:r>
            <a:r>
              <a:rPr lang="ar-IQ" dirty="0" smtClean="0"/>
              <a:t>إ</a:t>
            </a:r>
            <a:r>
              <a:rPr lang="ar-SA" dirty="0" smtClean="0"/>
              <a:t>ما </a:t>
            </a:r>
            <a:r>
              <a:rPr lang="ar-SA" dirty="0" smtClean="0"/>
              <a:t>باسم المؤلف </a:t>
            </a:r>
            <a:r>
              <a:rPr lang="ar-IQ" dirty="0" smtClean="0"/>
              <a:t>أ</a:t>
            </a:r>
            <a:r>
              <a:rPr lang="ar-SA" dirty="0" smtClean="0"/>
              <a:t>و الناشر</a:t>
            </a:r>
            <a:r>
              <a:rPr lang="ar-IQ" smtClean="0"/>
              <a:t>.</a:t>
            </a:r>
            <a:r>
              <a:rPr lang="ar-SA" smtClean="0"/>
              <a:t> </a:t>
            </a:r>
            <a:endParaRPr lang="en-US" dirty="0"/>
          </a:p>
        </p:txBody>
      </p:sp>
      <p:sp>
        <p:nvSpPr>
          <p:cNvPr id="6" name="Oval 5"/>
          <p:cNvSpPr/>
          <p:nvPr/>
        </p:nvSpPr>
        <p:spPr>
          <a:xfrm>
            <a:off x="914400" y="1066800"/>
            <a:ext cx="3733800" cy="53340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52400" y="838201"/>
            <a:ext cx="8686800" cy="1600199"/>
          </a:xfrm>
          <a:prstGeom prst="rect">
            <a:avLst/>
          </a:prstGeom>
          <a:noFill/>
          <a:ln w="9525">
            <a:noFill/>
            <a:miter lim="800000"/>
            <a:headEnd/>
            <a:tailEnd/>
          </a:ln>
          <a:effectLst/>
        </p:spPr>
        <p:txBody>
          <a:bodyPr/>
          <a:lstStyle/>
          <a:p>
            <a:pPr marL="342900" indent="-342900" algn="ctr">
              <a:spcBef>
                <a:spcPct val="20000"/>
              </a:spcBef>
              <a:buClr>
                <a:schemeClr val="hlink"/>
              </a:buClr>
              <a:buSzPct val="70000"/>
              <a:buFont typeface="Wingdings" pitchFamily="2" charset="2"/>
              <a:buNone/>
              <a:defRPr/>
            </a:pPr>
            <a:r>
              <a:rPr lang="en-US" sz="3600" kern="0" dirty="0" smtClean="0">
                <a:solidFill>
                  <a:schemeClr val="accent1">
                    <a:lumMod val="50000"/>
                  </a:schemeClr>
                </a:solidFill>
                <a:effectLst>
                  <a:outerShdw blurRad="38100" dist="38100" dir="2700000" algn="tl">
                    <a:srgbClr val="C0C0C0"/>
                  </a:outerShdw>
                </a:effectLst>
                <a:latin typeface="Aharoni" pitchFamily="2" charset="-79"/>
                <a:cs typeface="Aharoni" pitchFamily="2" charset="-79"/>
              </a:rPr>
              <a:t>Thanks for good listening</a:t>
            </a:r>
            <a:r>
              <a:rPr lang="en-US" sz="3600" kern="0" dirty="0" smtClean="0">
                <a:solidFill>
                  <a:srgbClr val="FF66FF"/>
                </a:solidFill>
                <a:effectLst>
                  <a:outerShdw blurRad="38100" dist="38100" dir="2700000" algn="tl">
                    <a:srgbClr val="C0C0C0"/>
                  </a:outerShdw>
                </a:effectLst>
                <a:latin typeface="Aharoni" pitchFamily="2" charset="-79"/>
                <a:cs typeface="Aharoni" pitchFamily="2" charset="-79"/>
              </a:rPr>
              <a:t>   </a:t>
            </a:r>
          </a:p>
          <a:p>
            <a:pPr marL="342900" indent="-342900">
              <a:spcBef>
                <a:spcPct val="20000"/>
              </a:spcBef>
              <a:buClr>
                <a:schemeClr val="hlink"/>
              </a:buClr>
              <a:buSzPct val="70000"/>
              <a:buFont typeface="Wingdings" pitchFamily="2" charset="2"/>
              <a:buNone/>
              <a:defRPr/>
            </a:pPr>
            <a:endParaRPr lang="en-US" sz="800" b="1" kern="0" dirty="0" smtClean="0">
              <a:solidFill>
                <a:srgbClr val="FF66FF"/>
              </a:solidFill>
              <a:effectLst>
                <a:outerShdw blurRad="38100" dist="38100" dir="2700000" algn="tl">
                  <a:srgbClr val="C0C0C0"/>
                </a:outerShdw>
              </a:effectLst>
              <a:latin typeface="Aharoni" pitchFamily="2" charset="-79"/>
              <a:cs typeface="Aharoni" pitchFamily="2" charset="-79"/>
            </a:endParaRPr>
          </a:p>
          <a:p>
            <a:pPr marL="342900" indent="-342900" algn="ctr">
              <a:spcBef>
                <a:spcPct val="20000"/>
              </a:spcBef>
              <a:buClr>
                <a:schemeClr val="hlink"/>
              </a:buClr>
              <a:buSzPct val="70000"/>
              <a:buFont typeface="Wingdings" pitchFamily="2" charset="2"/>
              <a:buNone/>
              <a:defRPr/>
            </a:pPr>
            <a:r>
              <a:rPr lang="en-US" sz="3600" b="1" kern="0" dirty="0" smtClean="0">
                <a:solidFill>
                  <a:srgbClr val="CC0066"/>
                </a:solidFill>
                <a:effectLst>
                  <a:outerShdw blurRad="38100" dist="38100" dir="2700000" algn="tl">
                    <a:srgbClr val="C0C0C0"/>
                  </a:outerShdw>
                </a:effectLst>
                <a:latin typeface="Times New Roman" pitchFamily="18" charset="0"/>
                <a:cs typeface="+mn-cs"/>
              </a:rPr>
              <a:t>Questions? .. </a:t>
            </a:r>
            <a:r>
              <a:rPr lang="en-US" sz="3600" b="1" kern="0" dirty="0" smtClean="0">
                <a:solidFill>
                  <a:srgbClr val="CC0066"/>
                </a:solidFill>
                <a:effectLst>
                  <a:outerShdw blurRad="38100" dist="38100" dir="2700000" algn="tl">
                    <a:srgbClr val="C0C0C0"/>
                  </a:outerShdw>
                </a:effectLst>
                <a:latin typeface="Times New Roman" pitchFamily="18" charset="0"/>
              </a:rPr>
              <a:t>Questions? .. Questions?</a:t>
            </a:r>
            <a:r>
              <a:rPr lang="en-US" sz="3600" b="1" kern="0" dirty="0" smtClean="0">
                <a:solidFill>
                  <a:srgbClr val="CC0066"/>
                </a:solidFill>
                <a:effectLst>
                  <a:outerShdw blurRad="38100" dist="38100" dir="2700000" algn="tl">
                    <a:srgbClr val="C0C0C0"/>
                  </a:outerShdw>
                </a:effectLst>
                <a:latin typeface="Times New Roman" pitchFamily="18" charset="0"/>
                <a:cs typeface="+mn-cs"/>
              </a:rPr>
              <a:t> </a:t>
            </a:r>
            <a:endParaRPr lang="en-US" sz="3600" b="1" kern="0" dirty="0">
              <a:solidFill>
                <a:srgbClr val="CC0066"/>
              </a:solidFill>
              <a:effectLst>
                <a:outerShdw blurRad="38100" dist="38100" dir="2700000" algn="tl">
                  <a:srgbClr val="C0C0C0"/>
                </a:outerShdw>
              </a:effectLst>
              <a:latin typeface="Times New Roman" pitchFamily="18" charset="0"/>
              <a:cs typeface="+mn-cs"/>
            </a:endParaRPr>
          </a:p>
          <a:p>
            <a:pPr marL="342900" indent="-342900" algn="just">
              <a:spcBef>
                <a:spcPct val="20000"/>
              </a:spcBef>
              <a:buClr>
                <a:schemeClr val="hlink"/>
              </a:buClr>
              <a:buSzPct val="70000"/>
              <a:buFont typeface="Wingdings" pitchFamily="2" charset="2"/>
              <a:buNone/>
              <a:defRPr/>
            </a:pPr>
            <a:r>
              <a:rPr lang="en-US" sz="3600" b="1" kern="0" dirty="0">
                <a:solidFill>
                  <a:srgbClr val="FF66FF"/>
                </a:solidFill>
                <a:effectLst>
                  <a:outerShdw blurRad="38100" dist="38100" dir="2700000" algn="tl">
                    <a:srgbClr val="C0C0C0"/>
                  </a:outerShdw>
                </a:effectLst>
                <a:latin typeface="Times New Roman" pitchFamily="18" charset="0"/>
                <a:cs typeface="+mn-cs"/>
              </a:rPr>
              <a:t>   </a:t>
            </a:r>
            <a:endParaRPr lang="en-US" sz="3600" kern="0" dirty="0">
              <a:effectLst>
                <a:outerShdw blurRad="38100" dist="38100" dir="2700000" algn="tl">
                  <a:srgbClr val="C0C0C0"/>
                </a:outerShdw>
              </a:effectLst>
              <a:latin typeface="Times New Roman" pitchFamily="18" charset="0"/>
              <a:cs typeface="+mn-cs"/>
            </a:endParaRPr>
          </a:p>
        </p:txBody>
      </p:sp>
      <p:sp>
        <p:nvSpPr>
          <p:cNvPr id="10" name="Title 9"/>
          <p:cNvSpPr>
            <a:spLocks noGrp="1"/>
          </p:cNvSpPr>
          <p:nvPr>
            <p:ph type="title"/>
          </p:nvPr>
        </p:nvSpPr>
        <p:spPr/>
        <p:txBody>
          <a:bodyPr>
            <a:normAutofit fontScale="90000"/>
          </a:bodyPr>
          <a:lstStyle/>
          <a:p>
            <a:endParaRPr lang="en-US" dirty="0"/>
          </a:p>
        </p:txBody>
      </p:sp>
      <p:pic>
        <p:nvPicPr>
          <p:cNvPr id="59395" name="Picture 8" descr="MCj04238280000[1]"/>
          <p:cNvPicPr>
            <a:picLocks noGrp="1" noChangeAspect="1" noChangeArrowheads="1"/>
          </p:cNvPicPr>
          <p:nvPr>
            <p:ph idx="1"/>
          </p:nvPr>
        </p:nvPicPr>
        <p:blipFill>
          <a:blip r:embed="rId2" cstate="print"/>
          <a:stretch>
            <a:fillRect/>
          </a:stretch>
        </p:blipFill>
        <p:spPr>
          <a:xfrm>
            <a:off x="7086600" y="2425700"/>
            <a:ext cx="1447800" cy="1993900"/>
          </a:xfrm>
        </p:spPr>
      </p:pic>
      <p:sp>
        <p:nvSpPr>
          <p:cNvPr id="5" name="Rectangle 3"/>
          <p:cNvSpPr txBox="1">
            <a:spLocks noChangeArrowheads="1"/>
          </p:cNvSpPr>
          <p:nvPr/>
        </p:nvSpPr>
        <p:spPr>
          <a:xfrm>
            <a:off x="2133600" y="2133600"/>
            <a:ext cx="4849812" cy="3403600"/>
          </a:xfrm>
          <a:prstGeom prst="rect">
            <a:avLst/>
          </a:prstGeom>
        </p:spPr>
        <p:txBody>
          <a:bodyPr/>
          <a:lstStyle/>
          <a:p>
            <a:pPr marL="342900" indent="-342900" eaLnBrk="0" hangingPunct="0">
              <a:spcBef>
                <a:spcPct val="20000"/>
              </a:spcBef>
              <a:buClr>
                <a:schemeClr val="hlink"/>
              </a:buClr>
              <a:buSzPct val="70000"/>
              <a:buFont typeface="Arial" charset="0"/>
              <a:buNone/>
              <a:defRPr/>
            </a:pPr>
            <a:r>
              <a:rPr lang="en-GB" sz="2400" kern="0" dirty="0" smtClean="0">
                <a:effectLst>
                  <a:outerShdw blurRad="38100" dist="38100" dir="2700000" algn="tl">
                    <a:srgbClr val="C0C0C0"/>
                  </a:outerShdw>
                </a:effectLst>
                <a:latin typeface="+mn-lt"/>
                <a:cs typeface="+mn-cs"/>
              </a:rPr>
              <a:t>                 </a:t>
            </a:r>
          </a:p>
          <a:p>
            <a:pPr marL="342900" indent="-342900" eaLnBrk="0" hangingPunct="0">
              <a:spcBef>
                <a:spcPct val="20000"/>
              </a:spcBef>
              <a:buClr>
                <a:schemeClr val="hlink"/>
              </a:buClr>
              <a:buSzPct val="70000"/>
              <a:defRPr/>
            </a:pPr>
            <a:r>
              <a:rPr lang="en-GB" sz="2400" kern="0" dirty="0" smtClean="0">
                <a:effectLst>
                  <a:outerShdw blurRad="38100" dist="38100" dir="2700000" algn="tl">
                    <a:srgbClr val="C0C0C0"/>
                  </a:outerShdw>
                </a:effectLst>
              </a:rPr>
              <a:t>          Please contact:</a:t>
            </a:r>
          </a:p>
          <a:p>
            <a:pPr marL="342900" indent="-342900" eaLnBrk="0" hangingPunct="0">
              <a:spcBef>
                <a:spcPct val="20000"/>
              </a:spcBef>
              <a:buClr>
                <a:schemeClr val="hlink"/>
              </a:buClr>
              <a:buSzPct val="70000"/>
              <a:buFont typeface="Arial" charset="0"/>
              <a:buNone/>
              <a:defRPr/>
            </a:pPr>
            <a:endParaRPr lang="en-GB" sz="1400" kern="0" dirty="0" smtClean="0">
              <a:effectLst>
                <a:outerShdw blurRad="38100" dist="38100" dir="2700000" algn="tl">
                  <a:srgbClr val="C0C0C0"/>
                </a:outerShdw>
              </a:effectLst>
              <a:latin typeface="+mn-lt"/>
              <a:cs typeface="+mn-cs"/>
            </a:endParaRPr>
          </a:p>
          <a:p>
            <a:pPr marL="342900" indent="-342900" eaLnBrk="0" hangingPunct="0">
              <a:spcBef>
                <a:spcPct val="20000"/>
              </a:spcBef>
              <a:buClr>
                <a:schemeClr val="hlink"/>
              </a:buClr>
              <a:buSzPct val="70000"/>
              <a:buFont typeface="Arial" charset="0"/>
              <a:buNone/>
              <a:defRPr/>
            </a:pPr>
            <a:r>
              <a:rPr lang="en-GB" sz="2400" kern="0" dirty="0" err="1" smtClean="0">
                <a:solidFill>
                  <a:srgbClr val="FF0000"/>
                </a:solidFill>
                <a:effectLst>
                  <a:outerShdw blurRad="38100" dist="38100" dir="2700000" algn="tl">
                    <a:srgbClr val="C0C0C0"/>
                  </a:outerShdw>
                </a:effectLst>
                <a:latin typeface="Berlin Sans FB" pitchFamily="34" charset="0"/>
                <a:cs typeface="+mn-cs"/>
              </a:rPr>
              <a:t>Dr.Muhammad</a:t>
            </a:r>
            <a:r>
              <a:rPr lang="en-GB" sz="2400" kern="0" dirty="0" smtClean="0">
                <a:solidFill>
                  <a:srgbClr val="FF0000"/>
                </a:solidFill>
                <a:effectLst>
                  <a:outerShdw blurRad="38100" dist="38100" dir="2700000" algn="tl">
                    <a:srgbClr val="C0C0C0"/>
                  </a:outerShdw>
                </a:effectLst>
                <a:latin typeface="Berlin Sans FB" pitchFamily="34" charset="0"/>
                <a:cs typeface="+mn-cs"/>
              </a:rPr>
              <a:t> Mustafa Mahmoud</a:t>
            </a:r>
          </a:p>
          <a:p>
            <a:pPr marL="342900" indent="-342900" eaLnBrk="0" hangingPunct="0">
              <a:spcBef>
                <a:spcPct val="20000"/>
              </a:spcBef>
              <a:buClr>
                <a:schemeClr val="hlink"/>
              </a:buClr>
              <a:buSzPct val="70000"/>
              <a:buFont typeface="Arial" charset="0"/>
              <a:buNone/>
              <a:defRPr/>
            </a:pPr>
            <a:endParaRPr lang="en-GB" sz="500" kern="0" dirty="0">
              <a:effectLst>
                <a:outerShdw blurRad="38100" dist="38100" dir="2700000" algn="tl">
                  <a:srgbClr val="C0C0C0"/>
                </a:outerShdw>
              </a:effectLst>
              <a:latin typeface="+mn-lt"/>
              <a:cs typeface="+mn-cs"/>
            </a:endParaRPr>
          </a:p>
          <a:p>
            <a:pPr marL="342900" indent="-342900" eaLnBrk="0" hangingPunct="0">
              <a:spcBef>
                <a:spcPct val="20000"/>
              </a:spcBef>
              <a:buClr>
                <a:schemeClr val="hlink"/>
              </a:buClr>
              <a:buSzPct val="70000"/>
              <a:buFont typeface="Arial" charset="0"/>
              <a:buNone/>
              <a:defRPr/>
            </a:pPr>
            <a:r>
              <a:rPr lang="en-GB" sz="1100" kern="0" dirty="0" smtClean="0">
                <a:effectLst>
                  <a:outerShdw blurRad="38100" dist="38100" dir="2700000" algn="tl">
                    <a:srgbClr val="C0C0C0"/>
                  </a:outerShdw>
                </a:effectLst>
                <a:latin typeface="+mn-lt"/>
                <a:cs typeface="+mn-cs"/>
                <a:hlinkClick r:id="rId3"/>
              </a:rPr>
              <a:t>           </a:t>
            </a:r>
          </a:p>
          <a:p>
            <a:pPr marL="342900" indent="-342900" eaLnBrk="0" hangingPunct="0">
              <a:spcBef>
                <a:spcPct val="20000"/>
              </a:spcBef>
              <a:buClr>
                <a:schemeClr val="hlink"/>
              </a:buClr>
              <a:buSzPct val="70000"/>
              <a:buFont typeface="Arial" charset="0"/>
              <a:buNone/>
              <a:defRPr/>
            </a:pPr>
            <a:r>
              <a:rPr lang="en-GB" sz="2400" kern="0" dirty="0" smtClean="0">
                <a:effectLst>
                  <a:outerShdw blurRad="38100" dist="38100" dir="2700000" algn="tl">
                    <a:srgbClr val="C0C0C0"/>
                  </a:outerShdw>
                </a:effectLst>
                <a:latin typeface="Imprint MT Shadow" pitchFamily="82" charset="0"/>
                <a:cs typeface="+mn-cs"/>
                <a:hlinkClick r:id="rId3"/>
              </a:rPr>
              <a:t>m.abdulrahman@naseej.com.sa</a:t>
            </a:r>
            <a:r>
              <a:rPr lang="en-GB" sz="2400" kern="0" dirty="0" smtClean="0">
                <a:effectLst>
                  <a:outerShdw blurRad="38100" dist="38100" dir="2700000" algn="tl">
                    <a:srgbClr val="C0C0C0"/>
                  </a:outerShdw>
                </a:effectLst>
                <a:latin typeface="+mn-lt"/>
                <a:cs typeface="+mn-cs"/>
              </a:rPr>
              <a:t> </a:t>
            </a:r>
            <a:endParaRPr lang="en-GB" sz="2400" kern="0" dirty="0">
              <a:effectLst>
                <a:outerShdw blurRad="38100" dist="38100" dir="2700000" algn="tl">
                  <a:srgbClr val="C0C0C0"/>
                </a:outerShdw>
              </a:effectLst>
              <a:latin typeface="+mn-lt"/>
              <a:cs typeface="+mn-cs"/>
            </a:endParaRPr>
          </a:p>
        </p:txBody>
      </p:sp>
      <p:sp>
        <p:nvSpPr>
          <p:cNvPr id="59397" name="Text Box 7"/>
          <p:cNvSpPr txBox="1">
            <a:spLocks noChangeArrowheads="1"/>
          </p:cNvSpPr>
          <p:nvPr/>
        </p:nvSpPr>
        <p:spPr bwMode="auto">
          <a:xfrm>
            <a:off x="152400" y="4974848"/>
            <a:ext cx="8763000" cy="892552"/>
          </a:xfrm>
          <a:prstGeom prst="rect">
            <a:avLst/>
          </a:prstGeom>
          <a:noFill/>
          <a:ln w="9525">
            <a:noFill/>
            <a:miter lim="800000"/>
            <a:headEnd/>
            <a:tailEnd/>
          </a:ln>
        </p:spPr>
        <p:txBody>
          <a:bodyPr>
            <a:spAutoFit/>
          </a:bodyPr>
          <a:lstStyle/>
          <a:p>
            <a:pPr algn="r"/>
            <a:r>
              <a:rPr lang="en-US" sz="2400" dirty="0" smtClean="0">
                <a:latin typeface="Abadi MT Condensed Light"/>
              </a:rPr>
              <a:t>“</a:t>
            </a:r>
            <a:r>
              <a:rPr lang="en-US" sz="2800" dirty="0" smtClean="0">
                <a:solidFill>
                  <a:schemeClr val="accent6">
                    <a:lumMod val="75000"/>
                  </a:schemeClr>
                </a:solidFill>
                <a:latin typeface="Berlin Sans FB" pitchFamily="34" charset="0"/>
              </a:rPr>
              <a:t>The </a:t>
            </a:r>
            <a:r>
              <a:rPr lang="en-US" sz="2800" dirty="0">
                <a:solidFill>
                  <a:schemeClr val="accent6">
                    <a:lumMod val="75000"/>
                  </a:schemeClr>
                </a:solidFill>
                <a:latin typeface="Berlin Sans FB" pitchFamily="34" charset="0"/>
              </a:rPr>
              <a:t>best way to have a good idea is to have lots of </a:t>
            </a:r>
            <a:r>
              <a:rPr lang="en-US" sz="2800" dirty="0" smtClean="0">
                <a:solidFill>
                  <a:schemeClr val="accent6">
                    <a:lumMod val="75000"/>
                  </a:schemeClr>
                </a:solidFill>
                <a:latin typeface="Berlin Sans FB" pitchFamily="34" charset="0"/>
              </a:rPr>
              <a:t>ideas</a:t>
            </a:r>
            <a:r>
              <a:rPr lang="en-US" sz="2400" dirty="0" smtClean="0">
                <a:latin typeface="Abadi MT Condensed Light"/>
              </a:rPr>
              <a:t>”</a:t>
            </a:r>
            <a:endParaRPr lang="en-US" sz="2400" dirty="0">
              <a:latin typeface="Abadi MT Condensed Light"/>
            </a:endParaRPr>
          </a:p>
          <a:p>
            <a:pPr algn="r"/>
            <a:r>
              <a:rPr lang="en-US" sz="2400" b="1" dirty="0" err="1">
                <a:solidFill>
                  <a:schemeClr val="accent4">
                    <a:lumMod val="50000"/>
                  </a:schemeClr>
                </a:solidFill>
                <a:latin typeface="Abadi MT Condensed Light"/>
              </a:rPr>
              <a:t>Linus</a:t>
            </a:r>
            <a:r>
              <a:rPr lang="en-US" sz="2400" b="1" dirty="0">
                <a:solidFill>
                  <a:schemeClr val="accent4">
                    <a:lumMod val="50000"/>
                  </a:schemeClr>
                </a:solidFill>
                <a:latin typeface="Abadi MT Condensed Light"/>
              </a:rPr>
              <a:t> Pauling</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smtClean="0"/>
              <a:t>عن آسك زاد</a:t>
            </a:r>
            <a:endParaRPr lang="en-US" b="1" dirty="0"/>
          </a:p>
        </p:txBody>
      </p:sp>
      <p:sp>
        <p:nvSpPr>
          <p:cNvPr id="3" name="Content Placeholder 2"/>
          <p:cNvSpPr>
            <a:spLocks noGrp="1"/>
          </p:cNvSpPr>
          <p:nvPr>
            <p:ph idx="1"/>
          </p:nvPr>
        </p:nvSpPr>
        <p:spPr>
          <a:xfrm>
            <a:off x="457200" y="1371600"/>
            <a:ext cx="8229600" cy="4525963"/>
          </a:xfrm>
        </p:spPr>
        <p:txBody>
          <a:bodyPr/>
          <a:lstStyle/>
          <a:p>
            <a:pPr algn="r" rtl="1">
              <a:lnSpc>
                <a:spcPct val="150000"/>
              </a:lnSpc>
              <a:spcBef>
                <a:spcPts val="0"/>
              </a:spcBef>
              <a:spcAft>
                <a:spcPts val="600"/>
              </a:spcAft>
              <a:buFont typeface="Wingdings" pitchFamily="2" charset="2"/>
              <a:buChar char="ü"/>
            </a:pPr>
            <a:r>
              <a:rPr lang="ar-SA" sz="2000" b="1" dirty="0" smtClean="0"/>
              <a:t>تأسست في عام 1997</a:t>
            </a:r>
            <a:endParaRPr lang="en-US" sz="2000" b="1" dirty="0" smtClean="0"/>
          </a:p>
          <a:p>
            <a:pPr algn="r" rtl="1">
              <a:lnSpc>
                <a:spcPct val="150000"/>
              </a:lnSpc>
              <a:spcBef>
                <a:spcPts val="0"/>
              </a:spcBef>
              <a:spcAft>
                <a:spcPts val="600"/>
              </a:spcAft>
              <a:buFont typeface="Wingdings" pitchFamily="2" charset="2"/>
              <a:buChar char="ü"/>
            </a:pPr>
            <a:r>
              <a:rPr lang="ar-SA" sz="2000" b="1" dirty="0" smtClean="0"/>
              <a:t>أكبر مكتبة رقمية عربية على مستوى العالم</a:t>
            </a:r>
          </a:p>
          <a:p>
            <a:pPr algn="r" rtl="1">
              <a:lnSpc>
                <a:spcPct val="150000"/>
              </a:lnSpc>
              <a:spcBef>
                <a:spcPts val="0"/>
              </a:spcBef>
              <a:spcAft>
                <a:spcPts val="600"/>
              </a:spcAft>
              <a:buFont typeface="Wingdings" pitchFamily="2" charset="2"/>
              <a:buChar char="ü"/>
            </a:pPr>
            <a:r>
              <a:rPr lang="ar-SA" sz="2000" b="1" dirty="0" smtClean="0"/>
              <a:t>تحتوي على كتب ورسائل علمية وبحوث ودوريات محكمة بالإضافة إلى كشاف صحفي للصحف والمجلات العربية </a:t>
            </a:r>
          </a:p>
          <a:p>
            <a:pPr algn="r" rtl="1">
              <a:lnSpc>
                <a:spcPct val="150000"/>
              </a:lnSpc>
              <a:spcBef>
                <a:spcPts val="0"/>
              </a:spcBef>
              <a:spcAft>
                <a:spcPts val="600"/>
              </a:spcAft>
              <a:buFont typeface="Wingdings" pitchFamily="2" charset="2"/>
              <a:buChar char="ü"/>
            </a:pPr>
            <a:r>
              <a:rPr lang="ar-SA" sz="2000" b="1" dirty="0" smtClean="0"/>
              <a:t>في عام 2009 قامت آسك زاد بإطلاق نافذتها الجديدة آسك زاد 2.0</a:t>
            </a:r>
            <a:endParaRPr lang="en-US" sz="2000" b="1" dirty="0" smtClean="0"/>
          </a:p>
          <a:p>
            <a:endParaRPr lang="en-US" dirty="0"/>
          </a:p>
        </p:txBody>
      </p:sp>
      <p:pic>
        <p:nvPicPr>
          <p:cNvPr id="4" name="Picture 3" descr="photo12-newspaper.gif"/>
          <p:cNvPicPr>
            <a:picLocks noChangeAspect="1"/>
          </p:cNvPicPr>
          <p:nvPr/>
        </p:nvPicPr>
        <p:blipFill>
          <a:blip r:embed="rId3" cstate="print"/>
          <a:stretch>
            <a:fillRect/>
          </a:stretch>
        </p:blipFill>
        <p:spPr>
          <a:xfrm>
            <a:off x="1676400" y="4191000"/>
            <a:ext cx="2667000" cy="1701455"/>
          </a:xfrm>
          <a:prstGeom prst="rect">
            <a:avLst/>
          </a:prstGeom>
        </p:spPr>
      </p:pic>
      <p:pic>
        <p:nvPicPr>
          <p:cNvPr id="5" name="Picture 4" descr="3d_man_reading_2fqm.jpg"/>
          <p:cNvPicPr>
            <a:picLocks noChangeAspect="1"/>
          </p:cNvPicPr>
          <p:nvPr/>
        </p:nvPicPr>
        <p:blipFill>
          <a:blip r:embed="rId4" cstate="print"/>
          <a:stretch>
            <a:fillRect/>
          </a:stretch>
        </p:blipFill>
        <p:spPr>
          <a:xfrm>
            <a:off x="5257800" y="4038600"/>
            <a:ext cx="2895600" cy="1821628"/>
          </a:xfrm>
          <a:prstGeom prst="rect">
            <a:avLst/>
          </a:prstGeom>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smtClean="0"/>
              <a:t>خصائص آسك زاد</a:t>
            </a:r>
            <a:endParaRPr lang="en-US" dirty="0"/>
          </a:p>
        </p:txBody>
      </p:sp>
      <p:sp>
        <p:nvSpPr>
          <p:cNvPr id="3" name="Content Placeholder 2"/>
          <p:cNvSpPr>
            <a:spLocks noGrp="1"/>
          </p:cNvSpPr>
          <p:nvPr>
            <p:ph idx="1"/>
          </p:nvPr>
        </p:nvSpPr>
        <p:spPr>
          <a:xfrm>
            <a:off x="457200" y="1447800"/>
            <a:ext cx="8458200" cy="4953000"/>
          </a:xfrm>
        </p:spPr>
        <p:txBody>
          <a:bodyPr>
            <a:normAutofit/>
          </a:bodyPr>
          <a:lstStyle/>
          <a:p>
            <a:pPr lvl="0" algn="just" rtl="1">
              <a:lnSpc>
                <a:spcPct val="150000"/>
              </a:lnSpc>
              <a:spcBef>
                <a:spcPts val="1200"/>
              </a:spcBef>
              <a:spcAft>
                <a:spcPts val="1800"/>
              </a:spcAft>
              <a:buFont typeface="Wingdings" pitchFamily="2" charset="2"/>
              <a:buChar char="ü"/>
            </a:pPr>
            <a:r>
              <a:rPr lang="ar-SA" sz="2000" b="1" dirty="0" smtClean="0"/>
              <a:t>توثيق </a:t>
            </a:r>
            <a:r>
              <a:rPr lang="ar-SA" sz="2000" b="1" dirty="0" err="1" smtClean="0"/>
              <a:t>وتكشيف</a:t>
            </a:r>
            <a:r>
              <a:rPr lang="ar-SA" sz="2000" b="1" dirty="0" smtClean="0"/>
              <a:t> كافة الإصدارات الأكاديمية والثقافية العربية وإتاحتها للبحث والاسترجاع باللغتين العربية وال</a:t>
            </a:r>
            <a:r>
              <a:rPr lang="ar-IQ" sz="2000" b="1" dirty="0" smtClean="0"/>
              <a:t>إ</a:t>
            </a:r>
            <a:r>
              <a:rPr lang="ar-SA" sz="2000" b="1" dirty="0" err="1" smtClean="0"/>
              <a:t>نجليزية</a:t>
            </a:r>
            <a:r>
              <a:rPr lang="ar-IQ" sz="2000" b="1" dirty="0" smtClean="0"/>
              <a:t>.</a:t>
            </a:r>
            <a:r>
              <a:rPr lang="ar-SA" sz="2000" b="1" dirty="0" smtClean="0"/>
              <a:t> </a:t>
            </a:r>
          </a:p>
          <a:p>
            <a:pPr algn="just" rtl="1">
              <a:lnSpc>
                <a:spcPct val="150000"/>
              </a:lnSpc>
              <a:spcBef>
                <a:spcPts val="1200"/>
              </a:spcBef>
              <a:spcAft>
                <a:spcPts val="1800"/>
              </a:spcAft>
              <a:buFont typeface="Wingdings" pitchFamily="2" charset="2"/>
              <a:buChar char="ü"/>
            </a:pPr>
            <a:r>
              <a:rPr lang="ar-SA" sz="2000" b="1" dirty="0" smtClean="0"/>
              <a:t>البحث المتقدم في عناوين الكتب وأسماء المؤلفين والناشرين وتواريخ النشر والموضوعات والملخصات</a:t>
            </a:r>
            <a:r>
              <a:rPr lang="ar-IQ" sz="2000" b="1" dirty="0" smtClean="0"/>
              <a:t>.</a:t>
            </a:r>
            <a:r>
              <a:rPr lang="ar-SA" sz="2000" b="1" dirty="0" smtClean="0"/>
              <a:t> </a:t>
            </a:r>
          </a:p>
          <a:p>
            <a:pPr lvl="0" algn="just" rtl="1">
              <a:spcBef>
                <a:spcPts val="1200"/>
              </a:spcBef>
              <a:spcAft>
                <a:spcPts val="2400"/>
              </a:spcAft>
              <a:buFont typeface="Wingdings" pitchFamily="2" charset="2"/>
              <a:buChar char="ü"/>
            </a:pPr>
            <a:r>
              <a:rPr lang="ar-SA" sz="2000" b="1" dirty="0" smtClean="0"/>
              <a:t>إمكانية استخدام تقنيات البحث </a:t>
            </a:r>
            <a:r>
              <a:rPr lang="ar-SA" sz="2000" b="1" dirty="0" err="1" smtClean="0"/>
              <a:t>البوليني</a:t>
            </a:r>
            <a:r>
              <a:rPr lang="ar-SA" sz="2000" b="1" dirty="0" smtClean="0"/>
              <a:t> </a:t>
            </a:r>
            <a:r>
              <a:rPr lang="en-US" sz="2000" b="1" dirty="0" smtClean="0"/>
              <a:t>Boolean Search </a:t>
            </a:r>
            <a:r>
              <a:rPr lang="ar-IQ" sz="2000" b="1" dirty="0" smtClean="0"/>
              <a:t> </a:t>
            </a:r>
            <a:r>
              <a:rPr lang="ar-SA" sz="2000" b="1" dirty="0" smtClean="0"/>
              <a:t>وتقنية البتر </a:t>
            </a:r>
            <a:r>
              <a:rPr lang="en-US" sz="2000" b="1" dirty="0" smtClean="0"/>
              <a:t>Wild Search </a:t>
            </a:r>
            <a:r>
              <a:rPr lang="ar-IQ" sz="2000" b="1" dirty="0" smtClean="0"/>
              <a:t>.</a:t>
            </a:r>
            <a:endParaRPr lang="ar-SA" sz="2000" b="1" dirty="0" smtClean="0"/>
          </a:p>
          <a:p>
            <a:pPr lvl="0" algn="just" rtl="1">
              <a:spcBef>
                <a:spcPts val="1200"/>
              </a:spcBef>
              <a:spcAft>
                <a:spcPts val="2400"/>
              </a:spcAft>
              <a:buFont typeface="Wingdings" pitchFamily="2" charset="2"/>
              <a:buChar char="ü"/>
            </a:pPr>
            <a:r>
              <a:rPr lang="ar-SA" sz="2000" b="1" dirty="0" smtClean="0"/>
              <a:t>قائمة المحتويات ديناميكية (</a:t>
            </a:r>
            <a:r>
              <a:rPr lang="en-US" sz="2000" b="1" dirty="0" smtClean="0"/>
              <a:t>hyperlink</a:t>
            </a:r>
            <a:r>
              <a:rPr lang="ar-SA" sz="2000" b="1" dirty="0" smtClean="0"/>
              <a:t>) تسهل للباحث الوصول إلى الفصل الذي يريده بسرعة</a:t>
            </a:r>
            <a:r>
              <a:rPr lang="ar-IQ" sz="2000" b="1" dirty="0" smtClean="0"/>
              <a:t>.</a:t>
            </a:r>
            <a:endParaRPr lang="ar-SA" sz="2000" b="1" dirty="0" smtClean="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SA" sz="2800" b="1" u="sng" dirty="0" smtClean="0"/>
              <a:t>المكتبة الرقمية تتكون من أربع مكتبات</a:t>
            </a:r>
            <a:endParaRPr lang="en-US" sz="2800" b="1" u="sng" dirty="0"/>
          </a:p>
        </p:txBody>
      </p:sp>
      <p:sp>
        <p:nvSpPr>
          <p:cNvPr id="3" name="Content Placeholder 2"/>
          <p:cNvSpPr>
            <a:spLocks noGrp="1"/>
          </p:cNvSpPr>
          <p:nvPr>
            <p:ph idx="1"/>
          </p:nvPr>
        </p:nvSpPr>
        <p:spPr>
          <a:xfrm>
            <a:off x="457200" y="1219200"/>
            <a:ext cx="8229600" cy="4876800"/>
          </a:xfrm>
        </p:spPr>
        <p:txBody>
          <a:bodyPr>
            <a:normAutofit fontScale="92500" lnSpcReduction="20000"/>
          </a:bodyPr>
          <a:lstStyle/>
          <a:p>
            <a:pPr lvl="1" indent="-569913" algn="r" rtl="1">
              <a:spcBef>
                <a:spcPts val="0"/>
              </a:spcBef>
              <a:buNone/>
            </a:pPr>
            <a:endParaRPr lang="en-US" sz="900" b="1" u="sng" dirty="0" smtClean="0"/>
          </a:p>
          <a:p>
            <a:pPr marL="457200" lvl="1" indent="-457200" algn="r" rtl="1">
              <a:spcBef>
                <a:spcPts val="0"/>
              </a:spcBef>
              <a:spcAft>
                <a:spcPts val="1200"/>
              </a:spcAft>
              <a:buNone/>
            </a:pPr>
            <a:r>
              <a:rPr lang="ar-SA" sz="2000" b="1" u="sng" dirty="0" smtClean="0"/>
              <a:t>1- </a:t>
            </a:r>
            <a:r>
              <a:rPr lang="ar-IQ" sz="2000" b="1" u="sng" dirty="0" smtClean="0"/>
              <a:t>آ</a:t>
            </a:r>
            <a:r>
              <a:rPr lang="ar-SA" sz="2000" b="1" u="sng" dirty="0" smtClean="0"/>
              <a:t>سك زاد للكتب والمراجع</a:t>
            </a:r>
            <a:r>
              <a:rPr lang="ar-IQ" sz="2000" b="1" u="sng" dirty="0" smtClean="0"/>
              <a:t> (</a:t>
            </a:r>
            <a:r>
              <a:rPr lang="en-US" sz="2000" b="1" u="sng" dirty="0" smtClean="0"/>
              <a:t>PAEB</a:t>
            </a:r>
            <a:r>
              <a:rPr lang="ar-IQ" sz="2000" b="1" u="sng" dirty="0" smtClean="0"/>
              <a:t>)</a:t>
            </a:r>
            <a:r>
              <a:rPr lang="ar-SA" sz="2000" b="1" u="sng" dirty="0" smtClean="0"/>
              <a:t>:</a:t>
            </a:r>
            <a:r>
              <a:rPr lang="ar-IQ" sz="2000" b="1" u="sng" dirty="0" smtClean="0"/>
              <a:t> </a:t>
            </a:r>
            <a:r>
              <a:rPr lang="en-US" sz="2000" b="1" dirty="0" smtClean="0">
                <a:solidFill>
                  <a:srgbClr val="002060"/>
                </a:solidFill>
              </a:rPr>
              <a:t>Pan-Arab E-Books </a:t>
            </a:r>
            <a:endParaRPr lang="en-US" sz="2000" b="1" u="sng" dirty="0" smtClean="0">
              <a:solidFill>
                <a:srgbClr val="002060"/>
              </a:solidFill>
            </a:endParaRPr>
          </a:p>
          <a:p>
            <a:pPr marL="625475" lvl="2" indent="-277813" algn="just" rtl="1">
              <a:lnSpc>
                <a:spcPct val="130000"/>
              </a:lnSpc>
              <a:spcBef>
                <a:spcPts val="0"/>
              </a:spcBef>
              <a:spcAft>
                <a:spcPts val="600"/>
              </a:spcAft>
              <a:buFont typeface="Wingdings" pitchFamily="2" charset="2"/>
              <a:buChar char="§"/>
              <a:tabLst>
                <a:tab pos="236538" algn="l"/>
                <a:tab pos="508000" algn="l"/>
              </a:tabLst>
            </a:pPr>
            <a:r>
              <a:rPr lang="en-US" sz="1800" b="1" dirty="0" smtClean="0"/>
              <a:t> </a:t>
            </a:r>
            <a:r>
              <a:rPr lang="ar-SA" sz="1800" b="1" dirty="0" smtClean="0"/>
              <a:t>تحتوي على أكثر من 2</a:t>
            </a:r>
            <a:r>
              <a:rPr lang="ar-IQ" sz="1800" b="1" dirty="0" smtClean="0"/>
              <a:t>5</a:t>
            </a:r>
            <a:r>
              <a:rPr lang="ar-SA" sz="1800" b="1" dirty="0" smtClean="0"/>
              <a:t>,000 كتاب </a:t>
            </a:r>
            <a:r>
              <a:rPr lang="ar-IQ" sz="1800" b="1" dirty="0" err="1" smtClean="0"/>
              <a:t>رقمى</a:t>
            </a:r>
            <a:r>
              <a:rPr lang="ar-IQ" sz="1800" b="1" dirty="0" smtClean="0"/>
              <a:t>.</a:t>
            </a:r>
            <a:endParaRPr lang="ar-SA" sz="1800" b="1" dirty="0" smtClean="0"/>
          </a:p>
          <a:p>
            <a:pPr marL="625475" lvl="2" indent="-277813" algn="just" rtl="1">
              <a:lnSpc>
                <a:spcPct val="140000"/>
              </a:lnSpc>
              <a:spcBef>
                <a:spcPts val="0"/>
              </a:spcBef>
              <a:spcAft>
                <a:spcPts val="600"/>
              </a:spcAft>
              <a:buFont typeface="Wingdings" pitchFamily="2" charset="2"/>
              <a:buChar char="§"/>
              <a:tabLst>
                <a:tab pos="236538" algn="l"/>
                <a:tab pos="508000" algn="l"/>
              </a:tabLst>
            </a:pPr>
            <a:r>
              <a:rPr lang="ar-SA" sz="1800" b="1" dirty="0" smtClean="0"/>
              <a:t>تغطي موضوعات </a:t>
            </a:r>
            <a:r>
              <a:rPr lang="ar-IQ" sz="1800" b="1" dirty="0" smtClean="0"/>
              <a:t>متنوعة مثل: </a:t>
            </a:r>
            <a:r>
              <a:rPr lang="ar-SA" sz="1800" b="1" dirty="0" smtClean="0"/>
              <a:t>الأديان والقانون </a:t>
            </a:r>
            <a:r>
              <a:rPr lang="ar-IQ" sz="1800" b="1" dirty="0" smtClean="0"/>
              <a:t>و</a:t>
            </a:r>
            <a:r>
              <a:rPr lang="ar-SA" sz="1800" b="1" dirty="0" smtClean="0"/>
              <a:t>الاقتصاد والعلوم السياسية</a:t>
            </a:r>
            <a:r>
              <a:rPr lang="ar-IQ" sz="1800" b="1" dirty="0" smtClean="0"/>
              <a:t> </a:t>
            </a:r>
            <a:r>
              <a:rPr lang="ar-SA" sz="1800" b="1" dirty="0" smtClean="0"/>
              <a:t>وال</a:t>
            </a:r>
            <a:r>
              <a:rPr lang="ar-IQ" sz="1800" b="1" dirty="0" smtClean="0"/>
              <a:t>آ</a:t>
            </a:r>
            <a:r>
              <a:rPr lang="ar-SA" sz="1800" b="1" dirty="0" smtClean="0"/>
              <a:t>د</a:t>
            </a:r>
            <a:r>
              <a:rPr lang="ar-IQ" sz="1800" b="1" dirty="0" smtClean="0"/>
              <a:t>ا</a:t>
            </a:r>
            <a:r>
              <a:rPr lang="ar-SA" sz="1800" b="1" dirty="0" smtClean="0"/>
              <a:t>ب والفنون </a:t>
            </a:r>
            <a:r>
              <a:rPr lang="ar-IQ" sz="1800" b="1" dirty="0" smtClean="0"/>
              <a:t>و</a:t>
            </a:r>
            <a:r>
              <a:rPr lang="ar-SA" sz="1800" b="1" dirty="0" smtClean="0"/>
              <a:t>التاريخ والجغرافيا</a:t>
            </a:r>
            <a:r>
              <a:rPr lang="ar-IQ" sz="1800" b="1" dirty="0" smtClean="0"/>
              <a:t>،</a:t>
            </a:r>
            <a:r>
              <a:rPr lang="ar-SA" sz="1800" b="1" dirty="0" smtClean="0"/>
              <a:t> إضافة</a:t>
            </a:r>
            <a:r>
              <a:rPr lang="ar-IQ" sz="1800" b="1" dirty="0" smtClean="0"/>
              <a:t>ً</a:t>
            </a:r>
            <a:r>
              <a:rPr lang="ar-SA" sz="1800" b="1" dirty="0" smtClean="0"/>
              <a:t> </a:t>
            </a:r>
            <a:r>
              <a:rPr lang="ar-IQ" sz="1800" b="1" dirty="0" smtClean="0"/>
              <a:t>موضوعات </a:t>
            </a:r>
            <a:r>
              <a:rPr lang="ar-SA" sz="1800" b="1" dirty="0" smtClean="0"/>
              <a:t>العلوم التطبيقية</a:t>
            </a:r>
            <a:r>
              <a:rPr lang="ar-IQ" sz="1800" b="1" dirty="0" smtClean="0"/>
              <a:t>،</a:t>
            </a:r>
            <a:r>
              <a:rPr lang="ar-SA" sz="1800" b="1" dirty="0" smtClean="0"/>
              <a:t> مثل</a:t>
            </a:r>
            <a:r>
              <a:rPr lang="ar-IQ" sz="1800" b="1" dirty="0" smtClean="0"/>
              <a:t>:</a:t>
            </a:r>
            <a:r>
              <a:rPr lang="ar-SA" sz="1800" b="1" dirty="0" smtClean="0"/>
              <a:t> الهندسة والطب والكيمياء والفيزياء الزراعة وغير</a:t>
            </a:r>
            <a:r>
              <a:rPr lang="ar-IQ" sz="1800" b="1" dirty="0" smtClean="0"/>
              <a:t>ها.</a:t>
            </a:r>
            <a:endParaRPr lang="en-US" sz="1800" b="1" dirty="0" smtClean="0"/>
          </a:p>
          <a:p>
            <a:pPr marL="457200" lvl="1" indent="-457200" algn="r" rtl="1">
              <a:spcBef>
                <a:spcPts val="0"/>
              </a:spcBef>
              <a:spcAft>
                <a:spcPts val="1200"/>
              </a:spcAft>
              <a:buNone/>
            </a:pPr>
            <a:endParaRPr lang="en-US" sz="100" b="1" u="sng" dirty="0" smtClean="0"/>
          </a:p>
          <a:p>
            <a:pPr marL="457200" lvl="1" indent="-457200" algn="r" rtl="1">
              <a:spcBef>
                <a:spcPts val="0"/>
              </a:spcBef>
              <a:spcAft>
                <a:spcPts val="1200"/>
              </a:spcAft>
              <a:buNone/>
            </a:pPr>
            <a:r>
              <a:rPr lang="ar-SA" sz="2000" b="1" u="sng" dirty="0" smtClean="0"/>
              <a:t>2- آسك زاد الدوريات ودوريات النص الكامل:</a:t>
            </a:r>
            <a:endParaRPr lang="en-US" sz="2000" b="1" u="sng" dirty="0" smtClean="0"/>
          </a:p>
          <a:p>
            <a:pPr marL="463550" lvl="2" indent="-227013" algn="just" rtl="1">
              <a:lnSpc>
                <a:spcPct val="120000"/>
              </a:lnSpc>
              <a:spcBef>
                <a:spcPts val="0"/>
              </a:spcBef>
              <a:spcAft>
                <a:spcPts val="600"/>
              </a:spcAft>
            </a:pPr>
            <a:r>
              <a:rPr lang="en-US" sz="1800" b="1" u="sng" dirty="0" smtClean="0"/>
              <a:t> </a:t>
            </a:r>
            <a:r>
              <a:rPr lang="ar-SA" sz="1800" b="1" u="sng" dirty="0" smtClean="0">
                <a:solidFill>
                  <a:srgbClr val="002060"/>
                </a:solidFill>
              </a:rPr>
              <a:t>كشاف الدوريات المحكمة </a:t>
            </a:r>
            <a:r>
              <a:rPr lang="en-US" sz="1800" b="1" u="sng" dirty="0" smtClean="0">
                <a:solidFill>
                  <a:srgbClr val="002060"/>
                </a:solidFill>
              </a:rPr>
              <a:t>PAJI)</a:t>
            </a:r>
            <a:r>
              <a:rPr lang="ar-SA" sz="1800" b="1" u="sng" dirty="0" smtClean="0">
                <a:solidFill>
                  <a:srgbClr val="002060"/>
                </a:solidFill>
              </a:rPr>
              <a:t>)</a:t>
            </a:r>
            <a:endParaRPr lang="ar-IQ" sz="1800" b="1" u="sng" dirty="0" smtClean="0">
              <a:solidFill>
                <a:srgbClr val="002060"/>
              </a:solidFill>
            </a:endParaRPr>
          </a:p>
          <a:p>
            <a:pPr marL="857250" lvl="2" indent="-1588" algn="just" rtl="1">
              <a:lnSpc>
                <a:spcPct val="130000"/>
              </a:lnSpc>
              <a:spcBef>
                <a:spcPts val="0"/>
              </a:spcBef>
              <a:spcAft>
                <a:spcPts val="600"/>
              </a:spcAft>
              <a:buNone/>
            </a:pPr>
            <a:r>
              <a:rPr lang="en-US" sz="1800" b="1" dirty="0" smtClean="0">
                <a:solidFill>
                  <a:srgbClr val="C00000"/>
                </a:solidFill>
              </a:rPr>
              <a:t>Pan-Arab Academic Journal Index</a:t>
            </a:r>
            <a:r>
              <a:rPr lang="ar-IQ" sz="1800" b="1" dirty="0" smtClean="0">
                <a:solidFill>
                  <a:srgbClr val="C00000"/>
                </a:solidFill>
              </a:rPr>
              <a:t> </a:t>
            </a:r>
            <a:r>
              <a:rPr lang="ar-SA" sz="1800" b="1" dirty="0" smtClean="0"/>
              <a:t>يغطي أكثر من 200000 بحث علمي تم نشره في ما يزيد على 700 </a:t>
            </a:r>
            <a:r>
              <a:rPr lang="ar-IQ" sz="1800" b="1" dirty="0" smtClean="0"/>
              <a:t>جامعة </a:t>
            </a:r>
            <a:r>
              <a:rPr lang="ar-IQ" sz="1800" b="1" dirty="0" err="1" smtClean="0"/>
              <a:t>فى</a:t>
            </a:r>
            <a:r>
              <a:rPr lang="ar-IQ" sz="1800" b="1" dirty="0" smtClean="0"/>
              <a:t> منطقة الشرق الأوسط، إضافةً إلى أكثر من 350 مركز </a:t>
            </a:r>
            <a:r>
              <a:rPr lang="ar-IQ" sz="1800" b="1" dirty="0" err="1" smtClean="0"/>
              <a:t>بحثى</a:t>
            </a:r>
            <a:r>
              <a:rPr lang="ar-SA" sz="1800" b="1" dirty="0" smtClean="0"/>
              <a:t> في </a:t>
            </a:r>
            <a:r>
              <a:rPr lang="ar-IQ" sz="1800" b="1" dirty="0" smtClean="0"/>
              <a:t>مجال العلوم الاجتماعية والإنسانية</a:t>
            </a:r>
            <a:r>
              <a:rPr lang="ar-SA" sz="1800" b="1" dirty="0" smtClean="0"/>
              <a:t> و</a:t>
            </a:r>
            <a:r>
              <a:rPr lang="ar-IQ" sz="1800" b="1" dirty="0" smtClean="0"/>
              <a:t>العلوم </a:t>
            </a:r>
            <a:r>
              <a:rPr lang="ar-SA" sz="1800" b="1" dirty="0" smtClean="0"/>
              <a:t>التطبيقية</a:t>
            </a:r>
            <a:r>
              <a:rPr lang="ar-IQ" sz="1800" b="1" dirty="0" smtClean="0"/>
              <a:t>.</a:t>
            </a:r>
            <a:endParaRPr lang="en-US" sz="1800" b="1" dirty="0" smtClean="0"/>
          </a:p>
          <a:p>
            <a:pPr marL="457200" lvl="2" indent="-220663" algn="r" rtl="1">
              <a:spcBef>
                <a:spcPts val="0"/>
              </a:spcBef>
              <a:spcAft>
                <a:spcPts val="1200"/>
              </a:spcAft>
            </a:pPr>
            <a:endParaRPr lang="en-US" sz="300" b="1" dirty="0" smtClean="0"/>
          </a:p>
          <a:p>
            <a:pPr marL="457200" lvl="2" indent="-220663" algn="r" rtl="1">
              <a:spcBef>
                <a:spcPts val="0"/>
              </a:spcBef>
              <a:spcAft>
                <a:spcPts val="1200"/>
              </a:spcAft>
            </a:pPr>
            <a:r>
              <a:rPr lang="ar-SA" sz="1800" b="1" u="sng" dirty="0" smtClean="0">
                <a:solidFill>
                  <a:srgbClr val="002060"/>
                </a:solidFill>
              </a:rPr>
              <a:t>أرشيف المحكمات والدوريات الكاملة </a:t>
            </a:r>
            <a:r>
              <a:rPr lang="en-US" sz="1800" b="1" u="sng" dirty="0" smtClean="0">
                <a:solidFill>
                  <a:srgbClr val="002060"/>
                </a:solidFill>
              </a:rPr>
              <a:t>PAAJ)</a:t>
            </a:r>
            <a:r>
              <a:rPr lang="ar-SA" sz="1800" b="1" u="sng" dirty="0" smtClean="0">
                <a:solidFill>
                  <a:srgbClr val="002060"/>
                </a:solidFill>
              </a:rPr>
              <a:t>)</a:t>
            </a:r>
            <a:r>
              <a:rPr lang="ar-SA" sz="1800" b="1" dirty="0" smtClean="0">
                <a:solidFill>
                  <a:srgbClr val="002060"/>
                </a:solidFill>
              </a:rPr>
              <a:t> </a:t>
            </a:r>
            <a:endParaRPr lang="ar-IQ" sz="1800" b="1" dirty="0" smtClean="0">
              <a:solidFill>
                <a:srgbClr val="002060"/>
              </a:solidFill>
            </a:endParaRPr>
          </a:p>
          <a:p>
            <a:pPr marL="857250" lvl="2" indent="-1588" algn="just" rtl="1">
              <a:lnSpc>
                <a:spcPct val="130000"/>
              </a:lnSpc>
              <a:spcBef>
                <a:spcPts val="0"/>
              </a:spcBef>
              <a:spcAft>
                <a:spcPts val="600"/>
              </a:spcAft>
              <a:buNone/>
            </a:pPr>
            <a:r>
              <a:rPr lang="en-US" sz="1800" b="1" dirty="0" smtClean="0">
                <a:solidFill>
                  <a:srgbClr val="C00000"/>
                </a:solidFill>
              </a:rPr>
              <a:t>Pan-Arab Academic Journals </a:t>
            </a:r>
            <a:r>
              <a:rPr lang="ar-IQ" sz="1800" b="1" dirty="0" smtClean="0">
                <a:solidFill>
                  <a:srgbClr val="C00000"/>
                </a:solidFill>
              </a:rPr>
              <a:t> </a:t>
            </a:r>
            <a:r>
              <a:rPr lang="ar-SA" sz="1800" b="1" dirty="0" smtClean="0"/>
              <a:t>يحتوي على نسخ </a:t>
            </a:r>
            <a:r>
              <a:rPr lang="ar-IQ" sz="1800" b="1" dirty="0" smtClean="0"/>
              <a:t>إ</a:t>
            </a:r>
            <a:r>
              <a:rPr lang="ar-SA" sz="1800" b="1" dirty="0" err="1" smtClean="0"/>
              <a:t>لكترونية</a:t>
            </a:r>
            <a:r>
              <a:rPr lang="ar-SA" sz="1800" b="1" dirty="0" smtClean="0"/>
              <a:t> </a:t>
            </a:r>
            <a:r>
              <a:rPr lang="ar-IQ" sz="1800" b="1" dirty="0" smtClean="0"/>
              <a:t>لمقالات ذات </a:t>
            </a:r>
            <a:r>
              <a:rPr lang="ar-SA" sz="1800" b="1" dirty="0" err="1" smtClean="0"/>
              <a:t>ال</a:t>
            </a:r>
            <a:r>
              <a:rPr lang="ar-IQ" sz="1800" b="1" dirty="0" smtClean="0"/>
              <a:t>نصوص</a:t>
            </a:r>
            <a:r>
              <a:rPr lang="ar-SA" sz="1800" b="1" dirty="0" smtClean="0"/>
              <a:t> الكامل</a:t>
            </a:r>
            <a:r>
              <a:rPr lang="ar-IQ" sz="1800" b="1" dirty="0" smtClean="0"/>
              <a:t>ة</a:t>
            </a:r>
            <a:r>
              <a:rPr lang="ar-SA" sz="1800" b="1" dirty="0" smtClean="0"/>
              <a:t> لأكثر من 191</a:t>
            </a:r>
            <a:r>
              <a:rPr lang="ar-IQ" sz="1800" b="1" dirty="0" smtClean="0"/>
              <a:t> </a:t>
            </a:r>
            <a:r>
              <a:rPr lang="ar-SA" sz="1800" b="1" dirty="0" smtClean="0"/>
              <a:t>دورية علمية </a:t>
            </a:r>
            <a:r>
              <a:rPr lang="ar-IQ" sz="1800" b="1" dirty="0" smtClean="0"/>
              <a:t>ومحكمة </a:t>
            </a:r>
            <a:r>
              <a:rPr lang="ar-SA" sz="1800" b="1" dirty="0" smtClean="0"/>
              <a:t>صادرة عن جامعات ومؤسسات عربية</a:t>
            </a:r>
            <a:r>
              <a:rPr lang="ar-IQ" sz="1800" b="1" dirty="0" smtClean="0"/>
              <a:t>.</a:t>
            </a:r>
            <a:endParaRPr lang="en-US" sz="1800" b="1" dirty="0" smtClean="0"/>
          </a:p>
          <a:p>
            <a:pPr marL="568325" lvl="2" indent="-174625" algn="r" rtl="1">
              <a:spcBef>
                <a:spcPts val="0"/>
              </a:spcBef>
              <a:spcAft>
                <a:spcPts val="1200"/>
              </a:spcAft>
              <a:buFont typeface="Courier New" pitchFamily="49" charset="0"/>
              <a:buChar char="o"/>
            </a:pPr>
            <a:endParaRPr lang="en-US" sz="1800" b="1" dirty="0" smtClean="0"/>
          </a:p>
        </p:txBody>
      </p:sp>
      <p:pic>
        <p:nvPicPr>
          <p:cNvPr id="4" name="Picture 3" descr="Newicon.jpg"/>
          <p:cNvPicPr>
            <a:picLocks noChangeAspect="1"/>
          </p:cNvPicPr>
          <p:nvPr/>
        </p:nvPicPr>
        <p:blipFill>
          <a:blip r:embed="rId2" cstate="print"/>
          <a:stretch>
            <a:fillRect/>
          </a:stretch>
        </p:blipFill>
        <p:spPr>
          <a:xfrm>
            <a:off x="482424" y="914400"/>
            <a:ext cx="1193976" cy="1066800"/>
          </a:xfrm>
          <a:prstGeom prst="rect">
            <a:avLst/>
          </a:prstGeom>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2837"/>
            <a:ext cx="8229600" cy="5059363"/>
          </a:xfrm>
        </p:spPr>
        <p:txBody>
          <a:bodyPr>
            <a:normAutofit/>
          </a:bodyPr>
          <a:lstStyle/>
          <a:p>
            <a:pPr marL="457200" lvl="1" indent="-457200" algn="just" rtl="1">
              <a:spcBef>
                <a:spcPts val="0"/>
              </a:spcBef>
              <a:buNone/>
            </a:pPr>
            <a:r>
              <a:rPr lang="ar-SA" sz="2000" b="1" u="sng" dirty="0" smtClean="0"/>
              <a:t>3- آسك زاد للأبحاث العلمية</a:t>
            </a:r>
            <a:r>
              <a:rPr lang="ar-IQ" sz="2000" b="1" u="sng" dirty="0" smtClean="0"/>
              <a:t> </a:t>
            </a:r>
            <a:r>
              <a:rPr lang="en-US" sz="2000" b="1" dirty="0" smtClean="0">
                <a:solidFill>
                  <a:srgbClr val="002060"/>
                </a:solidFill>
              </a:rPr>
              <a:t>Pan-Arab Peer Review Articles</a:t>
            </a:r>
            <a:r>
              <a:rPr lang="en-US" sz="2000" b="1" dirty="0" smtClean="0"/>
              <a:t> :</a:t>
            </a:r>
            <a:r>
              <a:rPr lang="en-US" sz="2000" b="1" u="sng" dirty="0" smtClean="0"/>
              <a:t>(PAPRA)</a:t>
            </a:r>
          </a:p>
          <a:p>
            <a:pPr marL="509588" lvl="1" indent="231775" algn="just" rtl="1">
              <a:lnSpc>
                <a:spcPct val="150000"/>
              </a:lnSpc>
              <a:spcBef>
                <a:spcPts val="1200"/>
              </a:spcBef>
              <a:spcAft>
                <a:spcPts val="1200"/>
              </a:spcAft>
              <a:buNone/>
            </a:pPr>
            <a:r>
              <a:rPr lang="ar-SA" sz="1800" b="1" dirty="0" smtClean="0"/>
              <a:t>تحتوي على ما يقرب من 10,000 بحث ومقال علمي منشور في دوريات علمية </a:t>
            </a:r>
            <a:r>
              <a:rPr lang="ar-IQ" sz="1800" b="1" dirty="0" err="1" smtClean="0"/>
              <a:t>موثوقة</a:t>
            </a:r>
            <a:r>
              <a:rPr lang="ar-IQ" sz="1800" b="1" dirty="0" smtClean="0"/>
              <a:t> </a:t>
            </a:r>
            <a:r>
              <a:rPr lang="ar-SA" sz="1800" b="1" dirty="0" smtClean="0"/>
              <a:t>تغطي تخصصات </a:t>
            </a:r>
            <a:r>
              <a:rPr lang="ar-IQ" sz="1800" b="1" dirty="0" smtClean="0"/>
              <a:t>متنوعة </a:t>
            </a:r>
            <a:r>
              <a:rPr lang="ar-SA" sz="1800" b="1" dirty="0" smtClean="0"/>
              <a:t>في شتى العلوم النظرية والتطبيقية</a:t>
            </a:r>
            <a:r>
              <a:rPr lang="ar-IQ" sz="1800" b="1" dirty="0" smtClean="0"/>
              <a:t>.</a:t>
            </a:r>
            <a:endParaRPr lang="en-US" sz="1800" b="1" dirty="0" smtClean="0"/>
          </a:p>
          <a:p>
            <a:pPr marL="457200" lvl="1" indent="-457200" algn="just" rtl="1">
              <a:spcBef>
                <a:spcPts val="0"/>
              </a:spcBef>
              <a:buNone/>
            </a:pPr>
            <a:endParaRPr lang="en-US" sz="2000" b="1" u="sng" dirty="0" smtClean="0"/>
          </a:p>
          <a:p>
            <a:pPr marL="457200" lvl="1" indent="-457200" algn="just" rtl="1">
              <a:spcBef>
                <a:spcPts val="0"/>
              </a:spcBef>
              <a:buNone/>
            </a:pPr>
            <a:r>
              <a:rPr lang="ar-SA" sz="2000" b="1" u="sng" dirty="0" smtClean="0"/>
              <a:t>4- آسك زاد للرسائل الجامعية وأعمال المؤتمرات </a:t>
            </a:r>
            <a:r>
              <a:rPr lang="ar-IQ" sz="2000" b="1" u="sng" dirty="0" smtClean="0"/>
              <a:t>(</a:t>
            </a:r>
            <a:r>
              <a:rPr lang="en-US" sz="2000" b="1" u="sng" dirty="0" smtClean="0"/>
              <a:t>PAD</a:t>
            </a:r>
            <a:r>
              <a:rPr lang="ar-IQ" sz="2000" b="1" u="sng" dirty="0" smtClean="0"/>
              <a:t>): </a:t>
            </a:r>
            <a:r>
              <a:rPr lang="en-US" sz="2000" b="1" dirty="0" smtClean="0">
                <a:solidFill>
                  <a:srgbClr val="002060"/>
                </a:solidFill>
              </a:rPr>
              <a:t>Pan-Arab Dissertations</a:t>
            </a:r>
            <a:endParaRPr lang="en-US" sz="2000" b="1" u="sng" dirty="0" smtClean="0"/>
          </a:p>
          <a:p>
            <a:pPr marL="798513" lvl="1" indent="-333375" algn="just" rtl="1">
              <a:spcBef>
                <a:spcPts val="0"/>
              </a:spcBef>
              <a:buFont typeface="Wingdings" pitchFamily="2" charset="2"/>
              <a:buChar char="Ø"/>
            </a:pPr>
            <a:endParaRPr lang="en-US" sz="1800" b="1" u="sng" dirty="0" smtClean="0"/>
          </a:p>
          <a:p>
            <a:pPr marL="798513" lvl="1" indent="-333375" algn="just" rtl="1">
              <a:spcBef>
                <a:spcPts val="0"/>
              </a:spcBef>
              <a:spcAft>
                <a:spcPts val="600"/>
              </a:spcAft>
              <a:buFont typeface="Arial" pitchFamily="34" charset="0"/>
              <a:buChar char="•"/>
            </a:pPr>
            <a:r>
              <a:rPr lang="ar-SA" sz="1800" b="1" u="sng" dirty="0" smtClean="0">
                <a:solidFill>
                  <a:srgbClr val="002060"/>
                </a:solidFill>
              </a:rPr>
              <a:t>آسك زاد للرسائل الجامعية </a:t>
            </a:r>
          </a:p>
          <a:p>
            <a:pPr marL="798513" lvl="1" indent="173038" algn="just" rtl="1">
              <a:lnSpc>
                <a:spcPct val="120000"/>
              </a:lnSpc>
              <a:spcBef>
                <a:spcPts val="0"/>
              </a:spcBef>
              <a:buNone/>
            </a:pPr>
            <a:r>
              <a:rPr lang="ar-SA" sz="1800" b="1" dirty="0" smtClean="0"/>
              <a:t>تحتوي على أرشيف رقمي كامل لأكثر من 7,000 رسالة جامعية من ما يقرب من 100 كلية ومعهد عربي وبلغات مختلفة</a:t>
            </a:r>
            <a:r>
              <a:rPr lang="ar-IQ" sz="1800" b="1" dirty="0" smtClean="0"/>
              <a:t>،</a:t>
            </a:r>
            <a:r>
              <a:rPr lang="ar-SA" sz="1800" b="1" dirty="0" smtClean="0"/>
              <a:t> </a:t>
            </a:r>
            <a:r>
              <a:rPr lang="ar-IQ" sz="1800" b="1" dirty="0" smtClean="0"/>
              <a:t>وفى </a:t>
            </a:r>
            <a:r>
              <a:rPr lang="ar-SA" sz="1800" b="1" dirty="0" smtClean="0"/>
              <a:t>شتى التخصصات التطبيقية</a:t>
            </a:r>
            <a:r>
              <a:rPr lang="ar-IQ" sz="1800" b="1" dirty="0" smtClean="0"/>
              <a:t> والاجتماعية</a:t>
            </a:r>
            <a:r>
              <a:rPr lang="ar-SA" sz="1800" b="1" dirty="0" smtClean="0"/>
              <a:t>.</a:t>
            </a:r>
          </a:p>
          <a:p>
            <a:pPr marL="798513" lvl="1" indent="0" algn="just" rtl="1">
              <a:spcBef>
                <a:spcPts val="0"/>
              </a:spcBef>
              <a:buFont typeface="Arial" pitchFamily="34" charset="0"/>
              <a:buChar char="•"/>
            </a:pPr>
            <a:endParaRPr lang="en-US" sz="2000" b="1" u="sng" dirty="0" smtClean="0"/>
          </a:p>
          <a:p>
            <a:pPr marL="798513" lvl="1" indent="-333375" algn="just" rtl="1">
              <a:spcBef>
                <a:spcPts val="0"/>
              </a:spcBef>
              <a:spcAft>
                <a:spcPts val="600"/>
              </a:spcAft>
              <a:buFont typeface="Arial" pitchFamily="34" charset="0"/>
              <a:buChar char="•"/>
            </a:pPr>
            <a:r>
              <a:rPr lang="ar-SA" sz="1800" b="1" u="sng" dirty="0" smtClean="0">
                <a:solidFill>
                  <a:srgbClr val="002060"/>
                </a:solidFill>
              </a:rPr>
              <a:t>آسك زاد لأعمال المؤتمرات </a:t>
            </a:r>
          </a:p>
          <a:p>
            <a:pPr marL="798513" lvl="1" indent="173038" algn="just" rtl="1">
              <a:lnSpc>
                <a:spcPct val="120000"/>
              </a:lnSpc>
              <a:spcBef>
                <a:spcPts val="0"/>
              </a:spcBef>
              <a:buNone/>
            </a:pPr>
            <a:r>
              <a:rPr lang="ar-SA" sz="1800" b="1" dirty="0" smtClean="0"/>
              <a:t>أرشيف رقمي كامل لما يزيد على 50 مؤتمر أكاديمي وعلمي</a:t>
            </a:r>
            <a:r>
              <a:rPr lang="ar-IQ" sz="1800" b="1" dirty="0" smtClean="0"/>
              <a:t>،</a:t>
            </a:r>
            <a:r>
              <a:rPr lang="ar-SA" sz="1800" b="1" dirty="0" smtClean="0"/>
              <a:t> تم توثيق أوراقهم والأبحاث المقدمة فيهم</a:t>
            </a:r>
            <a:r>
              <a:rPr lang="ar-IQ" sz="1800" b="1" dirty="0" smtClean="0"/>
              <a:t>.</a:t>
            </a:r>
            <a:endParaRPr lang="en-US" sz="1800" b="1" dirty="0" smtClean="0"/>
          </a:p>
          <a:p>
            <a:pPr marL="457200" lvl="1" indent="-457200" algn="r" rtl="1">
              <a:spcBef>
                <a:spcPts val="0"/>
              </a:spcBef>
              <a:buNone/>
            </a:pPr>
            <a:endParaRPr lang="en-US" sz="2000" b="1" dirty="0" smtClean="0"/>
          </a:p>
          <a:p>
            <a:pPr algn="r" rtl="1"/>
            <a:endParaRPr lang="en-US"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533400" y="2895600"/>
            <a:ext cx="8229600" cy="609599"/>
          </a:xfrm>
        </p:spPr>
        <p:txBody>
          <a:bodyPr/>
          <a:lstStyle/>
          <a:p>
            <a:pPr algn="ctr" rtl="1">
              <a:buNone/>
            </a:pPr>
            <a:r>
              <a:rPr lang="ar-SA" b="1" dirty="0" smtClean="0">
                <a:solidFill>
                  <a:srgbClr val="002060"/>
                </a:solidFill>
              </a:rPr>
              <a:t>مثال للبحث في محرك </a:t>
            </a:r>
            <a:r>
              <a:rPr lang="ar-SA" b="1" dirty="0" err="1" smtClean="0">
                <a:solidFill>
                  <a:srgbClr val="002060"/>
                </a:solidFill>
              </a:rPr>
              <a:t>آسك</a:t>
            </a:r>
            <a:r>
              <a:rPr lang="ar-SA" b="1" dirty="0" smtClean="0">
                <a:solidFill>
                  <a:srgbClr val="002060"/>
                </a:solidFill>
              </a:rPr>
              <a:t> زاد</a:t>
            </a:r>
            <a:endParaRPr lang="en-US" b="1" dirty="0">
              <a:solidFill>
                <a:srgbClr val="002060"/>
              </a:solidFill>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عنوان موقع </a:t>
            </a:r>
            <a:r>
              <a:rPr lang="ar-SA" dirty="0" err="1" smtClean="0"/>
              <a:t>آسك</a:t>
            </a:r>
            <a:r>
              <a:rPr lang="ar-SA" dirty="0" smtClean="0"/>
              <a:t> زاد</a:t>
            </a:r>
            <a:endParaRPr lang="en-US" dirty="0"/>
          </a:p>
        </p:txBody>
      </p:sp>
      <p:sp>
        <p:nvSpPr>
          <p:cNvPr id="5" name="TextBox 4"/>
          <p:cNvSpPr txBox="1"/>
          <p:nvPr/>
        </p:nvSpPr>
        <p:spPr>
          <a:xfrm>
            <a:off x="1752600" y="2874258"/>
            <a:ext cx="5791200" cy="630942"/>
          </a:xfrm>
          <a:prstGeom prst="rect">
            <a:avLst/>
          </a:prstGeom>
          <a:noFill/>
        </p:spPr>
        <p:txBody>
          <a:bodyPr wrap="square" rtlCol="0">
            <a:spAutoFit/>
          </a:bodyPr>
          <a:lstStyle/>
          <a:p>
            <a:pPr algn="ctr"/>
            <a:r>
              <a:rPr lang="en-US" sz="3500" b="1" dirty="0" smtClean="0"/>
              <a:t>www.</a:t>
            </a:r>
            <a:r>
              <a:rPr lang="en-US" sz="3500" b="1" dirty="0" smtClean="0">
                <a:solidFill>
                  <a:srgbClr val="0070C0"/>
                </a:solidFill>
              </a:rPr>
              <a:t>Ask</a:t>
            </a:r>
            <a:r>
              <a:rPr lang="en-US" sz="3500" b="1" dirty="0" smtClean="0">
                <a:solidFill>
                  <a:srgbClr val="FF0000"/>
                </a:solidFill>
              </a:rPr>
              <a:t>Zad</a:t>
            </a:r>
            <a:r>
              <a:rPr lang="en-US" sz="3500" b="1" dirty="0" smtClean="0"/>
              <a:t>.com</a:t>
            </a:r>
            <a:endParaRPr lang="en-US" sz="35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الصفحة الرئيسة</a:t>
            </a:r>
            <a:endParaRPr lang="en-US" dirty="0"/>
          </a:p>
        </p:txBody>
      </p:sp>
      <p:pic>
        <p:nvPicPr>
          <p:cNvPr id="4" name="Content Placeholder 3" descr="1.PNG"/>
          <p:cNvPicPr>
            <a:picLocks noGrp="1" noChangeAspect="1"/>
          </p:cNvPicPr>
          <p:nvPr>
            <p:ph idx="1"/>
          </p:nvPr>
        </p:nvPicPr>
        <p:blipFill>
          <a:blip r:embed="rId2" cstate="print"/>
          <a:srcRect l="7200" r="8140"/>
          <a:stretch>
            <a:fillRect/>
          </a:stretch>
        </p:blipFill>
        <p:spPr>
          <a:xfrm>
            <a:off x="152400" y="757594"/>
            <a:ext cx="8839199" cy="5262206"/>
          </a:xfrm>
        </p:spPr>
      </p:pic>
      <p:sp>
        <p:nvSpPr>
          <p:cNvPr id="5" name="Oval 4"/>
          <p:cNvSpPr/>
          <p:nvPr/>
        </p:nvSpPr>
        <p:spPr>
          <a:xfrm>
            <a:off x="457200" y="3505200"/>
            <a:ext cx="2438400" cy="10668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p>
        </p:txBody>
      </p:sp>
      <p:sp>
        <p:nvSpPr>
          <p:cNvPr id="7" name="Line Callout 2 6"/>
          <p:cNvSpPr/>
          <p:nvPr/>
        </p:nvSpPr>
        <p:spPr>
          <a:xfrm>
            <a:off x="3200400" y="3124200"/>
            <a:ext cx="2819400" cy="762000"/>
          </a:xfrm>
          <a:prstGeom prst="borderCallout2">
            <a:avLst>
              <a:gd name="adj1" fmla="val 14941"/>
              <a:gd name="adj2" fmla="val -2155"/>
              <a:gd name="adj3" fmla="val 18750"/>
              <a:gd name="adj4" fmla="val -16667"/>
              <a:gd name="adj5" fmla="val 53452"/>
              <a:gd name="adj6" fmla="val -36371"/>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rPr>
              <a:t>أدخل اسم المستخدم وكلمة المرور</a:t>
            </a:r>
            <a:endParaRPr lang="en-US" b="1"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نافدة البحث البسيط</a:t>
            </a:r>
            <a:endParaRPr lang="en-US" dirty="0"/>
          </a:p>
        </p:txBody>
      </p:sp>
      <p:pic>
        <p:nvPicPr>
          <p:cNvPr id="4" name="Content Placeholder 3" descr="2.PNG"/>
          <p:cNvPicPr>
            <a:picLocks noGrp="1" noChangeAspect="1"/>
          </p:cNvPicPr>
          <p:nvPr>
            <p:ph idx="1"/>
          </p:nvPr>
        </p:nvPicPr>
        <p:blipFill>
          <a:blip r:embed="rId2" cstate="print"/>
          <a:srcRect l="6482" r="7407"/>
          <a:stretch>
            <a:fillRect/>
          </a:stretch>
        </p:blipFill>
        <p:spPr>
          <a:xfrm>
            <a:off x="152400" y="784392"/>
            <a:ext cx="8839200" cy="5265882"/>
          </a:xfrm>
        </p:spPr>
      </p:pic>
      <p:sp>
        <p:nvSpPr>
          <p:cNvPr id="5" name="Oval 4"/>
          <p:cNvSpPr/>
          <p:nvPr/>
        </p:nvSpPr>
        <p:spPr>
          <a:xfrm>
            <a:off x="1295400" y="2286000"/>
            <a:ext cx="914400" cy="304800"/>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English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rabi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rget_x0020_Audiences xmlns="811ad74c-a2cf-4139-a210-ca751d54946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2BD80B7B1DFE40A145A2E768423EEF" ma:contentTypeVersion="4" ma:contentTypeDescription="Create a new document." ma:contentTypeScope="" ma:versionID="94314367914feb818f4fe888e31f8242">
  <xsd:schema xmlns:xsd="http://www.w3.org/2001/XMLSchema" xmlns:p="http://schemas.microsoft.com/office/2006/metadata/properties" xmlns:ns3="811ad74c-a2cf-4139-a210-ca751d549466" targetNamespace="http://schemas.microsoft.com/office/2006/metadata/properties" ma:root="true" ma:fieldsID="df66a4e4ed40d15cde7b44aae2519701" ns3:_="">
    <xsd:import namespace="811ad74c-a2cf-4139-a210-ca751d549466"/>
    <xsd:element name="properties">
      <xsd:complexType>
        <xsd:sequence>
          <xsd:element name="documentManagement">
            <xsd:complexType>
              <xsd:all>
                <xsd:element ref="ns3:Target_x0020_Audiences" minOccurs="0"/>
              </xsd:all>
            </xsd:complexType>
          </xsd:element>
        </xsd:sequence>
      </xsd:complexType>
    </xsd:element>
  </xsd:schema>
  <xsd:schema xmlns:xsd="http://www.w3.org/2001/XMLSchema" xmlns:dms="http://schemas.microsoft.com/office/2006/documentManagement/types" targetNamespace="811ad74c-a2cf-4139-a210-ca751d549466" elementFormDefault="qualified">
    <xsd:import namespace="http://schemas.microsoft.com/office/2006/documentManagement/types"/>
    <xsd:element name="Target_x0020_Audiences" ma:index="13"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ma:index="12" ma:displayName="Subject"/>
        <xsd:element ref="dc:description" minOccurs="0" maxOccurs="1" ma:index="10" ma:displayName="Comments"/>
        <xsd:element name="keywords" minOccurs="0" maxOccurs="1" type="xsd:string" ma:index="11" ma:displayName="Keywords"/>
        <xsd:element ref="dc:language" minOccurs="0" maxOccurs="1"/>
        <xsd:element name="category" minOccurs="0" maxOccurs="1" type="xsd:string" ma:index="9"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BE5B7CA-0BB9-4A0C-A61E-227349C69348}">
  <ds:schemaRefs>
    <ds:schemaRef ds:uri="http://schemas.microsoft.com/office/2006/metadata/properties"/>
    <ds:schemaRef ds:uri="811ad74c-a2cf-4139-a210-ca751d549466"/>
  </ds:schemaRefs>
</ds:datastoreItem>
</file>

<file path=customXml/itemProps2.xml><?xml version="1.0" encoding="utf-8"?>
<ds:datastoreItem xmlns:ds="http://schemas.openxmlformats.org/officeDocument/2006/customXml" ds:itemID="{E53EB0E9-2B40-44C6-97F0-F8B7047E5148}">
  <ds:schemaRefs>
    <ds:schemaRef ds:uri="http://schemas.microsoft.com/sharepoint/v3/contenttype/forms"/>
  </ds:schemaRefs>
</ds:datastoreItem>
</file>

<file path=customXml/itemProps3.xml><?xml version="1.0" encoding="utf-8"?>
<ds:datastoreItem xmlns:ds="http://schemas.openxmlformats.org/officeDocument/2006/customXml" ds:itemID="{F9CD2BF5-E57A-4E15-B469-B1EDB0BE1B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1ad74c-a2cf-4139-a210-ca751d54946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2237</TotalTime>
  <Words>579</Words>
  <Application>Microsoft Office PowerPoint</Application>
  <PresentationFormat>On-screen Show (4:3)</PresentationFormat>
  <Paragraphs>75</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English Master</vt:lpstr>
      <vt:lpstr>1_Arabic Master</vt:lpstr>
      <vt:lpstr>Slide 1</vt:lpstr>
      <vt:lpstr>عن آسك زاد</vt:lpstr>
      <vt:lpstr>خصائص آسك زاد</vt:lpstr>
      <vt:lpstr>المكتبة الرقمية تتكون من أربع مكتبات</vt:lpstr>
      <vt:lpstr>Slide 5</vt:lpstr>
      <vt:lpstr>Slide 6</vt:lpstr>
      <vt:lpstr>عنوان موقع آسك زاد</vt:lpstr>
      <vt:lpstr>الصفحة الرئيسة</vt:lpstr>
      <vt:lpstr>نافدة البحث البسيط</vt:lpstr>
      <vt:lpstr>البحث المتقدم : خيارات الربط البولياني</vt:lpstr>
      <vt:lpstr>Slide 11</vt:lpstr>
      <vt:lpstr>نتائج البحث عن مدينة الرياض</vt:lpstr>
      <vt:lpstr>البيانات الببليوجرافية للكتاب </vt:lpstr>
      <vt:lpstr>قائمة المحتويات</vt:lpstr>
      <vt:lpstr>النص الكامل للوثيقة </vt:lpstr>
      <vt:lpstr>التصفح بالعنوان أو المؤلف أو الناشر أو الموضوع</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Hosam Al Mohammad</dc:creator>
  <cp:lastModifiedBy>mabdulrahman</cp:lastModifiedBy>
  <cp:revision>180</cp:revision>
  <dcterms:created xsi:type="dcterms:W3CDTF">2009-10-14T09:03:05Z</dcterms:created>
  <dcterms:modified xsi:type="dcterms:W3CDTF">2013-03-16T02:11:27Z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0x010100CB2BD80B7B1DFE40A145A2E768423EEF</vt:lpwstr>
  </property>
</Properties>
</file>