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theme/theme2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80" r:id="rId10"/>
    <p:sldMasterId id="2147483804" r:id="rId11"/>
    <p:sldMasterId id="2147483816" r:id="rId12"/>
    <p:sldMasterId id="2147483828" r:id="rId13"/>
    <p:sldMasterId id="2147483840" r:id="rId14"/>
    <p:sldMasterId id="2147483852" r:id="rId15"/>
    <p:sldMasterId id="2147483864" r:id="rId16"/>
    <p:sldMasterId id="2147483876" r:id="rId17"/>
    <p:sldMasterId id="2147483888" r:id="rId18"/>
    <p:sldMasterId id="2147483900" r:id="rId19"/>
    <p:sldMasterId id="2147483912" r:id="rId20"/>
    <p:sldMasterId id="2147483924" r:id="rId21"/>
    <p:sldMasterId id="2147483936" r:id="rId22"/>
  </p:sldMasterIdLst>
  <p:notesMasterIdLst>
    <p:notesMasterId r:id="rId45"/>
  </p:notesMasterIdLst>
  <p:sldIdLst>
    <p:sldId id="258" r:id="rId23"/>
    <p:sldId id="259" r:id="rId24"/>
    <p:sldId id="260" r:id="rId25"/>
    <p:sldId id="261" r:id="rId26"/>
    <p:sldId id="262" r:id="rId27"/>
    <p:sldId id="263" r:id="rId28"/>
    <p:sldId id="264" r:id="rId29"/>
    <p:sldId id="265" r:id="rId30"/>
    <p:sldId id="266" r:id="rId31"/>
    <p:sldId id="268" r:id="rId32"/>
    <p:sldId id="270" r:id="rId33"/>
    <p:sldId id="271" r:id="rId34"/>
    <p:sldId id="272" r:id="rId35"/>
    <p:sldId id="273" r:id="rId36"/>
    <p:sldId id="274" r:id="rId37"/>
    <p:sldId id="275" r:id="rId38"/>
    <p:sldId id="276" r:id="rId39"/>
    <p:sldId id="277" r:id="rId40"/>
    <p:sldId id="278" r:id="rId41"/>
    <p:sldId id="279" r:id="rId42"/>
    <p:sldId id="280" r:id="rId43"/>
    <p:sldId id="281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4.xml"/><Relationship Id="rId39" Type="http://schemas.openxmlformats.org/officeDocument/2006/relationships/slide" Target="slides/slide17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2.xml"/><Relationship Id="rId42" Type="http://schemas.openxmlformats.org/officeDocument/2006/relationships/slide" Target="slides/slide20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2.xml"/><Relationship Id="rId32" Type="http://schemas.openxmlformats.org/officeDocument/2006/relationships/slide" Target="slides/slide10.xml"/><Relationship Id="rId37" Type="http://schemas.openxmlformats.org/officeDocument/2006/relationships/slide" Target="slides/slide15.xml"/><Relationship Id="rId40" Type="http://schemas.openxmlformats.org/officeDocument/2006/relationships/slide" Target="slides/slide18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1.xml"/><Relationship Id="rId28" Type="http://schemas.openxmlformats.org/officeDocument/2006/relationships/slide" Target="slides/slide6.xml"/><Relationship Id="rId36" Type="http://schemas.openxmlformats.org/officeDocument/2006/relationships/slide" Target="slides/slide14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9.xml"/><Relationship Id="rId44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5.xml"/><Relationship Id="rId30" Type="http://schemas.openxmlformats.org/officeDocument/2006/relationships/slide" Target="slides/slide8.xml"/><Relationship Id="rId35" Type="http://schemas.openxmlformats.org/officeDocument/2006/relationships/slide" Target="slides/slide13.xml"/><Relationship Id="rId43" Type="http://schemas.openxmlformats.org/officeDocument/2006/relationships/slide" Target="slides/slide21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3.xml"/><Relationship Id="rId33" Type="http://schemas.openxmlformats.org/officeDocument/2006/relationships/slide" Target="slides/slide11.xml"/><Relationship Id="rId38" Type="http://schemas.openxmlformats.org/officeDocument/2006/relationships/slide" Target="slides/slide16.xml"/><Relationship Id="rId46" Type="http://schemas.openxmlformats.org/officeDocument/2006/relationships/presProps" Target="presProps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BA3038-2D6B-43E7-A37E-DC8D600E4398}" type="datetimeFigureOut">
              <a:rPr lang="en-US" smtClean="0"/>
              <a:t>9/20/2014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FA7CC0-B2F2-4A87-BAB4-3022165CD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012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By contrast, the new strain of H1N1 appears to have originated via antigenic shift in Mexican pigs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6A3512C-42A7-4D0B-B0FD-2B250C2B4634}" type="slidenum">
              <a:rPr lang="en-US">
                <a:solidFill>
                  <a:prstClr val="black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712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68F10-F47C-45C6-ADDB-56451EF4DED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ADB85-0897-4ED2-A152-730D9F352F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581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DF9EF-8BC5-4C43-B961-B01F84D5BFE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08876-60CE-4601-AA8C-CE52051366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2152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68F10-F47C-45C6-ADDB-56451EF4DED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ADB85-0897-4ED2-A152-730D9F352F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39014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6AF6C-D512-4FA8-A5EE-3382274F0E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CC13B-4D41-42DF-8B94-4A261DC311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85275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7E507-6F74-4A4B-8539-F144A8D30EE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7513B-351E-4E53-B398-F2CBE5A6EC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18017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89A32-2E22-4D99-8981-0D0DFB4E66B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8EB7B-76D0-4A91-BCAF-8BA0418D2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55134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B0FDE-734C-4D55-9EE5-467F6F6512C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7661B-5E27-4798-8DD1-B7A2A624B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19120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A962E-95C3-4B3F-A9D3-9A64F6C9A87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E470D-6644-445D-9FA2-C3FF923240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751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02905-7B13-4E8D-B9D5-FD84414A171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215D4-51AA-48B7-8835-B13A19DD2E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02687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63D9D-A0D7-4823-BD89-85C9C297305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FF5E1-DC25-407E-8D1B-0E6FA13BA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68268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16B5D-CEBF-4265-AC6F-8498A7AFD94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9FC81-FEC1-4455-91F4-19F9C82B5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40633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DF9EF-8BC5-4C43-B961-B01F84D5BFE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08876-60CE-4601-AA8C-CE52051366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772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FA223-4DF0-41BF-BB26-25243801E13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EDF87-2DEE-4656-9893-C5458FC264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96603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FA223-4DF0-41BF-BB26-25243801E13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EDF87-2DEE-4656-9893-C5458FC264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66382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68F10-F47C-45C6-ADDB-56451EF4DED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ADB85-0897-4ED2-A152-730D9F352F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99733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6AF6C-D512-4FA8-A5EE-3382274F0E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CC13B-4D41-42DF-8B94-4A261DC311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20497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7E507-6F74-4A4B-8539-F144A8D30EE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7513B-351E-4E53-B398-F2CBE5A6EC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26533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89A32-2E22-4D99-8981-0D0DFB4E66B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8EB7B-76D0-4A91-BCAF-8BA0418D2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16826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B0FDE-734C-4D55-9EE5-467F6F6512C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7661B-5E27-4798-8DD1-B7A2A624B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43327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A962E-95C3-4B3F-A9D3-9A64F6C9A87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E470D-6644-445D-9FA2-C3FF923240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55242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02905-7B13-4E8D-B9D5-FD84414A171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215D4-51AA-48B7-8835-B13A19DD2E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08672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63D9D-A0D7-4823-BD89-85C9C297305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FF5E1-DC25-407E-8D1B-0E6FA13BA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93355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16B5D-CEBF-4265-AC6F-8498A7AFD94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9FC81-FEC1-4455-91F4-19F9C82B5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618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68F10-F47C-45C6-ADDB-56451EF4DED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ADB85-0897-4ED2-A152-730D9F352F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6437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DF9EF-8BC5-4C43-B961-B01F84D5BFE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08876-60CE-4601-AA8C-CE52051366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25127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FA223-4DF0-41BF-BB26-25243801E13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EDF87-2DEE-4656-9893-C5458FC264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62241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68F10-F47C-45C6-ADDB-56451EF4DED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ADB85-0897-4ED2-A152-730D9F352F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5090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6AF6C-D512-4FA8-A5EE-3382274F0E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CC13B-4D41-42DF-8B94-4A261DC311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44252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7E507-6F74-4A4B-8539-F144A8D30EE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7513B-351E-4E53-B398-F2CBE5A6EC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02530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89A32-2E22-4D99-8981-0D0DFB4E66B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8EB7B-76D0-4A91-BCAF-8BA0418D2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30298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B0FDE-734C-4D55-9EE5-467F6F6512C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7661B-5E27-4798-8DD1-B7A2A624B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36378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A962E-95C3-4B3F-A9D3-9A64F6C9A87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E470D-6644-445D-9FA2-C3FF923240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10738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02905-7B13-4E8D-B9D5-FD84414A171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215D4-51AA-48B7-8835-B13A19DD2E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26382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63D9D-A0D7-4823-BD89-85C9C297305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FF5E1-DC25-407E-8D1B-0E6FA13BA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776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6AF6C-D512-4FA8-A5EE-3382274F0E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CC13B-4D41-42DF-8B94-4A261DC311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6696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16B5D-CEBF-4265-AC6F-8498A7AFD94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9FC81-FEC1-4455-91F4-19F9C82B5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39792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DF9EF-8BC5-4C43-B961-B01F84D5BFE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08876-60CE-4601-AA8C-CE52051366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89572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FA223-4DF0-41BF-BB26-25243801E13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EDF87-2DEE-4656-9893-C5458FC264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0871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68F10-F47C-45C6-ADDB-56451EF4DED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ADB85-0897-4ED2-A152-730D9F352F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16325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6AF6C-D512-4FA8-A5EE-3382274F0E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CC13B-4D41-42DF-8B94-4A261DC311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58733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7E507-6F74-4A4B-8539-F144A8D30EE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7513B-351E-4E53-B398-F2CBE5A6EC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4251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89A32-2E22-4D99-8981-0D0DFB4E66B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8EB7B-76D0-4A91-BCAF-8BA0418D2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03908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B0FDE-734C-4D55-9EE5-467F6F6512C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7661B-5E27-4798-8DD1-B7A2A624B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1849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A962E-95C3-4B3F-A9D3-9A64F6C9A87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E470D-6644-445D-9FA2-C3FF923240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1280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02905-7B13-4E8D-B9D5-FD84414A171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215D4-51AA-48B7-8835-B13A19DD2E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200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7E507-6F74-4A4B-8539-F144A8D30EE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7513B-351E-4E53-B398-F2CBE5A6EC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98222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63D9D-A0D7-4823-BD89-85C9C297305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FF5E1-DC25-407E-8D1B-0E6FA13BA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29436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16B5D-CEBF-4265-AC6F-8498A7AFD94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9FC81-FEC1-4455-91F4-19F9C82B5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60134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DF9EF-8BC5-4C43-B961-B01F84D5BFE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08876-60CE-4601-AA8C-CE52051366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7303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FA223-4DF0-41BF-BB26-25243801E13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EDF87-2DEE-4656-9893-C5458FC264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59726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68F10-F47C-45C6-ADDB-56451EF4DED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ADB85-0897-4ED2-A152-730D9F352F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76799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6AF6C-D512-4FA8-A5EE-3382274F0E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CC13B-4D41-42DF-8B94-4A261DC311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82886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7E507-6F74-4A4B-8539-F144A8D30EE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7513B-351E-4E53-B398-F2CBE5A6EC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17588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89A32-2E22-4D99-8981-0D0DFB4E66B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8EB7B-76D0-4A91-BCAF-8BA0418D2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62560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B0FDE-734C-4D55-9EE5-467F6F6512C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7661B-5E27-4798-8DD1-B7A2A624B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29748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A962E-95C3-4B3F-A9D3-9A64F6C9A87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E470D-6644-445D-9FA2-C3FF923240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9587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89A32-2E22-4D99-8981-0D0DFB4E66B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8EB7B-76D0-4A91-BCAF-8BA0418D2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73052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02905-7B13-4E8D-B9D5-FD84414A171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215D4-51AA-48B7-8835-B13A19DD2E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19022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63D9D-A0D7-4823-BD89-85C9C297305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FF5E1-DC25-407E-8D1B-0E6FA13BA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76876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16B5D-CEBF-4265-AC6F-8498A7AFD94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9FC81-FEC1-4455-91F4-19F9C82B5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13153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DF9EF-8BC5-4C43-B961-B01F84D5BFE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08876-60CE-4601-AA8C-CE52051366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02738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FA223-4DF0-41BF-BB26-25243801E13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EDF87-2DEE-4656-9893-C5458FC264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55535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68F10-F47C-45C6-ADDB-56451EF4DED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ADB85-0897-4ED2-A152-730D9F352F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8862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6AF6C-D512-4FA8-A5EE-3382274F0E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CC13B-4D41-42DF-8B94-4A261DC311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59647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7E507-6F74-4A4B-8539-F144A8D30EE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7513B-351E-4E53-B398-F2CBE5A6EC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71065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89A32-2E22-4D99-8981-0D0DFB4E66B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8EB7B-76D0-4A91-BCAF-8BA0418D2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151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B0FDE-734C-4D55-9EE5-467F6F6512C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7661B-5E27-4798-8DD1-B7A2A624B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6205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B0FDE-734C-4D55-9EE5-467F6F6512C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7661B-5E27-4798-8DD1-B7A2A624B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96548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A962E-95C3-4B3F-A9D3-9A64F6C9A87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E470D-6644-445D-9FA2-C3FF923240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52042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02905-7B13-4E8D-B9D5-FD84414A171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215D4-51AA-48B7-8835-B13A19DD2E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03479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63D9D-A0D7-4823-BD89-85C9C297305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FF5E1-DC25-407E-8D1B-0E6FA13BA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18139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16B5D-CEBF-4265-AC6F-8498A7AFD94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9FC81-FEC1-4455-91F4-19F9C82B5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17844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DF9EF-8BC5-4C43-B961-B01F84D5BFE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08876-60CE-4601-AA8C-CE52051366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45913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FA223-4DF0-41BF-BB26-25243801E13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EDF87-2DEE-4656-9893-C5458FC264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40803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68F10-F47C-45C6-ADDB-56451EF4DED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ADB85-0897-4ED2-A152-730D9F352F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15579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6AF6C-D512-4FA8-A5EE-3382274F0E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CC13B-4D41-42DF-8B94-4A261DC311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81050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7E507-6F74-4A4B-8539-F144A8D30EE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7513B-351E-4E53-B398-F2CBE5A6EC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52528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89A32-2E22-4D99-8981-0D0DFB4E66B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8EB7B-76D0-4A91-BCAF-8BA0418D2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3151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A962E-95C3-4B3F-A9D3-9A64F6C9A87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E470D-6644-445D-9FA2-C3FF923240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78315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B0FDE-734C-4D55-9EE5-467F6F6512C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7661B-5E27-4798-8DD1-B7A2A624B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23843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A962E-95C3-4B3F-A9D3-9A64F6C9A87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E470D-6644-445D-9FA2-C3FF923240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55080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02905-7B13-4E8D-B9D5-FD84414A171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215D4-51AA-48B7-8835-B13A19DD2E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02598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63D9D-A0D7-4823-BD89-85C9C297305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FF5E1-DC25-407E-8D1B-0E6FA13BA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72927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16B5D-CEBF-4265-AC6F-8498A7AFD94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9FC81-FEC1-4455-91F4-19F9C82B5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0619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DF9EF-8BC5-4C43-B961-B01F84D5BFE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08876-60CE-4601-AA8C-CE52051366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90670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FA223-4DF0-41BF-BB26-25243801E13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EDF87-2DEE-4656-9893-C5458FC264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41037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68F10-F47C-45C6-ADDB-56451EF4DED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ADB85-0897-4ED2-A152-730D9F352F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60906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6AF6C-D512-4FA8-A5EE-3382274F0E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CC13B-4D41-42DF-8B94-4A261DC311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83496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7E507-6F74-4A4B-8539-F144A8D30EE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7513B-351E-4E53-B398-F2CBE5A6EC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3188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02905-7B13-4E8D-B9D5-FD84414A171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215D4-51AA-48B7-8835-B13A19DD2E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42586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89A32-2E22-4D99-8981-0D0DFB4E66B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8EB7B-76D0-4A91-BCAF-8BA0418D2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71641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B0FDE-734C-4D55-9EE5-467F6F6512C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7661B-5E27-4798-8DD1-B7A2A624B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47822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A962E-95C3-4B3F-A9D3-9A64F6C9A87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E470D-6644-445D-9FA2-C3FF923240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301161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02905-7B13-4E8D-B9D5-FD84414A171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215D4-51AA-48B7-8835-B13A19DD2E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63799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63D9D-A0D7-4823-BD89-85C9C297305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FF5E1-DC25-407E-8D1B-0E6FA13BA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654175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16B5D-CEBF-4265-AC6F-8498A7AFD94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9FC81-FEC1-4455-91F4-19F9C82B5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98756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DF9EF-8BC5-4C43-B961-B01F84D5BFE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08876-60CE-4601-AA8C-CE52051366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398370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FA223-4DF0-41BF-BB26-25243801E13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EDF87-2DEE-4656-9893-C5458FC264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41809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68F10-F47C-45C6-ADDB-56451EF4DED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ADB85-0897-4ED2-A152-730D9F352F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958100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6AF6C-D512-4FA8-A5EE-3382274F0E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CC13B-4D41-42DF-8B94-4A261DC311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5433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63D9D-A0D7-4823-BD89-85C9C297305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FF5E1-DC25-407E-8D1B-0E6FA13BA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399163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7E507-6F74-4A4B-8539-F144A8D30EE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7513B-351E-4E53-B398-F2CBE5A6EC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567335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89A32-2E22-4D99-8981-0D0DFB4E66B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8EB7B-76D0-4A91-BCAF-8BA0418D2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72204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B0FDE-734C-4D55-9EE5-467F6F6512C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7661B-5E27-4798-8DD1-B7A2A624B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082876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A962E-95C3-4B3F-A9D3-9A64F6C9A87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E470D-6644-445D-9FA2-C3FF923240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391459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02905-7B13-4E8D-B9D5-FD84414A171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215D4-51AA-48B7-8835-B13A19DD2E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602789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63D9D-A0D7-4823-BD89-85C9C297305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FF5E1-DC25-407E-8D1B-0E6FA13BA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750598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16B5D-CEBF-4265-AC6F-8498A7AFD94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9FC81-FEC1-4455-91F4-19F9C82B5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087469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DF9EF-8BC5-4C43-B961-B01F84D5BFE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08876-60CE-4601-AA8C-CE52051366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67910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FA223-4DF0-41BF-BB26-25243801E13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EDF87-2DEE-4656-9893-C5458FC264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149177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68F10-F47C-45C6-ADDB-56451EF4DED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ADB85-0897-4ED2-A152-730D9F352F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930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6AF6C-D512-4FA8-A5EE-3382274F0E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CC13B-4D41-42DF-8B94-4A261DC311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3870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16B5D-CEBF-4265-AC6F-8498A7AFD94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9FC81-FEC1-4455-91F4-19F9C82B5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31346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6AF6C-D512-4FA8-A5EE-3382274F0E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CC13B-4D41-42DF-8B94-4A261DC311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810757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7E507-6F74-4A4B-8539-F144A8D30EE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7513B-351E-4E53-B398-F2CBE5A6EC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62159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89A32-2E22-4D99-8981-0D0DFB4E66B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8EB7B-76D0-4A91-BCAF-8BA0418D2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756854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B0FDE-734C-4D55-9EE5-467F6F6512C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7661B-5E27-4798-8DD1-B7A2A624B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928551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A962E-95C3-4B3F-A9D3-9A64F6C9A87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E470D-6644-445D-9FA2-C3FF923240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726143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02905-7B13-4E8D-B9D5-FD84414A171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215D4-51AA-48B7-8835-B13A19DD2E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081005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63D9D-A0D7-4823-BD89-85C9C297305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FF5E1-DC25-407E-8D1B-0E6FA13BA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859227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16B5D-CEBF-4265-AC6F-8498A7AFD94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9FC81-FEC1-4455-91F4-19F9C82B5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702237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DF9EF-8BC5-4C43-B961-B01F84D5BFE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08876-60CE-4601-AA8C-CE52051366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710480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FA223-4DF0-41BF-BB26-25243801E13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EDF87-2DEE-4656-9893-C5458FC264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4637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DF9EF-8BC5-4C43-B961-B01F84D5BFE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08876-60CE-4601-AA8C-CE52051366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15456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68F10-F47C-45C6-ADDB-56451EF4DED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ADB85-0897-4ED2-A152-730D9F352F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540870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6AF6C-D512-4FA8-A5EE-3382274F0E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CC13B-4D41-42DF-8B94-4A261DC311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805777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7E507-6F74-4A4B-8539-F144A8D30EE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7513B-351E-4E53-B398-F2CBE5A6EC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851096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89A32-2E22-4D99-8981-0D0DFB4E66B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8EB7B-76D0-4A91-BCAF-8BA0418D2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738957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B0FDE-734C-4D55-9EE5-467F6F6512C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7661B-5E27-4798-8DD1-B7A2A624B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036609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A962E-95C3-4B3F-A9D3-9A64F6C9A87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E470D-6644-445D-9FA2-C3FF923240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19407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02905-7B13-4E8D-B9D5-FD84414A171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215D4-51AA-48B7-8835-B13A19DD2E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686574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63D9D-A0D7-4823-BD89-85C9C297305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FF5E1-DC25-407E-8D1B-0E6FA13BA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47741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16B5D-CEBF-4265-AC6F-8498A7AFD94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9FC81-FEC1-4455-91F4-19F9C82B5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620811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DF9EF-8BC5-4C43-B961-B01F84D5BFE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08876-60CE-4601-AA8C-CE52051366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4776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FA223-4DF0-41BF-BB26-25243801E13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EDF87-2DEE-4656-9893-C5458FC264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562048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FA223-4DF0-41BF-BB26-25243801E13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EDF87-2DEE-4656-9893-C5458FC264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931249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68F10-F47C-45C6-ADDB-56451EF4DED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ADB85-0897-4ED2-A152-730D9F352F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343645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6AF6C-D512-4FA8-A5EE-3382274F0E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CC13B-4D41-42DF-8B94-4A261DC311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514817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7E507-6F74-4A4B-8539-F144A8D30EE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7513B-351E-4E53-B398-F2CBE5A6EC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33587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89A32-2E22-4D99-8981-0D0DFB4E66B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8EB7B-76D0-4A91-BCAF-8BA0418D2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17473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B0FDE-734C-4D55-9EE5-467F6F6512C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7661B-5E27-4798-8DD1-B7A2A624B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766977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A962E-95C3-4B3F-A9D3-9A64F6C9A87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E470D-6644-445D-9FA2-C3FF923240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33653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02905-7B13-4E8D-B9D5-FD84414A171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215D4-51AA-48B7-8835-B13A19DD2E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205413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63D9D-A0D7-4823-BD89-85C9C297305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FF5E1-DC25-407E-8D1B-0E6FA13BA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877514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16B5D-CEBF-4265-AC6F-8498A7AFD94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9FC81-FEC1-4455-91F4-19F9C82B5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6265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68F10-F47C-45C6-ADDB-56451EF4DED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ADB85-0897-4ED2-A152-730D9F352F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049798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DF9EF-8BC5-4C43-B961-B01F84D5BFE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08876-60CE-4601-AA8C-CE52051366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333338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FA223-4DF0-41BF-BB26-25243801E13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EDF87-2DEE-4656-9893-C5458FC264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407849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68F10-F47C-45C6-ADDB-56451EF4DED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ADB85-0897-4ED2-A152-730D9F352F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37695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6AF6C-D512-4FA8-A5EE-3382274F0E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CC13B-4D41-42DF-8B94-4A261DC311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330172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7E507-6F74-4A4B-8539-F144A8D30EE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7513B-351E-4E53-B398-F2CBE5A6EC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582153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89A32-2E22-4D99-8981-0D0DFB4E66B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8EB7B-76D0-4A91-BCAF-8BA0418D2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114415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B0FDE-734C-4D55-9EE5-467F6F6512C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7661B-5E27-4798-8DD1-B7A2A624B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920823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A962E-95C3-4B3F-A9D3-9A64F6C9A87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E470D-6644-445D-9FA2-C3FF923240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126978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02905-7B13-4E8D-B9D5-FD84414A171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215D4-51AA-48B7-8835-B13A19DD2E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668660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63D9D-A0D7-4823-BD89-85C9C297305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FF5E1-DC25-407E-8D1B-0E6FA13BA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6562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6AF6C-D512-4FA8-A5EE-3382274F0E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CC13B-4D41-42DF-8B94-4A261DC311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888702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16B5D-CEBF-4265-AC6F-8498A7AFD94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9FC81-FEC1-4455-91F4-19F9C82B5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005249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DF9EF-8BC5-4C43-B961-B01F84D5BFE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08876-60CE-4601-AA8C-CE52051366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26648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FA223-4DF0-41BF-BB26-25243801E13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EDF87-2DEE-4656-9893-C5458FC264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8094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7E507-6F74-4A4B-8539-F144A8D30EE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7513B-351E-4E53-B398-F2CBE5A6EC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6115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89A32-2E22-4D99-8981-0D0DFB4E66B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8EB7B-76D0-4A91-BCAF-8BA0418D2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2648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B0FDE-734C-4D55-9EE5-467F6F6512C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7661B-5E27-4798-8DD1-B7A2A624B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6518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A962E-95C3-4B3F-A9D3-9A64F6C9A87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E470D-6644-445D-9FA2-C3FF923240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4117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02905-7B13-4E8D-B9D5-FD84414A171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215D4-51AA-48B7-8835-B13A19DD2E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468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7E507-6F74-4A4B-8539-F144A8D30EE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7513B-351E-4E53-B398-F2CBE5A6EC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9399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63D9D-A0D7-4823-BD89-85C9C297305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FF5E1-DC25-407E-8D1B-0E6FA13BA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5772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16B5D-CEBF-4265-AC6F-8498A7AFD94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9FC81-FEC1-4455-91F4-19F9C82B5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0491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DF9EF-8BC5-4C43-B961-B01F84D5BFE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08876-60CE-4601-AA8C-CE52051366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3723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FA223-4DF0-41BF-BB26-25243801E13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EDF87-2DEE-4656-9893-C5458FC264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5752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68F10-F47C-45C6-ADDB-56451EF4DED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ADB85-0897-4ED2-A152-730D9F352F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309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6AF6C-D512-4FA8-A5EE-3382274F0E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CC13B-4D41-42DF-8B94-4A261DC311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2363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7E507-6F74-4A4B-8539-F144A8D30EE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7513B-351E-4E53-B398-F2CBE5A6EC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0684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89A32-2E22-4D99-8981-0D0DFB4E66B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8EB7B-76D0-4A91-BCAF-8BA0418D2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6277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B0FDE-734C-4D55-9EE5-467F6F6512C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7661B-5E27-4798-8DD1-B7A2A624B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8102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A962E-95C3-4B3F-A9D3-9A64F6C9A87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E470D-6644-445D-9FA2-C3FF923240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89A32-2E22-4D99-8981-0D0DFB4E66B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8EB7B-76D0-4A91-BCAF-8BA0418D2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502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02905-7B13-4E8D-B9D5-FD84414A171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215D4-51AA-48B7-8835-B13A19DD2E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0027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63D9D-A0D7-4823-BD89-85C9C297305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FF5E1-DC25-407E-8D1B-0E6FA13BA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3273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16B5D-CEBF-4265-AC6F-8498A7AFD94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9FC81-FEC1-4455-91F4-19F9C82B5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1184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DF9EF-8BC5-4C43-B961-B01F84D5BFE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08876-60CE-4601-AA8C-CE52051366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5382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FA223-4DF0-41BF-BB26-25243801E13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EDF87-2DEE-4656-9893-C5458FC264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5969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68F10-F47C-45C6-ADDB-56451EF4DED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ADB85-0897-4ED2-A152-730D9F352F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4281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6AF6C-D512-4FA8-A5EE-3382274F0E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CC13B-4D41-42DF-8B94-4A261DC311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7371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7E507-6F74-4A4B-8539-F144A8D30EE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7513B-351E-4E53-B398-F2CBE5A6EC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1125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89A32-2E22-4D99-8981-0D0DFB4E66B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8EB7B-76D0-4A91-BCAF-8BA0418D2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7861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B0FDE-734C-4D55-9EE5-467F6F6512C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7661B-5E27-4798-8DD1-B7A2A624B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801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B0FDE-734C-4D55-9EE5-467F6F6512C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7661B-5E27-4798-8DD1-B7A2A624B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3549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A962E-95C3-4B3F-A9D3-9A64F6C9A87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E470D-6644-445D-9FA2-C3FF923240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32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02905-7B13-4E8D-B9D5-FD84414A171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215D4-51AA-48B7-8835-B13A19DD2E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6665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63D9D-A0D7-4823-BD89-85C9C297305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FF5E1-DC25-407E-8D1B-0E6FA13BA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999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16B5D-CEBF-4265-AC6F-8498A7AFD94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9FC81-FEC1-4455-91F4-19F9C82B5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898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DF9EF-8BC5-4C43-B961-B01F84D5BFE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08876-60CE-4601-AA8C-CE52051366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3929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FA223-4DF0-41BF-BB26-25243801E13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EDF87-2DEE-4656-9893-C5458FC264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4280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68F10-F47C-45C6-ADDB-56451EF4DED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ADB85-0897-4ED2-A152-730D9F352F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0790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6AF6C-D512-4FA8-A5EE-3382274F0E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CC13B-4D41-42DF-8B94-4A261DC311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6266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7E507-6F74-4A4B-8539-F144A8D30EE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7513B-351E-4E53-B398-F2CBE5A6EC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2947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89A32-2E22-4D99-8981-0D0DFB4E66B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8EB7B-76D0-4A91-BCAF-8BA0418D2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42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A962E-95C3-4B3F-A9D3-9A64F6C9A87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E470D-6644-445D-9FA2-C3FF923240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06036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B0FDE-734C-4D55-9EE5-467F6F6512C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7661B-5E27-4798-8DD1-B7A2A624B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1076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A962E-95C3-4B3F-A9D3-9A64F6C9A87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E470D-6644-445D-9FA2-C3FF923240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73352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02905-7B13-4E8D-B9D5-FD84414A171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215D4-51AA-48B7-8835-B13A19DD2E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2769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63D9D-A0D7-4823-BD89-85C9C297305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FF5E1-DC25-407E-8D1B-0E6FA13BA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72503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16B5D-CEBF-4265-AC6F-8498A7AFD94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9FC81-FEC1-4455-91F4-19F9C82B5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31347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DF9EF-8BC5-4C43-B961-B01F84D5BFE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08876-60CE-4601-AA8C-CE52051366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3711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FA223-4DF0-41BF-BB26-25243801E13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EDF87-2DEE-4656-9893-C5458FC264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3917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68F10-F47C-45C6-ADDB-56451EF4DED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ADB85-0897-4ED2-A152-730D9F352F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47641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6AF6C-D512-4FA8-A5EE-3382274F0E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CC13B-4D41-42DF-8B94-4A261DC311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81038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7E507-6F74-4A4B-8539-F144A8D30EE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7513B-351E-4E53-B398-F2CBE5A6EC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043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02905-7B13-4E8D-B9D5-FD84414A171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215D4-51AA-48B7-8835-B13A19DD2E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70022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89A32-2E22-4D99-8981-0D0DFB4E66B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8EB7B-76D0-4A91-BCAF-8BA0418D2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14449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B0FDE-734C-4D55-9EE5-467F6F6512C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7661B-5E27-4798-8DD1-B7A2A624B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44728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A962E-95C3-4B3F-A9D3-9A64F6C9A87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E470D-6644-445D-9FA2-C3FF923240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7020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02905-7B13-4E8D-B9D5-FD84414A171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215D4-51AA-48B7-8835-B13A19DD2E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6781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63D9D-A0D7-4823-BD89-85C9C297305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FF5E1-DC25-407E-8D1B-0E6FA13BA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27846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16B5D-CEBF-4265-AC6F-8498A7AFD94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9FC81-FEC1-4455-91F4-19F9C82B5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95059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DF9EF-8BC5-4C43-B961-B01F84D5BFE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08876-60CE-4601-AA8C-CE52051366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76473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FA223-4DF0-41BF-BB26-25243801E13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EDF87-2DEE-4656-9893-C5458FC264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08506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68F10-F47C-45C6-ADDB-56451EF4DED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ADB85-0897-4ED2-A152-730D9F352F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7244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6AF6C-D512-4FA8-A5EE-3382274F0E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CC13B-4D41-42DF-8B94-4A261DC311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183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63D9D-A0D7-4823-BD89-85C9C297305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FF5E1-DC25-407E-8D1B-0E6FA13BA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39867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7E507-6F74-4A4B-8539-F144A8D30EE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7513B-351E-4E53-B398-F2CBE5A6EC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8770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89A32-2E22-4D99-8981-0D0DFB4E66B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8EB7B-76D0-4A91-BCAF-8BA0418D2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95421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B0FDE-734C-4D55-9EE5-467F6F6512C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7661B-5E27-4798-8DD1-B7A2A624B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46626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A962E-95C3-4B3F-A9D3-9A64F6C9A87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E470D-6644-445D-9FA2-C3FF923240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7235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02905-7B13-4E8D-B9D5-FD84414A171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215D4-51AA-48B7-8835-B13A19DD2E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7826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63D9D-A0D7-4823-BD89-85C9C297305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FF5E1-DC25-407E-8D1B-0E6FA13BA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57580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16B5D-CEBF-4265-AC6F-8498A7AFD94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9FC81-FEC1-4455-91F4-19F9C82B5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46453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DF9EF-8BC5-4C43-B961-B01F84D5BFE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08876-60CE-4601-AA8C-CE52051366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91393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FA223-4DF0-41BF-BB26-25243801E13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EDF87-2DEE-4656-9893-C5458FC264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00284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68F10-F47C-45C6-ADDB-56451EF4DED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ADB85-0897-4ED2-A152-730D9F352F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77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16B5D-CEBF-4265-AC6F-8498A7AFD94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9FC81-FEC1-4455-91F4-19F9C82B5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36203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6AF6C-D512-4FA8-A5EE-3382274F0E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CC13B-4D41-42DF-8B94-4A261DC311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85274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7E507-6F74-4A4B-8539-F144A8D30EE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7513B-351E-4E53-B398-F2CBE5A6EC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5297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89A32-2E22-4D99-8981-0D0DFB4E66B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8EB7B-76D0-4A91-BCAF-8BA0418D2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09887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B0FDE-734C-4D55-9EE5-467F6F6512C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7661B-5E27-4798-8DD1-B7A2A624B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69141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A962E-95C3-4B3F-A9D3-9A64F6C9A87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E470D-6644-445D-9FA2-C3FF923240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8530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02905-7B13-4E8D-B9D5-FD84414A171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215D4-51AA-48B7-8835-B13A19DD2E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48687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63D9D-A0D7-4823-BD89-85C9C297305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FF5E1-DC25-407E-8D1B-0E6FA13BA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1719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16B5D-CEBF-4265-AC6F-8498A7AFD94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9FC81-FEC1-4455-91F4-19F9C82B5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45564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DF9EF-8BC5-4C43-B961-B01F84D5BFE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08876-60CE-4601-AA8C-CE52051366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3706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FA223-4DF0-41BF-BB26-25243801E13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EDF87-2DEE-4656-9893-C5458FC264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624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25AD866-5776-4569-9863-A6B14E163C8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C7BEB9-AB74-4164-9EC7-199FBD1801A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787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25AD866-5776-4569-9863-A6B14E163C8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C7BEB9-AB74-4164-9EC7-199FBD1801A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131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25AD866-5776-4569-9863-A6B14E163C8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C7BEB9-AB74-4164-9EC7-199FBD1801A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326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25AD866-5776-4569-9863-A6B14E163C8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C7BEB9-AB74-4164-9EC7-199FBD1801A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020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25AD866-5776-4569-9863-A6B14E163C8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C7BEB9-AB74-4164-9EC7-199FBD1801A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050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25AD866-5776-4569-9863-A6B14E163C8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C7BEB9-AB74-4164-9EC7-199FBD1801A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970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25AD866-5776-4569-9863-A6B14E163C8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C7BEB9-AB74-4164-9EC7-199FBD1801A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659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25AD866-5776-4569-9863-A6B14E163C8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C7BEB9-AB74-4164-9EC7-199FBD1801A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8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25AD866-5776-4569-9863-A6B14E163C8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C7BEB9-AB74-4164-9EC7-199FBD1801A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166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25AD866-5776-4569-9863-A6B14E163C8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C7BEB9-AB74-4164-9EC7-199FBD1801A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887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25AD866-5776-4569-9863-A6B14E163C8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C7BEB9-AB74-4164-9EC7-199FBD1801A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15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25AD866-5776-4569-9863-A6B14E163C8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C7BEB9-AB74-4164-9EC7-199FBD1801A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37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25AD866-5776-4569-9863-A6B14E163C8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C7BEB9-AB74-4164-9EC7-199FBD1801A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136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25AD866-5776-4569-9863-A6B14E163C8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C7BEB9-AB74-4164-9EC7-199FBD1801A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40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25AD866-5776-4569-9863-A6B14E163C8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C7BEB9-AB74-4164-9EC7-199FBD1801A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41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25AD866-5776-4569-9863-A6B14E163C8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C7BEB9-AB74-4164-9EC7-199FBD1801A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668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25AD866-5776-4569-9863-A6B14E163C8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C7BEB9-AB74-4164-9EC7-199FBD1801A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391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25AD866-5776-4569-9863-A6B14E163C8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C7BEB9-AB74-4164-9EC7-199FBD1801A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616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25AD866-5776-4569-9863-A6B14E163C8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C7BEB9-AB74-4164-9EC7-199FBD1801A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116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25AD866-5776-4569-9863-A6B14E163C8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C7BEB9-AB74-4164-9EC7-199FBD1801A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058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25AD866-5776-4569-9863-A6B14E163C8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C7BEB9-AB74-4164-9EC7-199FBD1801A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15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25AD866-5776-4569-9863-A6B14E163C8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C7BEB9-AB74-4164-9EC7-199FBD1801A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286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3505200" y="4876800"/>
            <a:ext cx="539314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Influenza virus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1828800" y="5638800"/>
            <a:ext cx="8534400" cy="228600"/>
          </a:xfrm>
        </p:spPr>
        <p:txBody>
          <a:bodyPr rtlCol="0">
            <a:normAutofit fontScale="3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85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Latest flu pandemics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600201"/>
            <a:ext cx="3810000" cy="4525963"/>
          </a:xfrm>
        </p:spPr>
        <p:txBody>
          <a:bodyPr/>
          <a:lstStyle/>
          <a:p>
            <a:r>
              <a:rPr lang="en-US" smtClean="0"/>
              <a:t>An </a:t>
            </a:r>
            <a:r>
              <a:rPr lang="en-US" b="1" smtClean="0"/>
              <a:t>influenza pandemic</a:t>
            </a:r>
            <a:r>
              <a:rPr lang="en-US" smtClean="0"/>
              <a:t> is an epidemic of an influenza virus that spreads on a </a:t>
            </a:r>
            <a:r>
              <a:rPr lang="en-US" b="1" smtClean="0"/>
              <a:t>worldwide scale </a:t>
            </a:r>
            <a:r>
              <a:rPr lang="en-US" smtClean="0"/>
              <a:t>and infects a large proportion of the human population.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6833294"/>
              </p:ext>
            </p:extLst>
          </p:nvPr>
        </p:nvGraphicFramePr>
        <p:xfrm>
          <a:off x="5715000" y="1600201"/>
          <a:ext cx="4495800" cy="4389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3950"/>
                <a:gridCol w="1123950"/>
                <a:gridCol w="1123950"/>
                <a:gridCol w="1123950"/>
              </a:tblGrid>
              <a:tr h="640126">
                <a:tc>
                  <a:txBody>
                    <a:bodyPr/>
                    <a:lstStyle/>
                    <a:p>
                      <a:r>
                        <a:rPr lang="en-US" sz="1800" dirty="0"/>
                        <a:t>Name of pandemic</a:t>
                      </a: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Date</a:t>
                      </a: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Deaths</a:t>
                      </a: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Subtype involved</a:t>
                      </a:r>
                    </a:p>
                  </a:txBody>
                  <a:tcPr marT="45723" marB="45723" anchor="ctr"/>
                </a:tc>
              </a:tr>
              <a:tr h="64012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 Russian Flu</a:t>
                      </a:r>
                      <a:endParaRPr lang="en-US" sz="1800" dirty="0"/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1889–90</a:t>
                      </a: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1 million</a:t>
                      </a: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possibly H2N2</a:t>
                      </a:r>
                    </a:p>
                  </a:txBody>
                  <a:tcPr marT="45723" marB="45723" anchor="ctr"/>
                </a:tc>
              </a:tr>
              <a:tr h="640126">
                <a:tc>
                  <a:txBody>
                    <a:bodyPr/>
                    <a:lstStyle/>
                    <a:p>
                      <a:r>
                        <a:rPr lang="en-US" sz="1800" dirty="0"/>
                        <a:t>Spanish Flu</a:t>
                      </a: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1918–20</a:t>
                      </a: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50 million</a:t>
                      </a: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H1N1</a:t>
                      </a:r>
                    </a:p>
                  </a:txBody>
                  <a:tcPr marT="45723" marB="45723" anchor="ctr"/>
                </a:tc>
              </a:tr>
              <a:tr h="640126">
                <a:tc>
                  <a:txBody>
                    <a:bodyPr/>
                    <a:lstStyle/>
                    <a:p>
                      <a:r>
                        <a:rPr lang="en-US" sz="1800" dirty="0"/>
                        <a:t>Asian Flu</a:t>
                      </a: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1957–58</a:t>
                      </a: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1.5 to 2 million</a:t>
                      </a: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H2N2</a:t>
                      </a:r>
                    </a:p>
                  </a:txBody>
                  <a:tcPr marT="45723" marB="45723" anchor="ctr"/>
                </a:tc>
              </a:tr>
              <a:tr h="640126">
                <a:tc>
                  <a:txBody>
                    <a:bodyPr/>
                    <a:lstStyle/>
                    <a:p>
                      <a:r>
                        <a:rPr lang="en-US" sz="1800" dirty="0"/>
                        <a:t>Hong Kong Flu</a:t>
                      </a: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1968–69</a:t>
                      </a: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1 million</a:t>
                      </a: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H3N2</a:t>
                      </a:r>
                    </a:p>
                  </a:txBody>
                  <a:tcPr marT="45723" marB="45723" anchor="ctr"/>
                </a:tc>
              </a:tr>
              <a:tr h="1188807">
                <a:tc>
                  <a:txBody>
                    <a:bodyPr/>
                    <a:lstStyle/>
                    <a:p>
                      <a:r>
                        <a:rPr lang="en-US" sz="1800" dirty="0"/>
                        <a:t>Swine Flu</a:t>
                      </a: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As of June 25th, 2010</a:t>
                      </a: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over </a:t>
                      </a:r>
                      <a:r>
                        <a:rPr lang="en-US" sz="1800" dirty="0" smtClean="0"/>
                        <a:t>18,209</a:t>
                      </a:r>
                      <a:endParaRPr lang="en-US" sz="1800" dirty="0"/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novel H1N1</a:t>
                      </a:r>
                    </a:p>
                  </a:txBody>
                  <a:tcPr marT="45723" marB="45723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265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smtClean="0"/>
              <a:t>Influenza A subtype H5N1</a:t>
            </a:r>
            <a:br>
              <a:rPr lang="pt-BR" b="1" smtClean="0"/>
            </a:br>
            <a:r>
              <a:rPr lang="pt-BR" b="1" smtClean="0"/>
              <a:t>(Bird </a:t>
            </a:r>
            <a:r>
              <a:rPr lang="pt-BR" b="1" smtClean="0"/>
              <a:t>Flu or avian influenza virus)</a:t>
            </a:r>
            <a:endParaRPr lang="en-US" smtClean="0"/>
          </a:p>
        </p:txBody>
      </p:sp>
      <p:sp>
        <p:nvSpPr>
          <p:cNvPr id="2048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/>
              <a:t>Is highly pathogenic strain found in birds</a:t>
            </a:r>
          </a:p>
          <a:p>
            <a:r>
              <a:rPr lang="en-US" sz="2000"/>
              <a:t>So far 499 human cases had been recorded of which 295 died </a:t>
            </a:r>
          </a:p>
          <a:p>
            <a:r>
              <a:rPr lang="en-US" sz="2000"/>
              <a:t>These cases resulted from intense human to poultry contact; human to human transmission is limited an inefficient</a:t>
            </a:r>
          </a:p>
          <a:p>
            <a:r>
              <a:rPr lang="en-US" sz="2000"/>
              <a:t>It is feared that as a result of mixing with human flu viruses (genetic reassortment) a new strain will emerge with efficient human to human transmisssion</a:t>
            </a:r>
            <a:r>
              <a:rPr lang="en-US" sz="2000">
                <a:sym typeface="Wingdings" panose="05000000000000000000" pitchFamily="2" charset="2"/>
              </a:rPr>
              <a:t>a pandemic and a high mortility similar to spanish flu</a:t>
            </a:r>
            <a:endParaRPr lang="en-US" sz="2000"/>
          </a:p>
        </p:txBody>
      </p:sp>
      <p:pic>
        <p:nvPicPr>
          <p:cNvPr id="2048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1752600"/>
            <a:ext cx="4038600" cy="4267200"/>
          </a:xfrm>
          <a:noFill/>
        </p:spPr>
      </p:pic>
    </p:spTree>
    <p:extLst>
      <p:ext uri="{BB962C8B-B14F-4D97-AF65-F5344CB8AC3E}">
        <p14:creationId xmlns:p14="http://schemas.microsoft.com/office/powerpoint/2010/main" val="423658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2009 H1N1 flu(swine flu)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219201"/>
            <a:ext cx="4038600" cy="4906963"/>
          </a:xfrm>
        </p:spPr>
        <p:txBody>
          <a:bodyPr/>
          <a:lstStyle/>
          <a:p>
            <a:r>
              <a:rPr lang="en-US" sz="1800"/>
              <a:t>It contained reassorted genes from five different flu viruses:</a:t>
            </a:r>
          </a:p>
          <a:p>
            <a:pPr lvl="1"/>
            <a:r>
              <a:rPr lang="en-US" sz="1800"/>
              <a:t> North American swine influenza, </a:t>
            </a:r>
          </a:p>
          <a:p>
            <a:pPr lvl="1"/>
            <a:r>
              <a:rPr lang="en-US" sz="1800"/>
              <a:t>North American avian influenza, </a:t>
            </a:r>
          </a:p>
          <a:p>
            <a:pPr lvl="1"/>
            <a:r>
              <a:rPr lang="en-US" sz="1800"/>
              <a:t>human influenza,</a:t>
            </a:r>
          </a:p>
          <a:p>
            <a:pPr lvl="1"/>
            <a:r>
              <a:rPr lang="en-US" sz="1800"/>
              <a:t> and two swine influenza viruses found in Asia and Europe.</a:t>
            </a:r>
          </a:p>
          <a:p>
            <a:r>
              <a:rPr lang="en-US" sz="1800"/>
              <a:t>Virulance and mortality rates were very low, killed about 18,000 people worldwide </a:t>
            </a:r>
          </a:p>
          <a:p>
            <a:r>
              <a:rPr lang="en-US" sz="1800"/>
              <a:t>Partial immunity in older adults were detected may be due to previous exposure to similar seasonal influenza viruses,</a:t>
            </a:r>
          </a:p>
          <a:p>
            <a:r>
              <a:rPr lang="en-US" sz="1800"/>
              <a:t>On 10 August 2010, WHO announced the end of H1N1 pandemic</a:t>
            </a:r>
          </a:p>
        </p:txBody>
      </p:sp>
      <p:pic>
        <p:nvPicPr>
          <p:cNvPr id="2150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91264" y="1752600"/>
            <a:ext cx="3800475" cy="4038600"/>
          </a:xfrm>
          <a:noFill/>
        </p:spPr>
      </p:pic>
    </p:spTree>
    <p:extLst>
      <p:ext uri="{BB962C8B-B14F-4D97-AF65-F5344CB8AC3E}">
        <p14:creationId xmlns:p14="http://schemas.microsoft.com/office/powerpoint/2010/main" val="157077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Pathogenesis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295401"/>
            <a:ext cx="4800600" cy="4830763"/>
          </a:xfrm>
        </p:spPr>
        <p:txBody>
          <a:bodyPr/>
          <a:lstStyle/>
          <a:p>
            <a:r>
              <a:rPr lang="en-US" sz="2000"/>
              <a:t>The initial event in influenza is infection of the respiratory epithelium</a:t>
            </a:r>
          </a:p>
          <a:p>
            <a:r>
              <a:rPr lang="en-US" sz="2000"/>
              <a:t>The cells eventually become necrotic and desquamate</a:t>
            </a:r>
          </a:p>
          <a:p>
            <a:r>
              <a:rPr lang="en-US" sz="2000"/>
              <a:t>The degree of viral replication is an important factor in pathogenesis</a:t>
            </a:r>
          </a:p>
          <a:p>
            <a:r>
              <a:rPr lang="en-US" sz="2000"/>
              <a:t>Despite systemic signs and symptoms such as fever,  myalgias, influenza virus has only rarely been detected in extrapulmonary sites</a:t>
            </a:r>
          </a:p>
          <a:p>
            <a:r>
              <a:rPr lang="en-US" sz="2000"/>
              <a:t> Pathogenesis of systemic symptoms in influenza is related to inflammatory mediators(cytokines)</a:t>
            </a:r>
          </a:p>
        </p:txBody>
      </p:sp>
      <p:pic>
        <p:nvPicPr>
          <p:cNvPr id="2253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8400" y="1371600"/>
            <a:ext cx="4191000" cy="4953000"/>
          </a:xfrm>
          <a:noFill/>
        </p:spPr>
      </p:pic>
    </p:spTree>
    <p:extLst>
      <p:ext uri="{BB962C8B-B14F-4D97-AF65-F5344CB8AC3E}">
        <p14:creationId xmlns:p14="http://schemas.microsoft.com/office/powerpoint/2010/main" val="384291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Clinical features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447801"/>
            <a:ext cx="4038600" cy="4678363"/>
          </a:xfrm>
        </p:spPr>
        <p:txBody>
          <a:bodyPr/>
          <a:lstStyle/>
          <a:p>
            <a:r>
              <a:rPr lang="en-US" sz="2000"/>
              <a:t>Spectrum of clinical presentations is wide, ranging from a mild,  illness similar to the common cold to severe prostration </a:t>
            </a:r>
          </a:p>
          <a:p>
            <a:r>
              <a:rPr lang="en-US" sz="2000"/>
              <a:t>Usually there is abrupt onset of  symptoms, such as headache, fever(100-105 F), chills, myalgia, or malaise, and accompanying respiratory tract signs,cough and sore throat,sneezing</a:t>
            </a:r>
          </a:p>
          <a:p>
            <a:r>
              <a:rPr lang="en-US" sz="2000"/>
              <a:t>In uncomplicated influenza, the acute illness generally resolves over 2–5 days, and most patients recover in 1 week, although cough may persist 1–2 weeks longer</a:t>
            </a:r>
          </a:p>
        </p:txBody>
      </p:sp>
      <p:pic>
        <p:nvPicPr>
          <p:cNvPr id="2355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4600" y="1600200"/>
            <a:ext cx="4038600" cy="4343400"/>
          </a:xfrm>
          <a:noFill/>
        </p:spPr>
      </p:pic>
    </p:spTree>
    <p:extLst>
      <p:ext uri="{BB962C8B-B14F-4D97-AF65-F5344CB8AC3E}">
        <p14:creationId xmlns:p14="http://schemas.microsoft.com/office/powerpoint/2010/main" val="44152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Complications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/>
              <a:t>Pneumonia</a:t>
            </a:r>
          </a:p>
          <a:p>
            <a:pPr lvl="1"/>
            <a:r>
              <a:rPr lang="en-US" sz="2000"/>
              <a:t>Primary viral</a:t>
            </a:r>
          </a:p>
          <a:p>
            <a:pPr lvl="1"/>
            <a:r>
              <a:rPr lang="en-US" sz="2000"/>
              <a:t>Secondary bacterial</a:t>
            </a:r>
          </a:p>
          <a:p>
            <a:pPr lvl="1"/>
            <a:r>
              <a:rPr lang="en-US" sz="2000"/>
              <a:t>Mixed viral &amp; bacterial</a:t>
            </a:r>
          </a:p>
          <a:p>
            <a:r>
              <a:rPr lang="en-US" sz="2000"/>
              <a:t>Reye's syndrome(with aspirin)</a:t>
            </a:r>
          </a:p>
          <a:p>
            <a:r>
              <a:rPr lang="en-US" sz="2000"/>
              <a:t>Cases of influenza  by avian A/H5N1 virus are associated with high rates of pneumonia (&gt;50%) and extrapulmonary manifestations such as diarrhea and CNS involvement. Deaths have been associated with multisystem dysfunction</a:t>
            </a:r>
          </a:p>
        </p:txBody>
      </p:sp>
      <p:pic>
        <p:nvPicPr>
          <p:cNvPr id="2458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86500" y="1752600"/>
            <a:ext cx="3810000" cy="4114800"/>
          </a:xfrm>
          <a:noFill/>
        </p:spPr>
      </p:pic>
    </p:spTree>
    <p:extLst>
      <p:ext uri="{BB962C8B-B14F-4D97-AF65-F5344CB8AC3E}">
        <p14:creationId xmlns:p14="http://schemas.microsoft.com/office/powerpoint/2010/main" val="181432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High risk for complications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 &gt;64 years old </a:t>
            </a:r>
          </a:p>
          <a:p>
            <a:r>
              <a:rPr lang="en-US" smtClean="0"/>
              <a:t> those with chronic disorders, like</a:t>
            </a:r>
          </a:p>
          <a:p>
            <a:pPr lvl="1"/>
            <a:r>
              <a:rPr lang="en-US" smtClean="0"/>
              <a:t>cardiaopulmonary diseases, diabetes , renal dysfunction, and immunosuppression</a:t>
            </a:r>
          </a:p>
          <a:p>
            <a:r>
              <a:rPr lang="en-US" smtClean="0"/>
              <a:t>Pregnant (2</a:t>
            </a:r>
            <a:r>
              <a:rPr lang="en-US" baseline="30000" smtClean="0"/>
              <a:t>nd</a:t>
            </a:r>
            <a:r>
              <a:rPr lang="en-US" smtClean="0"/>
              <a:t> &amp; 3</a:t>
            </a:r>
            <a:r>
              <a:rPr lang="en-US" baseline="30000" smtClean="0"/>
              <a:t>rd</a:t>
            </a:r>
            <a:r>
              <a:rPr lang="en-US" smtClean="0"/>
              <a:t> trimester)</a:t>
            </a:r>
          </a:p>
          <a:p>
            <a:r>
              <a:rPr lang="en-US" smtClean="0"/>
              <a:t>Infants</a:t>
            </a:r>
          </a:p>
          <a:p>
            <a:endParaRPr lang="en-US" smtClean="0"/>
          </a:p>
        </p:txBody>
      </p:sp>
      <p:pic>
        <p:nvPicPr>
          <p:cNvPr id="2560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1828800"/>
            <a:ext cx="4038600" cy="3962400"/>
          </a:xfrm>
          <a:noFill/>
        </p:spPr>
      </p:pic>
    </p:spTree>
    <p:extLst>
      <p:ext uri="{BB962C8B-B14F-4D97-AF65-F5344CB8AC3E}">
        <p14:creationId xmlns:p14="http://schemas.microsoft.com/office/powerpoint/2010/main" val="372386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Lab diagnosis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752601"/>
            <a:ext cx="4038600" cy="4373563"/>
          </a:xfrm>
        </p:spPr>
        <p:txBody>
          <a:bodyPr/>
          <a:lstStyle/>
          <a:p>
            <a:r>
              <a:rPr lang="en-US" sz="2000"/>
              <a:t>Samples include throat swabs, nasopharyngeal washes, or sputum</a:t>
            </a:r>
          </a:p>
          <a:p>
            <a:r>
              <a:rPr lang="en-US" sz="2000"/>
              <a:t>Serology. Fourfold or greater titer rise in antibody titre in serum as detected by Heamagglutination, compliment fixation,ELISA</a:t>
            </a:r>
          </a:p>
          <a:p>
            <a:r>
              <a:rPr lang="en-US" sz="2000"/>
              <a:t>RT- PCR</a:t>
            </a:r>
          </a:p>
          <a:p>
            <a:r>
              <a:rPr lang="en-US" sz="2000"/>
              <a:t>Isolation of virus in cell cultures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/>
              <a:t>Viral antigen detection   by immunoflorescence or ELISA</a:t>
            </a:r>
          </a:p>
          <a:p>
            <a:endParaRPr lang="en-US" sz="2400"/>
          </a:p>
        </p:txBody>
      </p:sp>
      <p:pic>
        <p:nvPicPr>
          <p:cNvPr id="2662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77000" y="1905000"/>
            <a:ext cx="3581400" cy="3352800"/>
          </a:xfrm>
          <a:noFill/>
        </p:spPr>
      </p:pic>
    </p:spTree>
    <p:extLst>
      <p:ext uri="{BB962C8B-B14F-4D97-AF65-F5344CB8AC3E}">
        <p14:creationId xmlns:p14="http://schemas.microsoft.com/office/powerpoint/2010/main" val="340715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Treatment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600201"/>
            <a:ext cx="4572000" cy="4525963"/>
          </a:xfrm>
        </p:spPr>
        <p:txBody>
          <a:bodyPr/>
          <a:lstStyle/>
          <a:p>
            <a:r>
              <a:rPr lang="en-US" sz="2000"/>
              <a:t>Symptomatic</a:t>
            </a:r>
          </a:p>
          <a:p>
            <a:pPr lvl="1"/>
            <a:r>
              <a:rPr lang="en-US" sz="2000"/>
              <a:t>Rest, drink plenty of fluids, cough suppressants, antipyritics but no aspirin</a:t>
            </a:r>
          </a:p>
          <a:p>
            <a:r>
              <a:rPr lang="en-US" sz="2000"/>
              <a:t>Anti virals:These drugs can reduce the severity of symptoms if taken soon after infection.Two classes of drugs available</a:t>
            </a:r>
          </a:p>
          <a:p>
            <a:pPr lvl="1"/>
            <a:r>
              <a:rPr lang="en-US" sz="2000"/>
              <a:t>Neuraminidase inhibitors zanamivir and oseltamivir </a:t>
            </a:r>
          </a:p>
          <a:p>
            <a:pPr lvl="1"/>
            <a:r>
              <a:rPr lang="en-US" sz="2000"/>
              <a:t>inhibitors of the viral M2 protein(uncoating inhibitors),  amantadine and rimantadine (90 % viruses now resistant to this category).Only for Inf A</a:t>
            </a:r>
          </a:p>
        </p:txBody>
      </p:sp>
      <p:pic>
        <p:nvPicPr>
          <p:cNvPr id="2765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10400" y="1524000"/>
            <a:ext cx="3276600" cy="1828800"/>
          </a:xfrm>
          <a:noFill/>
        </p:spPr>
      </p:pic>
      <p:pic>
        <p:nvPicPr>
          <p:cNvPr id="2765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962400"/>
            <a:ext cx="2971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352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Prophylaxis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Recommended for high risk individuals</a:t>
            </a:r>
          </a:p>
          <a:p>
            <a:pPr lvl="1"/>
            <a:r>
              <a:rPr lang="en-US" smtClean="0"/>
              <a:t>Vaccination</a:t>
            </a:r>
          </a:p>
          <a:p>
            <a:pPr lvl="1"/>
            <a:r>
              <a:rPr lang="en-US" smtClean="0"/>
              <a:t>Chemoprophylaxis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</p:nvPr>
        </p:nvGraphicFramePr>
        <p:xfrm>
          <a:off x="6172200" y="1600200"/>
          <a:ext cx="4038600" cy="3913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</a:tblGrid>
              <a:tr h="5486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Persons for Whom Annual Influenza Vaccination Is Recommended</a:t>
                      </a:r>
                    </a:p>
                  </a:txBody>
                  <a:tcPr marL="0" marR="0" marT="0" marB="0" anchor="ctr"/>
                </a:tc>
              </a:tr>
              <a:tr h="370870"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Children 6–59 months old</a:t>
                      </a:r>
                    </a:p>
                  </a:txBody>
                  <a:tcPr marL="28575" marR="28575" marT="28577" marB="28577"/>
                </a:tc>
              </a:tr>
              <a:tr h="37087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 </a:t>
                      </a:r>
                      <a:r>
                        <a:rPr lang="en-US" sz="1800" dirty="0"/>
                        <a:t>P</a:t>
                      </a:r>
                      <a:r>
                        <a:rPr lang="en-US" sz="1800" dirty="0" smtClean="0"/>
                        <a:t>regnant </a:t>
                      </a:r>
                      <a:r>
                        <a:rPr lang="en-US" sz="1800" dirty="0"/>
                        <a:t>during the influenza season</a:t>
                      </a:r>
                    </a:p>
                  </a:txBody>
                  <a:tcPr marL="28575" marR="28575" marT="28577" marB="28577"/>
                </a:tc>
              </a:tr>
              <a:tr h="370870"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Persons 50 years old </a:t>
                      </a:r>
                    </a:p>
                  </a:txBody>
                  <a:tcPr marL="28575" marR="28575" marT="28577" marB="28577"/>
                </a:tc>
              </a:tr>
              <a:tr h="170320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Chronic disorders of the pulmonary or cardiovascular systems,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chronic metabolic diseases (including diabetes mellitus), renal dysfunction, </a:t>
                      </a:r>
                      <a:r>
                        <a:rPr lang="en-US" sz="1800" dirty="0" err="1" smtClean="0"/>
                        <a:t>hemoglobinopathies</a:t>
                      </a:r>
                      <a:r>
                        <a:rPr lang="en-US" sz="1800" dirty="0" smtClean="0"/>
                        <a:t>, or immunodeficiency </a:t>
                      </a:r>
                      <a:r>
                        <a:rPr lang="en-US" sz="1800" dirty="0"/>
                        <a:t/>
                      </a:r>
                      <a:br>
                        <a:rPr lang="en-US" sz="1800" dirty="0"/>
                      </a:br>
                      <a:endParaRPr lang="en-US" sz="1800" dirty="0"/>
                    </a:p>
                  </a:txBody>
                  <a:tcPr marL="28575" marR="28575" marT="28577" marB="28577"/>
                </a:tc>
              </a:tr>
              <a:tr h="54868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Persons who live with or care for persons at high risk </a:t>
                      </a:r>
                      <a:endParaRPr lang="en-US" sz="1800" dirty="0"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337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Influenza virus 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295401"/>
            <a:ext cx="4038600" cy="4830763"/>
          </a:xfrm>
        </p:spPr>
        <p:txBody>
          <a:bodyPr/>
          <a:lstStyle/>
          <a:p>
            <a:pPr eaLnBrk="1" hangingPunct="1"/>
            <a:r>
              <a:rPr lang="en-US" sz="2000"/>
              <a:t>Orthomyxoviridae family of viruses</a:t>
            </a:r>
          </a:p>
          <a:p>
            <a:pPr eaLnBrk="1" hangingPunct="1"/>
            <a:r>
              <a:rPr lang="en-US" sz="2000"/>
              <a:t>RNA enveloped viruses that make up three genera</a:t>
            </a:r>
          </a:p>
          <a:p>
            <a:pPr lvl="1" eaLnBrk="1" hangingPunct="1"/>
            <a:r>
              <a:rPr lang="en-US" sz="2000"/>
              <a:t>Influenzavirus A</a:t>
            </a:r>
          </a:p>
          <a:p>
            <a:pPr lvl="1" eaLnBrk="1" hangingPunct="1"/>
            <a:r>
              <a:rPr lang="en-US" sz="2000"/>
              <a:t>Influenzavirus B</a:t>
            </a:r>
          </a:p>
          <a:p>
            <a:pPr lvl="1" eaLnBrk="1" hangingPunct="1"/>
            <a:r>
              <a:rPr lang="en-US" sz="2000"/>
              <a:t>Influenzavirus C</a:t>
            </a:r>
          </a:p>
          <a:p>
            <a:pPr eaLnBrk="1" hangingPunct="1"/>
            <a:r>
              <a:rPr lang="en-US" sz="2000"/>
              <a:t>The type A viruses are the most  virulent among the three, genetically diverse and infecting  human, birds and animals</a:t>
            </a:r>
          </a:p>
          <a:p>
            <a:pPr eaLnBrk="1" hangingPunct="1"/>
            <a:r>
              <a:rPr lang="en-US" sz="2000"/>
              <a:t> It is often confused with common cold, influenza is a more severe disease than the common cold and is caused by a different type of virus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smtClean="0"/>
          </a:p>
        </p:txBody>
      </p:sp>
      <p:pic>
        <p:nvPicPr>
          <p:cNvPr id="8196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3200" y="1524000"/>
            <a:ext cx="3429000" cy="4440238"/>
          </a:xfrm>
          <a:noFill/>
        </p:spPr>
      </p:pic>
    </p:spTree>
    <p:extLst>
      <p:ext uri="{BB962C8B-B14F-4D97-AF65-F5344CB8AC3E}">
        <p14:creationId xmlns:p14="http://schemas.microsoft.com/office/powerpoint/2010/main" val="401864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Prophylaxis</a:t>
            </a:r>
          </a:p>
        </p:txBody>
      </p:sp>
      <p:sp>
        <p:nvSpPr>
          <p:cNvPr id="29699" name="Content Placeholder 4"/>
          <p:cNvSpPr>
            <a:spLocks noGrp="1"/>
          </p:cNvSpPr>
          <p:nvPr>
            <p:ph sz="half" idx="1"/>
          </p:nvPr>
        </p:nvSpPr>
        <p:spPr>
          <a:xfrm>
            <a:off x="1981200" y="1143000"/>
            <a:ext cx="4343400" cy="5486400"/>
          </a:xfrm>
        </p:spPr>
        <p:txBody>
          <a:bodyPr/>
          <a:lstStyle/>
          <a:p>
            <a:r>
              <a:rPr lang="en-US" sz="2000"/>
              <a:t>Vaccination</a:t>
            </a:r>
          </a:p>
          <a:p>
            <a:pPr lvl="1"/>
            <a:r>
              <a:rPr lang="en-US" sz="2000"/>
              <a:t>Killed vaccine. The vast majority of currently used vaccines are"killed" preparations derived from influenza A and B viruses that circulated during the previous influenza season. 50–80% protection  would be expected </a:t>
            </a:r>
          </a:p>
          <a:p>
            <a:pPr lvl="1"/>
            <a:r>
              <a:rPr lang="en-US" sz="2000"/>
              <a:t>A live attenuated  vaccine administered by intranasal spray . The vaccine is generated by reassortment between currently circulating strains of influenza A and B virus and a cold-adapted, attenuated master strain (92% protective) </a:t>
            </a:r>
          </a:p>
        </p:txBody>
      </p:sp>
      <p:pic>
        <p:nvPicPr>
          <p:cNvPr id="2970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77000" y="3657600"/>
            <a:ext cx="4191000" cy="3200400"/>
          </a:xfrm>
          <a:noFill/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85801"/>
            <a:ext cx="295275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761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Chemoprophylaxis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/>
              <a:t>Antiviral drugs Neuraminadase inhibitors may also be used as prophylactics in half the dose recommended for treatment</a:t>
            </a:r>
          </a:p>
          <a:p>
            <a:r>
              <a:rPr lang="en-US" sz="2000"/>
              <a:t>For high-risk individuals who have not received influenza vaccine or in a situation where the vaccines previously administered are relatively ineffective because of antigenic changes in the circulating virus</a:t>
            </a:r>
          </a:p>
          <a:p>
            <a:endParaRPr lang="en-US" sz="2000"/>
          </a:p>
        </p:txBody>
      </p:sp>
      <p:pic>
        <p:nvPicPr>
          <p:cNvPr id="30724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15176" y="1905000"/>
            <a:ext cx="2867025" cy="3810000"/>
          </a:xfrm>
          <a:noFill/>
        </p:spPr>
      </p:pic>
    </p:spTree>
    <p:extLst>
      <p:ext uri="{BB962C8B-B14F-4D97-AF65-F5344CB8AC3E}">
        <p14:creationId xmlns:p14="http://schemas.microsoft.com/office/powerpoint/2010/main" val="21259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Prevention 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Hand washing </a:t>
            </a:r>
          </a:p>
          <a:p>
            <a:r>
              <a:rPr lang="en-US" smtClean="0"/>
              <a:t>Respiratory etiquettes</a:t>
            </a:r>
          </a:p>
          <a:p>
            <a:endParaRPr lang="en-US" smtClean="0"/>
          </a:p>
        </p:txBody>
      </p:sp>
      <p:pic>
        <p:nvPicPr>
          <p:cNvPr id="3174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1619250"/>
            <a:ext cx="4495800" cy="4781550"/>
          </a:xfrm>
          <a:noFill/>
        </p:spPr>
      </p:pic>
    </p:spTree>
    <p:extLst>
      <p:ext uri="{BB962C8B-B14F-4D97-AF65-F5344CB8AC3E}">
        <p14:creationId xmlns:p14="http://schemas.microsoft.com/office/powerpoint/2010/main" val="381999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Structure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600201"/>
            <a:ext cx="4419600" cy="4525963"/>
          </a:xfrm>
        </p:spPr>
        <p:txBody>
          <a:bodyPr/>
          <a:lstStyle/>
          <a:p>
            <a:r>
              <a:rPr lang="en-US" sz="2000"/>
              <a:t>RNA enveloped</a:t>
            </a:r>
          </a:p>
          <a:p>
            <a:r>
              <a:rPr lang="en-US" sz="2000"/>
              <a:t>RNA is segmented with eight pieces </a:t>
            </a:r>
          </a:p>
          <a:p>
            <a:r>
              <a:rPr lang="en-US" sz="2000"/>
              <a:t>The envelope is studded with 2 different types of glycoprotein spikes</a:t>
            </a:r>
          </a:p>
          <a:p>
            <a:pPr lvl="1"/>
            <a:r>
              <a:rPr lang="en-US" sz="2000"/>
              <a:t>Heamagglutinin binds to the sialic acid receptors on cells in respiratory tract allowing adsorption of virus. (Antibodies against this prevent adsorption and are protective)</a:t>
            </a:r>
          </a:p>
          <a:p>
            <a:pPr lvl="1"/>
            <a:r>
              <a:rPr lang="en-US" sz="2000"/>
              <a:t>Neuraminadase cleaves neuraminic acid allowing exit of virus from cell (antibodies against this are also protective)</a:t>
            </a:r>
          </a:p>
          <a:p>
            <a:pPr lvl="1"/>
            <a:endParaRPr lang="en-US" sz="2000"/>
          </a:p>
          <a:p>
            <a:pPr>
              <a:buFont typeface="Arial" panose="020B0604020202020204" pitchFamily="34" charset="0"/>
              <a:buNone/>
            </a:pPr>
            <a:endParaRPr lang="en-US" smtClean="0"/>
          </a:p>
          <a:p>
            <a:endParaRPr lang="en-US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19414" y="1417638"/>
            <a:ext cx="4662985" cy="486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41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Nomenclature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/>
              <a:t>Strains are designated according to the site of origin, isolate number, year of isolation, and subtype—for example, influenza A/Hiroshima/52/2005 (H3N2). </a:t>
            </a:r>
          </a:p>
          <a:p>
            <a:r>
              <a:rPr lang="en-US" sz="2000"/>
              <a:t>Influenza A has 16 distinct H subtypes and 9 distinct N subtypes. </a:t>
            </a:r>
          </a:p>
          <a:p>
            <a:r>
              <a:rPr lang="en-US" sz="2000"/>
              <a:t>Influenza B and C viruses are similarly designated, but H and N antigens  do not receive subtype designations, since variations in influenza B antigens are less extensive than those in influenza A viruses and may not occur with influenza C virus.</a:t>
            </a:r>
          </a:p>
        </p:txBody>
      </p:sp>
      <p:pic>
        <p:nvPicPr>
          <p:cNvPr id="10244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1600200"/>
            <a:ext cx="4038600" cy="4648200"/>
          </a:xfrm>
          <a:noFill/>
        </p:spPr>
      </p:pic>
    </p:spTree>
    <p:extLst>
      <p:ext uri="{BB962C8B-B14F-4D97-AF65-F5344CB8AC3E}">
        <p14:creationId xmlns:p14="http://schemas.microsoft.com/office/powerpoint/2010/main" val="195346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1267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Q: If antibody to the NA and HA are protective, why do we continually get epidemics &amp; pandemics of flu?</a:t>
            </a:r>
          </a:p>
        </p:txBody>
      </p:sp>
      <p:pic>
        <p:nvPicPr>
          <p:cNvPr id="11268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29400" y="1600200"/>
            <a:ext cx="3276600" cy="5257800"/>
          </a:xfrm>
          <a:noFill/>
        </p:spPr>
      </p:pic>
    </p:spTree>
    <p:extLst>
      <p:ext uri="{BB962C8B-B14F-4D97-AF65-F5344CB8AC3E}">
        <p14:creationId xmlns:p14="http://schemas.microsoft.com/office/powerpoint/2010/main" val="243784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2291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/>
              <a:t>Ans: Antigenic Variation</a:t>
            </a:r>
          </a:p>
          <a:p>
            <a:r>
              <a:rPr lang="en-US" sz="2400"/>
              <a:t> The most extensive and severe outbreaks are caused by influenza A viruses, in part because of the remarkable propensity of the H and N antigens of these viruses to undergo periodic antigenic variation</a:t>
            </a:r>
          </a:p>
          <a:p>
            <a:r>
              <a:rPr lang="en-US" sz="2400"/>
              <a:t>Minor antigenic variations are called drifts</a:t>
            </a:r>
          </a:p>
          <a:p>
            <a:r>
              <a:rPr lang="en-US" sz="2400"/>
              <a:t>Major antigenic variations are called shifts</a:t>
            </a:r>
          </a:p>
        </p:txBody>
      </p:sp>
      <p:pic>
        <p:nvPicPr>
          <p:cNvPr id="12292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0" y="1752600"/>
            <a:ext cx="3200400" cy="4724400"/>
          </a:xfrm>
          <a:noFill/>
        </p:spPr>
      </p:pic>
    </p:spTree>
    <p:extLst>
      <p:ext uri="{BB962C8B-B14F-4D97-AF65-F5344CB8AC3E}">
        <p14:creationId xmlns:p14="http://schemas.microsoft.com/office/powerpoint/2010/main" val="175430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Antigenic drifts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/>
              <a:t>Antigenic drift causes slight  mutations in HA and NA, year on year, from which humans have partial, but not complete, immunity. </a:t>
            </a:r>
          </a:p>
          <a:p>
            <a:r>
              <a:rPr lang="en-US" sz="2000"/>
              <a:t>These mutations occur during person to person spread</a:t>
            </a:r>
          </a:p>
          <a:p>
            <a:r>
              <a:rPr lang="en-US" sz="2000"/>
              <a:t> The resulting new strains are only partially attacked by our immune system, resulting in milder disease in adults who have previously acquired antibodies.</a:t>
            </a:r>
          </a:p>
          <a:p>
            <a:r>
              <a:rPr lang="en-US" sz="2000"/>
              <a:t>Drifts result in localized outbreaks and epidemics </a:t>
            </a:r>
          </a:p>
        </p:txBody>
      </p:sp>
      <p:pic>
        <p:nvPicPr>
          <p:cNvPr id="13316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1905000"/>
            <a:ext cx="4038600" cy="4038600"/>
          </a:xfrm>
          <a:noFill/>
        </p:spPr>
      </p:pic>
    </p:spTree>
    <p:extLst>
      <p:ext uri="{BB962C8B-B14F-4D97-AF65-F5344CB8AC3E}">
        <p14:creationId xmlns:p14="http://schemas.microsoft.com/office/powerpoint/2010/main" val="104486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600200"/>
            <a:ext cx="396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5364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Localized outbreaks take place at variable intervals, usually every 1–3 years</a:t>
            </a:r>
          </a:p>
        </p:txBody>
      </p:sp>
      <p:sp>
        <p:nvSpPr>
          <p:cNvPr id="15365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5983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Antigenic shift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143001"/>
            <a:ext cx="4038600" cy="4983163"/>
          </a:xfrm>
        </p:spPr>
        <p:txBody>
          <a:bodyPr/>
          <a:lstStyle/>
          <a:p>
            <a:r>
              <a:rPr lang="en-US" sz="2000"/>
              <a:t> With antigenic shift there is a complete change of the HA, NA, or both. </a:t>
            </a:r>
          </a:p>
          <a:p>
            <a:r>
              <a:rPr lang="en-US" sz="2000"/>
              <a:t>This can only occur with influenza type A because it infects both humans and animals and undergoes a phenomenon called </a:t>
            </a:r>
            <a:r>
              <a:rPr lang="en-US" sz="2000">
                <a:solidFill>
                  <a:srgbClr val="FF0000"/>
                </a:solidFill>
              </a:rPr>
              <a:t>genetic reassortment</a:t>
            </a:r>
          </a:p>
          <a:p>
            <a:r>
              <a:rPr lang="en-US" sz="2000"/>
              <a:t> When 2 influenza types co-infect the same cell( usually in pigs), RNA segments can be mispackaged . The new virus now yields a new HA or NA glycoprotein that has never been exposed to a human immune system anywhere on the planet. , leading to devastating </a:t>
            </a:r>
            <a:r>
              <a:rPr lang="en-US" sz="2000">
                <a:solidFill>
                  <a:srgbClr val="FF0000"/>
                </a:solidFill>
              </a:rPr>
              <a:t>pandemics.</a:t>
            </a:r>
          </a:p>
        </p:txBody>
      </p:sp>
      <p:pic>
        <p:nvPicPr>
          <p:cNvPr id="16388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9800" y="1219200"/>
            <a:ext cx="4648200" cy="5638800"/>
          </a:xfrm>
          <a:noFill/>
        </p:spPr>
      </p:pic>
    </p:spTree>
    <p:extLst>
      <p:ext uri="{BB962C8B-B14F-4D97-AF65-F5344CB8AC3E}">
        <p14:creationId xmlns:p14="http://schemas.microsoft.com/office/powerpoint/2010/main" val="328930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2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1257</Words>
  <Application>Microsoft Office PowerPoint</Application>
  <PresentationFormat>Widescreen</PresentationFormat>
  <Paragraphs>132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22</vt:i4>
      </vt:variant>
      <vt:variant>
        <vt:lpstr>Slide Titles</vt:lpstr>
      </vt:variant>
      <vt:variant>
        <vt:i4>22</vt:i4>
      </vt:variant>
    </vt:vector>
  </HeadingPairs>
  <TitlesOfParts>
    <vt:vector size="47" baseType="lpstr">
      <vt:lpstr>Arial</vt:lpstr>
      <vt:lpstr>Calibri</vt:lpstr>
      <vt:lpstr>Wingdings</vt:lpstr>
      <vt:lpstr>1_Office Theme</vt:lpstr>
      <vt:lpstr>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10_Office Theme</vt:lpstr>
      <vt:lpstr>12_Office Theme</vt:lpstr>
      <vt:lpstr>13_Office Theme</vt:lpstr>
      <vt:lpstr>14_Office Theme</vt:lpstr>
      <vt:lpstr>15_Office Theme</vt:lpstr>
      <vt:lpstr>16_Office Theme</vt:lpstr>
      <vt:lpstr>17_Office Theme</vt:lpstr>
      <vt:lpstr>18_Office Theme</vt:lpstr>
      <vt:lpstr>19_Office Theme</vt:lpstr>
      <vt:lpstr>20_Office Theme</vt:lpstr>
      <vt:lpstr>21_Office Theme</vt:lpstr>
      <vt:lpstr>22_Office Theme</vt:lpstr>
      <vt:lpstr>23_Office Theme</vt:lpstr>
      <vt:lpstr>Influenza virus</vt:lpstr>
      <vt:lpstr>Influenza virus </vt:lpstr>
      <vt:lpstr>Structure</vt:lpstr>
      <vt:lpstr>Nomenclature</vt:lpstr>
      <vt:lpstr>PowerPoint Presentation</vt:lpstr>
      <vt:lpstr>PowerPoint Presentation</vt:lpstr>
      <vt:lpstr>Antigenic drifts</vt:lpstr>
      <vt:lpstr>PowerPoint Presentation</vt:lpstr>
      <vt:lpstr>Antigenic shift</vt:lpstr>
      <vt:lpstr>Latest flu pandemics</vt:lpstr>
      <vt:lpstr>Influenza A subtype H5N1 (Bird Flu or avian influenza virus)</vt:lpstr>
      <vt:lpstr>2009 H1N1 flu(swine flu)</vt:lpstr>
      <vt:lpstr>Pathogenesis</vt:lpstr>
      <vt:lpstr>Clinical features</vt:lpstr>
      <vt:lpstr>Complications</vt:lpstr>
      <vt:lpstr>High risk for complications</vt:lpstr>
      <vt:lpstr>Lab diagnosis</vt:lpstr>
      <vt:lpstr>Treatment</vt:lpstr>
      <vt:lpstr>Prophylaxis</vt:lpstr>
      <vt:lpstr>Prophylaxis</vt:lpstr>
      <vt:lpstr>Chemoprophylaxis</vt:lpstr>
      <vt:lpstr>Prevention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Influenza virus</dc:title>
  <dc:creator>ali faraz</dc:creator>
  <cp:lastModifiedBy>ali faraz</cp:lastModifiedBy>
  <cp:revision>6</cp:revision>
  <dcterms:created xsi:type="dcterms:W3CDTF">2014-09-20T07:29:32Z</dcterms:created>
  <dcterms:modified xsi:type="dcterms:W3CDTF">2014-09-20T17:52:26Z</dcterms:modified>
</cp:coreProperties>
</file>