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81" r:id="rId4"/>
    <p:sldId id="287" r:id="rId5"/>
    <p:sldId id="258" r:id="rId6"/>
    <p:sldId id="260" r:id="rId7"/>
    <p:sldId id="261" r:id="rId8"/>
    <p:sldId id="259" r:id="rId9"/>
    <p:sldId id="282" r:id="rId10"/>
    <p:sldId id="262" r:id="rId11"/>
    <p:sldId id="263" r:id="rId12"/>
    <p:sldId id="288" r:id="rId13"/>
    <p:sldId id="264" r:id="rId14"/>
    <p:sldId id="265" r:id="rId15"/>
    <p:sldId id="266" r:id="rId16"/>
    <p:sldId id="267" r:id="rId17"/>
    <p:sldId id="268" r:id="rId18"/>
    <p:sldId id="270" r:id="rId19"/>
    <p:sldId id="271" r:id="rId20"/>
    <p:sldId id="274" r:id="rId21"/>
    <p:sldId id="272" r:id="rId22"/>
    <p:sldId id="273" r:id="rId23"/>
    <p:sldId id="285" r:id="rId24"/>
    <p:sldId id="283" r:id="rId25"/>
    <p:sldId id="284" r:id="rId26"/>
    <p:sldId id="289" r:id="rId27"/>
    <p:sldId id="290" r:id="rId28"/>
    <p:sldId id="275" r:id="rId29"/>
    <p:sldId id="276" r:id="rId30"/>
    <p:sldId id="291" r:id="rId31"/>
    <p:sldId id="277" r:id="rId32"/>
    <p:sldId id="278" r:id="rId33"/>
    <p:sldId id="279" r:id="rId34"/>
    <p:sldId id="280" r:id="rId35"/>
    <p:sldId id="292" r:id="rId36"/>
    <p:sldId id="286"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6249F09-4AF9-4623-A39F-ADFFB6D5FEA6}" type="datetimeFigureOut">
              <a:rPr lang="en-US" smtClean="0"/>
              <a:pPr/>
              <a:t>10/26/2014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2488326-63DD-461A-83ED-4DA897E6CFCC}"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249F09-4AF9-4623-A39F-ADFFB6D5FEA6}" type="datetimeFigureOut">
              <a:rPr lang="en-US" smtClean="0"/>
              <a:pPr/>
              <a:t>10/26/2014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2488326-63DD-461A-83ED-4DA897E6CFC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249F09-4AF9-4623-A39F-ADFFB6D5FEA6}" type="datetimeFigureOut">
              <a:rPr lang="en-US" smtClean="0"/>
              <a:pPr/>
              <a:t>10/26/2014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2488326-63DD-461A-83ED-4DA897E6CFC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249F09-4AF9-4623-A39F-ADFFB6D5FEA6}" type="datetimeFigureOut">
              <a:rPr lang="en-US" smtClean="0"/>
              <a:pPr/>
              <a:t>10/26/2014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2488326-63DD-461A-83ED-4DA897E6CFC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249F09-4AF9-4623-A39F-ADFFB6D5FEA6}" type="datetimeFigureOut">
              <a:rPr lang="en-US" smtClean="0"/>
              <a:pPr/>
              <a:t>10/26/2014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2488326-63DD-461A-83ED-4DA897E6CFCC}"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6249F09-4AF9-4623-A39F-ADFFB6D5FEA6}" type="datetimeFigureOut">
              <a:rPr lang="en-US" smtClean="0"/>
              <a:pPr/>
              <a:t>10/26/2014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2488326-63DD-461A-83ED-4DA897E6CFC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249F09-4AF9-4623-A39F-ADFFB6D5FEA6}" type="datetimeFigureOut">
              <a:rPr lang="en-US" smtClean="0"/>
              <a:pPr/>
              <a:t>10/26/2014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2488326-63DD-461A-83ED-4DA897E6CFCC}"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249F09-4AF9-4623-A39F-ADFFB6D5FEA6}" type="datetimeFigureOut">
              <a:rPr lang="en-US" smtClean="0"/>
              <a:pPr/>
              <a:t>10/26/2014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2488326-63DD-461A-83ED-4DA897E6CFC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249F09-4AF9-4623-A39F-ADFFB6D5FEA6}" type="datetimeFigureOut">
              <a:rPr lang="en-US" smtClean="0"/>
              <a:pPr/>
              <a:t>10/26/2014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2488326-63DD-461A-83ED-4DA897E6CFC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249F09-4AF9-4623-A39F-ADFFB6D5FEA6}" type="datetimeFigureOut">
              <a:rPr lang="en-US" smtClean="0"/>
              <a:pPr/>
              <a:t>10/26/2014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2488326-63DD-461A-83ED-4DA897E6CFC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249F09-4AF9-4623-A39F-ADFFB6D5FEA6}" type="datetimeFigureOut">
              <a:rPr lang="en-US" smtClean="0"/>
              <a:pPr/>
              <a:t>10/26/2014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2488326-63DD-461A-83ED-4DA897E6CFC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249F09-4AF9-4623-A39F-ADFFB6D5FEA6}" type="datetimeFigureOut">
              <a:rPr lang="en-US" smtClean="0"/>
              <a:pPr/>
              <a:t>10/26/2014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488326-63DD-461A-83ED-4DA897E6CFC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28801"/>
            <a:ext cx="7772400" cy="1771650"/>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lang="en-US" b="1" dirty="0"/>
              <a:t>Physiological Regulation of Arterial </a:t>
            </a:r>
            <a:r>
              <a:rPr lang="en-US" b="1" dirty="0" smtClean="0"/>
              <a:t>Blood Pressure</a:t>
            </a:r>
            <a:r>
              <a:rPr lang="en-US" dirty="0"/>
              <a:t/>
            </a:r>
            <a:br>
              <a:rPr lang="en-US" dirty="0"/>
            </a:br>
            <a:endParaRPr lang="en-US" dirty="0"/>
          </a:p>
        </p:txBody>
      </p:sp>
      <p:sp>
        <p:nvSpPr>
          <p:cNvPr id="3" name="Subtitle 2"/>
          <p:cNvSpPr>
            <a:spLocks noGrp="1"/>
          </p:cNvSpPr>
          <p:nvPr>
            <p:ph type="subTitle" idx="1"/>
          </p:nvPr>
        </p:nvSpPr>
        <p:spPr/>
        <p:style>
          <a:lnRef idx="1">
            <a:schemeClr val="accent2"/>
          </a:lnRef>
          <a:fillRef idx="2">
            <a:schemeClr val="accent2"/>
          </a:fillRef>
          <a:effectRef idx="1">
            <a:schemeClr val="accent2"/>
          </a:effectRef>
          <a:fontRef idx="minor">
            <a:schemeClr val="dk1"/>
          </a:fontRef>
        </p:style>
        <p:txBody>
          <a:bodyPr/>
          <a:lstStyle/>
          <a:p>
            <a:pPr algn="r"/>
            <a:r>
              <a:rPr lang="en-US" dirty="0" smtClean="0"/>
              <a:t>Dr </a:t>
            </a:r>
            <a:r>
              <a:rPr lang="en-US" dirty="0"/>
              <a:t>K</a:t>
            </a:r>
            <a:r>
              <a:rPr lang="en-US" dirty="0" smtClean="0"/>
              <a:t>hwaja Amir</a:t>
            </a:r>
          </a:p>
          <a:p>
            <a:pPr algn="r"/>
            <a:r>
              <a:rPr lang="en-US" dirty="0" smtClean="0"/>
              <a:t>Assistant Professor</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04800"/>
            <a:ext cx="9144000" cy="52322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800" b="1" u="sng" dirty="0" smtClean="0"/>
              <a:t>Reflex Mechanisms for Maintaining Normal Arterial Pressure</a:t>
            </a:r>
            <a:endParaRPr lang="en-US" sz="2800" dirty="0" smtClean="0"/>
          </a:p>
        </p:txBody>
      </p:sp>
      <p:sp>
        <p:nvSpPr>
          <p:cNvPr id="4" name="TextBox 3"/>
          <p:cNvSpPr txBox="1"/>
          <p:nvPr/>
        </p:nvSpPr>
        <p:spPr>
          <a:xfrm>
            <a:off x="249382" y="1043785"/>
            <a:ext cx="2629246" cy="461665"/>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US" sz="2400" b="1" dirty="0" smtClean="0"/>
              <a:t>Baroreceptor reflex</a:t>
            </a:r>
            <a:endParaRPr lang="en-US" sz="2400" b="1" dirty="0"/>
          </a:p>
        </p:txBody>
      </p:sp>
      <p:sp>
        <p:nvSpPr>
          <p:cNvPr id="7" name="TextBox 6"/>
          <p:cNvSpPr txBox="1"/>
          <p:nvPr/>
        </p:nvSpPr>
        <p:spPr>
          <a:xfrm>
            <a:off x="207819" y="1676400"/>
            <a:ext cx="8915400" cy="489364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buFont typeface="Arial" pitchFamily="34" charset="0"/>
              <a:buChar char="•"/>
            </a:pPr>
            <a:r>
              <a:rPr lang="en-US" sz="2400" dirty="0" smtClean="0"/>
              <a:t>It is the baroreceptor arterial pressure control system and it is the </a:t>
            </a:r>
            <a:r>
              <a:rPr lang="en-US" sz="2400" i="1" u="sng" dirty="0" smtClean="0"/>
              <a:t>best known nervous mechanism </a:t>
            </a:r>
            <a:r>
              <a:rPr lang="en-US" sz="2400" dirty="0" smtClean="0"/>
              <a:t>for control of arterial pressure.</a:t>
            </a:r>
          </a:p>
          <a:p>
            <a:endParaRPr lang="en-US" sz="2400" dirty="0" smtClean="0"/>
          </a:p>
          <a:p>
            <a:pPr>
              <a:buFont typeface="Arial" pitchFamily="34" charset="0"/>
              <a:buChar char="•"/>
            </a:pPr>
            <a:r>
              <a:rPr lang="en-US" sz="2400" dirty="0" smtClean="0"/>
              <a:t>Basically, this reflex is initiated by stretch receptors, called either </a:t>
            </a:r>
            <a:r>
              <a:rPr lang="en-US" sz="2400" i="1" dirty="0" smtClean="0"/>
              <a:t>baroreceptors</a:t>
            </a:r>
            <a:r>
              <a:rPr lang="en-US" sz="2400" dirty="0" smtClean="0"/>
              <a:t>  or </a:t>
            </a:r>
            <a:r>
              <a:rPr lang="en-US" sz="2400" i="1" dirty="0" smtClean="0"/>
              <a:t>pressoreceptors,</a:t>
            </a:r>
            <a:r>
              <a:rPr lang="en-US" sz="2400" dirty="0" smtClean="0"/>
              <a:t> located at specific points in the walls of several large systemic arteries.</a:t>
            </a:r>
          </a:p>
          <a:p>
            <a:endParaRPr lang="en-US" sz="2400" dirty="0" smtClean="0"/>
          </a:p>
          <a:p>
            <a:pPr lvl="0">
              <a:buFont typeface="Arial" pitchFamily="34" charset="0"/>
              <a:buChar char="•"/>
            </a:pPr>
            <a:r>
              <a:rPr lang="en-US" sz="2400" dirty="0" err="1" smtClean="0"/>
              <a:t>Baroreceptors</a:t>
            </a:r>
            <a:r>
              <a:rPr lang="en-US" sz="2400" dirty="0" smtClean="0"/>
              <a:t> are spray-type nerve endings that lie in the walls of the arteries; they are stimulated when stretched. They are extremely abundant in (1) the wall of each internal carotid artery slightly above the carotid bifurcation, an area known as the </a:t>
            </a:r>
            <a:r>
              <a:rPr lang="en-US" sz="2400" i="1" dirty="0" smtClean="0"/>
              <a:t>carotid sinus,</a:t>
            </a:r>
            <a:r>
              <a:rPr lang="en-US" sz="2400" dirty="0" smtClean="0"/>
              <a:t> and (2) the wall of the aortic </a:t>
            </a:r>
            <a:r>
              <a:rPr lang="en-US" sz="2400" dirty="0" smtClean="0"/>
              <a:t>arch, the</a:t>
            </a:r>
            <a:r>
              <a:rPr lang="en-US" sz="2400" i="1" dirty="0" smtClean="0"/>
              <a:t> aortic sinus.</a:t>
            </a:r>
            <a:endParaRPr lang="en-US" sz="2400" dirty="0" smtClean="0"/>
          </a:p>
          <a:p>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74030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buFont typeface="Arial" pitchFamily="34" charset="0"/>
              <a:buChar char="•"/>
            </a:pPr>
            <a:r>
              <a:rPr lang="en-US" sz="2400" dirty="0" smtClean="0"/>
              <a:t>The baroreceptors </a:t>
            </a:r>
            <a:r>
              <a:rPr lang="en-US" sz="2400" i="1" u="sng" dirty="0" smtClean="0"/>
              <a:t>respond much more to a rapidly changing pressure</a:t>
            </a:r>
            <a:r>
              <a:rPr lang="en-US" sz="2400" dirty="0" smtClean="0"/>
              <a:t> than to a stationary pressure.</a:t>
            </a:r>
          </a:p>
          <a:p>
            <a:pPr lvl="0">
              <a:buFont typeface="Arial" pitchFamily="34" charset="0"/>
              <a:buChar char="•"/>
            </a:pPr>
            <a:r>
              <a:rPr lang="en-US" sz="2400" dirty="0" smtClean="0"/>
              <a:t>Carotid sinus &lt;Hering’s nerve&lt;Glossopharyngeal nerve&lt;NTS in the medulla; Aortic sinus &lt; vagus nerve&lt; NTS in medulla</a:t>
            </a:r>
          </a:p>
          <a:p>
            <a:pPr>
              <a:buFont typeface="Arial" pitchFamily="34" charset="0"/>
              <a:buChar char="•"/>
            </a:pPr>
            <a:r>
              <a:rPr lang="en-US" sz="2400" dirty="0" smtClean="0"/>
              <a:t>Excitation of the baroreceptors by high pressure in the arteries </a:t>
            </a:r>
            <a:r>
              <a:rPr lang="en-US" sz="2400" u="sng" dirty="0" smtClean="0"/>
              <a:t>reflexly </a:t>
            </a:r>
            <a:r>
              <a:rPr lang="en-US" sz="2400" i="1" u="sng" dirty="0" smtClean="0"/>
              <a:t>causes the arterial pressure to decrease</a:t>
            </a:r>
            <a:r>
              <a:rPr lang="en-US" sz="2400" u="sng" dirty="0" smtClean="0"/>
              <a:t> </a:t>
            </a:r>
            <a:r>
              <a:rPr lang="en-US" sz="2400" dirty="0" smtClean="0"/>
              <a:t>because of both a decrease in peripheral resistance and a decrease in cardiac output. Conversely, low pressure has opposite effects, reflexly causing the pressure to rise back toward normal.</a:t>
            </a:r>
          </a:p>
          <a:p>
            <a:pPr lvl="0">
              <a:buFont typeface="Arial" pitchFamily="34" charset="0"/>
              <a:buChar char="•"/>
            </a:pPr>
            <a:r>
              <a:rPr lang="en-US" sz="2400" dirty="0" smtClean="0"/>
              <a:t>Function of the Baroreceptors -During Changes in Body Posture</a:t>
            </a:r>
          </a:p>
          <a:p>
            <a:pPr lvl="0">
              <a:buFont typeface="Arial" pitchFamily="34" charset="0"/>
              <a:buChar char="•"/>
            </a:pPr>
            <a:r>
              <a:rPr lang="en-US" sz="2400" dirty="0" smtClean="0"/>
              <a:t>Because the baroreceptor system opposes either increases or decreases in arterial pressure, it is called a </a:t>
            </a:r>
            <a:r>
              <a:rPr lang="en-US" sz="2400" i="1" dirty="0" smtClean="0"/>
              <a:t>pressure buffer system</a:t>
            </a:r>
            <a:r>
              <a:rPr lang="en-US" sz="2400" dirty="0" smtClean="0"/>
              <a:t> and the nerves from the baroreceptors are called </a:t>
            </a:r>
            <a:r>
              <a:rPr lang="en-US" sz="2400" i="1" dirty="0" smtClean="0"/>
              <a:t>buffer nerves.</a:t>
            </a:r>
            <a:endParaRPr lang="en-US" sz="2400" dirty="0" smtClean="0"/>
          </a:p>
          <a:p>
            <a:pPr>
              <a:buFont typeface="Arial" pitchFamily="34" charset="0"/>
              <a:buChar char="•"/>
            </a:pPr>
            <a:r>
              <a:rPr lang="en-US" sz="2400" dirty="0" smtClean="0"/>
              <a:t>The long-term regulation of mean arterial pressure by the </a:t>
            </a:r>
            <a:r>
              <a:rPr lang="en-US" sz="2400" dirty="0" err="1" smtClean="0"/>
              <a:t>baroreceptors</a:t>
            </a:r>
            <a:r>
              <a:rPr lang="en-US" sz="2400" dirty="0" smtClean="0"/>
              <a:t> requires interaction with additional systems, principally the renal-body fluid-pressure control system (along with its associated nervous and hormonal mechanisms).</a:t>
            </a:r>
          </a:p>
          <a:p>
            <a:pPr>
              <a:buFont typeface="Arial" pitchFamily="34" charset="0"/>
              <a:buChar char="•"/>
            </a:pP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762000" y="685800"/>
            <a:ext cx="7620000" cy="4086225"/>
          </a:xfrm>
          <a:prstGeom prst="rect">
            <a:avLst/>
          </a:prstGeom>
          <a:noFill/>
          <a:ln w="9525">
            <a:noFill/>
            <a:miter lim="800000"/>
            <a:headEnd/>
            <a:tailEnd/>
          </a:ln>
          <a:effectLst/>
        </p:spPr>
      </p:pic>
      <p:sp>
        <p:nvSpPr>
          <p:cNvPr id="3" name="TextBox 2"/>
          <p:cNvSpPr txBox="1"/>
          <p:nvPr/>
        </p:nvSpPr>
        <p:spPr>
          <a:xfrm>
            <a:off x="685800" y="5257800"/>
            <a:ext cx="8458200" cy="83099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400" dirty="0" smtClean="0"/>
              <a:t>Changes in mean aortic pressure in response to 8% blood loss in three groups of individual </a:t>
            </a:r>
            <a:r>
              <a:rPr lang="en-US" dirty="0" smtClean="0"/>
              <a:t>(2)</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04800"/>
            <a:ext cx="9144001" cy="830997"/>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lvl="0" algn="ctr"/>
            <a:r>
              <a:rPr lang="en-US" sz="2400" b="1" i="1" dirty="0" smtClean="0"/>
              <a:t>Control of Arterial Pressure by the Carotid and Aortic Chemoreceptors-chemoreceptor reflex</a:t>
            </a:r>
          </a:p>
        </p:txBody>
      </p:sp>
      <p:sp>
        <p:nvSpPr>
          <p:cNvPr id="4" name="TextBox 3"/>
          <p:cNvSpPr txBox="1"/>
          <p:nvPr/>
        </p:nvSpPr>
        <p:spPr>
          <a:xfrm>
            <a:off x="228600" y="1371600"/>
            <a:ext cx="8915400" cy="452431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lvl="0">
              <a:buFont typeface="Arial" pitchFamily="34" charset="0"/>
              <a:buChar char="•"/>
            </a:pPr>
            <a:r>
              <a:rPr lang="en-US" sz="2400" dirty="0" smtClean="0"/>
              <a:t>Whenever the arterial pressure falls below a critical level, the chemoreceptors become stimulated because diminished blood flow causes decreased oxygen, as well as excess buildup of carbon dioxide and hydrogen ions that are not removed by the slowly flowing blood. The signals transmitted from the chemoreceptors </a:t>
            </a:r>
            <a:r>
              <a:rPr lang="en-US" sz="2400" i="1" dirty="0" smtClean="0"/>
              <a:t>excite</a:t>
            </a:r>
            <a:r>
              <a:rPr lang="en-US" sz="2400" dirty="0" smtClean="0"/>
              <a:t> the vasomotor center, and this elevates the arterial pressure back toward normal. </a:t>
            </a:r>
          </a:p>
          <a:p>
            <a:pPr lvl="0">
              <a:buFont typeface="Arial" pitchFamily="34" charset="0"/>
              <a:buChar char="•"/>
            </a:pPr>
            <a:r>
              <a:rPr lang="en-US" sz="2400" dirty="0" smtClean="0"/>
              <a:t>However, this chemoreceptor reflex is not a powerful arterial pressure controller until the arterial pressure falls below 80 mm Hg. </a:t>
            </a:r>
            <a:r>
              <a:rPr lang="en-US" sz="2400" i="1" dirty="0" smtClean="0"/>
              <a:t>Therefore, it is at the lower pressures that this reflex becomes important to help prevent further decreases in arterial pressure</a:t>
            </a:r>
          </a:p>
          <a:p>
            <a:pPr>
              <a:buFont typeface="Arial" pitchFamily="34" charset="0"/>
              <a:buChar char="•"/>
            </a:pP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heckerboard(across)">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81000"/>
            <a:ext cx="8191666" cy="461665"/>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pPr lvl="0"/>
            <a:r>
              <a:rPr lang="en-US" sz="2400" b="1" i="1" u="sng" dirty="0" smtClean="0"/>
              <a:t>Atrial and Pulmonary Artery Reflexes Regulate Arterial Pressure</a:t>
            </a:r>
            <a:endParaRPr lang="en-US" sz="2400" b="1" dirty="0" smtClean="0"/>
          </a:p>
        </p:txBody>
      </p:sp>
      <p:sp>
        <p:nvSpPr>
          <p:cNvPr id="3" name="TextBox 2"/>
          <p:cNvSpPr txBox="1"/>
          <p:nvPr/>
        </p:nvSpPr>
        <p:spPr>
          <a:xfrm>
            <a:off x="228600" y="990600"/>
            <a:ext cx="8915400" cy="415498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400" dirty="0" smtClean="0"/>
              <a:t>Both the atria and the pulmonary arteries have in their walls stretch receptors called </a:t>
            </a:r>
            <a:r>
              <a:rPr lang="en-US" sz="2400" i="1" u="sng" dirty="0" smtClean="0"/>
              <a:t>low-pressure </a:t>
            </a:r>
            <a:r>
              <a:rPr lang="en-US" sz="2400" i="1" u="sng" dirty="0" smtClean="0"/>
              <a:t>receptors</a:t>
            </a:r>
          </a:p>
          <a:p>
            <a:endParaRPr lang="en-US" sz="2400" i="1" u="sng" dirty="0" smtClean="0"/>
          </a:p>
          <a:p>
            <a:r>
              <a:rPr lang="en-US" sz="2400" dirty="0" smtClean="0"/>
              <a:t>These low-pressure receptors play an important role, especially in minimizing arterial pressure changes in </a:t>
            </a:r>
            <a:r>
              <a:rPr lang="en-US" sz="2400" i="1" u="sng" dirty="0" smtClean="0"/>
              <a:t>response to changes in blood </a:t>
            </a:r>
            <a:r>
              <a:rPr lang="en-US" sz="2400" i="1" u="sng" dirty="0" smtClean="0"/>
              <a:t>volume</a:t>
            </a:r>
          </a:p>
          <a:p>
            <a:endParaRPr lang="en-US" sz="2400" i="1" u="sng" dirty="0" smtClean="0"/>
          </a:p>
          <a:p>
            <a:r>
              <a:rPr lang="en-US" sz="2400" dirty="0" smtClean="0"/>
              <a:t>They do detect simultaneous increases in pressure in the low-pressure areas of the circulation caused by increase in volume, and </a:t>
            </a:r>
            <a:r>
              <a:rPr lang="en-US" sz="2400" i="1" u="sng" dirty="0" smtClean="0"/>
              <a:t>they elicit reflexes parallel to the baroreceptor reflexes </a:t>
            </a:r>
            <a:r>
              <a:rPr lang="en-US" sz="2400" dirty="0" smtClean="0"/>
              <a:t>to make the total reflex system more potent for control of arterial pressure</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1"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heckerboard(across)">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28600"/>
            <a:ext cx="8001000" cy="46166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2400" i="1" u="sng" dirty="0" smtClean="0"/>
              <a:t>Atrial Reflexes That Activate the Kidneys-The "Volume Reflex</a:t>
            </a:r>
            <a:r>
              <a:rPr lang="en-US" sz="2400" dirty="0" smtClean="0"/>
              <a:t>."</a:t>
            </a:r>
            <a:endParaRPr lang="en-US" sz="2400" dirty="0"/>
          </a:p>
        </p:txBody>
      </p:sp>
      <p:sp>
        <p:nvSpPr>
          <p:cNvPr id="4" name="TextBox 3"/>
          <p:cNvSpPr txBox="1"/>
          <p:nvPr/>
        </p:nvSpPr>
        <p:spPr>
          <a:xfrm>
            <a:off x="381000" y="1066800"/>
            <a:ext cx="8610600" cy="480131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lvl="0">
              <a:buFont typeface="Arial" pitchFamily="34" charset="0"/>
              <a:buChar char="•"/>
            </a:pPr>
            <a:r>
              <a:rPr lang="en-US" sz="2400" i="1" u="sng" dirty="0" smtClean="0"/>
              <a:t>Stretch of the atria </a:t>
            </a:r>
            <a:r>
              <a:rPr lang="en-US" sz="2400" dirty="0" smtClean="0"/>
              <a:t>also causes significant reflex dilation of the afferent arterioles in the </a:t>
            </a:r>
            <a:r>
              <a:rPr lang="en-US" sz="2400" i="1" u="sng" dirty="0" smtClean="0"/>
              <a:t>kidneys</a:t>
            </a:r>
            <a:r>
              <a:rPr lang="en-US" sz="2400" dirty="0" smtClean="0"/>
              <a:t>. Signals are also transmitted simultaneously from the atria </a:t>
            </a:r>
            <a:r>
              <a:rPr lang="en-US" sz="2400" i="1" u="sng" dirty="0" smtClean="0"/>
              <a:t>to the hypothalamus to decrease secretion of antidiuretic hormone (ADH). </a:t>
            </a:r>
            <a:r>
              <a:rPr lang="en-US" sz="2400" dirty="0" smtClean="0"/>
              <a:t>Combination of these two effects-increase in glomerular filtration and decrease in reabsorption of the fluid-increases fluid loss by the kidneys and reduces an increased blood volume back toward normal</a:t>
            </a:r>
          </a:p>
          <a:p>
            <a:pPr lvl="0"/>
            <a:endParaRPr lang="en-US" sz="2400" dirty="0" smtClean="0"/>
          </a:p>
          <a:p>
            <a:pPr lvl="0">
              <a:buFont typeface="Arial" pitchFamily="34" charset="0"/>
              <a:buChar char="•"/>
            </a:pPr>
            <a:r>
              <a:rPr lang="en-US" sz="2400" dirty="0" smtClean="0"/>
              <a:t>Atrial stretch caused by increased blood volume also elicits a hormonal effect on the kidneys-release of </a:t>
            </a:r>
            <a:r>
              <a:rPr lang="en-US" sz="2400" i="1" u="sng" dirty="0" smtClean="0"/>
              <a:t>atrial natriuretic peptide</a:t>
            </a:r>
            <a:r>
              <a:rPr lang="en-US" sz="2400" u="sng" dirty="0" smtClean="0"/>
              <a:t>-</a:t>
            </a:r>
            <a:r>
              <a:rPr lang="en-US" sz="2400" dirty="0" smtClean="0"/>
              <a:t>that adds still further to the excretion of fluid in the urine and return of blood volume toward normal</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457200"/>
            <a:ext cx="7452681" cy="461665"/>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US" sz="2400" i="1" u="sng" dirty="0" smtClean="0"/>
              <a:t>Atrial Reflex Control of Heart Rate (the Bainbridge Reflex)</a:t>
            </a:r>
            <a:endParaRPr lang="en-US" sz="2400" dirty="0"/>
          </a:p>
        </p:txBody>
      </p:sp>
      <p:sp>
        <p:nvSpPr>
          <p:cNvPr id="3" name="TextBox 2"/>
          <p:cNvSpPr txBox="1"/>
          <p:nvPr/>
        </p:nvSpPr>
        <p:spPr>
          <a:xfrm>
            <a:off x="304800" y="990600"/>
            <a:ext cx="8839200" cy="304698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buFont typeface="Arial" pitchFamily="34" charset="0"/>
              <a:buChar char="•"/>
            </a:pPr>
            <a:r>
              <a:rPr lang="en-US" sz="2400" dirty="0" smtClean="0"/>
              <a:t>An increase in atrial pressure also causes an increase in heart rate, sometimes increasing the heart rate as much as 75 percent</a:t>
            </a:r>
          </a:p>
          <a:p>
            <a:pPr>
              <a:buFont typeface="Arial" pitchFamily="34" charset="0"/>
              <a:buChar char="•"/>
            </a:pPr>
            <a:r>
              <a:rPr lang="en-US" sz="2400" dirty="0" smtClean="0"/>
              <a:t>The stretch receptors of the atria that elicit the Bainbridge reflex transmit their </a:t>
            </a:r>
            <a:r>
              <a:rPr lang="en-US" sz="2400" i="1" dirty="0" smtClean="0"/>
              <a:t>afferent signals through the </a:t>
            </a:r>
            <a:r>
              <a:rPr lang="en-US" sz="2400" i="1" dirty="0" err="1" smtClean="0"/>
              <a:t>vagus</a:t>
            </a:r>
            <a:r>
              <a:rPr lang="en-US" sz="2400" i="1" dirty="0" smtClean="0"/>
              <a:t> nerves to the medulla</a:t>
            </a:r>
            <a:r>
              <a:rPr lang="en-US" sz="2400" dirty="0" smtClean="0"/>
              <a:t> of the brain. Then </a:t>
            </a:r>
            <a:r>
              <a:rPr lang="en-US" sz="2400" i="1" dirty="0" smtClean="0"/>
              <a:t>efferent signals are transmitted back through </a:t>
            </a:r>
            <a:r>
              <a:rPr lang="en-US" sz="2400" i="1" dirty="0" err="1" smtClean="0"/>
              <a:t>vagal</a:t>
            </a:r>
            <a:r>
              <a:rPr lang="en-US" sz="2400" i="1" dirty="0" smtClean="0"/>
              <a:t> and sympathetic nerves to increase heart rate and strength of heart contraction</a:t>
            </a:r>
            <a:r>
              <a:rPr lang="en-US" sz="2400" dirty="0" smtClean="0"/>
              <a:t>. Thus, this reflex helps prevent damming of blood in the veins, atria, and pulmonary circulation</a:t>
            </a:r>
            <a:endParaRPr lang="en-US" sz="2400" dirty="0"/>
          </a:p>
        </p:txBody>
      </p:sp>
      <p:sp>
        <p:nvSpPr>
          <p:cNvPr id="4" name="TextBox 3"/>
          <p:cNvSpPr txBox="1"/>
          <p:nvPr/>
        </p:nvSpPr>
        <p:spPr>
          <a:xfrm>
            <a:off x="381000" y="4191000"/>
            <a:ext cx="5562600" cy="46166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2400" i="1" u="sng" dirty="0" smtClean="0"/>
              <a:t>Central Nervous System Ischemic Response</a:t>
            </a:r>
            <a:endParaRPr lang="en-US" sz="2400" dirty="0"/>
          </a:p>
        </p:txBody>
      </p:sp>
      <p:sp>
        <p:nvSpPr>
          <p:cNvPr id="5" name="TextBox 4"/>
          <p:cNvSpPr txBox="1"/>
          <p:nvPr/>
        </p:nvSpPr>
        <p:spPr>
          <a:xfrm>
            <a:off x="381000" y="4724400"/>
            <a:ext cx="8763000" cy="156966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400" dirty="0" smtClean="0"/>
              <a:t>This arterial pressure elevation in response to cerebral ischemia is known as the </a:t>
            </a:r>
            <a:r>
              <a:rPr lang="en-US" sz="2400" i="1" dirty="0" smtClean="0"/>
              <a:t>central nervous system (CNS) ischemic response. It is one of the most powerful of all the activators of the sympathetic vasoconstrictor system</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heckerboard(across)">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heckerboard(across)">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590800"/>
            <a:ext cx="9144000" cy="95410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800" b="1" dirty="0" smtClean="0"/>
              <a:t>The Renin-Angiotensin System: Its Role in Arterial Pressure Control</a:t>
            </a:r>
            <a:endParaRPr 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457200"/>
            <a:ext cx="6995826" cy="523220"/>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US" sz="2800" dirty="0" smtClean="0"/>
              <a:t>Components of the Renin-Angiotensin System </a:t>
            </a:r>
            <a:endParaRPr lang="en-US" sz="2800" dirty="0"/>
          </a:p>
        </p:txBody>
      </p:sp>
      <p:sp>
        <p:nvSpPr>
          <p:cNvPr id="3" name="TextBox 2"/>
          <p:cNvSpPr txBox="1"/>
          <p:nvPr/>
        </p:nvSpPr>
        <p:spPr>
          <a:xfrm>
            <a:off x="762000" y="1371600"/>
            <a:ext cx="8382000" cy="452431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400" dirty="0" smtClean="0"/>
              <a:t>Renin is synthesized and stored in an inactive form called </a:t>
            </a:r>
            <a:r>
              <a:rPr lang="en-US" sz="2400" i="1" dirty="0" err="1" smtClean="0"/>
              <a:t>prorenin</a:t>
            </a:r>
            <a:r>
              <a:rPr lang="en-US" sz="2400" dirty="0" smtClean="0"/>
              <a:t> in the </a:t>
            </a:r>
            <a:r>
              <a:rPr lang="en-US" sz="2400" i="1" dirty="0" err="1" smtClean="0"/>
              <a:t>juxtaglomerular</a:t>
            </a:r>
            <a:r>
              <a:rPr lang="en-US" sz="2400" i="1" dirty="0" smtClean="0"/>
              <a:t> cells</a:t>
            </a:r>
            <a:r>
              <a:rPr lang="en-US" sz="2400" dirty="0" smtClean="0"/>
              <a:t> (JG cells) of the kidneys. </a:t>
            </a:r>
          </a:p>
          <a:p>
            <a:endParaRPr lang="en-US" sz="2400" dirty="0" smtClean="0"/>
          </a:p>
          <a:p>
            <a:r>
              <a:rPr lang="en-US" sz="2400" dirty="0" smtClean="0"/>
              <a:t>The JG cells are modified smooth muscle cells located </a:t>
            </a:r>
            <a:r>
              <a:rPr lang="en-US" sz="2400" i="1" dirty="0" smtClean="0"/>
              <a:t>in the walls of the afferent arterioles immediately proximal to the </a:t>
            </a:r>
            <a:r>
              <a:rPr lang="en-US" sz="2400" i="1" dirty="0" err="1" smtClean="0"/>
              <a:t>glomeruli</a:t>
            </a:r>
            <a:r>
              <a:rPr lang="en-US" sz="2400" dirty="0" smtClean="0"/>
              <a:t>. </a:t>
            </a:r>
            <a:br>
              <a:rPr lang="en-US" sz="2400" dirty="0" smtClean="0"/>
            </a:br>
            <a:endParaRPr lang="en-US" sz="2400" dirty="0" smtClean="0"/>
          </a:p>
          <a:p>
            <a:r>
              <a:rPr lang="en-US" sz="2400" i="1" u="sng" dirty="0" smtClean="0"/>
              <a:t>When the arterial pressure falls</a:t>
            </a:r>
            <a:r>
              <a:rPr lang="en-US" sz="2400" dirty="0" smtClean="0"/>
              <a:t>, intrinsic reactions in the kidneys themselves cause many of the </a:t>
            </a:r>
            <a:r>
              <a:rPr lang="en-US" sz="2400" dirty="0" err="1" smtClean="0"/>
              <a:t>prorenin</a:t>
            </a:r>
            <a:r>
              <a:rPr lang="en-US" sz="2400" dirty="0" smtClean="0"/>
              <a:t> molecules in the JG cells to </a:t>
            </a:r>
            <a:r>
              <a:rPr lang="en-US" sz="2400" i="1" u="sng" dirty="0" smtClean="0"/>
              <a:t>split and release </a:t>
            </a:r>
            <a:r>
              <a:rPr lang="en-US" sz="2400" i="1" u="sng" dirty="0" err="1" smtClean="0"/>
              <a:t>renin</a:t>
            </a:r>
            <a:r>
              <a:rPr lang="en-US" sz="2400" dirty="0" smtClean="0"/>
              <a:t>. </a:t>
            </a:r>
          </a:p>
          <a:p>
            <a:endParaRPr lang="en-US" sz="2400" dirty="0" smtClean="0"/>
          </a:p>
          <a:p>
            <a:r>
              <a:rPr lang="en-US" sz="2400" dirty="0" smtClean="0"/>
              <a:t>Most of the </a:t>
            </a:r>
            <a:r>
              <a:rPr lang="en-US" sz="2400" dirty="0" err="1" smtClean="0"/>
              <a:t>renin</a:t>
            </a:r>
            <a:r>
              <a:rPr lang="en-US" sz="2400" dirty="0" smtClean="0"/>
              <a:t> enters the renal blood and then passes out of the kidneys to circulate throughout the entire body</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linds(horizont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srcRect/>
          <a:stretch>
            <a:fillRect/>
          </a:stretch>
        </p:blipFill>
        <p:spPr bwMode="auto">
          <a:xfrm>
            <a:off x="4191000" y="190500"/>
            <a:ext cx="4305300" cy="6667500"/>
          </a:xfrm>
          <a:prstGeom prst="rect">
            <a:avLst/>
          </a:prstGeom>
          <a:noFill/>
          <a:ln w="9525">
            <a:noFill/>
            <a:miter lim="800000"/>
            <a:headEnd/>
            <a:tailEnd/>
          </a:ln>
          <a:effectLst/>
        </p:spPr>
      </p:pic>
      <p:sp>
        <p:nvSpPr>
          <p:cNvPr id="3" name="TextBox 2"/>
          <p:cNvSpPr txBox="1"/>
          <p:nvPr/>
        </p:nvSpPr>
        <p:spPr>
          <a:xfrm>
            <a:off x="304800" y="2743200"/>
            <a:ext cx="3657600" cy="181588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2800" dirty="0" smtClean="0"/>
              <a:t>Renin-angiotensin vasoconstrictor mechanism for arterial pressure control</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pPr algn="l"/>
            <a:r>
              <a:rPr lang="en-US" dirty="0" smtClean="0"/>
              <a:t>Objectives </a:t>
            </a:r>
            <a:endParaRPr lang="en-US" dirty="0"/>
          </a:p>
        </p:txBody>
      </p:sp>
      <p:sp>
        <p:nvSpPr>
          <p:cNvPr id="3" name="Content Placeholder 2"/>
          <p:cNvSpPr>
            <a:spLocks noGrp="1"/>
          </p:cNvSpPr>
          <p:nvPr>
            <p:ph idx="1"/>
          </p:nvPr>
        </p:nvSpPr>
        <p:spPr/>
        <p:style>
          <a:lnRef idx="2">
            <a:schemeClr val="accent2">
              <a:shade val="50000"/>
            </a:schemeClr>
          </a:lnRef>
          <a:fillRef idx="1">
            <a:schemeClr val="accent2"/>
          </a:fillRef>
          <a:effectRef idx="0">
            <a:schemeClr val="accent2"/>
          </a:effectRef>
          <a:fontRef idx="minor">
            <a:schemeClr val="lt1"/>
          </a:fontRef>
        </p:style>
        <p:txBody>
          <a:bodyPr>
            <a:normAutofit fontScale="92500" lnSpcReduction="20000"/>
          </a:bodyPr>
          <a:lstStyle/>
          <a:p>
            <a:pPr>
              <a:buNone/>
            </a:pPr>
            <a:r>
              <a:rPr lang="en-US" b="1" i="1" dirty="0"/>
              <a:t>By the end of this session, the student should be able to:</a:t>
            </a:r>
            <a:endParaRPr lang="en-US" dirty="0"/>
          </a:p>
          <a:p>
            <a:pPr marL="514350" lvl="0" indent="-514350">
              <a:buFont typeface="+mj-lt"/>
              <a:buAutoNum type="alphaLcParenR"/>
            </a:pPr>
            <a:r>
              <a:rPr lang="en-US" dirty="0"/>
              <a:t>Outline the different mechanisms involved in regulation of ABP.</a:t>
            </a:r>
          </a:p>
          <a:p>
            <a:pPr marL="514350" lvl="0" indent="-514350">
              <a:buFont typeface="+mj-lt"/>
              <a:buAutoNum type="alphaLcParenR"/>
            </a:pPr>
            <a:r>
              <a:rPr lang="en-US" dirty="0"/>
              <a:t>Discuss the role of reflexes especially baroreceptor reflex </a:t>
            </a:r>
            <a:r>
              <a:rPr lang="en-US" dirty="0" smtClean="0"/>
              <a:t>in regulation </a:t>
            </a:r>
            <a:r>
              <a:rPr lang="en-US" dirty="0"/>
              <a:t>of ABP.</a:t>
            </a:r>
          </a:p>
          <a:p>
            <a:pPr marL="514350" lvl="0" indent="-514350">
              <a:buFont typeface="+mj-lt"/>
              <a:buAutoNum type="alphaLcParenR"/>
            </a:pPr>
            <a:r>
              <a:rPr lang="en-US" dirty="0"/>
              <a:t>Discuss the role of renin-angiotensin system in regulation of ABP.</a:t>
            </a:r>
          </a:p>
          <a:p>
            <a:pPr marL="514350" lvl="0" indent="-514350">
              <a:buFont typeface="+mj-lt"/>
              <a:buAutoNum type="alphaLcParenR"/>
            </a:pPr>
            <a:r>
              <a:rPr lang="en-US" dirty="0"/>
              <a:t>Discuss the role of renal-body fluid in long-term regulation </a:t>
            </a:r>
            <a:r>
              <a:rPr lang="en-US" dirty="0" smtClean="0"/>
              <a:t>of ABP</a:t>
            </a:r>
            <a:r>
              <a:rPr lang="en-US" dirty="0"/>
              <a:t>.</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srcRect/>
          <a:stretch>
            <a:fillRect/>
          </a:stretch>
        </p:blipFill>
        <p:spPr bwMode="auto">
          <a:xfrm>
            <a:off x="762000" y="795338"/>
            <a:ext cx="7620000" cy="52673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81000"/>
            <a:ext cx="8686800" cy="563231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400" dirty="0" smtClean="0"/>
              <a:t>Angiotensin II is an extremely powerful vasoconstrictor, and it also affects circulatory function in other ways as well. </a:t>
            </a:r>
          </a:p>
          <a:p>
            <a:r>
              <a:rPr lang="en-US" sz="2400" dirty="0" smtClean="0"/>
              <a:t>During its persistence in the blood, angiotensin II has two principal effects that can elevate arterial pressure.</a:t>
            </a:r>
          </a:p>
          <a:p>
            <a:pPr marL="400050" indent="-400050">
              <a:buFont typeface="+mj-lt"/>
              <a:buAutoNum type="romanLcPeriod"/>
            </a:pPr>
            <a:r>
              <a:rPr lang="en-US" sz="2400" dirty="0" smtClean="0"/>
              <a:t> The first of these, </a:t>
            </a:r>
            <a:r>
              <a:rPr lang="en-US" sz="2400" i="1" dirty="0" smtClean="0"/>
              <a:t>vasoconstriction in many areas of the body,</a:t>
            </a:r>
            <a:r>
              <a:rPr lang="en-US" sz="2400" dirty="0" smtClean="0"/>
              <a:t> occurs rapidly. Vasoconstriction occurs intensely in the arterioles and much less so in the veins. Constriction of the arterioles increases the total peripheral resistance, thereby raising the arterial pressure.</a:t>
            </a:r>
          </a:p>
          <a:p>
            <a:pPr marL="400050" indent="-400050">
              <a:buFont typeface="+mj-lt"/>
              <a:buAutoNum type="romanLcPeriod"/>
            </a:pPr>
            <a:r>
              <a:rPr lang="en-US" sz="2400" dirty="0" smtClean="0"/>
              <a:t> The second principal means by which angiotensin II increases the arterial pressure is to </a:t>
            </a:r>
            <a:r>
              <a:rPr lang="en-US" sz="2400" i="1" dirty="0" smtClean="0"/>
              <a:t>decrease excretion of both salt and water</a:t>
            </a:r>
            <a:r>
              <a:rPr lang="en-US" sz="2400" dirty="0" smtClean="0"/>
              <a:t> by the kidneys. This long-term effect, acting through the extracellular fluid volume mechanism, is even more powerful than the acute vasoconstrictor mechanism in eventually raising the arterial pressure.</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linds(horizontal)">
                                      <p:cBhvr>
                                        <p:cTn id="13" dur="500"/>
                                        <p:tgtEl>
                                          <p:spTgt spid="2">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linds(horizontal)">
                                      <p:cBhvr>
                                        <p:cTn id="1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533400"/>
            <a:ext cx="8686800" cy="563231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400" dirty="0" smtClean="0"/>
              <a:t>Angiotensin II causes the kidneys to retain both salt and water in two major ways: </a:t>
            </a:r>
          </a:p>
          <a:p>
            <a:pPr marL="342900" indent="-342900">
              <a:buFont typeface="+mj-lt"/>
              <a:buAutoNum type="arabicPeriod"/>
            </a:pPr>
            <a:r>
              <a:rPr lang="en-US" sz="2400" dirty="0" smtClean="0"/>
              <a:t>Angiotensin II acts directly on the kidneys to cause salt and water retention. </a:t>
            </a:r>
          </a:p>
          <a:p>
            <a:pPr marL="342900" indent="-342900">
              <a:buFont typeface="+mj-lt"/>
              <a:buAutoNum type="arabicPeriod"/>
            </a:pPr>
            <a:r>
              <a:rPr lang="en-US" sz="2400" dirty="0" smtClean="0"/>
              <a:t>Angiotensin II causes the adrenal glands to secrete </a:t>
            </a:r>
            <a:r>
              <a:rPr lang="en-US" sz="2400" dirty="0" err="1" smtClean="0"/>
              <a:t>aldosterone</a:t>
            </a:r>
            <a:r>
              <a:rPr lang="en-US" sz="2400" dirty="0" smtClean="0"/>
              <a:t>, and the </a:t>
            </a:r>
            <a:r>
              <a:rPr lang="en-US" sz="2400" dirty="0" err="1" smtClean="0"/>
              <a:t>aldosterone</a:t>
            </a:r>
            <a:r>
              <a:rPr lang="en-US" sz="2400" dirty="0" smtClean="0"/>
              <a:t> in turn increases salt and water </a:t>
            </a:r>
            <a:r>
              <a:rPr lang="en-US" sz="2400" dirty="0" err="1" smtClean="0"/>
              <a:t>reabsorption</a:t>
            </a:r>
            <a:r>
              <a:rPr lang="en-US" sz="2400" dirty="0" smtClean="0"/>
              <a:t> by the kidney tubules.</a:t>
            </a:r>
          </a:p>
          <a:p>
            <a:pPr marL="342900" indent="-342900"/>
            <a:endParaRPr lang="en-US" sz="2400" dirty="0" smtClean="0"/>
          </a:p>
          <a:p>
            <a:pPr marL="342900" indent="-342900"/>
            <a:r>
              <a:rPr lang="en-US" sz="2400" dirty="0" smtClean="0"/>
              <a:t>      Thus both the direct effect of angiotensin on the kidney and its effect acting through </a:t>
            </a:r>
            <a:r>
              <a:rPr lang="en-US" sz="2400" dirty="0" err="1" smtClean="0"/>
              <a:t>aldosterone</a:t>
            </a:r>
            <a:r>
              <a:rPr lang="en-US" sz="2400" dirty="0" smtClean="0"/>
              <a:t> are important in long-term arterial pressure control. However, research has suggested that the direct effect of angiotensin on the kidneys is perhaps three or more times as potent as the indirect effect acting through </a:t>
            </a:r>
            <a:r>
              <a:rPr lang="en-US" sz="2400" dirty="0" err="1" smtClean="0"/>
              <a:t>aldosterone</a:t>
            </a:r>
            <a:r>
              <a:rPr lang="en-US" sz="2400" dirty="0" smtClean="0"/>
              <a:t>-even though the indirect effect is the one most widely known.  </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blinds(horizontal)">
                                      <p:cBhvr>
                                        <p:cTn id="11" dur="500"/>
                                        <p:tgtEl>
                                          <p:spTgt spid="2">
                                            <p:txEl>
                                              <p:pRg st="1" end="1"/>
                                            </p:txEl>
                                          </p:spTgt>
                                        </p:tgtEl>
                                      </p:cBhvr>
                                    </p:animEffect>
                                  </p:childTnLst>
                                </p:cTn>
                              </p:par>
                              <p:par>
                                <p:cTn id="12" presetID="3" presetClass="entr" presetSubtype="10" fill="hold" nodeType="with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blinds(horizontal)">
                                      <p:cBhvr>
                                        <p:cTn id="14" dur="500"/>
                                        <p:tgtEl>
                                          <p:spTgt spid="2">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2667000"/>
            <a:ext cx="4775666" cy="523220"/>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2800" b="1" dirty="0" smtClean="0"/>
              <a:t>Stress Relaxation </a:t>
            </a:r>
            <a:r>
              <a:rPr lang="en-US" sz="2800" b="1" dirty="0" err="1" smtClean="0"/>
              <a:t>ofVasculature</a:t>
            </a:r>
            <a:endParaRPr lang="en-US" sz="2800" b="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1503218" y="152400"/>
            <a:ext cx="5715000" cy="4657725"/>
          </a:xfrm>
          <a:prstGeom prst="rect">
            <a:avLst/>
          </a:prstGeom>
          <a:noFill/>
          <a:ln w="9525">
            <a:noFill/>
            <a:miter lim="800000"/>
            <a:headEnd/>
            <a:tailEnd/>
          </a:ln>
          <a:effectLst/>
        </p:spPr>
      </p:pic>
      <p:sp>
        <p:nvSpPr>
          <p:cNvPr id="3" name="TextBox 2"/>
          <p:cNvSpPr txBox="1"/>
          <p:nvPr/>
        </p:nvSpPr>
        <p:spPr>
          <a:xfrm>
            <a:off x="1132911" y="4953000"/>
            <a:ext cx="6455613" cy="523220"/>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US" sz="2800" b="1" dirty="0" smtClean="0"/>
              <a:t>Delayed Compliance </a:t>
            </a:r>
            <a:r>
              <a:rPr lang="en-US" sz="2800" b="1" dirty="0"/>
              <a:t>i</a:t>
            </a:r>
            <a:r>
              <a:rPr lang="en-US" sz="2800" b="1" dirty="0" smtClean="0"/>
              <a:t>n  a Venous Segment</a:t>
            </a:r>
            <a:endParaRPr lang="en-US" sz="2800" b="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609600"/>
            <a:ext cx="8610600" cy="526297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400" b="1" dirty="0" smtClean="0">
                <a:solidFill>
                  <a:schemeClr val="tx1">
                    <a:lumMod val="95000"/>
                    <a:lumOff val="5000"/>
                  </a:schemeClr>
                </a:solidFill>
              </a:rPr>
              <a:t>Delayed compliance (Stress relaxation) of vessels</a:t>
            </a:r>
          </a:p>
          <a:p>
            <a:r>
              <a:rPr lang="en-US" sz="2400" dirty="0" smtClean="0"/>
              <a:t>The principle of delayed compliance is the mechanism by which a blood vessels attempts to return back to its original pressure when it is loaded with blood or blood is withdrawn from it , this is a property of smooth muscles and is exhibited by  blood vessels as well as hollow viscera like urinary bladder</a:t>
            </a:r>
            <a:r>
              <a:rPr lang="en-US" sz="2400" b="1" dirty="0" smtClean="0"/>
              <a:t> </a:t>
            </a:r>
          </a:p>
          <a:p>
            <a:r>
              <a:rPr lang="en-US" sz="2400" dirty="0"/>
              <a:t> W</a:t>
            </a:r>
            <a:r>
              <a:rPr lang="en-US" sz="2400" dirty="0" smtClean="0"/>
              <a:t>hen a segment of a vein is exposed to increased volume , then  immediately its pressure increases but after some time the pressure returns back to normal due to stretching of the vessel wall, similarly after drop in original volume due to any fluid loss the blood pressure decreases for some time and then it returns back to normal due to changes in the arrangement of smooth muscle. Similar phenomenon can be seen in urinary bladder.</a:t>
            </a:r>
          </a:p>
          <a:p>
            <a:endParaRPr lang="en-US" sz="2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1" y="2667000"/>
            <a:ext cx="8763000" cy="95410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800" b="1" dirty="0" smtClean="0"/>
              <a:t>Fluid shift across the capillary for adjustment of blood volume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1673" y="228600"/>
            <a:ext cx="8839200" cy="63709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buFont typeface="Arial" pitchFamily="34" charset="0"/>
              <a:buChar char="•"/>
            </a:pPr>
            <a:r>
              <a:rPr lang="en-US" sz="2400" dirty="0" smtClean="0"/>
              <a:t>The arterial hypotension, arteriolar constriction, and reduced venous pressure </a:t>
            </a:r>
            <a:r>
              <a:rPr lang="en-US" sz="2400" i="1" u="sng" dirty="0" smtClean="0"/>
              <a:t>during hemorrhagic </a:t>
            </a:r>
            <a:r>
              <a:rPr lang="en-US" sz="2400" dirty="0" smtClean="0"/>
              <a:t>hypotension lower hydrostatic pressure in the capillaries. The balance of these forces promotes the </a:t>
            </a:r>
            <a:r>
              <a:rPr lang="en-US" sz="2400" i="1" u="sng" dirty="0" smtClean="0"/>
              <a:t>net </a:t>
            </a:r>
            <a:r>
              <a:rPr lang="en-US" sz="2400" i="1" u="sng" dirty="0" err="1" smtClean="0"/>
              <a:t>reabsorption</a:t>
            </a:r>
            <a:r>
              <a:rPr lang="en-US" sz="2400" i="1" u="sng" dirty="0" smtClean="0"/>
              <a:t> of interstitial fluid into the vascular compartment  </a:t>
            </a:r>
          </a:p>
          <a:p>
            <a:pPr>
              <a:buFont typeface="Arial" pitchFamily="34" charset="0"/>
              <a:buChar char="•"/>
            </a:pPr>
            <a:endParaRPr lang="en-US" sz="2400" dirty="0" smtClean="0"/>
          </a:p>
          <a:p>
            <a:pPr>
              <a:buFont typeface="Arial" pitchFamily="34" charset="0"/>
              <a:buChar char="•"/>
            </a:pPr>
            <a:r>
              <a:rPr lang="en-US" sz="2400" dirty="0" smtClean="0"/>
              <a:t>Considerable quantities of fluid may thus be drawn into the circulation during hemorrhage. About 0.25 </a:t>
            </a:r>
            <a:r>
              <a:rPr lang="en-US" sz="2400" dirty="0" err="1" smtClean="0"/>
              <a:t>mL</a:t>
            </a:r>
            <a:r>
              <a:rPr lang="en-US" sz="2400" dirty="0" smtClean="0"/>
              <a:t> of fluid per minute per kilogram of body weight may be reabsorbed by the capillaries. Thus, </a:t>
            </a:r>
            <a:r>
              <a:rPr lang="en-US" sz="2400" i="1" u="sng" dirty="0" smtClean="0"/>
              <a:t>approximately 1 L of fluid per hour might be </a:t>
            </a:r>
            <a:r>
              <a:rPr lang="en-US" sz="2400" i="1" u="sng" dirty="0" err="1" smtClean="0"/>
              <a:t>autoinfused</a:t>
            </a:r>
            <a:r>
              <a:rPr lang="en-US" sz="2400" i="1" u="sng" dirty="0" smtClean="0"/>
              <a:t> from the interstitial spaces into the circulatory system of an average individual after acute blood loss </a:t>
            </a:r>
            <a:r>
              <a:rPr lang="en-US" sz="2400" dirty="0" smtClean="0"/>
              <a:t> </a:t>
            </a:r>
            <a:endParaRPr lang="en-US" sz="2400" i="1" u="sng" dirty="0" smtClean="0"/>
          </a:p>
          <a:p>
            <a:pPr>
              <a:buFont typeface="Arial" pitchFamily="34" charset="0"/>
              <a:buChar char="•"/>
            </a:pPr>
            <a:endParaRPr lang="en-US" sz="2400" dirty="0" smtClean="0"/>
          </a:p>
          <a:p>
            <a:pPr>
              <a:buFont typeface="Arial" pitchFamily="34" charset="0"/>
              <a:buChar char="•"/>
            </a:pPr>
            <a:r>
              <a:rPr lang="en-US" sz="2400" dirty="0" smtClean="0"/>
              <a:t>Substantial quantities of fluid may shift slowly from the </a:t>
            </a:r>
            <a:r>
              <a:rPr lang="en-US" sz="2400" i="1" u="sng" dirty="0" smtClean="0"/>
              <a:t>intracellular to the extracellular space</a:t>
            </a:r>
            <a:r>
              <a:rPr lang="en-US" sz="2400" dirty="0" smtClean="0"/>
              <a:t>. This fluid exchange is </a:t>
            </a:r>
            <a:r>
              <a:rPr lang="en-US" sz="2400" i="1" u="sng" dirty="0" smtClean="0"/>
              <a:t>probably mediated by secretion of </a:t>
            </a:r>
            <a:r>
              <a:rPr lang="en-US" sz="2400" i="1" u="sng" dirty="0" err="1" smtClean="0"/>
              <a:t>cortisol</a:t>
            </a:r>
            <a:r>
              <a:rPr lang="en-US" sz="2400" i="1" u="sng" dirty="0" smtClean="0"/>
              <a:t> from the adrenal cortex </a:t>
            </a:r>
            <a:r>
              <a:rPr lang="en-US" sz="2400" dirty="0" smtClean="0"/>
              <a:t>in response to hemorrhage. </a:t>
            </a:r>
            <a:r>
              <a:rPr lang="en-US" sz="2400" dirty="0" err="1" smtClean="0"/>
              <a:t>Cortisol</a:t>
            </a:r>
            <a:r>
              <a:rPr lang="en-US" sz="2400" dirty="0" smtClean="0"/>
              <a:t> appears to be essential for the full restoration of plasma volume after hemorrhage</a:t>
            </a:r>
            <a:endParaRPr lang="en-US" sz="2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667000"/>
            <a:ext cx="8610600" cy="95410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514350" lvl="0" indent="-514350"/>
            <a:r>
              <a:rPr lang="en-US" sz="2800" b="1" dirty="0" smtClean="0"/>
              <a:t>Role of renal-body fluid control mechanism in long-term regulation of ABP</a:t>
            </a:r>
            <a:endParaRPr 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457200"/>
            <a:ext cx="8839200" cy="193899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400" dirty="0" smtClean="0"/>
              <a:t>An increase in arterial pressure in the human of only a few mm Hg can double renal output of water, which is called </a:t>
            </a:r>
            <a:r>
              <a:rPr lang="en-US" sz="2400" i="1" dirty="0" smtClean="0"/>
              <a:t>pressure </a:t>
            </a:r>
            <a:r>
              <a:rPr lang="en-US" sz="2400" i="1" dirty="0" err="1" smtClean="0"/>
              <a:t>diuresis</a:t>
            </a:r>
            <a:r>
              <a:rPr lang="en-US" sz="2400" i="1" dirty="0" smtClean="0"/>
              <a:t>,</a:t>
            </a:r>
            <a:r>
              <a:rPr lang="en-US" sz="2400" dirty="0" smtClean="0"/>
              <a:t> as well as double the output of salt, which is called </a:t>
            </a:r>
            <a:r>
              <a:rPr lang="en-US" sz="2400" i="1" dirty="0" smtClean="0"/>
              <a:t>pressure </a:t>
            </a:r>
            <a:r>
              <a:rPr lang="en-US" sz="2400" i="1" dirty="0" err="1" smtClean="0"/>
              <a:t>natriuresis</a:t>
            </a:r>
            <a:r>
              <a:rPr lang="en-US" sz="2400" i="1" dirty="0" smtClean="0"/>
              <a:t>.</a:t>
            </a:r>
            <a:r>
              <a:rPr lang="en-US" sz="2400" dirty="0" smtClean="0"/>
              <a:t> </a:t>
            </a:r>
          </a:p>
          <a:p>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514600"/>
            <a:ext cx="9144000" cy="95410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800" b="1" u="sng" dirty="0" smtClean="0">
                <a:solidFill>
                  <a:schemeClr val="tx1"/>
                </a:solidFill>
              </a:rPr>
              <a:t>Mechanisms Involved for Regulation of Arterial Blood Pressure</a:t>
            </a:r>
            <a:endParaRPr lang="en-US" sz="2800" b="1" u="sng"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229600" cy="639762"/>
          </a:xfrm>
        </p:spPr>
        <p:style>
          <a:lnRef idx="3">
            <a:schemeClr val="lt1"/>
          </a:lnRef>
          <a:fillRef idx="1">
            <a:schemeClr val="accent2"/>
          </a:fillRef>
          <a:effectRef idx="1">
            <a:schemeClr val="accent2"/>
          </a:effectRef>
          <a:fontRef idx="minor">
            <a:schemeClr val="lt1"/>
          </a:fontRef>
        </p:style>
        <p:txBody>
          <a:bodyPr>
            <a:normAutofit/>
          </a:bodyPr>
          <a:lstStyle/>
          <a:p>
            <a:pPr algn="l"/>
            <a:r>
              <a:rPr lang="en-US" sz="2800" b="1" dirty="0" smtClean="0"/>
              <a:t>Control of renal </a:t>
            </a:r>
            <a:r>
              <a:rPr lang="en-US" sz="2800" b="1" dirty="0" err="1" smtClean="0"/>
              <a:t>NaCl</a:t>
            </a:r>
            <a:r>
              <a:rPr lang="en-US" sz="2800" b="1" dirty="0" smtClean="0"/>
              <a:t> and water excretion</a:t>
            </a:r>
            <a:endParaRPr lang="en-US" sz="2800" b="1" dirty="0"/>
          </a:p>
        </p:txBody>
      </p:sp>
      <p:sp>
        <p:nvSpPr>
          <p:cNvPr id="6" name="Content Placeholder 5"/>
          <p:cNvSpPr>
            <a:spLocks noGrp="1"/>
          </p:cNvSpPr>
          <p:nvPr>
            <p:ph idx="1"/>
          </p:nvPr>
        </p:nvSpPr>
        <p:spPr>
          <a:xfrm>
            <a:off x="457200" y="838200"/>
            <a:ext cx="8229600" cy="5867400"/>
          </a:xfrm>
        </p:spPr>
        <p:style>
          <a:lnRef idx="1">
            <a:schemeClr val="accent2"/>
          </a:lnRef>
          <a:fillRef idx="2">
            <a:schemeClr val="accent2"/>
          </a:fillRef>
          <a:effectRef idx="1">
            <a:schemeClr val="accent2"/>
          </a:effectRef>
          <a:fontRef idx="minor">
            <a:schemeClr val="dk1"/>
          </a:fontRef>
        </p:style>
        <p:txBody>
          <a:bodyPr>
            <a:noAutofit/>
          </a:bodyPr>
          <a:lstStyle/>
          <a:p>
            <a:pPr>
              <a:buNone/>
            </a:pPr>
            <a:r>
              <a:rPr lang="en-US" sz="1800" b="1" dirty="0" smtClean="0"/>
              <a:t>Renal Sympathetic Nerves (↑ Activity: ↓ </a:t>
            </a:r>
            <a:r>
              <a:rPr lang="en-US" sz="1800" b="1" dirty="0" err="1" smtClean="0"/>
              <a:t>NaCl</a:t>
            </a:r>
            <a:r>
              <a:rPr lang="en-US" sz="1800" b="1" dirty="0" smtClean="0"/>
              <a:t> Excretion)</a:t>
            </a:r>
            <a:endParaRPr lang="en-US" sz="1800" dirty="0" smtClean="0"/>
          </a:p>
          <a:p>
            <a:pPr>
              <a:buNone/>
            </a:pPr>
            <a:r>
              <a:rPr lang="en-US" sz="1800" dirty="0" smtClean="0"/>
              <a:t>↓GFR</a:t>
            </a:r>
          </a:p>
          <a:p>
            <a:pPr>
              <a:buNone/>
            </a:pPr>
            <a:r>
              <a:rPr lang="en-US" sz="1800" dirty="0" smtClean="0"/>
              <a:t>↑ Renin secretion</a:t>
            </a:r>
          </a:p>
          <a:p>
            <a:pPr>
              <a:buNone/>
            </a:pPr>
            <a:r>
              <a:rPr lang="en-US" sz="1800" dirty="0" smtClean="0"/>
              <a:t>↑ Na</a:t>
            </a:r>
            <a:r>
              <a:rPr lang="en-US" sz="1800" baseline="30000" dirty="0" smtClean="0"/>
              <a:t>+</a:t>
            </a:r>
            <a:r>
              <a:rPr lang="en-US" sz="1800" dirty="0" smtClean="0"/>
              <a:t> </a:t>
            </a:r>
            <a:r>
              <a:rPr lang="en-US" sz="1800" dirty="0" err="1" smtClean="0"/>
              <a:t>reabsorption</a:t>
            </a:r>
            <a:r>
              <a:rPr lang="en-US" sz="1800" dirty="0" smtClean="0"/>
              <a:t> along the nephron</a:t>
            </a:r>
            <a:endParaRPr lang="en-US" sz="1800" b="1" dirty="0" smtClean="0"/>
          </a:p>
          <a:p>
            <a:pPr>
              <a:buNone/>
            </a:pPr>
            <a:r>
              <a:rPr lang="en-US" sz="1800" b="1" dirty="0" smtClean="0"/>
              <a:t>Renin-Angiotensin-</a:t>
            </a:r>
            <a:r>
              <a:rPr lang="en-US" sz="1800" b="1" dirty="0" err="1" smtClean="0"/>
              <a:t>Aldosterone</a:t>
            </a:r>
            <a:r>
              <a:rPr lang="en-US" sz="1800" b="1" dirty="0" smtClean="0"/>
              <a:t> (↑ Secretion: ↓ </a:t>
            </a:r>
            <a:r>
              <a:rPr lang="en-US" sz="1800" b="1" dirty="0" err="1" smtClean="0"/>
              <a:t>NaCl</a:t>
            </a:r>
            <a:r>
              <a:rPr lang="en-US" sz="1800" b="1" dirty="0" smtClean="0"/>
              <a:t> Excretion)</a:t>
            </a:r>
            <a:endParaRPr lang="en-US" sz="1800" dirty="0" smtClean="0"/>
          </a:p>
          <a:p>
            <a:pPr>
              <a:buNone/>
            </a:pPr>
            <a:r>
              <a:rPr lang="en-US" sz="1800" dirty="0" smtClean="0"/>
              <a:t>↑ Angiotensin II stimulates </a:t>
            </a:r>
            <a:r>
              <a:rPr lang="en-US" sz="1800" dirty="0" err="1" smtClean="0"/>
              <a:t>reabsorption</a:t>
            </a:r>
            <a:r>
              <a:rPr lang="en-US" sz="1800" dirty="0" smtClean="0"/>
              <a:t> of Na</a:t>
            </a:r>
            <a:r>
              <a:rPr lang="en-US" sz="1800" baseline="30000" dirty="0" smtClean="0"/>
              <a:t>+</a:t>
            </a:r>
            <a:r>
              <a:rPr lang="en-US" sz="1800" dirty="0" smtClean="0"/>
              <a:t> along the nephron</a:t>
            </a:r>
          </a:p>
          <a:p>
            <a:pPr>
              <a:buNone/>
            </a:pPr>
            <a:r>
              <a:rPr lang="en-US" sz="1800" dirty="0" smtClean="0"/>
              <a:t>↑ </a:t>
            </a:r>
            <a:r>
              <a:rPr lang="en-US" sz="1800" dirty="0" err="1" smtClean="0"/>
              <a:t>Aldosterone</a:t>
            </a:r>
            <a:r>
              <a:rPr lang="en-US" sz="1800" dirty="0" smtClean="0"/>
              <a:t> stimulates Na</a:t>
            </a:r>
            <a:r>
              <a:rPr lang="en-US" sz="1800" baseline="30000" dirty="0" smtClean="0"/>
              <a:t>+</a:t>
            </a:r>
            <a:r>
              <a:rPr lang="en-US" sz="1800" dirty="0" smtClean="0"/>
              <a:t> </a:t>
            </a:r>
            <a:r>
              <a:rPr lang="en-US" sz="1800" dirty="0" err="1" smtClean="0"/>
              <a:t>reabsorption</a:t>
            </a:r>
            <a:r>
              <a:rPr lang="en-US" sz="1800" dirty="0" smtClean="0"/>
              <a:t> in the thick ascending limb of </a:t>
            </a:r>
            <a:r>
              <a:rPr lang="en-US" sz="1800" dirty="0" err="1" smtClean="0"/>
              <a:t>Henle's</a:t>
            </a:r>
            <a:r>
              <a:rPr lang="en-US" sz="1800" dirty="0" smtClean="0"/>
              <a:t> loop, distal tubule, and collecting duct</a:t>
            </a:r>
          </a:p>
          <a:p>
            <a:pPr>
              <a:buNone/>
            </a:pPr>
            <a:r>
              <a:rPr lang="en-US" sz="1800" dirty="0" smtClean="0"/>
              <a:t>↑ Angiotensin II stimulates secretion of ADH</a:t>
            </a:r>
          </a:p>
          <a:p>
            <a:pPr>
              <a:buNone/>
            </a:pPr>
            <a:r>
              <a:rPr lang="en-US" sz="1800" b="1" dirty="0" err="1" smtClean="0"/>
              <a:t>Natriuretic</a:t>
            </a:r>
            <a:r>
              <a:rPr lang="en-US" sz="1800" b="1" dirty="0" smtClean="0"/>
              <a:t> Peptides: ANP, BNP, and </a:t>
            </a:r>
            <a:r>
              <a:rPr lang="en-US" sz="1800" b="1" dirty="0" err="1" smtClean="0"/>
              <a:t>Urodilatin</a:t>
            </a:r>
            <a:r>
              <a:rPr lang="en-US" sz="1800" b="1" dirty="0" smtClean="0"/>
              <a:t> (↑ Secretion: ↑ </a:t>
            </a:r>
            <a:r>
              <a:rPr lang="en-US" sz="1800" b="1" dirty="0" err="1" smtClean="0"/>
              <a:t>NaCl</a:t>
            </a:r>
            <a:r>
              <a:rPr lang="en-US" sz="1800" b="1" dirty="0" smtClean="0"/>
              <a:t> Excretion)</a:t>
            </a:r>
            <a:endParaRPr lang="en-US" sz="1800" dirty="0" smtClean="0"/>
          </a:p>
          <a:p>
            <a:pPr>
              <a:buNone/>
            </a:pPr>
            <a:r>
              <a:rPr lang="en-US" sz="1800" dirty="0" smtClean="0"/>
              <a:t>↑ GFR</a:t>
            </a:r>
          </a:p>
          <a:p>
            <a:pPr>
              <a:buNone/>
            </a:pPr>
            <a:r>
              <a:rPr lang="en-US" sz="1800" dirty="0" smtClean="0"/>
              <a:t>↓ Renin secretion</a:t>
            </a:r>
          </a:p>
          <a:p>
            <a:pPr>
              <a:buNone/>
            </a:pPr>
            <a:r>
              <a:rPr lang="en-US" sz="1800" dirty="0" smtClean="0"/>
              <a:t>↓ </a:t>
            </a:r>
            <a:r>
              <a:rPr lang="en-US" sz="1800" dirty="0" err="1" smtClean="0"/>
              <a:t>Aldosterone</a:t>
            </a:r>
            <a:r>
              <a:rPr lang="en-US" sz="1800" dirty="0" smtClean="0"/>
              <a:t> secretion (indirect via ↓ in angiotensin II and direct on the adrenal gland)</a:t>
            </a:r>
          </a:p>
          <a:p>
            <a:pPr>
              <a:buNone/>
            </a:pPr>
            <a:r>
              <a:rPr lang="en-US" sz="1800" dirty="0" smtClean="0"/>
              <a:t>↓ </a:t>
            </a:r>
            <a:r>
              <a:rPr lang="en-US" sz="1800" dirty="0" err="1" smtClean="0"/>
              <a:t>NaCl</a:t>
            </a:r>
            <a:r>
              <a:rPr lang="en-US" sz="1800" dirty="0" smtClean="0"/>
              <a:t> and water </a:t>
            </a:r>
            <a:r>
              <a:rPr lang="en-US" sz="1800" dirty="0" err="1" smtClean="0"/>
              <a:t>reabsorption</a:t>
            </a:r>
            <a:r>
              <a:rPr lang="en-US" sz="1800" dirty="0" smtClean="0"/>
              <a:t> by the collecting duct</a:t>
            </a:r>
          </a:p>
          <a:p>
            <a:pPr>
              <a:buNone/>
            </a:pPr>
            <a:r>
              <a:rPr lang="en-US" sz="1800" dirty="0" smtClean="0"/>
              <a:t>↓ ADH secretion and inhibition of ADH action on the distal tubule and collecting duct</a:t>
            </a:r>
          </a:p>
          <a:p>
            <a:pPr>
              <a:buNone/>
            </a:pPr>
            <a:r>
              <a:rPr lang="en-US" sz="1800" b="1" dirty="0" smtClean="0"/>
              <a:t>ADH (↑ Secretion: ↓ H</a:t>
            </a:r>
            <a:r>
              <a:rPr lang="en-US" sz="1800" b="1" baseline="-25000" dirty="0" smtClean="0"/>
              <a:t>2</a:t>
            </a:r>
            <a:r>
              <a:rPr lang="en-US" sz="1800" b="1" dirty="0" smtClean="0"/>
              <a:t>O Excretion)</a:t>
            </a:r>
            <a:endParaRPr lang="en-US" sz="1800" dirty="0" smtClean="0"/>
          </a:p>
          <a:p>
            <a:pPr>
              <a:buNone/>
            </a:pPr>
            <a:r>
              <a:rPr lang="en-US" sz="1800" dirty="0" smtClean="0"/>
              <a:t>↑ H</a:t>
            </a:r>
            <a:r>
              <a:rPr lang="en-US" sz="1800" baseline="-25000" dirty="0" smtClean="0"/>
              <a:t>2</a:t>
            </a:r>
            <a:r>
              <a:rPr lang="en-US" sz="1800" dirty="0" smtClean="0"/>
              <a:t>O </a:t>
            </a:r>
            <a:r>
              <a:rPr lang="en-US" sz="1800" dirty="0" err="1" smtClean="0"/>
              <a:t>reabsorption</a:t>
            </a:r>
            <a:r>
              <a:rPr lang="en-US" sz="1800" dirty="0" smtClean="0"/>
              <a:t> by the distal tubule and collecting duct</a:t>
            </a:r>
          </a:p>
          <a:p>
            <a:pPr>
              <a:buNone/>
            </a:pPr>
            <a:r>
              <a:rPr lang="en-US" sz="1800" dirty="0" smtClean="0"/>
              <a:t> </a:t>
            </a:r>
          </a:p>
          <a:p>
            <a:pPr>
              <a:buNone/>
            </a:pPr>
            <a:endParaRPr lang="en-US" sz="18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srcRect/>
          <a:stretch>
            <a:fillRect/>
          </a:stretch>
        </p:blipFill>
        <p:spPr bwMode="auto">
          <a:xfrm>
            <a:off x="4800600" y="190500"/>
            <a:ext cx="3962400" cy="4686300"/>
          </a:xfrm>
          <a:prstGeom prst="rect">
            <a:avLst/>
          </a:prstGeom>
          <a:noFill/>
          <a:ln w="9525">
            <a:noFill/>
            <a:miter lim="800000"/>
            <a:headEnd/>
            <a:tailEnd/>
          </a:ln>
          <a:effectLst/>
        </p:spPr>
      </p:pic>
      <p:sp>
        <p:nvSpPr>
          <p:cNvPr id="3" name="TextBox 2"/>
          <p:cNvSpPr txBox="1"/>
          <p:nvPr/>
        </p:nvSpPr>
        <p:spPr>
          <a:xfrm>
            <a:off x="212040" y="103698"/>
            <a:ext cx="4376519" cy="523220"/>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US" sz="2800" b="1" dirty="0" smtClean="0"/>
              <a:t>Renal Urinary Output Curve</a:t>
            </a:r>
            <a:endParaRPr lang="en-US" sz="2800" b="1" dirty="0"/>
          </a:p>
        </p:txBody>
      </p:sp>
      <p:sp>
        <p:nvSpPr>
          <p:cNvPr id="4" name="TextBox 3"/>
          <p:cNvSpPr txBox="1"/>
          <p:nvPr/>
        </p:nvSpPr>
        <p:spPr>
          <a:xfrm>
            <a:off x="152400" y="685800"/>
            <a:ext cx="4495800" cy="600164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400" dirty="0" smtClean="0"/>
              <a:t>The approximate average effect of different arterial pressure levels on urinary volume output by an isolated kidney, demonstrating markedly increased urine volume output as the pressure rises. This increased urinary output is the phenomenon of </a:t>
            </a:r>
            <a:r>
              <a:rPr lang="en-US" sz="2400" i="1" dirty="0" smtClean="0"/>
              <a:t>pressure diuresis.</a:t>
            </a:r>
            <a:r>
              <a:rPr lang="en-US" sz="2400" dirty="0" smtClean="0"/>
              <a:t> </a:t>
            </a:r>
          </a:p>
          <a:p>
            <a:endParaRPr lang="en-US" sz="2400" dirty="0" smtClean="0"/>
          </a:p>
          <a:p>
            <a:r>
              <a:rPr lang="en-US" sz="2400" dirty="0" smtClean="0"/>
              <a:t>Not only does increasing the arterial pressure increase urine volume output, but it causes approximately equal increase in sodium output, which is the phenomenon of </a:t>
            </a:r>
            <a:r>
              <a:rPr lang="en-US" sz="2400" i="1" dirty="0" smtClean="0"/>
              <a:t>pressure </a:t>
            </a:r>
            <a:r>
              <a:rPr lang="en-US" sz="2400" i="1" dirty="0" err="1" smtClean="0"/>
              <a:t>natriuresis</a:t>
            </a:r>
            <a:r>
              <a:rPr lang="en-US" sz="2400" i="1" dirty="0" smtClean="0"/>
              <a:t>.</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srcRect/>
          <a:stretch>
            <a:fillRect/>
          </a:stretch>
        </p:blipFill>
        <p:spPr bwMode="auto">
          <a:xfrm>
            <a:off x="4162425" y="0"/>
            <a:ext cx="4981575" cy="6667500"/>
          </a:xfrm>
          <a:prstGeom prst="rect">
            <a:avLst/>
          </a:prstGeom>
          <a:noFill/>
          <a:ln w="9525">
            <a:noFill/>
            <a:miter lim="800000"/>
            <a:headEnd/>
            <a:tailEnd/>
          </a:ln>
          <a:effectLst/>
        </p:spPr>
      </p:pic>
      <p:sp>
        <p:nvSpPr>
          <p:cNvPr id="3" name="TextBox 2"/>
          <p:cNvSpPr txBox="1"/>
          <p:nvPr/>
        </p:nvSpPr>
        <p:spPr>
          <a:xfrm>
            <a:off x="304800" y="533400"/>
            <a:ext cx="3657600" cy="452431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400" dirty="0" smtClean="0"/>
              <a:t>Increases in cardiac output, urinary output, and arterial pressure caused by increased blood volume in dogs whose </a:t>
            </a:r>
            <a:r>
              <a:rPr lang="en-US" sz="2400" i="1" u="sng" dirty="0" smtClean="0"/>
              <a:t>nervous pressure control mechanisms had been blocked. </a:t>
            </a:r>
            <a:r>
              <a:rPr lang="en-US" sz="2400" dirty="0" smtClean="0"/>
              <a:t>This figure shows return of arterial pressure to normal after about an hour of fluid loss into the urine</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srcRect/>
          <a:stretch>
            <a:fillRect/>
          </a:stretch>
        </p:blipFill>
        <p:spPr bwMode="auto">
          <a:xfrm>
            <a:off x="4800600" y="285750"/>
            <a:ext cx="4343400" cy="6191250"/>
          </a:xfrm>
          <a:prstGeom prst="rect">
            <a:avLst/>
          </a:prstGeom>
          <a:noFill/>
          <a:ln w="9525">
            <a:noFill/>
            <a:miter lim="800000"/>
            <a:headEnd/>
            <a:tailEnd/>
          </a:ln>
          <a:effectLst/>
        </p:spPr>
      </p:pic>
      <p:sp>
        <p:nvSpPr>
          <p:cNvPr id="3" name="TextBox 2"/>
          <p:cNvSpPr txBox="1"/>
          <p:nvPr/>
        </p:nvSpPr>
        <p:spPr>
          <a:xfrm>
            <a:off x="304801" y="609600"/>
            <a:ext cx="4343400" cy="267765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400" b="1" i="1" u="sng" dirty="0" smtClean="0"/>
              <a:t>Near infinite feedback gain</a:t>
            </a:r>
          </a:p>
          <a:p>
            <a:r>
              <a:rPr lang="en-US" sz="2400" dirty="0" smtClean="0"/>
              <a:t>This return of the arterial pressure </a:t>
            </a:r>
            <a:r>
              <a:rPr lang="en-US" sz="2400" i="1" dirty="0" smtClean="0"/>
              <a:t>always back to the equilibrium point</a:t>
            </a:r>
            <a:r>
              <a:rPr lang="en-US" sz="2400" dirty="0" smtClean="0"/>
              <a:t> is the </a:t>
            </a:r>
            <a:r>
              <a:rPr lang="en-US" sz="2400" i="1" dirty="0" smtClean="0"/>
              <a:t>near infinite feedback gain principle</a:t>
            </a:r>
            <a:r>
              <a:rPr lang="en-US" sz="2400" dirty="0" smtClean="0"/>
              <a:t> for control of arterial pressure by the renal-body fluid mechanism. </a:t>
            </a:r>
            <a:endParaRPr lang="en-US" sz="2400" i="1"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srcRect/>
          <a:stretch>
            <a:fillRect/>
          </a:stretch>
        </p:blipFill>
        <p:spPr bwMode="auto">
          <a:xfrm>
            <a:off x="4210050" y="190500"/>
            <a:ext cx="4933950" cy="6667500"/>
          </a:xfrm>
          <a:prstGeom prst="rect">
            <a:avLst/>
          </a:prstGeom>
          <a:noFill/>
          <a:ln w="9525">
            <a:noFill/>
            <a:miter lim="800000"/>
            <a:headEnd/>
            <a:tailEnd/>
          </a:ln>
          <a:effectLst/>
        </p:spPr>
      </p:pic>
      <p:sp>
        <p:nvSpPr>
          <p:cNvPr id="3" name="TextBox 2"/>
          <p:cNvSpPr txBox="1"/>
          <p:nvPr/>
        </p:nvSpPr>
        <p:spPr>
          <a:xfrm>
            <a:off x="228600" y="762000"/>
            <a:ext cx="3733800" cy="34163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400" dirty="0" smtClean="0"/>
              <a:t>Two ways in which the arterial pressure can be increased: </a:t>
            </a:r>
            <a:endParaRPr lang="en-US" sz="2400" dirty="0" smtClean="0"/>
          </a:p>
          <a:p>
            <a:r>
              <a:rPr lang="en-US" sz="2400" i="1" dirty="0" smtClean="0"/>
              <a:t>A</a:t>
            </a:r>
            <a:r>
              <a:rPr lang="en-US" sz="2400" i="1" dirty="0" smtClean="0"/>
              <a:t>,</a:t>
            </a:r>
            <a:r>
              <a:rPr lang="en-US" sz="2400" dirty="0" smtClean="0"/>
              <a:t> by shifting the renal output curve in the right-hand direction toward a higher pressure level </a:t>
            </a:r>
            <a:r>
              <a:rPr lang="en-US" sz="2400" dirty="0" smtClean="0"/>
              <a:t>or</a:t>
            </a:r>
          </a:p>
          <a:p>
            <a:r>
              <a:rPr lang="en-US" sz="2400" dirty="0" smtClean="0"/>
              <a:t> </a:t>
            </a:r>
            <a:r>
              <a:rPr lang="en-US" sz="2400" i="1" dirty="0" smtClean="0"/>
              <a:t>B,</a:t>
            </a:r>
            <a:r>
              <a:rPr lang="en-US" sz="2400" dirty="0" smtClean="0"/>
              <a:t> by increasing the intake level of salt and water</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pPr algn="l"/>
            <a:r>
              <a:rPr lang="en-US" dirty="0" smtClean="0"/>
              <a:t>Summary </a:t>
            </a:r>
            <a:r>
              <a:rPr lang="en-US" dirty="0" smtClean="0"/>
              <a:t> </a:t>
            </a:r>
            <a:endParaRPr lang="en-US" dirty="0"/>
          </a:p>
        </p:txBody>
      </p:sp>
      <p:sp>
        <p:nvSpPr>
          <p:cNvPr id="3" name="Content Placeholder 2"/>
          <p:cNvSpPr>
            <a:spLocks noGrp="1"/>
          </p:cNvSpPr>
          <p:nvPr>
            <p:ph idx="1"/>
          </p:nvPr>
        </p:nvSpPr>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marL="514350" lvl="0" indent="-514350">
              <a:buFont typeface="+mj-lt"/>
              <a:buAutoNum type="alphaLcParenR"/>
            </a:pPr>
            <a:r>
              <a:rPr lang="en-US" dirty="0" smtClean="0"/>
              <a:t>Outline </a:t>
            </a:r>
            <a:r>
              <a:rPr lang="en-US" dirty="0"/>
              <a:t>the different mechanisms involved in regulation of ABP.</a:t>
            </a:r>
          </a:p>
          <a:p>
            <a:pPr marL="514350" lvl="0" indent="-514350">
              <a:buFont typeface="+mj-lt"/>
              <a:buAutoNum type="alphaLcParenR"/>
            </a:pPr>
            <a:r>
              <a:rPr lang="en-US" dirty="0"/>
              <a:t>Discuss the role of reflexes especially baroreceptor reflex </a:t>
            </a:r>
            <a:r>
              <a:rPr lang="en-US" dirty="0" smtClean="0"/>
              <a:t>in regulation </a:t>
            </a:r>
            <a:r>
              <a:rPr lang="en-US" dirty="0"/>
              <a:t>of ABP.</a:t>
            </a:r>
          </a:p>
          <a:p>
            <a:pPr marL="514350" lvl="0" indent="-514350">
              <a:buFont typeface="+mj-lt"/>
              <a:buAutoNum type="alphaLcParenR"/>
            </a:pPr>
            <a:r>
              <a:rPr lang="en-US" dirty="0"/>
              <a:t>Discuss the role of renin-angiotensin system in regulation of ABP.</a:t>
            </a:r>
          </a:p>
          <a:p>
            <a:pPr marL="514350" lvl="0" indent="-514350">
              <a:buFont typeface="+mj-lt"/>
              <a:buAutoNum type="alphaLcParenR"/>
            </a:pPr>
            <a:r>
              <a:rPr lang="en-US" dirty="0"/>
              <a:t>Discuss the role of renal-body fluid in long-term regulation </a:t>
            </a:r>
            <a:r>
              <a:rPr lang="en-US" dirty="0" smtClean="0"/>
              <a:t>of ABP</a:t>
            </a:r>
            <a:r>
              <a:rPr lang="en-US" dirty="0"/>
              <a:t>.</a:t>
            </a:r>
          </a:p>
          <a:p>
            <a:endParaRPr lang="en-US" dirty="0"/>
          </a:p>
        </p:txBody>
      </p:sp>
    </p:spTree>
    <p:extLst>
      <p:ext uri="{BB962C8B-B14F-4D97-AF65-F5344CB8AC3E}">
        <p14:creationId xmlns:p14="http://schemas.microsoft.com/office/powerpoint/2010/main" val="2942400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2800" y="2819400"/>
            <a:ext cx="2284600" cy="1015663"/>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6000" dirty="0" smtClean="0"/>
              <a:t>thanks</a:t>
            </a:r>
            <a:endParaRPr lang="en-US" sz="6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4443412" y="0"/>
            <a:ext cx="4700588" cy="4629150"/>
          </a:xfrm>
          <a:prstGeom prst="rect">
            <a:avLst/>
          </a:prstGeom>
          <a:noFill/>
          <a:ln w="9525">
            <a:noFill/>
            <a:miter lim="800000"/>
            <a:headEnd/>
            <a:tailEnd/>
          </a:ln>
          <a:effectLst/>
        </p:spPr>
      </p:pic>
      <p:sp>
        <p:nvSpPr>
          <p:cNvPr id="3" name="TextBox 2"/>
          <p:cNvSpPr txBox="1"/>
          <p:nvPr/>
        </p:nvSpPr>
        <p:spPr>
          <a:xfrm>
            <a:off x="381000" y="1143000"/>
            <a:ext cx="3810000" cy="378565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400" b="1" dirty="0" smtClean="0"/>
              <a:t>Changes in mean arterial pressure after rapid hemorrhage</a:t>
            </a:r>
          </a:p>
          <a:p>
            <a:r>
              <a:rPr lang="en-US" sz="2400" dirty="0" smtClean="0"/>
              <a:t>A-return of MAP to normal by compensatory mechanism</a:t>
            </a:r>
          </a:p>
          <a:p>
            <a:r>
              <a:rPr lang="en-US" sz="2400" dirty="0" smtClean="0"/>
              <a:t>B-failure of compensatory mechanism leading to hypovolemic shock and death</a:t>
            </a:r>
            <a:endParaRPr lang="en-US"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
            <a:ext cx="8991600" cy="954107"/>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2800" b="1" u="sng" dirty="0" smtClean="0">
                <a:solidFill>
                  <a:schemeClr val="bg1"/>
                </a:solidFill>
              </a:rPr>
              <a:t>Mechanisms Involved for Regulation of Arterial Blood Pressure</a:t>
            </a:r>
            <a:endParaRPr lang="en-US" sz="2800" b="1" u="sng" dirty="0">
              <a:solidFill>
                <a:schemeClr val="bg1"/>
              </a:solidFill>
            </a:endParaRPr>
          </a:p>
        </p:txBody>
      </p:sp>
      <p:sp>
        <p:nvSpPr>
          <p:cNvPr id="4" name="TextBox 3"/>
          <p:cNvSpPr txBox="1"/>
          <p:nvPr/>
        </p:nvSpPr>
        <p:spPr>
          <a:xfrm>
            <a:off x="533400" y="1191053"/>
            <a:ext cx="8305800" cy="5632311"/>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2400" i="1" u="sng" dirty="0" smtClean="0"/>
              <a:t>Rapidly acting mechanism for regulation of blood pressure</a:t>
            </a:r>
          </a:p>
          <a:p>
            <a:r>
              <a:rPr lang="en-US" sz="2400" dirty="0" smtClean="0"/>
              <a:t>Mostly the nervous control mechanism</a:t>
            </a:r>
          </a:p>
          <a:p>
            <a:pPr marL="342900" indent="-342900">
              <a:buFont typeface="Arial" pitchFamily="34" charset="0"/>
              <a:buChar char="•"/>
            </a:pPr>
            <a:r>
              <a:rPr lang="en-US" sz="2400" dirty="0" err="1" smtClean="0"/>
              <a:t>Baro</a:t>
            </a:r>
            <a:r>
              <a:rPr lang="en-US" sz="2400" dirty="0" smtClean="0"/>
              <a:t> receptor feed back mechanism</a:t>
            </a:r>
          </a:p>
          <a:p>
            <a:pPr marL="342900" indent="-342900">
              <a:buFont typeface="Arial" pitchFamily="34" charset="0"/>
              <a:buChar char="•"/>
            </a:pPr>
            <a:r>
              <a:rPr lang="en-US" sz="2400" dirty="0" smtClean="0"/>
              <a:t>Central nervous system ischemic mechanism</a:t>
            </a:r>
          </a:p>
          <a:p>
            <a:pPr marL="342900" indent="-342900">
              <a:buFont typeface="Arial" pitchFamily="34" charset="0"/>
              <a:buChar char="•"/>
            </a:pPr>
            <a:r>
              <a:rPr lang="en-US" sz="2400" dirty="0" smtClean="0"/>
              <a:t>Chemoreceptor mechanism</a:t>
            </a:r>
          </a:p>
          <a:p>
            <a:pPr marL="342900" indent="-342900"/>
            <a:endParaRPr lang="en-US" sz="2400" dirty="0" smtClean="0"/>
          </a:p>
          <a:p>
            <a:pPr marL="342900" indent="-342900"/>
            <a:r>
              <a:rPr lang="en-US" sz="2400" i="1" u="sng" dirty="0" smtClean="0"/>
              <a:t>Intermediate acting mechanism for control of blood pressure</a:t>
            </a:r>
          </a:p>
          <a:p>
            <a:pPr marL="342900" indent="-342900">
              <a:buFont typeface="Arial" pitchFamily="34" charset="0"/>
              <a:buChar char="•"/>
            </a:pPr>
            <a:r>
              <a:rPr lang="en-US" sz="2400" dirty="0" smtClean="0"/>
              <a:t>Renin angiotensin vasoconstrictor mechanism</a:t>
            </a:r>
          </a:p>
          <a:p>
            <a:pPr marL="342900" indent="-342900">
              <a:buFont typeface="Arial" pitchFamily="34" charset="0"/>
              <a:buChar char="•"/>
            </a:pPr>
            <a:r>
              <a:rPr lang="en-US" sz="2400" dirty="0" smtClean="0"/>
              <a:t>Stress relaxation of vasculature</a:t>
            </a:r>
          </a:p>
          <a:p>
            <a:pPr marL="342900" indent="-342900">
              <a:buFont typeface="Arial" pitchFamily="34" charset="0"/>
              <a:buChar char="•"/>
            </a:pPr>
            <a:r>
              <a:rPr lang="en-US" sz="2400" dirty="0" smtClean="0"/>
              <a:t>Fluid shift across the capillary for adjustment of blood volume</a:t>
            </a:r>
          </a:p>
          <a:p>
            <a:pPr marL="342900" indent="-342900"/>
            <a:endParaRPr lang="en-US" sz="2400" i="1" u="sng" dirty="0" smtClean="0"/>
          </a:p>
          <a:p>
            <a:pPr marL="342900" indent="-342900"/>
            <a:r>
              <a:rPr lang="en-US" sz="2400" i="1" u="sng" dirty="0" smtClean="0"/>
              <a:t>Long term mechanism for control of blood pressure</a:t>
            </a:r>
          </a:p>
          <a:p>
            <a:pPr marL="342900" indent="-342900">
              <a:buFont typeface="Arial" pitchFamily="34" charset="0"/>
              <a:buChar char="•"/>
            </a:pPr>
            <a:r>
              <a:rPr lang="en-US" sz="2400" dirty="0" smtClean="0"/>
              <a:t>Renal blood volume pressure control mechanism</a:t>
            </a:r>
          </a:p>
          <a:p>
            <a:pPr marL="342900" indent="-342900"/>
            <a:r>
              <a:rPr lang="en-US" sz="2400" dirty="0" smtClean="0"/>
              <a:t/>
            </a:r>
            <a:br>
              <a:rPr lang="en-US" sz="2400" dirty="0" smtClean="0"/>
            </a:b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3200400" y="190500"/>
            <a:ext cx="5629275" cy="6667500"/>
          </a:xfrm>
          <a:prstGeom prst="rect">
            <a:avLst/>
          </a:prstGeom>
          <a:noFill/>
          <a:ln w="9525">
            <a:noFill/>
            <a:miter lim="800000"/>
            <a:headEnd/>
            <a:tailEnd/>
          </a:ln>
          <a:effectLst/>
        </p:spPr>
      </p:pic>
      <p:sp>
        <p:nvSpPr>
          <p:cNvPr id="3" name="TextBox 2"/>
          <p:cNvSpPr txBox="1"/>
          <p:nvPr/>
        </p:nvSpPr>
        <p:spPr>
          <a:xfrm>
            <a:off x="1" y="1905000"/>
            <a:ext cx="2743199" cy="138499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800" b="1" dirty="0" smtClean="0"/>
              <a:t>Sympathetic nervous control of circulation</a:t>
            </a:r>
            <a:endParaRPr lang="en-US" sz="28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4419600" y="190500"/>
            <a:ext cx="3886200" cy="6667500"/>
          </a:xfrm>
          <a:prstGeom prst="rect">
            <a:avLst/>
          </a:prstGeom>
          <a:noFill/>
          <a:ln w="9525">
            <a:noFill/>
            <a:miter lim="800000"/>
            <a:headEnd/>
            <a:tailEnd/>
          </a:ln>
          <a:effectLst/>
        </p:spPr>
      </p:pic>
      <p:sp>
        <p:nvSpPr>
          <p:cNvPr id="5" name="TextBox 4"/>
          <p:cNvSpPr txBox="1"/>
          <p:nvPr/>
        </p:nvSpPr>
        <p:spPr>
          <a:xfrm>
            <a:off x="304801" y="914400"/>
            <a:ext cx="3810000" cy="138499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2800" dirty="0" smtClean="0"/>
              <a:t>The baroreceptor system for controlling arterial pressure</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8609" y="62805"/>
            <a:ext cx="7062981" cy="954107"/>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2800" b="1" u="sng" dirty="0" smtClean="0">
                <a:solidFill>
                  <a:schemeClr val="bg1"/>
                </a:solidFill>
              </a:rPr>
              <a:t>Role of the Nervous System in Rapid Control of Arterial </a:t>
            </a:r>
            <a:r>
              <a:rPr lang="en-US" sz="2800" b="1" u="sng" dirty="0" smtClean="0">
                <a:solidFill>
                  <a:schemeClr val="bg1"/>
                </a:solidFill>
              </a:rPr>
              <a:t>Pressure</a:t>
            </a:r>
            <a:endParaRPr lang="en-US" sz="2800" dirty="0">
              <a:solidFill>
                <a:schemeClr val="bg1"/>
              </a:solidFill>
            </a:endParaRPr>
          </a:p>
        </p:txBody>
      </p:sp>
      <p:sp>
        <p:nvSpPr>
          <p:cNvPr id="5" name="TextBox 4"/>
          <p:cNvSpPr txBox="1"/>
          <p:nvPr/>
        </p:nvSpPr>
        <p:spPr>
          <a:xfrm>
            <a:off x="228600" y="1143000"/>
            <a:ext cx="8763000" cy="533917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lvl="0" fontAlgn="base">
              <a:spcBef>
                <a:spcPct val="0"/>
              </a:spcBef>
              <a:spcAft>
                <a:spcPct val="0"/>
              </a:spcAft>
            </a:pPr>
            <a:r>
              <a:rPr lang="en-US" sz="2400" i="1" u="sng" dirty="0" smtClean="0">
                <a:latin typeface="Times New Roman" pitchFamily="18" charset="0"/>
                <a:ea typeface="Calibri" pitchFamily="34" charset="0"/>
                <a:cs typeface="Times New Roman" pitchFamily="18" charset="0"/>
              </a:rPr>
              <a:t>Nervous control of arterial pressure is by far the </a:t>
            </a:r>
            <a:r>
              <a:rPr lang="en-US" sz="2400" b="1" i="1" u="sng" dirty="0" smtClean="0">
                <a:latin typeface="Times New Roman" pitchFamily="18" charset="0"/>
                <a:ea typeface="Calibri" pitchFamily="34" charset="0"/>
                <a:cs typeface="Times New Roman" pitchFamily="18" charset="0"/>
              </a:rPr>
              <a:t>most rapid</a:t>
            </a:r>
            <a:r>
              <a:rPr lang="en-US" sz="2400" i="1" u="sng" dirty="0" smtClean="0">
                <a:latin typeface="Times New Roman" pitchFamily="18" charset="0"/>
                <a:ea typeface="Calibri" pitchFamily="34" charset="0"/>
                <a:cs typeface="Times New Roman" pitchFamily="18" charset="0"/>
              </a:rPr>
              <a:t> of all our mechanisms for pressure control</a:t>
            </a:r>
            <a:r>
              <a:rPr lang="en-US" sz="2400" dirty="0" smtClean="0">
                <a:latin typeface="Times New Roman" pitchFamily="18" charset="0"/>
                <a:ea typeface="Calibri" pitchFamily="34" charset="0"/>
                <a:cs typeface="Times New Roman" pitchFamily="18" charset="0"/>
              </a:rPr>
              <a:t>.</a:t>
            </a:r>
          </a:p>
          <a:p>
            <a:endParaRPr lang="en-US" sz="2400" dirty="0" smtClean="0"/>
          </a:p>
          <a:p>
            <a:r>
              <a:rPr lang="en-US" sz="2400" dirty="0" smtClean="0"/>
              <a:t>When there is </a:t>
            </a:r>
            <a:r>
              <a:rPr lang="en-US" sz="2400" i="1" dirty="0" smtClean="0"/>
              <a:t>drop in arterial blood pressure </a:t>
            </a:r>
            <a:r>
              <a:rPr lang="en-US" sz="2400" dirty="0" smtClean="0"/>
              <a:t>there are three major changes  that occur simultaneously, each of which helps to increase arterial pressure. They are as follows</a:t>
            </a:r>
          </a:p>
          <a:p>
            <a:pPr marL="457200" lvl="0" indent="-457200">
              <a:buFont typeface="+mj-lt"/>
              <a:buAutoNum type="arabicPeriod"/>
            </a:pPr>
            <a:r>
              <a:rPr lang="en-US" sz="2400" i="1" dirty="0" smtClean="0"/>
              <a:t>Most arterioles of the systemic circulation are constricted.</a:t>
            </a:r>
            <a:endParaRPr lang="en-US" sz="2400" dirty="0" smtClean="0"/>
          </a:p>
          <a:p>
            <a:pPr marL="457200" lvl="0" indent="-457200">
              <a:buFont typeface="+mj-lt"/>
              <a:buAutoNum type="arabicPeriod"/>
            </a:pPr>
            <a:r>
              <a:rPr lang="en-US" sz="2400" i="1" dirty="0" smtClean="0"/>
              <a:t>The veins especially (but the other large vessels of the circulation as well) are strongly constricted.</a:t>
            </a:r>
            <a:r>
              <a:rPr lang="en-US" sz="2400" dirty="0" smtClean="0"/>
              <a:t> This displaces blood out of the large peripheral blood vessels toward the heart, thus increasing the volume of blood in the heart chambers. </a:t>
            </a:r>
          </a:p>
          <a:p>
            <a:pPr marL="457200" lvl="0" indent="-457200">
              <a:buFont typeface="+mj-lt"/>
              <a:buAutoNum type="arabicPeriod"/>
            </a:pPr>
            <a:r>
              <a:rPr lang="en-US" sz="2400" dirty="0" smtClean="0"/>
              <a:t>Finally, </a:t>
            </a:r>
            <a:r>
              <a:rPr lang="en-US" sz="2400" i="1" dirty="0" smtClean="0"/>
              <a:t>the heart itself is directly stimulated by the autonomic nervous system, further enhancing cardiac pumping.</a:t>
            </a:r>
            <a:r>
              <a:rPr lang="en-US" sz="2400" dirty="0" smtClean="0"/>
              <a:t> </a:t>
            </a:r>
          </a:p>
          <a:p>
            <a:pPr lvl="0" fontAlgn="base">
              <a:spcBef>
                <a:spcPct val="0"/>
              </a:spcBef>
              <a:spcAft>
                <a:spcPct val="0"/>
              </a:spcAft>
            </a:pPr>
            <a:endParaRPr lang="en-US" sz="2400" dirty="0"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418" y="2632135"/>
            <a:ext cx="8936182" cy="95410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800" b="1" u="sng" dirty="0" smtClean="0"/>
              <a:t>Reflex Mechanisms for Maintaining Normal Arterial Pressure</a:t>
            </a:r>
            <a:endParaRPr 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ndalus"/>
        <a:ea typeface=""/>
        <a:cs typeface=""/>
      </a:majorFont>
      <a:minorFont>
        <a:latin typeface="Andalu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5919</TotalTime>
  <Words>2183</Words>
  <Application>Microsoft Office PowerPoint</Application>
  <PresentationFormat>On-screen Show (4:3)</PresentationFormat>
  <Paragraphs>135</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Physiological Regulation of Arterial Blood Pressure </vt:lpstr>
      <vt:lpstr>Objectives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Control of renal NaCl and water excretion</vt:lpstr>
      <vt:lpstr>PowerPoint Presentation</vt:lpstr>
      <vt:lpstr>PowerPoint Presentation</vt:lpstr>
      <vt:lpstr>PowerPoint Presentation</vt:lpstr>
      <vt:lpstr>PowerPoint Presentation</vt:lpstr>
      <vt:lpstr>Summary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Physiological Regulation of Arterial Blood Pressure</dc:title>
  <dc:creator>dr khwaja amir</dc:creator>
  <cp:lastModifiedBy>dr khwaja amir</cp:lastModifiedBy>
  <cp:revision>98</cp:revision>
  <dcterms:created xsi:type="dcterms:W3CDTF">2013-10-02T06:38:20Z</dcterms:created>
  <dcterms:modified xsi:type="dcterms:W3CDTF">2014-10-26T08:18:31Z</dcterms:modified>
</cp:coreProperties>
</file>