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0" r:id="rId3"/>
    <p:sldId id="361" r:id="rId4"/>
    <p:sldId id="258" r:id="rId5"/>
    <p:sldId id="261" r:id="rId6"/>
    <p:sldId id="352" r:id="rId7"/>
    <p:sldId id="262" r:id="rId8"/>
    <p:sldId id="368" r:id="rId9"/>
    <p:sldId id="357" r:id="rId10"/>
    <p:sldId id="265" r:id="rId11"/>
    <p:sldId id="266" r:id="rId12"/>
    <p:sldId id="353" r:id="rId13"/>
    <p:sldId id="272" r:id="rId14"/>
    <p:sldId id="277" r:id="rId15"/>
    <p:sldId id="360" r:id="rId16"/>
    <p:sldId id="387" r:id="rId17"/>
    <p:sldId id="377" r:id="rId18"/>
    <p:sldId id="378" r:id="rId19"/>
    <p:sldId id="381" r:id="rId20"/>
    <p:sldId id="380" r:id="rId21"/>
    <p:sldId id="379" r:id="rId22"/>
    <p:sldId id="376" r:id="rId23"/>
    <p:sldId id="382" r:id="rId24"/>
    <p:sldId id="388" r:id="rId25"/>
    <p:sldId id="383" r:id="rId26"/>
    <p:sldId id="384" r:id="rId27"/>
    <p:sldId id="375" r:id="rId28"/>
    <p:sldId id="385" r:id="rId29"/>
    <p:sldId id="389" r:id="rId30"/>
    <p:sldId id="3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33399"/>
    <a:srgbClr val="FFFF99"/>
    <a:srgbClr val="F8FAD2"/>
    <a:srgbClr val="464E9E"/>
    <a:srgbClr val="009999"/>
    <a:srgbClr val="CCCCFF"/>
    <a:srgbClr val="99CC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AB0C34E-B8C1-4BF0-AF12-0AC442E24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A024847-4519-4730-9516-24A97438F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823D3-960E-4F37-9120-5BE2433D8F62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53097-A25A-4C82-9183-37889DBFA473}" type="slidenum">
              <a:rPr lang="en-US"/>
              <a:pPr/>
              <a:t>13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8D72-0990-45C4-A89A-E12B16707E02}" type="slidenum">
              <a:rPr lang="en-US"/>
              <a:pPr/>
              <a:t>14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BFD6B-DA1C-4C6F-BA99-E15C74C1E909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E306E-817A-4BBC-B595-EC6CD95ECF7A}" type="slidenum">
              <a:rPr lang="en-US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4567D-EA45-4EFF-9C2C-52B5725847FD}" type="slidenum">
              <a:rPr lang="en-US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554F9-2325-4DBD-86A8-E99C24E64FBC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21982-FD58-4EA6-A521-D8B657A375F0}" type="slidenum">
              <a:rPr lang="en-US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21982-FD58-4EA6-A521-D8B657A375F0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A1795-2360-4659-B4F9-D2415B3E9F10}" type="slidenum">
              <a:rPr lang="en-US"/>
              <a:pPr/>
              <a:t>11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30B54-A3A5-4365-87DB-01F35053E2A7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B068-C58F-4077-9F09-DAE9EC52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E52D-B6BB-4D14-AFED-1AB11CE3B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5586-6815-4CE5-9EAB-5B597C9F4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FEDB-0EAB-4103-8E93-51664DB39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B144-6D44-4238-A1F2-41333DE0A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9BA9-DF8F-4906-8E57-44FE5B571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1F36-3433-4F39-AAF6-35BEAF4D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FEE7-DAB8-430E-80F6-6D78E374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533D-6376-4DAB-A345-EF73420D1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04765-9828-47BA-8082-0AB38BB5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92E6-B11D-4EB5-8202-DB0F368F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D62ED88-A4AF-4C7A-8AD8-5D7340CB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echnical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214554"/>
            <a:ext cx="7920037" cy="14287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ndalus" pitchFamily="18" charset="-78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ndalus" pitchFamily="18" charset="-78"/>
              </a:rPr>
            </a:br>
            <a:r>
              <a:rPr lang="en-US" sz="4000" dirty="0" smtClean="0">
                <a:solidFill>
                  <a:schemeClr val="bg1"/>
                </a:solidFill>
                <a:latin typeface="Andalus" pitchFamily="18" charset="-78"/>
              </a:rPr>
              <a:t>Myeloproliferative Disorders (Neoplasm)II</a:t>
            </a:r>
            <a:r>
              <a:rPr lang="en-CA" sz="4000" dirty="0" smtClean="0">
                <a:solidFill>
                  <a:schemeClr val="bg1"/>
                </a:solidFill>
                <a:latin typeface="Andalus" pitchFamily="18" charset="-78"/>
              </a:rPr>
              <a:t/>
            </a:r>
            <a:br>
              <a:rPr lang="en-CA" sz="4000" dirty="0" smtClean="0">
                <a:solidFill>
                  <a:schemeClr val="bg1"/>
                </a:solidFill>
                <a:latin typeface="Andalus" pitchFamily="18" charset="-78"/>
              </a:rPr>
            </a:br>
            <a:endParaRPr lang="en-US" sz="3600" dirty="0" smtClean="0">
              <a:solidFill>
                <a:schemeClr val="bg1"/>
              </a:solidFill>
              <a:latin typeface="Andalus" pitchFamily="18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4929198"/>
            <a:ext cx="3571900" cy="56040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0" dirty="0" smtClean="0">
                <a:solidFill>
                  <a:schemeClr val="bg2"/>
                </a:solidFill>
                <a:latin typeface="Arial" charset="0"/>
              </a:rPr>
              <a:t>Dr. Ibrahim. A. Adam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0010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ET: Hemorrhagic Manifestations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8001055" cy="44291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z="2400" b="0" i="1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Tends to occur with high platelet counts (&gt;10</a:t>
            </a:r>
            <a:r>
              <a:rPr lang="en-US" sz="2400" b="0" baseline="30000" dirty="0" smtClean="0">
                <a:solidFill>
                  <a:schemeClr val="bg2"/>
                </a:solidFill>
                <a:latin typeface="Andalus" pitchFamily="18" charset="-78"/>
              </a:rPr>
              <a:t>6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platelets/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mL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Bleeding is generally mild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GI tract most common site of bleeding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Other sites: skin, eyes, urinary tract, gums, joints, brain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ET: Differential Diagnosis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143116"/>
            <a:ext cx="8001056" cy="421484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Reactive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thrombocytosis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Other chronic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myeloproliferative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neoplasms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Pseudothrombocythemia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WBC fragments (leukemia),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schistocytes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,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microspherocytes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(severe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thalassemia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) </a:t>
            </a:r>
          </a:p>
          <a:p>
            <a:pPr lvl="1" eaLnBrk="1" hangingPunct="1">
              <a:lnSpc>
                <a:spcPct val="150000"/>
              </a:lnSpc>
            </a:pPr>
            <a:endParaRPr lang="en-US" sz="2000" b="0" dirty="0" smtClean="0">
              <a:solidFill>
                <a:srgbClr val="FF0000"/>
              </a:solidFill>
              <a:latin typeface="Andalus" pitchFamily="18" charset="-78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rgbClr val="FF0000"/>
                </a:solidFill>
                <a:latin typeface="Andalus" pitchFamily="18" charset="-78"/>
              </a:rPr>
              <a:t>Must exclude chronic myeloid leukemia (CML)!</a:t>
            </a:r>
          </a:p>
          <a:p>
            <a:pPr lvl="1" eaLnBrk="1" hangingPunct="1">
              <a:lnSpc>
                <a:spcPct val="150000"/>
              </a:lnSpc>
            </a:pPr>
            <a:endParaRPr lang="en-US" sz="2000" b="0" dirty="0" smtClean="0"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029603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Causes of Reactive </a:t>
            </a:r>
            <a:r>
              <a:rPr lang="en-US" sz="3200" dirty="0" err="1" smtClean="0">
                <a:solidFill>
                  <a:srgbClr val="333399"/>
                </a:solidFill>
                <a:latin typeface="Andalus" pitchFamily="18" charset="-78"/>
              </a:rPr>
              <a:t>Thrombocytosis</a:t>
            </a:r>
            <a:endParaRPr lang="en-US" sz="3200" dirty="0" smtClean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14554"/>
            <a:ext cx="8072494" cy="40005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Infections</a:t>
            </a:r>
          </a:p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Inflammation of any type</a:t>
            </a:r>
          </a:p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Malignancy (non-hematologic)</a:t>
            </a:r>
          </a:p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Trauma</a:t>
            </a:r>
          </a:p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Blood loss or iron deficiency</a:t>
            </a:r>
          </a:p>
          <a:p>
            <a:pPr marL="72000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Haemolysis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etc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85794"/>
            <a:ext cx="785818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ET: Investigations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285992"/>
            <a:ext cx="7889903" cy="42862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CBC &amp; Blood Smear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     Threshold platelet count &gt;450,000/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mL</a:t>
            </a: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lvl="1" algn="l" eaLnBrk="1" hangingPunct="1">
              <a:lnSpc>
                <a:spcPct val="150000"/>
              </a:lnSpc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May be &gt;1,000,000/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mL</a:t>
            </a: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Leukocytosis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common: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Hemoglobin usually normal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Giant &amp; bizarre platelets on smear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1537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ET: Investigations</a:t>
            </a:r>
            <a:endParaRPr lang="en-US" sz="3200" b="0" dirty="0" smtClean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85992"/>
            <a:ext cx="8215370" cy="40005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  <p:pic>
        <p:nvPicPr>
          <p:cNvPr id="4" name="Picture 2" descr="PT Bloo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1"/>
            <a:ext cx="8215370" cy="416243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ET: Treatment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572560" cy="4114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First question: </a:t>
            </a:r>
            <a:r>
              <a:rPr lang="en-US" sz="2400" b="0" i="1" dirty="0" smtClean="0">
                <a:solidFill>
                  <a:schemeClr val="bg2"/>
                </a:solidFill>
                <a:latin typeface="Andalus" pitchFamily="18" charset="-78"/>
              </a:rPr>
              <a:t>Who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to treat?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Older patient (&gt;60 years) or patient with previous thrombotic episodes: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  <a:sym typeface="Symbol" pitchFamily="18" charset="2"/>
              </a:rPr>
              <a:t> treat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  <a:sym typeface="Symbol" pitchFamily="18" charset="2"/>
              </a:rPr>
              <a:t>Young (&lt;40 years), asymptomatic patient: May not require treatment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  <a:sym typeface="Symbol" pitchFamily="18" charset="2"/>
              </a:rPr>
              <a:t>In between, asymptomatic: controversial</a:t>
            </a: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ET: Treatment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572560" cy="4114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Control of platelet count reduces both thrombotic &amp; hemorrhagic complications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Treatment options: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Hydroxyurea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Aspirin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Interferon-a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Anagrelide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Plateletpheresis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3709988" cy="297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Primary </a:t>
            </a:r>
            <a:r>
              <a:rPr lang="en-US" sz="4000" dirty="0" err="1" smtClean="0">
                <a:solidFill>
                  <a:srgbClr val="333399"/>
                </a:solidFill>
                <a:latin typeface="Andalus" pitchFamily="18" charset="-78"/>
              </a:rPr>
              <a:t>Myelofibrosis</a:t>
            </a:r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 (PMF</a:t>
            </a:r>
            <a:r>
              <a:rPr lang="en-US" sz="4000" dirty="0" smtClean="0"/>
              <a:t>)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501122" cy="4114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Fibrosis in marrow (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myelofibrosis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Leukoerythroblastic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reaction in blood: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- Nucleated RBCs, teardrop RBCs, immature granulocytes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Splenomegaly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, often massive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Extramedullary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haematopoiesis</a:t>
            </a: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Andalus" pitchFamily="18" charset="-78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</a:t>
            </a:r>
            <a:r>
              <a:rPr lang="en-US" sz="4000" dirty="0" err="1" smtClean="0">
                <a:solidFill>
                  <a:srgbClr val="333399"/>
                </a:solidFill>
                <a:latin typeface="Andalus" pitchFamily="18" charset="-78"/>
              </a:rPr>
              <a:t>Pathophysiology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572560" cy="4114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Excessive production of growth factors by 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neoplastic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megakaryocytes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and other cells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Growth factors stimulate fibroblast proliferation and production of collagen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Fibroblasts are not part of malignant clone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One third of patient has previous PRV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Epidemiology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572560" cy="43053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Predominantly older population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Male 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  <a:cs typeface="Arial" pitchFamily="34" charset="0"/>
              </a:rPr>
              <a:t>≈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female 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Possible etiologic factors: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Ionizing radiation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Organic solvents (benzene, toluene)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No obvious underlying cause in most cases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3" y="609600"/>
            <a:ext cx="8143933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Andalus" pitchFamily="18" charset="-78"/>
              </a:rPr>
              <a:t>Objectives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143932" cy="40719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endParaRPr lang="en-CA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CA" sz="2000" b="0" dirty="0" smtClean="0">
                <a:solidFill>
                  <a:schemeClr val="bg2"/>
                </a:solidFill>
                <a:latin typeface="Andalus" pitchFamily="18" charset="-78"/>
              </a:rPr>
              <a:t>Discuss definition, types, </a:t>
            </a:r>
            <a:r>
              <a:rPr lang="en-CA" sz="2000" b="0" dirty="0" err="1" smtClean="0">
                <a:solidFill>
                  <a:schemeClr val="bg2"/>
                </a:solidFill>
                <a:latin typeface="Andalus" pitchFamily="18" charset="-78"/>
              </a:rPr>
              <a:t>pathophysiology</a:t>
            </a:r>
            <a:r>
              <a:rPr lang="en-CA" sz="2000" b="0" dirty="0" smtClean="0">
                <a:solidFill>
                  <a:schemeClr val="bg2"/>
                </a:solidFill>
                <a:latin typeface="Andalus" pitchFamily="18" charset="-78"/>
              </a:rPr>
              <a:t>, clinical features, laboratory findings, complications and treatment of essential </a:t>
            </a:r>
            <a:r>
              <a:rPr lang="en-CA" sz="2000" b="0" dirty="0" err="1" smtClean="0">
                <a:solidFill>
                  <a:schemeClr val="bg2"/>
                </a:solidFill>
                <a:latin typeface="Andalus" pitchFamily="18" charset="-78"/>
              </a:rPr>
              <a:t>thrombocythsaemia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Discuss  definition,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pathophysiology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, clinical features , laboratory findings , complications and  treatment of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myelofibrosis</a:t>
            </a:r>
            <a:endParaRPr lang="en-US" sz="2000" b="0" dirty="0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Clinical Features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429684" cy="45910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Fatigue due to anemia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Abdominal discomfort, early satiety due to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splenomegaly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Bleeding: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Petechiae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&amp;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purpura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to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haematemesis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from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gastroesophageal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varices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6512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Investigations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358246" cy="4114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ndalus" pitchFamily="18" charset="-78"/>
              </a:rPr>
              <a:t>CBC &amp; PBF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Anemia common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WBC variable: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Leukocytosis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in  or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Leukopenia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in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Platelets: Decreased  rarely increased with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megakaryocyte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fragments &amp; giant platelets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rgbClr val="FF0000"/>
                </a:solidFill>
                <a:latin typeface="Andalus" pitchFamily="18" charset="-78"/>
              </a:rPr>
              <a:t>Leukoerythroblastic</a:t>
            </a:r>
            <a:r>
              <a:rPr lang="en-US" sz="2000" b="0" dirty="0" smtClean="0">
                <a:solidFill>
                  <a:srgbClr val="FF0000"/>
                </a:solidFill>
                <a:latin typeface="Andalus" pitchFamily="18" charset="-78"/>
              </a:rPr>
              <a:t> reaction with teardrop RBCs: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Nucleated RBCs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Granulocyte precursors, including occasional blasts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MF: Investigations</a:t>
            </a:r>
            <a:endParaRPr lang="en-US" sz="4000" dirty="0">
              <a:solidFill>
                <a:srgbClr val="333399"/>
              </a:solidFill>
            </a:endParaRPr>
          </a:p>
        </p:txBody>
      </p:sp>
      <p:pic>
        <p:nvPicPr>
          <p:cNvPr id="4" name="Picture 2" descr="AMM-BL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172200" cy="4114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ight Arrow 1"/>
          <p:cNvSpPr/>
          <p:nvPr/>
        </p:nvSpPr>
        <p:spPr>
          <a:xfrm>
            <a:off x="2928926" y="3786190"/>
            <a:ext cx="1524000" cy="528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MF: Investigations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0"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ndalus" pitchFamily="18" charset="-78"/>
              </a:rPr>
              <a:t>Bone marrow: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Usually “dry tap”  (no aspirate)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Fibrosis (may be subtle at first)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Cellularity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: Initially increased (“cellular phase”); later decreased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Marked increase in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megakaryocytes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Osteosclerosis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may develop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MF: Investigations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pic>
        <p:nvPicPr>
          <p:cNvPr id="4" name="Picture 2" descr="AMM-BM-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3571900" cy="40465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 descr="AMM-BM-Reti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657604" cy="397192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Differential Diagnosis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000240"/>
            <a:ext cx="7772400" cy="45196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0"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Other MPNs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Metastatic 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neoplasms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: Carcinoma, lymphoma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Infections: Tuberculosis, fungi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Other </a:t>
            </a:r>
            <a:r>
              <a:rPr lang="en-US" sz="2400" b="0" dirty="0" err="1" smtClean="0">
                <a:solidFill>
                  <a:schemeClr val="bg2"/>
                </a:solidFill>
                <a:latin typeface="Andalus" pitchFamily="18" charset="-78"/>
              </a:rPr>
              <a:t>granulomatous</a:t>
            </a: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 diseases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Hairy cell leukemia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bg2"/>
                </a:solidFill>
                <a:latin typeface="Andalus" pitchFamily="18" charset="-78"/>
              </a:rPr>
              <a:t>Others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600" dirty="0" smtClean="0">
                <a:solidFill>
                  <a:srgbClr val="333399"/>
                </a:solidFill>
                <a:latin typeface="Andalus" pitchFamily="18" charset="-78"/>
              </a:rPr>
              <a:t>PMF: Clinical </a:t>
            </a:r>
            <a:r>
              <a:rPr lang="en-US" sz="3600" dirty="0" smtClean="0">
                <a:solidFill>
                  <a:srgbClr val="333399"/>
                </a:solidFill>
                <a:latin typeface="Andalus" pitchFamily="18" charset="-78"/>
              </a:rPr>
              <a:t>Course &amp; Complication</a:t>
            </a:r>
            <a:endParaRPr lang="en-US" sz="36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0"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Median survival ~ 5 years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Younger patients without anemia may have prolonged survival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Causes of death: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Infection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Acute leukemic transformation (5-20%)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Heart failure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smtClean="0">
                <a:solidFill>
                  <a:schemeClr val="bg2"/>
                </a:solidFill>
                <a:latin typeface="Andalus" pitchFamily="18" charset="-78"/>
              </a:rPr>
              <a:t>Hemorrhage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PMF: Treatment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Treatment is usually palliative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Correct reversible factors: Iron,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folate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deficiencies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RBC &amp; platelet transfusions as needed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Splenectomy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Interferon-a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Stem cell transplant (experimental)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333399"/>
                </a:solidFill>
                <a:latin typeface="Andalus" pitchFamily="18" charset="-78"/>
              </a:rPr>
              <a:t>Summary: JAK2 in MPNs</a:t>
            </a:r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None/>
            </a:pPr>
            <a:endParaRPr lang="en-US" sz="6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sz="6000" b="0" dirty="0" smtClean="0">
                <a:solidFill>
                  <a:schemeClr val="bg2"/>
                </a:solidFill>
                <a:latin typeface="Andalus" pitchFamily="18" charset="-78"/>
              </a:rPr>
              <a:t>Questions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000" dirty="0" smtClean="0">
                <a:solidFill>
                  <a:srgbClr val="333399"/>
                </a:solidFill>
                <a:latin typeface="Andalus" pitchFamily="18" charset="-78"/>
              </a:rPr>
              <a:t>Introduction </a:t>
            </a:r>
            <a:endParaRPr lang="en-US" sz="5000" dirty="0">
              <a:solidFill>
                <a:srgbClr val="333399"/>
              </a:solidFill>
              <a:latin typeface="Andalus" pitchFamily="18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429552" cy="42862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15304" cy="1181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40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endParaRPr lang="en-US" sz="6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algn="ctr" eaLnBrk="1" hangingPunct="1">
              <a:buNone/>
            </a:pPr>
            <a:r>
              <a:rPr lang="en-US" sz="6000" b="0" dirty="0" smtClean="0">
                <a:solidFill>
                  <a:schemeClr val="bg2"/>
                </a:solidFill>
                <a:latin typeface="Andalus" pitchFamily="18" charset="-78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77724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Essential </a:t>
            </a:r>
            <a:r>
              <a:rPr lang="en-US" sz="3200" dirty="0" err="1" smtClean="0">
                <a:solidFill>
                  <a:srgbClr val="333399"/>
                </a:solidFill>
                <a:latin typeface="Andalus" pitchFamily="18" charset="-78"/>
              </a:rPr>
              <a:t>Thrombocythemia</a:t>
            </a:r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 (ET)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43116"/>
            <a:ext cx="7786742" cy="38576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Marked increase in </a:t>
            </a: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megakaryocytes</a:t>
            </a: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 &amp; platelet mass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Predisposition to thrombotic and hemorrhagic events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Generally indolent course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Transformation to acute leukemia uncommon, but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11430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Andalus" pitchFamily="18" charset="-78"/>
              </a:rPr>
              <a:t>ET: Epidemiology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786742" cy="397828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Uncommon, but not </a:t>
            </a:r>
            <a:r>
              <a:rPr lang="en-US" b="0" i="1" dirty="0" smtClean="0">
                <a:solidFill>
                  <a:schemeClr val="bg2"/>
                </a:solidFill>
                <a:latin typeface="Andalus" pitchFamily="18" charset="-78"/>
              </a:rPr>
              <a:t>very</a:t>
            </a:r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 rare</a:t>
            </a:r>
          </a:p>
          <a:p>
            <a:pPr eaLnBrk="1" hangingPunct="1"/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Predominantly older population</a:t>
            </a:r>
          </a:p>
          <a:p>
            <a:pPr eaLnBrk="1" hangingPunct="1"/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Men ~ women: </a:t>
            </a:r>
          </a:p>
          <a:p>
            <a:pPr lvl="1" eaLnBrk="1" hangingPunct="1"/>
            <a:r>
              <a:rPr lang="en-US" sz="3200" b="0" dirty="0" smtClean="0">
                <a:solidFill>
                  <a:schemeClr val="bg2"/>
                </a:solidFill>
                <a:latin typeface="Andalus" pitchFamily="18" charset="-78"/>
              </a:rPr>
              <a:t>Frequent occurrence in young women described in some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57224" y="357166"/>
            <a:ext cx="7772400" cy="10618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333399"/>
                </a:solidFill>
                <a:latin typeface="Andalus" pitchFamily="18" charset="-78"/>
              </a:rPr>
              <a:t>ET: Clinical Manifestations </a:t>
            </a:r>
            <a:endParaRPr lang="en-US" sz="3600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28662" y="1928803"/>
            <a:ext cx="7786742" cy="4462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q"/>
            </a:pPr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Many patients are asymptomatic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q"/>
            </a:pPr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Major clinical manifestations usually related to </a:t>
            </a:r>
            <a:r>
              <a:rPr lang="en-US" b="0" u="sng" dirty="0" smtClean="0">
                <a:solidFill>
                  <a:schemeClr val="bg2"/>
                </a:solidFill>
                <a:latin typeface="Andalus" pitchFamily="18" charset="-78"/>
              </a:rPr>
              <a:t>thrombosis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q"/>
            </a:pPr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May have bleeding (less common)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86742" cy="11731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ET: Thrombosis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7" y="2000240"/>
            <a:ext cx="7786743" cy="44291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Arterial &gt; venous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Small vessels (arterioles) &gt;&gt; large vessels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Any system in body can be affected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Neurologic &amp; distal extremities most commonly involved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Headache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>
                <a:solidFill>
                  <a:schemeClr val="bg2"/>
                </a:solidFill>
                <a:latin typeface="Andalus" pitchFamily="18" charset="-78"/>
              </a:rPr>
              <a:t>Paresthesias</a:t>
            </a: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Transient ischemic attacks: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b="0" dirty="0">
              <a:solidFill>
                <a:schemeClr val="bg2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350"/>
            <a:ext cx="821537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Andalus" pitchFamily="18" charset="-78"/>
              </a:rPr>
              <a:t>ET: Thrombosis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143931" cy="45720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1" eaLnBrk="1" hangingPunct="1">
              <a:lnSpc>
                <a:spcPct val="150000"/>
              </a:lnSpc>
              <a:buNone/>
            </a:pPr>
            <a:r>
              <a:rPr lang="en-US" b="0" dirty="0" smtClean="0">
                <a:solidFill>
                  <a:schemeClr val="bg2"/>
                </a:solidFill>
                <a:latin typeface="Andalus" pitchFamily="18" charset="-78"/>
              </a:rPr>
              <a:t> </a:t>
            </a:r>
            <a:endParaRPr lang="en-US" sz="2400" b="0" dirty="0" smtClean="0">
              <a:solidFill>
                <a:schemeClr val="bg2"/>
              </a:solidFill>
              <a:latin typeface="Andalus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14554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0010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Andalus" pitchFamily="18" charset="-78"/>
              </a:rPr>
              <a:t>ET: Thrombotic Manifestations</a:t>
            </a:r>
            <a:endParaRPr lang="en-US" dirty="0">
              <a:solidFill>
                <a:srgbClr val="333399"/>
              </a:solidFill>
              <a:latin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928802"/>
            <a:ext cx="8001056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Partial correlation between platelet count &amp; thrombotic manifestations: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Higher count associated with higher risk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Risk factors for thrombosis: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- Older age (&gt;60 years)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- History of previous thrombotic disease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b="0" dirty="0" smtClean="0">
                <a:solidFill>
                  <a:schemeClr val="bg2"/>
                </a:solidFill>
                <a:latin typeface="Andalus" pitchFamily="18" charset="-78"/>
              </a:rPr>
              <a:t>- Smoking</a:t>
            </a:r>
          </a:p>
          <a:p>
            <a:pPr lvl="1" eaLnBrk="1" hangingPunct="1">
              <a:lnSpc>
                <a:spcPct val="150000"/>
              </a:lnSpc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lvl="1" eaLnBrk="1" hangingPunct="1">
              <a:lnSpc>
                <a:spcPct val="150000"/>
              </a:lnSpc>
            </a:pPr>
            <a:endParaRPr lang="en-US" sz="2000" b="0" dirty="0" smtClean="0">
              <a:solidFill>
                <a:schemeClr val="bg2"/>
              </a:solidFill>
              <a:latin typeface="Andalus" pitchFamily="18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Andalus" pitchFamily="18" charset="-78"/>
              </a:rPr>
              <a:t>Young patients with no other risk factors or previous history of thrombotic episodes have </a:t>
            </a:r>
            <a:r>
              <a:rPr lang="en-US" sz="1600" b="0" i="1" dirty="0" smtClean="0">
                <a:solidFill>
                  <a:srgbClr val="FF0000"/>
                </a:solidFill>
                <a:latin typeface="Andalus" pitchFamily="18" charset="-78"/>
              </a:rPr>
              <a:t>relatively</a:t>
            </a:r>
            <a:r>
              <a:rPr lang="en-US" sz="1600" b="0" dirty="0" smtClean="0">
                <a:solidFill>
                  <a:srgbClr val="FF0000"/>
                </a:solidFill>
                <a:latin typeface="Andalus" pitchFamily="18" charset="-78"/>
              </a:rPr>
              <a:t> low risk of thrombotic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echnical"/>
        <a:ea typeface=""/>
        <a:cs typeface=""/>
      </a:majorFont>
      <a:minorFont>
        <a:latin typeface="Technic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725</Words>
  <Application>Microsoft PowerPoint</Application>
  <PresentationFormat>عرض على الشاشة (3:4)‏</PresentationFormat>
  <Paragraphs>165</Paragraphs>
  <Slides>30</Slides>
  <Notes>11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Default Design</vt:lpstr>
      <vt:lpstr> Myeloproliferative Disorders (Neoplasm)II </vt:lpstr>
      <vt:lpstr>Objectives </vt:lpstr>
      <vt:lpstr>Introduction </vt:lpstr>
      <vt:lpstr>Essential Thrombocythemia (ET)</vt:lpstr>
      <vt:lpstr>ET: Epidemiology </vt:lpstr>
      <vt:lpstr>الشريحة 6</vt:lpstr>
      <vt:lpstr>ET: Thrombosis</vt:lpstr>
      <vt:lpstr>ET: Thrombosis</vt:lpstr>
      <vt:lpstr>ET: Thrombotic Manifestations</vt:lpstr>
      <vt:lpstr>ET: Hemorrhagic Manifestations</vt:lpstr>
      <vt:lpstr>ET: Differential Diagnosis</vt:lpstr>
      <vt:lpstr>Causes of Reactive Thrombocytosis</vt:lpstr>
      <vt:lpstr>ET: Investigations</vt:lpstr>
      <vt:lpstr>ET: Investigations</vt:lpstr>
      <vt:lpstr>ET: Treatment</vt:lpstr>
      <vt:lpstr>ET: Treatment</vt:lpstr>
      <vt:lpstr>Primary Myelofibrosis (PMF)</vt:lpstr>
      <vt:lpstr>PMF: Pathophysiology</vt:lpstr>
      <vt:lpstr>PMF: Epidemiology</vt:lpstr>
      <vt:lpstr>PMF: Clinical Features</vt:lpstr>
      <vt:lpstr>PMF: Investigations</vt:lpstr>
      <vt:lpstr>MF: Investigations</vt:lpstr>
      <vt:lpstr>MF: Investigations</vt:lpstr>
      <vt:lpstr>MF: Investigations</vt:lpstr>
      <vt:lpstr>PMF: Differential Diagnosis</vt:lpstr>
      <vt:lpstr>PMF: Clinical Course &amp; Complication</vt:lpstr>
      <vt:lpstr>PMF: Treatment</vt:lpstr>
      <vt:lpstr>Summary: JAK2 in MPNs</vt:lpstr>
      <vt:lpstr>الشريحة 29</vt:lpstr>
      <vt:lpstr>الشريحة 30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Chronic Leukemias</dc:title>
  <dc:creator>John Matthews</dc:creator>
  <cp:lastModifiedBy>DELL</cp:lastModifiedBy>
  <cp:revision>220</cp:revision>
  <dcterms:created xsi:type="dcterms:W3CDTF">1998-03-15T02:01:24Z</dcterms:created>
  <dcterms:modified xsi:type="dcterms:W3CDTF">2014-01-01T04:58:54Z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matthewj@post.queensu.ca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true</vt:bool>
  </property>
  <property fmtid="{D5CDD505-2E9C-101B-9397-08002B2CF9AE}" pid="20" name="NavBtnPos">
    <vt:i4>4</vt:i4>
  </property>
  <property fmtid="{D5CDD505-2E9C-101B-9397-08002B2CF9AE}" pid="21" name="OutputDir">
    <vt:lpwstr>C:\MyFiles\CURRIC\lectures\www</vt:lpwstr>
  </property>
</Properties>
</file>