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303" r:id="rId6"/>
    <p:sldId id="301" r:id="rId7"/>
    <p:sldId id="262" r:id="rId8"/>
    <p:sldId id="263" r:id="rId9"/>
    <p:sldId id="264" r:id="rId10"/>
    <p:sldId id="276" r:id="rId11"/>
    <p:sldId id="279" r:id="rId12"/>
    <p:sldId id="268" r:id="rId13"/>
    <p:sldId id="277" r:id="rId14"/>
    <p:sldId id="278" r:id="rId15"/>
    <p:sldId id="282" r:id="rId16"/>
    <p:sldId id="265" r:id="rId17"/>
    <p:sldId id="305" r:id="rId18"/>
    <p:sldId id="281" r:id="rId19"/>
    <p:sldId id="283" r:id="rId20"/>
    <p:sldId id="284" r:id="rId21"/>
    <p:sldId id="285" r:id="rId22"/>
    <p:sldId id="286" r:id="rId23"/>
    <p:sldId id="287" r:id="rId24"/>
    <p:sldId id="288" r:id="rId25"/>
    <p:sldId id="259" r:id="rId26"/>
    <p:sldId id="266" r:id="rId27"/>
    <p:sldId id="272" r:id="rId28"/>
    <p:sldId id="289" r:id="rId29"/>
    <p:sldId id="290" r:id="rId30"/>
    <p:sldId id="291" r:id="rId31"/>
    <p:sldId id="292" r:id="rId32"/>
    <p:sldId id="273" r:id="rId33"/>
    <p:sldId id="294" r:id="rId34"/>
    <p:sldId id="295" r:id="rId35"/>
    <p:sldId id="293" r:id="rId36"/>
    <p:sldId id="296" r:id="rId37"/>
    <p:sldId id="297" r:id="rId38"/>
    <p:sldId id="298" r:id="rId39"/>
    <p:sldId id="299" r:id="rId40"/>
    <p:sldId id="300" r:id="rId41"/>
    <p:sldId id="267" r:id="rId42"/>
    <p:sldId id="269" r:id="rId43"/>
    <p:sldId id="270" r:id="rId44"/>
    <p:sldId id="2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4CDF1-9DFF-49DF-AFB3-4DE3ADED24ED}"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F765C-4ECA-4C55-AC0E-9EECB93E78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CDF1-9DFF-49DF-AFB3-4DE3ADED24ED}" type="datetimeFigureOut">
              <a:rPr lang="en-US" smtClean="0"/>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F765C-4ECA-4C55-AC0E-9EECB93E78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Lecture 56: Development of Heart II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6896" t="31250" r="18009" b="13542"/>
          <a:stretch>
            <a:fillRect/>
          </a:stretch>
        </p:blipFill>
        <p:spPr bwMode="auto">
          <a:xfrm>
            <a:off x="389625" y="381000"/>
            <a:ext cx="8302925"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PH" dirty="0" err="1" smtClean="0"/>
              <a:t>Atrial</a:t>
            </a:r>
            <a:r>
              <a:rPr lang="en-PH" dirty="0" smtClean="0"/>
              <a:t> </a:t>
            </a:r>
            <a:r>
              <a:rPr lang="en-PH" dirty="0" err="1" smtClean="0"/>
              <a:t>septal</a:t>
            </a:r>
            <a:r>
              <a:rPr lang="en-PH" dirty="0" smtClean="0"/>
              <a:t> defect</a:t>
            </a:r>
          </a:p>
          <a:p>
            <a:r>
              <a:rPr lang="en-PH" dirty="0" smtClean="0"/>
              <a:t>Premature closure of foramen </a:t>
            </a:r>
            <a:r>
              <a:rPr lang="en-PH" dirty="0" err="1" smtClean="0"/>
              <a:t>ovale</a:t>
            </a:r>
            <a:endParaRPr lang="en-PH" dirty="0" smtClean="0"/>
          </a:p>
          <a:p>
            <a:r>
              <a:rPr lang="en-PH" dirty="0" smtClean="0"/>
              <a:t>Foramen </a:t>
            </a:r>
            <a:r>
              <a:rPr lang="en-PH" dirty="0" err="1" smtClean="0"/>
              <a:t>secundum</a:t>
            </a:r>
            <a:r>
              <a:rPr lang="en-PH" dirty="0" smtClean="0"/>
              <a:t> defect</a:t>
            </a:r>
          </a:p>
          <a:p>
            <a:r>
              <a:rPr lang="en-PH" dirty="0" smtClean="0"/>
              <a:t>Common atrium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36896" t="20833" r="18595" b="19792"/>
          <a:stretch>
            <a:fillRect/>
          </a:stretch>
        </p:blipFill>
        <p:spPr bwMode="auto">
          <a:xfrm>
            <a:off x="711200" y="457200"/>
            <a:ext cx="79248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3968" t="9375" r="20351" b="43750"/>
          <a:stretch>
            <a:fillRect/>
          </a:stretch>
        </p:blipFill>
        <p:spPr bwMode="auto">
          <a:xfrm>
            <a:off x="457200" y="914400"/>
            <a:ext cx="832104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9736" t="47917" r="20937" b="9375"/>
          <a:stretch>
            <a:fillRect/>
          </a:stretch>
        </p:blipFill>
        <p:spPr bwMode="auto">
          <a:xfrm>
            <a:off x="1622503" y="304799"/>
            <a:ext cx="5006897" cy="6220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Atrio-Ventricular septum</a:t>
            </a:r>
            <a:endParaRPr lang="en-US" dirty="0"/>
          </a:p>
        </p:txBody>
      </p:sp>
      <p:sp>
        <p:nvSpPr>
          <p:cNvPr id="3" name="Content Placeholder 2"/>
          <p:cNvSpPr>
            <a:spLocks noGrp="1"/>
          </p:cNvSpPr>
          <p:nvPr>
            <p:ph idx="1"/>
          </p:nvPr>
        </p:nvSpPr>
        <p:spPr/>
        <p:txBody>
          <a:bodyPr/>
          <a:lstStyle/>
          <a:p>
            <a:pPr>
              <a:buNone/>
            </a:pPr>
            <a:r>
              <a:rPr lang="en-US" b="1" dirty="0" smtClean="0"/>
              <a:t>	</a:t>
            </a:r>
            <a:r>
              <a:rPr lang="en-US" dirty="0" smtClean="0"/>
              <a:t>The dorsal AV cushion and ventral AV cushion approach each other and fuse to form the AV septum. The AV septum  partitions the AV canal into the right AV canal and left AV canal.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3968" t="65625" r="20351" b="8333"/>
          <a:stretch>
            <a:fillRect/>
          </a:stretch>
        </p:blipFill>
        <p:spPr bwMode="auto">
          <a:xfrm>
            <a:off x="457200" y="2057400"/>
            <a:ext cx="8266176" cy="2649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35725" t="13542" r="17423" b="28125"/>
          <a:stretch>
            <a:fillRect/>
          </a:stretch>
        </p:blipFill>
        <p:spPr bwMode="auto">
          <a:xfrm>
            <a:off x="653143" y="685800"/>
            <a:ext cx="8055428"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8653" t="38542" r="19180" b="19792"/>
          <a:stretch>
            <a:fillRect/>
          </a:stretch>
        </p:blipFill>
        <p:spPr bwMode="auto">
          <a:xfrm>
            <a:off x="533400" y="1066800"/>
            <a:ext cx="809244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Clinical Correlates</a:t>
            </a:r>
            <a:endParaRPr lang="en-US" dirty="0"/>
          </a:p>
        </p:txBody>
      </p:sp>
      <p:sp>
        <p:nvSpPr>
          <p:cNvPr id="3" name="Content Placeholder 2"/>
          <p:cNvSpPr>
            <a:spLocks noGrp="1"/>
          </p:cNvSpPr>
          <p:nvPr>
            <p:ph idx="1"/>
          </p:nvPr>
        </p:nvSpPr>
        <p:spPr/>
        <p:txBody>
          <a:bodyPr/>
          <a:lstStyle/>
          <a:p>
            <a:r>
              <a:rPr lang="en-PH" dirty="0" smtClean="0"/>
              <a:t>Persistent common atrio-ventricular canal:</a:t>
            </a:r>
          </a:p>
          <a:p>
            <a:pPr lvl="1"/>
            <a:r>
              <a:rPr lang="en-PH" dirty="0" smtClean="0"/>
              <a:t>Left → Right shunt</a:t>
            </a:r>
          </a:p>
          <a:p>
            <a:pPr lvl="1"/>
            <a:r>
              <a:rPr lang="en-PH" dirty="0" smtClean="0"/>
              <a:t>Mitral valve regurgitation</a:t>
            </a:r>
          </a:p>
          <a:p>
            <a:r>
              <a:rPr lang="en-PH" dirty="0" smtClean="0"/>
              <a:t>Ebstein’s anomaly</a:t>
            </a:r>
          </a:p>
          <a:p>
            <a:r>
              <a:rPr lang="en-PH" dirty="0" smtClean="0"/>
              <a:t>Foramen primum defect</a:t>
            </a:r>
          </a:p>
          <a:p>
            <a:r>
              <a:rPr lang="en-PH" dirty="0" smtClean="0"/>
              <a:t>Tricuspid atresia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Learning Objectives</a:t>
            </a:r>
            <a:endParaRPr lang="en-US" dirty="0"/>
          </a:p>
        </p:txBody>
      </p:sp>
      <p:sp>
        <p:nvSpPr>
          <p:cNvPr id="3" name="Content Placeholder 2"/>
          <p:cNvSpPr>
            <a:spLocks noGrp="1"/>
          </p:cNvSpPr>
          <p:nvPr>
            <p:ph idx="1"/>
          </p:nvPr>
        </p:nvSpPr>
        <p:spPr/>
        <p:txBody>
          <a:bodyPr>
            <a:normAutofit fontScale="92500" lnSpcReduction="10000"/>
          </a:bodyPr>
          <a:lstStyle/>
          <a:p>
            <a:r>
              <a:rPr lang="en-SG" b="1" i="1" dirty="0"/>
              <a:t>By the end of this session, the student should be able to:</a:t>
            </a:r>
            <a:endParaRPr lang="en-US" dirty="0"/>
          </a:p>
          <a:p>
            <a:pPr lvl="1"/>
            <a:r>
              <a:rPr lang="en-US" dirty="0"/>
              <a:t>Describe septum formation in the common atrium &amp; ventricles.</a:t>
            </a:r>
          </a:p>
          <a:p>
            <a:pPr lvl="1"/>
            <a:r>
              <a:rPr lang="en-US" dirty="0"/>
              <a:t>Describe septum formation in the </a:t>
            </a:r>
            <a:r>
              <a:rPr lang="en-US" dirty="0" err="1"/>
              <a:t>atrioventricular</a:t>
            </a:r>
            <a:r>
              <a:rPr lang="en-US" dirty="0"/>
              <a:t> canal.</a:t>
            </a:r>
          </a:p>
          <a:p>
            <a:pPr lvl="1"/>
            <a:r>
              <a:rPr lang="en-US" dirty="0"/>
              <a:t>Describe septum formation in the </a:t>
            </a:r>
            <a:r>
              <a:rPr lang="en-US" dirty="0" err="1"/>
              <a:t>truncus</a:t>
            </a:r>
            <a:r>
              <a:rPr lang="en-US" dirty="0"/>
              <a:t> </a:t>
            </a:r>
            <a:r>
              <a:rPr lang="en-US" dirty="0" err="1"/>
              <a:t>arteriosus</a:t>
            </a:r>
            <a:r>
              <a:rPr lang="en-US" dirty="0"/>
              <a:t> and </a:t>
            </a:r>
            <a:r>
              <a:rPr lang="en-US" dirty="0" err="1"/>
              <a:t>conus</a:t>
            </a:r>
            <a:r>
              <a:rPr lang="en-US" dirty="0"/>
              <a:t> </a:t>
            </a:r>
            <a:r>
              <a:rPr lang="en-US" dirty="0" err="1"/>
              <a:t>cordis</a:t>
            </a:r>
            <a:r>
              <a:rPr lang="en-US" dirty="0"/>
              <a:t>.</a:t>
            </a:r>
          </a:p>
          <a:p>
            <a:pPr lvl="1"/>
            <a:r>
              <a:rPr lang="en-US" dirty="0"/>
              <a:t>Describe formation of conducting system of the heart.</a:t>
            </a:r>
          </a:p>
          <a:p>
            <a:pPr lvl="1"/>
            <a:r>
              <a:rPr lang="en-US" dirty="0"/>
              <a:t>Correlate this knowledge to clinical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62665" t="27083" r="18009" b="32292"/>
          <a:stretch>
            <a:fillRect/>
          </a:stretch>
        </p:blipFill>
        <p:spPr bwMode="auto">
          <a:xfrm>
            <a:off x="2057400" y="381000"/>
            <a:ext cx="5181600" cy="612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7482" t="20833" r="22694" b="44792"/>
          <a:stretch>
            <a:fillRect/>
          </a:stretch>
        </p:blipFill>
        <p:spPr bwMode="auto">
          <a:xfrm>
            <a:off x="406400" y="1143000"/>
            <a:ext cx="8478982"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59736" t="56250" r="20937" b="10417"/>
          <a:stretch>
            <a:fillRect/>
          </a:stretch>
        </p:blipFill>
        <p:spPr bwMode="auto">
          <a:xfrm>
            <a:off x="1164431" y="457200"/>
            <a:ext cx="6303169" cy="611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37482" t="48958" r="23865" b="12500"/>
          <a:stretch>
            <a:fillRect/>
          </a:stretch>
        </p:blipFill>
        <p:spPr bwMode="auto">
          <a:xfrm>
            <a:off x="774357" y="1143000"/>
            <a:ext cx="7611762"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Inter-ventricular septum</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1. </a:t>
            </a:r>
            <a:r>
              <a:rPr lang="en-US" dirty="0" smtClean="0"/>
              <a:t>The muscular IV septum develops in the midline on the floor of the primitive ventricle and grows toward the fused AV cushions.</a:t>
            </a:r>
          </a:p>
          <a:p>
            <a:r>
              <a:rPr lang="en-US" b="1" dirty="0" smtClean="0"/>
              <a:t>2.</a:t>
            </a:r>
            <a:r>
              <a:rPr lang="en-US" dirty="0" smtClean="0"/>
              <a:t> The IV foramen is located between the free edge of the muscular IV septum and the fused AV cushions.</a:t>
            </a:r>
          </a:p>
          <a:p>
            <a:r>
              <a:rPr lang="en-US" b="1" dirty="0" smtClean="0"/>
              <a:t>3. </a:t>
            </a:r>
            <a:r>
              <a:rPr lang="en-US" dirty="0" smtClean="0"/>
              <a:t>The IV foramen is closed by the membranous IV septum.</a:t>
            </a:r>
          </a:p>
          <a:p>
            <a:r>
              <a:rPr lang="en-US" b="1" dirty="0" smtClean="0"/>
              <a:t>4. </a:t>
            </a:r>
            <a:r>
              <a:rPr lang="en-US" dirty="0" smtClean="0"/>
              <a:t>The membranous IV septum forms by the proliferation and fusion of tissue from three sources: the right bulbar ridge, left bulbar ridge, and AV cushions.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3968" t="18750" r="20937" b="11458"/>
          <a:stretch>
            <a:fillRect/>
          </a:stretch>
        </p:blipFill>
        <p:spPr bwMode="auto">
          <a:xfrm>
            <a:off x="987187" y="228600"/>
            <a:ext cx="7180997"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35725" t="13542" r="17423" b="28125"/>
          <a:stretch>
            <a:fillRect/>
          </a:stretch>
        </p:blipFill>
        <p:spPr bwMode="auto">
          <a:xfrm>
            <a:off x="653143" y="685800"/>
            <a:ext cx="8055428"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33968" t="12500" r="20351" b="29167"/>
          <a:stretch>
            <a:fillRect/>
          </a:stretch>
        </p:blipFill>
        <p:spPr bwMode="auto">
          <a:xfrm>
            <a:off x="691243" y="457200"/>
            <a:ext cx="7960178"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37482" t="44792" r="18009" b="8333"/>
          <a:stretch>
            <a:fillRect/>
          </a:stretch>
        </p:blipFill>
        <p:spPr bwMode="auto">
          <a:xfrm>
            <a:off x="589279" y="914400"/>
            <a:ext cx="8236373"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Ventricular Septal Defects (VSDs)</a:t>
            </a:r>
            <a:endParaRPr lang="en-US" dirty="0"/>
          </a:p>
        </p:txBody>
      </p:sp>
      <p:sp>
        <p:nvSpPr>
          <p:cNvPr id="3" name="Content Placeholder 2"/>
          <p:cNvSpPr>
            <a:spLocks noGrp="1"/>
          </p:cNvSpPr>
          <p:nvPr>
            <p:ph idx="1"/>
          </p:nvPr>
        </p:nvSpPr>
        <p:spPr/>
        <p:txBody>
          <a:bodyPr/>
          <a:lstStyle/>
          <a:p>
            <a:r>
              <a:rPr lang="en-PH" dirty="0" smtClean="0"/>
              <a:t>Muscular VSD</a:t>
            </a:r>
          </a:p>
          <a:p>
            <a:r>
              <a:rPr lang="en-PH" dirty="0" smtClean="0"/>
              <a:t>Common Ventricle</a:t>
            </a:r>
          </a:p>
          <a:p>
            <a:r>
              <a:rPr lang="en-PH" dirty="0" smtClean="0"/>
              <a:t>Membranous VSD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Reference: </a:t>
            </a:r>
            <a:r>
              <a:rPr lang="en-US" sz="2800" dirty="0" err="1" smtClean="0"/>
              <a:t>Langman's</a:t>
            </a:r>
            <a:r>
              <a:rPr lang="en-US" sz="2800" dirty="0" smtClean="0"/>
              <a:t> </a:t>
            </a:r>
            <a:r>
              <a:rPr lang="en-US" sz="2800" dirty="0"/>
              <a:t>Medical Embryology: T.W. Sadler, 12</a:t>
            </a:r>
            <a:r>
              <a:rPr lang="en-US" sz="2800" baseline="30000" dirty="0"/>
              <a:t>th</a:t>
            </a:r>
            <a:r>
              <a:rPr lang="en-US" sz="2800" dirty="0"/>
              <a:t> ed., CH. 13, P. 171 –185.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36896" t="21875" r="23865" b="35417"/>
          <a:stretch>
            <a:fillRect/>
          </a:stretch>
        </p:blipFill>
        <p:spPr bwMode="auto">
          <a:xfrm>
            <a:off x="542693" y="533400"/>
            <a:ext cx="8093926"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Aortico-pulmonary septum</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dirty="0" smtClean="0"/>
              <a:t>	1. Neural crest cells migrate from the hindbrain region through pharyngeal arches 3, 4, and 6 and invade both the </a:t>
            </a:r>
            <a:r>
              <a:rPr lang="en-US" b="1" dirty="0" err="1" smtClean="0"/>
              <a:t>truncal</a:t>
            </a:r>
            <a:r>
              <a:rPr lang="en-US" b="1" dirty="0" smtClean="0"/>
              <a:t> ridges and bulbar ridges. The </a:t>
            </a:r>
            <a:r>
              <a:rPr lang="en-US" b="1" dirty="0" err="1" smtClean="0"/>
              <a:t>truncal</a:t>
            </a:r>
            <a:r>
              <a:rPr lang="en-US" b="1" dirty="0" smtClean="0"/>
              <a:t> and bulbar ridges </a:t>
            </a:r>
            <a:r>
              <a:rPr lang="en-US" dirty="0" smtClean="0"/>
              <a:t>grow and twist around each other in a spiral fashion and eventually fuse to form the AP septum. The AP septum divides the </a:t>
            </a:r>
            <a:r>
              <a:rPr lang="en-US" dirty="0" err="1" smtClean="0"/>
              <a:t>truncus</a:t>
            </a:r>
            <a:r>
              <a:rPr lang="en-US" dirty="0" smtClean="0"/>
              <a:t> </a:t>
            </a:r>
            <a:r>
              <a:rPr lang="en-US" dirty="0" err="1" smtClean="0"/>
              <a:t>arteriosus</a:t>
            </a:r>
            <a:r>
              <a:rPr lang="en-US" dirty="0" smtClean="0"/>
              <a:t> and </a:t>
            </a:r>
            <a:r>
              <a:rPr lang="en-US" dirty="0" err="1" smtClean="0"/>
              <a:t>bulbus</a:t>
            </a:r>
            <a:r>
              <a:rPr lang="en-US" dirty="0" smtClean="0"/>
              <a:t> </a:t>
            </a:r>
            <a:r>
              <a:rPr lang="en-US" dirty="0" err="1" smtClean="0"/>
              <a:t>cordis</a:t>
            </a:r>
            <a:r>
              <a:rPr lang="en-US" dirty="0" smtClean="0"/>
              <a:t> into the aorta and pulmonary trunk.</a:t>
            </a:r>
          </a:p>
          <a:p>
            <a:pPr>
              <a:buNone/>
            </a:pPr>
            <a:r>
              <a:rPr lang="en-PH" dirty="0" smtClean="0"/>
              <a:t>	2. Fig 13.19, 13.25</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33968" t="36458" r="19766" b="8333"/>
          <a:stretch>
            <a:fillRect/>
          </a:stretch>
        </p:blipFill>
        <p:spPr bwMode="auto">
          <a:xfrm>
            <a:off x="654170" y="609600"/>
            <a:ext cx="806426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37482" t="13542" r="18594" b="53125"/>
          <a:stretch>
            <a:fillRect/>
          </a:stretch>
        </p:blipFill>
        <p:spPr bwMode="auto">
          <a:xfrm>
            <a:off x="457200" y="1143000"/>
            <a:ext cx="8215313"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Clinical Correlates</a:t>
            </a:r>
            <a:endParaRPr lang="en-US" dirty="0"/>
          </a:p>
        </p:txBody>
      </p:sp>
      <p:sp>
        <p:nvSpPr>
          <p:cNvPr id="3" name="Content Placeholder 2"/>
          <p:cNvSpPr>
            <a:spLocks noGrp="1"/>
          </p:cNvSpPr>
          <p:nvPr>
            <p:ph idx="1"/>
          </p:nvPr>
        </p:nvSpPr>
        <p:spPr/>
        <p:txBody>
          <a:bodyPr/>
          <a:lstStyle/>
          <a:p>
            <a:r>
              <a:rPr lang="en-PH" dirty="0" smtClean="0"/>
              <a:t>Persistent Truncus Arteriosus (PTA)</a:t>
            </a:r>
          </a:p>
          <a:p>
            <a:r>
              <a:rPr lang="en-PH" dirty="0" smtClean="0"/>
              <a:t>D- Transposition of great arteries (complete)</a:t>
            </a:r>
          </a:p>
          <a:p>
            <a:r>
              <a:rPr lang="en-PH" dirty="0" smtClean="0"/>
              <a:t>L-Transposition of great arteries (Corrected)</a:t>
            </a:r>
          </a:p>
          <a:p>
            <a:r>
              <a:rPr lang="en-PH" dirty="0" smtClean="0"/>
              <a:t>Tetralogy of Fallot (TF)</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62079" t="48958" r="18009" b="8333"/>
          <a:stretch>
            <a:fillRect/>
          </a:stretch>
        </p:blipFill>
        <p:spPr bwMode="auto">
          <a:xfrm>
            <a:off x="1657815" y="228600"/>
            <a:ext cx="5200185" cy="6270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36896" t="11458" r="23280" b="55209"/>
          <a:stretch>
            <a:fillRect/>
          </a:stretch>
        </p:blipFill>
        <p:spPr bwMode="auto">
          <a:xfrm>
            <a:off x="857250" y="1295400"/>
            <a:ext cx="77724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59736" t="47917" r="20937" b="6250"/>
          <a:stretch>
            <a:fillRect/>
          </a:stretch>
        </p:blipFill>
        <p:spPr bwMode="auto">
          <a:xfrm>
            <a:off x="1905000" y="381000"/>
            <a:ext cx="4572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33968" t="53125" r="22694" b="8333"/>
          <a:stretch>
            <a:fillRect/>
          </a:stretch>
        </p:blipFill>
        <p:spPr bwMode="auto">
          <a:xfrm>
            <a:off x="304800" y="914400"/>
            <a:ext cx="82296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PH" dirty="0" smtClean="0"/>
              <a:t>Conducting system of the heart</a:t>
            </a:r>
            <a:endParaRPr lang="en-US" dirty="0"/>
          </a:p>
        </p:txBody>
      </p:sp>
      <p:sp>
        <p:nvSpPr>
          <p:cNvPr id="3" name="Content Placeholder 2"/>
          <p:cNvSpPr>
            <a:spLocks noGrp="1"/>
          </p:cNvSpPr>
          <p:nvPr>
            <p:ph idx="1"/>
          </p:nvPr>
        </p:nvSpPr>
        <p:spPr>
          <a:xfrm>
            <a:off x="457200" y="1371600"/>
            <a:ext cx="8305800" cy="4953000"/>
          </a:xfrm>
        </p:spPr>
        <p:txBody>
          <a:bodyPr>
            <a:normAutofit fontScale="77500" lnSpcReduction="20000"/>
          </a:bodyPr>
          <a:lstStyle/>
          <a:p>
            <a:r>
              <a:rPr lang="en-US" b="1" dirty="0" smtClean="0"/>
              <a:t>A.</a:t>
            </a:r>
            <a:r>
              <a:rPr lang="en-US" dirty="0" smtClean="0"/>
              <a:t> At week 5, cardiac </a:t>
            </a:r>
            <a:r>
              <a:rPr lang="en-US" dirty="0" err="1" smtClean="0"/>
              <a:t>myocytes</a:t>
            </a:r>
            <a:r>
              <a:rPr lang="en-US" dirty="0" smtClean="0"/>
              <a:t> in sinus </a:t>
            </a:r>
            <a:r>
              <a:rPr lang="en-US" dirty="0" err="1" smtClean="0"/>
              <a:t>venosus</a:t>
            </a:r>
            <a:r>
              <a:rPr lang="en-US" dirty="0" smtClean="0"/>
              <a:t> region of primitive heart tube begin to undergo spontaneous electrical </a:t>
            </a:r>
            <a:r>
              <a:rPr lang="en-US" dirty="0" err="1" smtClean="0"/>
              <a:t>depolarizations</a:t>
            </a:r>
            <a:r>
              <a:rPr lang="en-US" dirty="0" smtClean="0"/>
              <a:t> at a </a:t>
            </a:r>
            <a:r>
              <a:rPr lang="en-US" i="1" dirty="0" smtClean="0"/>
              <a:t>faster rate than cardiac </a:t>
            </a:r>
            <a:r>
              <a:rPr lang="en-US" i="1" dirty="0" err="1" smtClean="0"/>
              <a:t>myocytes</a:t>
            </a:r>
            <a:r>
              <a:rPr lang="en-US" i="1" dirty="0" smtClean="0"/>
              <a:t> in </a:t>
            </a:r>
            <a:r>
              <a:rPr lang="en-US" dirty="0" smtClean="0"/>
              <a:t>other regions.</a:t>
            </a:r>
          </a:p>
          <a:p>
            <a:r>
              <a:rPr lang="en-US" b="1" dirty="0" smtClean="0"/>
              <a:t>B. </a:t>
            </a:r>
            <a:r>
              <a:rPr lang="en-US" dirty="0" smtClean="0"/>
              <a:t>As dextral looping occurs, sinus venous becomes incorporated into right atrium, and these fast-rate depolarizing cardiac </a:t>
            </a:r>
            <a:r>
              <a:rPr lang="en-US" dirty="0" err="1" smtClean="0"/>
              <a:t>myocytes</a:t>
            </a:r>
            <a:r>
              <a:rPr lang="en-US" dirty="0" smtClean="0"/>
              <a:t> become </a:t>
            </a:r>
            <a:r>
              <a:rPr lang="en-US" dirty="0" err="1" smtClean="0"/>
              <a:t>sinoatrial</a:t>
            </a:r>
            <a:r>
              <a:rPr lang="en-US" dirty="0" smtClean="0"/>
              <a:t> (SA) node and </a:t>
            </a:r>
            <a:r>
              <a:rPr lang="en-US" dirty="0" err="1" smtClean="0"/>
              <a:t>atrioventricular</a:t>
            </a:r>
            <a:r>
              <a:rPr lang="en-US" dirty="0" smtClean="0"/>
              <a:t> (AV) node. </a:t>
            </a:r>
          </a:p>
          <a:p>
            <a:r>
              <a:rPr lang="en-US" b="1" dirty="0" smtClean="0"/>
              <a:t>C.</a:t>
            </a:r>
            <a:r>
              <a:rPr lang="en-US" dirty="0" smtClean="0"/>
              <a:t> In the adult, the cardiac </a:t>
            </a:r>
            <a:r>
              <a:rPr lang="en-US" dirty="0" err="1" smtClean="0"/>
              <a:t>myocytes</a:t>
            </a:r>
            <a:r>
              <a:rPr lang="en-US" dirty="0" smtClean="0"/>
              <a:t> of the SA and AV nodes remain committed to a fast rate of electrical </a:t>
            </a:r>
            <a:r>
              <a:rPr lang="en-US" dirty="0" err="1" smtClean="0"/>
              <a:t>depolarizations</a:t>
            </a:r>
            <a:r>
              <a:rPr lang="en-US" dirty="0" smtClean="0"/>
              <a:t> instead of developing contractile properties.</a:t>
            </a:r>
          </a:p>
          <a:p>
            <a:r>
              <a:rPr lang="en-US" b="1" dirty="0" smtClean="0"/>
              <a:t>D. </a:t>
            </a:r>
            <a:r>
              <a:rPr lang="en-US" dirty="0" smtClean="0"/>
              <a:t>As the atria and ventricles become electrically isolated by the formation of fibrous skeleton of heart, the AV node provides </a:t>
            </a:r>
            <a:r>
              <a:rPr lang="en-US" i="1" dirty="0" smtClean="0"/>
              <a:t>only pathway for </a:t>
            </a:r>
            <a:r>
              <a:rPr lang="en-US" i="1" dirty="0" err="1" smtClean="0"/>
              <a:t>depolarizations</a:t>
            </a:r>
            <a:r>
              <a:rPr lang="en-US" i="1" dirty="0" smtClean="0"/>
              <a:t> to flow from </a:t>
            </a:r>
            <a:r>
              <a:rPr lang="en-US" dirty="0" smtClean="0"/>
              <a:t>atria to ventricles.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3968" t="15625" r="19766" b="27083"/>
          <a:stretch>
            <a:fillRect/>
          </a:stretch>
        </p:blipFill>
        <p:spPr bwMode="auto">
          <a:xfrm>
            <a:off x="605444" y="533400"/>
            <a:ext cx="7989916"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E. </a:t>
            </a:r>
            <a:r>
              <a:rPr lang="en-US" dirty="0" smtClean="0"/>
              <a:t>The AV bundle or bundle of His develops from a </a:t>
            </a:r>
            <a:r>
              <a:rPr lang="en-US" dirty="0" err="1" smtClean="0"/>
              <a:t>ringlike</a:t>
            </a:r>
            <a:r>
              <a:rPr lang="en-US" dirty="0" smtClean="0"/>
              <a:t> cluster of cells found at the AV junction that specifically expresses the </a:t>
            </a:r>
            <a:r>
              <a:rPr lang="en-US" dirty="0" err="1" smtClean="0"/>
              <a:t>homeobox</a:t>
            </a:r>
            <a:r>
              <a:rPr lang="en-US" dirty="0" smtClean="0"/>
              <a:t> gene, </a:t>
            </a:r>
            <a:r>
              <a:rPr lang="en-US" i="1" dirty="0" smtClean="0"/>
              <a:t>msx-2.</a:t>
            </a:r>
          </a:p>
          <a:p>
            <a:r>
              <a:rPr lang="en-US" b="1" dirty="0" smtClean="0"/>
              <a:t>F. </a:t>
            </a:r>
            <a:r>
              <a:rPr lang="en-US" dirty="0" smtClean="0"/>
              <a:t>The intramural network of Purkinje </a:t>
            </a:r>
            <a:r>
              <a:rPr lang="en-US" dirty="0" err="1" smtClean="0"/>
              <a:t>myocytes</a:t>
            </a:r>
            <a:r>
              <a:rPr lang="en-US" dirty="0" smtClean="0"/>
              <a:t> have a distinct embryological origin (versus the bundle of His), in that Purkinje </a:t>
            </a:r>
            <a:r>
              <a:rPr lang="en-US" dirty="0" err="1" smtClean="0"/>
              <a:t>myocytes</a:t>
            </a:r>
            <a:r>
              <a:rPr lang="en-US" dirty="0" smtClean="0"/>
              <a:t> develop from already contractile cardiac </a:t>
            </a:r>
            <a:r>
              <a:rPr lang="en-US" dirty="0" err="1" smtClean="0"/>
              <a:t>myocytes</a:t>
            </a:r>
            <a:r>
              <a:rPr lang="en-US" dirty="0" smtClean="0"/>
              <a:t> within the myocardium and can therefore be considered as modified cardiac </a:t>
            </a:r>
            <a:r>
              <a:rPr lang="en-US" dirty="0" err="1" smtClean="0"/>
              <a:t>myocytes</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35725" t="53125" r="19766" b="9375"/>
          <a:stretch>
            <a:fillRect/>
          </a:stretch>
        </p:blipFill>
        <p:spPr bwMode="auto">
          <a:xfrm>
            <a:off x="626533" y="1600200"/>
            <a:ext cx="82042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35139" t="11458" r="20937" b="6250"/>
          <a:stretch>
            <a:fillRect/>
          </a:stretch>
        </p:blipFill>
        <p:spPr bwMode="auto">
          <a:xfrm>
            <a:off x="1905000" y="220472"/>
            <a:ext cx="6096000" cy="6421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35139" t="15625" r="20937" b="9375"/>
          <a:stretch>
            <a:fillRect/>
          </a:stretch>
        </p:blipFill>
        <p:spPr bwMode="auto">
          <a:xfrm>
            <a:off x="1273175" y="228600"/>
            <a:ext cx="6651625" cy="6385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35725" t="15625" r="41435" b="22917"/>
          <a:stretch>
            <a:fillRect/>
          </a:stretch>
        </p:blipFill>
        <p:spPr bwMode="auto">
          <a:xfrm>
            <a:off x="2133600" y="304800"/>
            <a:ext cx="4038600" cy="61096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mtClean="0"/>
              <a:t>Atrial septum formation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1. </a:t>
            </a:r>
            <a:r>
              <a:rPr lang="en-US" dirty="0" smtClean="0"/>
              <a:t>The crescent-shaped septum </a:t>
            </a:r>
            <a:r>
              <a:rPr lang="en-US" dirty="0" err="1" smtClean="0"/>
              <a:t>primum</a:t>
            </a:r>
            <a:r>
              <a:rPr lang="en-US" dirty="0" smtClean="0"/>
              <a:t> forms in the roof of the primitive atrium and grows toward the </a:t>
            </a:r>
            <a:r>
              <a:rPr lang="en-US" dirty="0" err="1" smtClean="0"/>
              <a:t>atrioventricular</a:t>
            </a:r>
            <a:r>
              <a:rPr lang="en-US" dirty="0" smtClean="0"/>
              <a:t> (AV) cushions in the AV canal.</a:t>
            </a:r>
          </a:p>
          <a:p>
            <a:r>
              <a:rPr lang="en-US" b="1" dirty="0" smtClean="0"/>
              <a:t>2. </a:t>
            </a:r>
            <a:r>
              <a:rPr lang="en-US" dirty="0" smtClean="0"/>
              <a:t>The </a:t>
            </a:r>
            <a:r>
              <a:rPr lang="en-US" dirty="0" err="1" smtClean="0"/>
              <a:t>ostium</a:t>
            </a:r>
            <a:r>
              <a:rPr lang="en-US" dirty="0" smtClean="0"/>
              <a:t> primum </a:t>
            </a:r>
            <a:r>
              <a:rPr lang="en-US" dirty="0" smtClean="0"/>
              <a:t>forms between the free edge of the septum primum and the AV cushions; it is closed when the septum primum fuses with the AV cushions.</a:t>
            </a:r>
          </a:p>
          <a:p>
            <a:r>
              <a:rPr lang="en-US" b="1" dirty="0" smtClean="0"/>
              <a:t>3. </a:t>
            </a:r>
            <a:r>
              <a:rPr lang="en-US" dirty="0" smtClean="0"/>
              <a:t>The </a:t>
            </a:r>
            <a:r>
              <a:rPr lang="en-US" dirty="0" err="1" smtClean="0"/>
              <a:t>ostium</a:t>
            </a:r>
            <a:r>
              <a:rPr lang="en-US" dirty="0" smtClean="0"/>
              <a:t> </a:t>
            </a:r>
            <a:r>
              <a:rPr lang="en-US" dirty="0" err="1" smtClean="0"/>
              <a:t>secundum</a:t>
            </a:r>
            <a:r>
              <a:rPr lang="en-US" dirty="0" smtClean="0"/>
              <a:t> forms in the center of the septum primum.</a:t>
            </a:r>
          </a:p>
          <a:p>
            <a:r>
              <a:rPr lang="en-US" b="1" dirty="0" smtClean="0"/>
              <a:t>4. </a:t>
            </a:r>
            <a:r>
              <a:rPr lang="en-US" dirty="0" smtClean="0"/>
              <a:t>The crescent-shaped septum </a:t>
            </a:r>
            <a:r>
              <a:rPr lang="en-US" dirty="0" err="1" smtClean="0"/>
              <a:t>secundum</a:t>
            </a:r>
            <a:r>
              <a:rPr lang="en-US" dirty="0" smtClean="0"/>
              <a:t> forms to the right of the septum </a:t>
            </a:r>
            <a:r>
              <a:rPr lang="en-US" dirty="0" err="1" smtClean="0"/>
              <a:t>primum</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b="1" dirty="0" smtClean="0"/>
              <a:t>5. </a:t>
            </a:r>
            <a:r>
              <a:rPr lang="en-US" dirty="0" smtClean="0"/>
              <a:t>The foramen </a:t>
            </a:r>
            <a:r>
              <a:rPr lang="en-US" dirty="0" err="1" smtClean="0"/>
              <a:t>ovale</a:t>
            </a:r>
            <a:r>
              <a:rPr lang="en-US" dirty="0" smtClean="0"/>
              <a:t> is opening between the upper and lower limbs of the septum </a:t>
            </a:r>
            <a:r>
              <a:rPr lang="en-US" dirty="0" err="1" smtClean="0"/>
              <a:t>secundum</a:t>
            </a:r>
            <a:r>
              <a:rPr lang="en-US" dirty="0" smtClean="0"/>
              <a:t>.</a:t>
            </a:r>
          </a:p>
          <a:p>
            <a:r>
              <a:rPr lang="en-US" b="1" dirty="0" smtClean="0"/>
              <a:t>6.</a:t>
            </a:r>
            <a:r>
              <a:rPr lang="en-US" dirty="0" smtClean="0"/>
              <a:t> During embryonic life, blood is shunted from the right atrium to the left atrium via foramen </a:t>
            </a:r>
            <a:r>
              <a:rPr lang="en-US" dirty="0" err="1" smtClean="0"/>
              <a:t>ovale</a:t>
            </a:r>
            <a:r>
              <a:rPr lang="en-US" dirty="0" smtClean="0"/>
              <a:t>.</a:t>
            </a:r>
          </a:p>
          <a:p>
            <a:r>
              <a:rPr lang="en-US" b="1" dirty="0" smtClean="0"/>
              <a:t>7. </a:t>
            </a:r>
            <a:r>
              <a:rPr lang="en-US" dirty="0" smtClean="0"/>
              <a:t>Immediately after birth, functional closure of the foramen </a:t>
            </a:r>
            <a:r>
              <a:rPr lang="en-US" dirty="0" err="1" smtClean="0"/>
              <a:t>ovale</a:t>
            </a:r>
            <a:r>
              <a:rPr lang="en-US" dirty="0" smtClean="0"/>
              <a:t> is facilitated both by a decrease in right </a:t>
            </a:r>
            <a:r>
              <a:rPr lang="en-US" dirty="0" err="1" smtClean="0"/>
              <a:t>atrial</a:t>
            </a:r>
            <a:r>
              <a:rPr lang="en-US" dirty="0" smtClean="0"/>
              <a:t> pressure from occlusion of placental circulation and by an increase in left </a:t>
            </a:r>
            <a:r>
              <a:rPr lang="en-US" dirty="0" err="1" smtClean="0"/>
              <a:t>atrial</a:t>
            </a:r>
            <a:r>
              <a:rPr lang="en-US" dirty="0" smtClean="0"/>
              <a:t> pressure due to increased pulmonary venous return.</a:t>
            </a:r>
          </a:p>
          <a:p>
            <a:r>
              <a:rPr lang="en-US" b="1" dirty="0" smtClean="0"/>
              <a:t>8. </a:t>
            </a:r>
            <a:r>
              <a:rPr lang="en-US" dirty="0" smtClean="0"/>
              <a:t>Later in life, the septum </a:t>
            </a:r>
            <a:r>
              <a:rPr lang="en-US" dirty="0" err="1" smtClean="0"/>
              <a:t>primum</a:t>
            </a:r>
            <a:r>
              <a:rPr lang="en-US" dirty="0" smtClean="0"/>
              <a:t> and septum </a:t>
            </a:r>
            <a:r>
              <a:rPr lang="en-US" dirty="0" err="1" smtClean="0"/>
              <a:t>secundum</a:t>
            </a:r>
            <a:r>
              <a:rPr lang="en-US" dirty="0" smtClean="0"/>
              <a:t> anatomically fuse to complete formation of the </a:t>
            </a:r>
            <a:r>
              <a:rPr lang="en-US" dirty="0" err="1" smtClean="0"/>
              <a:t>atrial</a:t>
            </a:r>
            <a:r>
              <a:rPr lang="en-US" dirty="0" smtClean="0"/>
              <a:t> septum.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5725" t="12500" r="17423" b="44792"/>
          <a:stretch>
            <a:fillRect/>
          </a:stretch>
        </p:blipFill>
        <p:spPr bwMode="auto">
          <a:xfrm>
            <a:off x="631901" y="1143000"/>
            <a:ext cx="8177561"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6310" t="11458" r="17423" b="6250"/>
          <a:stretch>
            <a:fillRect/>
          </a:stretch>
        </p:blipFill>
        <p:spPr bwMode="auto">
          <a:xfrm>
            <a:off x="1371600" y="152400"/>
            <a:ext cx="64008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3968" t="52083" r="19766" b="14583"/>
          <a:stretch>
            <a:fillRect/>
          </a:stretch>
        </p:blipFill>
        <p:spPr bwMode="auto">
          <a:xfrm>
            <a:off x="400050" y="1600200"/>
            <a:ext cx="8465344"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667</Words>
  <Application>Microsoft Office PowerPoint</Application>
  <PresentationFormat>On-screen Show (4:3)</PresentationFormat>
  <Paragraphs>55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Lecture 56: Development of Heart II</vt:lpstr>
      <vt:lpstr>Learning Objectives</vt:lpstr>
      <vt:lpstr>Slide 3</vt:lpstr>
      <vt:lpstr>Slide 4</vt:lpstr>
      <vt:lpstr>Atrial septum formation</vt:lpstr>
      <vt:lpstr>Slide 6</vt:lpstr>
      <vt:lpstr>Slide 7</vt:lpstr>
      <vt:lpstr>Slide 8</vt:lpstr>
      <vt:lpstr>Slide 9</vt:lpstr>
      <vt:lpstr>Slide 10</vt:lpstr>
      <vt:lpstr>Slide 11</vt:lpstr>
      <vt:lpstr>Slide 12</vt:lpstr>
      <vt:lpstr>Slide 13</vt:lpstr>
      <vt:lpstr>Slide 14</vt:lpstr>
      <vt:lpstr>Atrio-Ventricular septum</vt:lpstr>
      <vt:lpstr>Slide 16</vt:lpstr>
      <vt:lpstr>Slide 17</vt:lpstr>
      <vt:lpstr>Slide 18</vt:lpstr>
      <vt:lpstr>Clinical Correlates</vt:lpstr>
      <vt:lpstr>Slide 20</vt:lpstr>
      <vt:lpstr>Slide 21</vt:lpstr>
      <vt:lpstr>Slide 22</vt:lpstr>
      <vt:lpstr>Slide 23</vt:lpstr>
      <vt:lpstr>Inter-ventricular septum</vt:lpstr>
      <vt:lpstr>Slide 25</vt:lpstr>
      <vt:lpstr>Slide 26</vt:lpstr>
      <vt:lpstr>Slide 27</vt:lpstr>
      <vt:lpstr>Slide 28</vt:lpstr>
      <vt:lpstr>Ventricular Septal Defects (VSDs)</vt:lpstr>
      <vt:lpstr>Slide 30</vt:lpstr>
      <vt:lpstr>Aortico-pulmonary septum</vt:lpstr>
      <vt:lpstr>Slide 32</vt:lpstr>
      <vt:lpstr>Slide 33</vt:lpstr>
      <vt:lpstr>Clinical Correlates</vt:lpstr>
      <vt:lpstr>Slide 35</vt:lpstr>
      <vt:lpstr>Slide 36</vt:lpstr>
      <vt:lpstr>Slide 37</vt:lpstr>
      <vt:lpstr>Slide 38</vt:lpstr>
      <vt:lpstr>Conducting system of the heart</vt:lpstr>
      <vt:lpstr>Slide 40</vt:lpstr>
      <vt:lpstr>Slide 41</vt:lpstr>
      <vt:lpstr>Slide 42</vt:lpstr>
      <vt:lpstr>Slide 43</vt:lpstr>
      <vt:lpstr>Slide 44</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56: Development of Heart II</dc:title>
  <dc:creator>TOP</dc:creator>
  <cp:lastModifiedBy>TOP</cp:lastModifiedBy>
  <cp:revision>51</cp:revision>
  <dcterms:created xsi:type="dcterms:W3CDTF">2014-10-18T08:48:46Z</dcterms:created>
  <dcterms:modified xsi:type="dcterms:W3CDTF">2014-10-23T10:06:26Z</dcterms:modified>
</cp:coreProperties>
</file>