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4" r:id="rId17"/>
    <p:sldId id="272" r:id="rId18"/>
    <p:sldId id="269" r:id="rId19"/>
    <p:sldId id="27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0AF8AF-489B-4E24-A94B-B411D597FF3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40A1E5-EEC6-48C4-90A4-FCCFBE21527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inenet.com/coronary_angiogram/article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en-US" dirty="0" smtClean="0"/>
              <a:t>Dr. REHAN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b="3190"/>
          <a:stretch/>
        </p:blipFill>
        <p:spPr bwMode="auto">
          <a:xfrm>
            <a:off x="76200" y="2133600"/>
            <a:ext cx="63731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img.medscape.com/pi/emed/ckb/pediatrics_cardiac/889392-895854-30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4658"/>
          <a:stretch/>
        </p:blipFill>
        <p:spPr bwMode="auto">
          <a:xfrm>
            <a:off x="6477000" y="3750527"/>
            <a:ext cx="2400300" cy="25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Arterial Supply of 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Venous drainage of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Most blood from the heart wall drains into the right </a:t>
            </a:r>
            <a:r>
              <a:rPr lang="en-US" dirty="0" smtClean="0"/>
              <a:t>atrium through </a:t>
            </a:r>
            <a:r>
              <a:rPr lang="en-US" dirty="0"/>
              <a:t>the coronary </a:t>
            </a:r>
            <a:r>
              <a:rPr lang="en-US" dirty="0" smtClean="0"/>
              <a:t>sinus</a:t>
            </a:r>
          </a:p>
          <a:p>
            <a:r>
              <a:rPr lang="en-US" dirty="0" smtClean="0"/>
              <a:t> Coronary sinus  </a:t>
            </a:r>
            <a:r>
              <a:rPr lang="en-US" dirty="0"/>
              <a:t>lies in </a:t>
            </a:r>
            <a:r>
              <a:rPr lang="en-US" dirty="0" smtClean="0"/>
              <a:t>the posterior </a:t>
            </a:r>
            <a:r>
              <a:rPr lang="en-US" dirty="0"/>
              <a:t>part of the atrioventricular groove and is a </a:t>
            </a:r>
            <a:r>
              <a:rPr lang="en-US" dirty="0" smtClean="0"/>
              <a:t>continuation of </a:t>
            </a:r>
            <a:r>
              <a:rPr lang="en-US" dirty="0"/>
              <a:t>the great cardiac vein.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small </a:t>
            </a:r>
            <a:r>
              <a:rPr lang="en-US" dirty="0" smtClean="0"/>
              <a:t>and middle </a:t>
            </a:r>
            <a:r>
              <a:rPr lang="en-US" dirty="0"/>
              <a:t>cardiac veins are tributaries of the coronary sinus.</a:t>
            </a:r>
          </a:p>
          <a:p>
            <a:r>
              <a:rPr lang="en-US" dirty="0" smtClean="0"/>
              <a:t>Small amount is drained in the </a:t>
            </a:r>
            <a:r>
              <a:rPr lang="en-US" dirty="0"/>
              <a:t>right </a:t>
            </a:r>
            <a:r>
              <a:rPr lang="en-US" dirty="0" smtClean="0"/>
              <a:t>atrium by </a:t>
            </a:r>
            <a:r>
              <a:rPr lang="en-US" dirty="0"/>
              <a:t>the anterior cardiac </a:t>
            </a:r>
            <a:r>
              <a:rPr lang="en-US" dirty="0" smtClean="0"/>
              <a:t>vein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199" y="2057400"/>
            <a:ext cx="4364109" cy="36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2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8676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Innervated </a:t>
            </a:r>
            <a:r>
              <a:rPr lang="en-US" dirty="0"/>
              <a:t>by sympathetic and </a:t>
            </a:r>
            <a:r>
              <a:rPr lang="en-US" dirty="0" smtClean="0"/>
              <a:t>parasympathetic fibers </a:t>
            </a:r>
            <a:r>
              <a:rPr lang="en-US" dirty="0"/>
              <a:t>of the autonomic nervous system via the </a:t>
            </a:r>
            <a:r>
              <a:rPr lang="en-US" b="1" dirty="0" smtClean="0"/>
              <a:t>cardiac plexuses </a:t>
            </a:r>
            <a:r>
              <a:rPr lang="en-US" dirty="0"/>
              <a:t>situated below the arch of the aorta.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sympathetic </a:t>
            </a:r>
            <a:r>
              <a:rPr lang="en-US" dirty="0"/>
              <a:t>supply arises from the cervical and upper </a:t>
            </a:r>
            <a:r>
              <a:rPr lang="en-US" dirty="0" smtClean="0"/>
              <a:t>thoracic portions </a:t>
            </a:r>
            <a:r>
              <a:rPr lang="en-US" dirty="0"/>
              <a:t>of the sympathetic trunks, and the </a:t>
            </a:r>
            <a:r>
              <a:rPr lang="en-US" dirty="0" smtClean="0"/>
              <a:t>parasympathetic supply </a:t>
            </a:r>
            <a:r>
              <a:rPr lang="en-US" dirty="0"/>
              <a:t>comes from the vagus nerves.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604" y="1371600"/>
            <a:ext cx="3922592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Surface Anatomy of the Heart Valves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34896"/>
            <a:ext cx="4038600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tricuspid valve </a:t>
            </a:r>
            <a:r>
              <a:rPr lang="en-US" dirty="0"/>
              <a:t>lies behind the right half of the </a:t>
            </a:r>
            <a:r>
              <a:rPr lang="en-US" dirty="0" smtClean="0"/>
              <a:t>sternum opposite </a:t>
            </a:r>
            <a:r>
              <a:rPr lang="en-US" dirty="0"/>
              <a:t>the 4th </a:t>
            </a:r>
            <a:r>
              <a:rPr lang="en-US" dirty="0" smtClean="0"/>
              <a:t>intercostal space</a:t>
            </a:r>
            <a:r>
              <a:rPr lang="en-US" dirty="0"/>
              <a:t>.</a:t>
            </a:r>
          </a:p>
          <a:p>
            <a:r>
              <a:rPr lang="en-US" b="1" dirty="0" smtClean="0"/>
              <a:t>Mitral </a:t>
            </a:r>
            <a:r>
              <a:rPr lang="en-US" b="1" dirty="0"/>
              <a:t>valve </a:t>
            </a:r>
            <a:r>
              <a:rPr lang="en-US" dirty="0"/>
              <a:t>lies behind the left half of the </a:t>
            </a:r>
            <a:r>
              <a:rPr lang="en-US" dirty="0" smtClean="0"/>
              <a:t>sternum opposite </a:t>
            </a:r>
            <a:r>
              <a:rPr lang="en-US" dirty="0"/>
              <a:t>the 4th costal cartilage.</a:t>
            </a:r>
          </a:p>
          <a:p>
            <a:r>
              <a:rPr lang="en-US" b="1" dirty="0" smtClean="0"/>
              <a:t>Pulmonary </a:t>
            </a:r>
            <a:r>
              <a:rPr lang="en-US" b="1" dirty="0"/>
              <a:t>valve </a:t>
            </a:r>
            <a:r>
              <a:rPr lang="en-US" dirty="0"/>
              <a:t>lies behind the medial end of </a:t>
            </a:r>
            <a:r>
              <a:rPr lang="en-US" dirty="0" smtClean="0"/>
              <a:t>the third </a:t>
            </a:r>
            <a:r>
              <a:rPr lang="en-US" dirty="0"/>
              <a:t>left costal cartilage and the adjoining part of </a:t>
            </a:r>
            <a:r>
              <a:rPr lang="en-US" dirty="0" smtClean="0"/>
              <a:t>the sternum</a:t>
            </a:r>
            <a:r>
              <a:rPr lang="en-US" dirty="0"/>
              <a:t>.</a:t>
            </a:r>
          </a:p>
          <a:p>
            <a:r>
              <a:rPr lang="en-US" dirty="0" smtClean="0"/>
              <a:t>A</a:t>
            </a:r>
            <a:r>
              <a:rPr lang="en-US" b="1" dirty="0" smtClean="0"/>
              <a:t>ortic </a:t>
            </a:r>
            <a:r>
              <a:rPr lang="en-US" b="1" dirty="0"/>
              <a:t>valve </a:t>
            </a:r>
            <a:r>
              <a:rPr lang="en-US" dirty="0"/>
              <a:t>lies behind the left half of the </a:t>
            </a:r>
            <a:r>
              <a:rPr lang="en-US" dirty="0" smtClean="0"/>
              <a:t>sternum opposite </a:t>
            </a:r>
            <a:r>
              <a:rPr lang="en-US" dirty="0"/>
              <a:t>the 3rd intercostal space.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900" y="2283619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3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Arrhythmias:</a:t>
            </a:r>
            <a:r>
              <a:rPr lang="en-US" dirty="0" smtClean="0"/>
              <a:t> Failure </a:t>
            </a:r>
            <a:r>
              <a:rPr lang="en-US" dirty="0"/>
              <a:t>of the bundle </a:t>
            </a:r>
            <a:r>
              <a:rPr lang="en-US" dirty="0" smtClean="0"/>
              <a:t>to conduct </a:t>
            </a:r>
            <a:r>
              <a:rPr lang="en-US" dirty="0"/>
              <a:t>the normal impulses results in alteration in the </a:t>
            </a:r>
            <a:r>
              <a:rPr lang="en-US" dirty="0" smtClean="0"/>
              <a:t>rhythmic contraction </a:t>
            </a:r>
            <a:r>
              <a:rPr lang="en-US" dirty="0"/>
              <a:t>of the </a:t>
            </a:r>
            <a:r>
              <a:rPr lang="en-US" dirty="0" smtClean="0"/>
              <a:t>ventricles</a:t>
            </a:r>
          </a:p>
          <a:p>
            <a:r>
              <a:rPr lang="en-US" b="1" dirty="0" err="1" smtClean="0"/>
              <a:t>Commotio</a:t>
            </a:r>
            <a:r>
              <a:rPr lang="en-US" b="1" dirty="0" smtClean="0"/>
              <a:t> </a:t>
            </a:r>
            <a:r>
              <a:rPr lang="en-US" b="1" dirty="0" err="1" smtClean="0"/>
              <a:t>Cordis</a:t>
            </a:r>
            <a:r>
              <a:rPr lang="en-US" b="1" dirty="0" smtClean="0"/>
              <a:t>:  </a:t>
            </a:r>
            <a:r>
              <a:rPr lang="en-US" dirty="0" smtClean="0"/>
              <a:t>results </a:t>
            </a:r>
            <a:r>
              <a:rPr lang="en-US" dirty="0"/>
              <a:t>in ventricular fibrillation and </a:t>
            </a:r>
            <a:r>
              <a:rPr lang="en-US" dirty="0" smtClean="0"/>
              <a:t>sudden death </a:t>
            </a:r>
          </a:p>
          <a:p>
            <a:r>
              <a:rPr lang="en-US" dirty="0" smtClean="0"/>
              <a:t>Caused </a:t>
            </a:r>
            <a:r>
              <a:rPr lang="en-US" dirty="0"/>
              <a:t>by a blunt nonpenetrating blow to </a:t>
            </a:r>
            <a:r>
              <a:rPr lang="en-US" dirty="0" smtClean="0"/>
              <a:t>the anterior </a:t>
            </a:r>
            <a:r>
              <a:rPr lang="en-US" dirty="0"/>
              <a:t>chest wall over the heart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sudden </a:t>
            </a:r>
            <a:r>
              <a:rPr lang="en-US" dirty="0"/>
              <a:t>blow is frequently produced by a baseball, </a:t>
            </a:r>
            <a:r>
              <a:rPr lang="en-US" dirty="0" smtClean="0"/>
              <a:t>baseball bat</a:t>
            </a:r>
            <a:r>
              <a:rPr lang="en-US" dirty="0"/>
              <a:t>, lacrosse ball, or fist or </a:t>
            </a:r>
            <a:r>
              <a:rPr lang="en-US" dirty="0" smtClean="0"/>
              <a:t>elbow.</a:t>
            </a:r>
          </a:p>
          <a:p>
            <a:r>
              <a:rPr lang="en-US" dirty="0" smtClean="0"/>
              <a:t>Ventricular </a:t>
            </a:r>
            <a:r>
              <a:rPr lang="en-US" dirty="0"/>
              <a:t>fibrillation is </a:t>
            </a:r>
            <a:r>
              <a:rPr lang="en-US" dirty="0" smtClean="0"/>
              <a:t>most likely </a:t>
            </a:r>
            <a:r>
              <a:rPr lang="en-US" dirty="0"/>
              <a:t>to occur if the blow occurs during the upstroke of </a:t>
            </a:r>
            <a:r>
              <a:rPr lang="en-US" dirty="0" smtClean="0"/>
              <a:t>the T wave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55680"/>
            <a:ext cx="447884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Clinical correlations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6477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Coronary artery disease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90800"/>
            <a:ext cx="23622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981200"/>
            <a:ext cx="5410200" cy="428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</a:t>
            </a:r>
            <a:r>
              <a:rPr lang="en-US" b="1" dirty="0"/>
              <a:t>right dominance, </a:t>
            </a:r>
            <a:r>
              <a:rPr lang="en-US" dirty="0"/>
              <a:t>the </a:t>
            </a:r>
            <a:r>
              <a:rPr lang="en-US" dirty="0" smtClean="0"/>
              <a:t>posterior interventricular </a:t>
            </a:r>
            <a:r>
              <a:rPr lang="en-US" dirty="0"/>
              <a:t>artery is a large branch of the </a:t>
            </a:r>
            <a:r>
              <a:rPr lang="en-US" dirty="0" smtClean="0"/>
              <a:t>right coronary </a:t>
            </a:r>
            <a:r>
              <a:rPr lang="en-US" dirty="0"/>
              <a:t>artery. Right dominance is present in most </a:t>
            </a:r>
            <a:r>
              <a:rPr lang="en-US" dirty="0" smtClean="0"/>
              <a:t>individuals (90</a:t>
            </a:r>
            <a:r>
              <a:rPr lang="en-US" dirty="0"/>
              <a:t>%).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/>
              <a:t>left dominance, </a:t>
            </a:r>
            <a:r>
              <a:rPr lang="en-US" dirty="0"/>
              <a:t>the posterior </a:t>
            </a:r>
            <a:r>
              <a:rPr lang="en-US" dirty="0" smtClean="0"/>
              <a:t>interventricular artery </a:t>
            </a:r>
            <a:r>
              <a:rPr lang="en-US" dirty="0"/>
              <a:t>is a branch of the circumflex branch of </a:t>
            </a:r>
            <a:r>
              <a:rPr lang="en-US" dirty="0" smtClean="0"/>
              <a:t>the left </a:t>
            </a:r>
            <a:r>
              <a:rPr lang="en-US" dirty="0"/>
              <a:t>coronary artery (10%).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4405" y="1371600"/>
            <a:ext cx="343099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Carotid angiogram</a:t>
            </a:r>
            <a:r>
              <a:rPr lang="en-US" dirty="0" smtClean="0"/>
              <a:t>: a </a:t>
            </a:r>
            <a:r>
              <a:rPr lang="en-US" dirty="0"/>
              <a:t>small </a:t>
            </a:r>
            <a:r>
              <a:rPr lang="en-US" dirty="0" smtClean="0"/>
              <a:t>catheter introduced  </a:t>
            </a:r>
            <a:r>
              <a:rPr lang="en-US" dirty="0"/>
              <a:t>through the skin into </a:t>
            </a:r>
            <a:r>
              <a:rPr lang="en-US" dirty="0" smtClean="0"/>
              <a:t>an artery</a:t>
            </a:r>
            <a:r>
              <a:rPr lang="en-US" dirty="0"/>
              <a:t> in either the groin or the arm.</a:t>
            </a:r>
          </a:p>
          <a:p>
            <a:r>
              <a:rPr lang="en-US" dirty="0" smtClean="0"/>
              <a:t>Assistance </a:t>
            </a:r>
            <a:r>
              <a:rPr lang="en-US" dirty="0"/>
              <a:t>of a </a:t>
            </a:r>
            <a:r>
              <a:rPr lang="en-US" dirty="0" smtClean="0"/>
              <a:t>fluoroscope</a:t>
            </a:r>
            <a:r>
              <a:rPr lang="en-US" dirty="0"/>
              <a:t> </a:t>
            </a:r>
            <a:r>
              <a:rPr lang="en-US" dirty="0" smtClean="0"/>
              <a:t>(a </a:t>
            </a:r>
            <a:r>
              <a:rPr lang="en-US" dirty="0"/>
              <a:t>special x-ray viewing instrument), the catheter is then advanced to the opening of </a:t>
            </a:r>
            <a:r>
              <a:rPr lang="en-US" dirty="0" smtClean="0"/>
              <a:t>the coronary </a:t>
            </a:r>
            <a:r>
              <a:rPr lang="en-US" dirty="0"/>
              <a:t>arteries (the blood vessels supplying blood to the heart).</a:t>
            </a:r>
          </a:p>
          <a:p>
            <a:r>
              <a:rPr lang="en-US" dirty="0" smtClean="0"/>
              <a:t>The </a:t>
            </a:r>
            <a:r>
              <a:rPr lang="en-US" dirty="0"/>
              <a:t>images that are produced are called the angiogram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686" y="1371600"/>
            <a:ext cx="3746428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3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tricuspid valve </a:t>
            </a:r>
            <a:r>
              <a:rPr lang="en-US" dirty="0"/>
              <a:t>is best heard over the right half of </a:t>
            </a:r>
            <a:r>
              <a:rPr lang="en-US" dirty="0" smtClean="0"/>
              <a:t>the lower </a:t>
            </a:r>
            <a:r>
              <a:rPr lang="en-US" dirty="0"/>
              <a:t>end of the body of the </a:t>
            </a:r>
            <a:r>
              <a:rPr lang="en-US" dirty="0" smtClean="0"/>
              <a:t>sternum.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b="1" dirty="0"/>
              <a:t>mitral valve </a:t>
            </a:r>
            <a:r>
              <a:rPr lang="en-US" dirty="0"/>
              <a:t>is best heard over the apex beat, that is, </a:t>
            </a:r>
            <a:r>
              <a:rPr lang="en-US" dirty="0" smtClean="0"/>
              <a:t>at the </a:t>
            </a:r>
            <a:r>
              <a:rPr lang="en-US" dirty="0"/>
              <a:t>level of the fifth left intercostal space, 3.5 in. (9 cm) </a:t>
            </a:r>
            <a:r>
              <a:rPr lang="en-US" dirty="0" smtClean="0"/>
              <a:t>from the </a:t>
            </a:r>
            <a:r>
              <a:rPr lang="en-US" dirty="0"/>
              <a:t>midline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pulmonary valve </a:t>
            </a:r>
            <a:r>
              <a:rPr lang="en-US" dirty="0"/>
              <a:t>is heard with least </a:t>
            </a:r>
            <a:r>
              <a:rPr lang="en-US" dirty="0" smtClean="0"/>
              <a:t>interference over </a:t>
            </a:r>
            <a:r>
              <a:rPr lang="en-US" dirty="0"/>
              <a:t>the medial end of the second left intercostal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b="1" dirty="0"/>
              <a:t>aortic valve </a:t>
            </a:r>
            <a:r>
              <a:rPr lang="en-US" dirty="0"/>
              <a:t>is best heard over the medial end of the </a:t>
            </a:r>
            <a:r>
              <a:rPr lang="en-US" dirty="0" smtClean="0"/>
              <a:t>second right </a:t>
            </a:r>
            <a:r>
              <a:rPr lang="en-US" dirty="0"/>
              <a:t>intercostal </a:t>
            </a:r>
            <a:r>
              <a:rPr lang="en-US" dirty="0" smtClean="0"/>
              <a:t>space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181774"/>
            <a:ext cx="4038600" cy="30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1752600"/>
            <a:ext cx="4038600" cy="4718050"/>
          </a:xfrm>
        </p:spPr>
        <p:txBody>
          <a:bodyPr/>
          <a:lstStyle/>
          <a:p>
            <a:r>
              <a:rPr lang="en-US" dirty="0" smtClean="0"/>
              <a:t>Conducting system of heart </a:t>
            </a:r>
          </a:p>
          <a:p>
            <a:r>
              <a:rPr lang="en-US" dirty="0" smtClean="0"/>
              <a:t>Arterial supply of heart </a:t>
            </a:r>
          </a:p>
          <a:p>
            <a:r>
              <a:rPr lang="en-US" dirty="0" smtClean="0"/>
              <a:t>Venous drainage</a:t>
            </a:r>
          </a:p>
          <a:p>
            <a:r>
              <a:rPr lang="en-US" dirty="0" smtClean="0"/>
              <a:t>Innervation </a:t>
            </a:r>
          </a:p>
          <a:p>
            <a:r>
              <a:rPr lang="en-US" dirty="0" smtClean="0"/>
              <a:t>Clinical correlations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the end of session, the student should able 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Describe the conducting system of the heart.</a:t>
            </a:r>
          </a:p>
          <a:p>
            <a:r>
              <a:rPr lang="en-US" dirty="0" smtClean="0"/>
              <a:t>Discuss </a:t>
            </a:r>
            <a:r>
              <a:rPr lang="en-US" dirty="0"/>
              <a:t>arterial supply, venous drainage and nerve supply of </a:t>
            </a:r>
            <a:r>
              <a:rPr lang="en-US" dirty="0" smtClean="0"/>
              <a:t>the heart</a:t>
            </a:r>
            <a:r>
              <a:rPr lang="en-US" dirty="0"/>
              <a:t>.</a:t>
            </a:r>
          </a:p>
          <a:p>
            <a:r>
              <a:rPr lang="en-US" dirty="0" smtClean="0"/>
              <a:t>Describe </a:t>
            </a:r>
            <a:r>
              <a:rPr lang="en-US" dirty="0"/>
              <a:t>the surface anatomy of the cardiac valves.</a:t>
            </a:r>
          </a:p>
          <a:p>
            <a:r>
              <a:rPr lang="en-US" dirty="0" smtClean="0"/>
              <a:t>Correlate </a:t>
            </a:r>
            <a:r>
              <a:rPr lang="en-US" dirty="0"/>
              <a:t>this knowledge to clinical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077200" cy="4525963"/>
          </a:xfrm>
        </p:spPr>
        <p:txBody>
          <a:bodyPr/>
          <a:lstStyle/>
          <a:p>
            <a:r>
              <a:rPr lang="en-US" b="1" dirty="0"/>
              <a:t>Clinical Anatomy by Regions: R.S. Snell, 9th ed</a:t>
            </a:r>
            <a:r>
              <a:rPr lang="en-US" b="1" dirty="0" smtClean="0"/>
              <a:t>.</a:t>
            </a:r>
            <a:endParaRPr lang="en-US" dirty="0"/>
          </a:p>
          <a:p>
            <a:r>
              <a:rPr lang="en-US" u="sng" dirty="0" smtClean="0">
                <a:hlinkClick r:id="rId2"/>
              </a:rPr>
              <a:t>Gray’s Anatomy for students, 2</a:t>
            </a:r>
            <a:r>
              <a:rPr lang="en-US" u="sng" baseline="30000" dirty="0" smtClean="0">
                <a:hlinkClick r:id="rId2"/>
              </a:rPr>
              <a:t>nd</a:t>
            </a:r>
            <a:r>
              <a:rPr lang="en-US" u="sng" dirty="0" smtClean="0">
                <a:hlinkClick r:id="rId2"/>
              </a:rPr>
              <a:t> ed.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www.medicinenet.com/coronary_angiogram/article.htm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Conducting </a:t>
            </a:r>
            <a:r>
              <a:rPr lang="en-US" dirty="0"/>
              <a:t>system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3352"/>
            <a:ext cx="40386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Consists of specialized</a:t>
            </a:r>
            <a:r>
              <a:rPr lang="en-US" dirty="0"/>
              <a:t> </a:t>
            </a:r>
            <a:r>
              <a:rPr lang="en-US" dirty="0" smtClean="0"/>
              <a:t>cardiac </a:t>
            </a:r>
            <a:r>
              <a:rPr lang="en-US" dirty="0"/>
              <a:t>muscle </a:t>
            </a:r>
            <a:endParaRPr lang="en-US" dirty="0" smtClean="0"/>
          </a:p>
          <a:p>
            <a:r>
              <a:rPr lang="en-US" dirty="0" smtClean="0"/>
              <a:t>Present </a:t>
            </a:r>
            <a:r>
              <a:rPr lang="en-US" dirty="0"/>
              <a:t>in the </a:t>
            </a:r>
            <a:r>
              <a:rPr lang="en-US" dirty="0" err="1" smtClean="0"/>
              <a:t>sinoatrial</a:t>
            </a:r>
            <a:r>
              <a:rPr lang="en-US" dirty="0" smtClean="0"/>
              <a:t> </a:t>
            </a:r>
            <a:r>
              <a:rPr lang="en-US" dirty="0"/>
              <a:t>node</a:t>
            </a:r>
            <a:r>
              <a:rPr lang="en-US" b="1" dirty="0"/>
              <a:t>, </a:t>
            </a:r>
            <a:r>
              <a:rPr lang="en-US" dirty="0" smtClean="0"/>
              <a:t>the atrioventricular </a:t>
            </a:r>
            <a:r>
              <a:rPr lang="en-US" dirty="0"/>
              <a:t>node, </a:t>
            </a:r>
            <a:r>
              <a:rPr lang="en-US" dirty="0" smtClean="0"/>
              <a:t>atrioventricular </a:t>
            </a:r>
            <a:r>
              <a:rPr lang="en-US" dirty="0"/>
              <a:t>bundle </a:t>
            </a:r>
            <a:r>
              <a:rPr lang="en-US" dirty="0" smtClean="0"/>
              <a:t>and its </a:t>
            </a:r>
            <a:r>
              <a:rPr lang="en-US" dirty="0"/>
              <a:t>right and left terminal branches, and </a:t>
            </a:r>
            <a:r>
              <a:rPr lang="en-US" dirty="0" err="1" smtClean="0"/>
              <a:t>subendocardial</a:t>
            </a:r>
            <a:r>
              <a:rPr lang="en-US" dirty="0" smtClean="0"/>
              <a:t> plexus </a:t>
            </a:r>
            <a:r>
              <a:rPr lang="en-US" dirty="0"/>
              <a:t>of Purkinje </a:t>
            </a:r>
            <a:r>
              <a:rPr lang="en-US" dirty="0" smtClean="0"/>
              <a:t>fibers.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4366" y="2438400"/>
            <a:ext cx="393191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0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Conducting </a:t>
            </a:r>
            <a:r>
              <a:rPr lang="en-US" dirty="0"/>
              <a:t>system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Sinoatrial</a:t>
            </a:r>
            <a:r>
              <a:rPr lang="en-US" b="1" dirty="0" smtClean="0"/>
              <a:t> </a:t>
            </a:r>
            <a:r>
              <a:rPr lang="en-US" b="1" dirty="0" smtClean="0"/>
              <a:t>Node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Located </a:t>
            </a:r>
            <a:r>
              <a:rPr lang="en-US" dirty="0"/>
              <a:t>in the wall of the right </a:t>
            </a:r>
            <a:r>
              <a:rPr lang="en-US" dirty="0" smtClean="0"/>
              <a:t>atrium in </a:t>
            </a:r>
            <a:r>
              <a:rPr lang="en-US" dirty="0"/>
              <a:t>the upper part of the sulcus terminalis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 is present right of the </a:t>
            </a:r>
            <a:r>
              <a:rPr lang="en-US" dirty="0"/>
              <a:t>opening of the superior vena </a:t>
            </a:r>
            <a:r>
              <a:rPr lang="en-US" dirty="0" smtClean="0"/>
              <a:t>cava</a:t>
            </a:r>
          </a:p>
          <a:p>
            <a:r>
              <a:rPr lang="en-US" b="1" dirty="0"/>
              <a:t>Atrioventricular </a:t>
            </a:r>
            <a:r>
              <a:rPr lang="en-US" b="1" dirty="0" smtClean="0"/>
              <a:t>Node: </a:t>
            </a:r>
            <a:r>
              <a:rPr lang="en-US" dirty="0"/>
              <a:t>placed on </a:t>
            </a:r>
            <a:r>
              <a:rPr lang="en-US" dirty="0" smtClean="0"/>
              <a:t>the lower </a:t>
            </a:r>
            <a:r>
              <a:rPr lang="en-US" dirty="0"/>
              <a:t>part of the atrial septum just above the attachment </a:t>
            </a:r>
            <a:r>
              <a:rPr lang="en-US" dirty="0" smtClean="0"/>
              <a:t>of the </a:t>
            </a:r>
            <a:r>
              <a:rPr lang="en-US" dirty="0"/>
              <a:t>septal cusp of the tricuspid valve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209800"/>
            <a:ext cx="456776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Conducting </a:t>
            </a:r>
            <a:r>
              <a:rPr lang="en-US" dirty="0"/>
              <a:t>system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atrioventricular bundle (bundle of His) </a:t>
            </a:r>
            <a:r>
              <a:rPr lang="en-US" dirty="0" smtClean="0"/>
              <a:t>descends </a:t>
            </a:r>
            <a:r>
              <a:rPr lang="en-US" dirty="0"/>
              <a:t>through the fibrous skeleton of the heart.</a:t>
            </a:r>
          </a:p>
          <a:p>
            <a:r>
              <a:rPr lang="en-US" dirty="0"/>
              <a:t>The atrioventricular </a:t>
            </a:r>
            <a:r>
              <a:rPr lang="en-US" dirty="0" smtClean="0"/>
              <a:t>bundle </a:t>
            </a:r>
            <a:r>
              <a:rPr lang="en-US" dirty="0"/>
              <a:t>descends behind </a:t>
            </a:r>
            <a:r>
              <a:rPr lang="en-US" dirty="0" smtClean="0"/>
              <a:t>the septal </a:t>
            </a:r>
            <a:r>
              <a:rPr lang="en-US" dirty="0"/>
              <a:t>cusp of the tricuspid valve to reach the </a:t>
            </a:r>
            <a:r>
              <a:rPr lang="en-US" dirty="0" smtClean="0"/>
              <a:t>inferior border </a:t>
            </a:r>
            <a:r>
              <a:rPr lang="en-US" dirty="0"/>
              <a:t>of the membranous part of the ventricular septum.</a:t>
            </a:r>
          </a:p>
          <a:p>
            <a:r>
              <a:rPr lang="en-US" dirty="0"/>
              <a:t>At the upper border of the muscular part of the </a:t>
            </a:r>
            <a:r>
              <a:rPr lang="en-US" dirty="0" smtClean="0"/>
              <a:t>septum, it </a:t>
            </a:r>
            <a:r>
              <a:rPr lang="en-US" dirty="0"/>
              <a:t>divides into two branches, one for each ventricle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884084"/>
            <a:ext cx="4038600" cy="365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2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right bundle branch (RBB) passes down on the right side of the ventricular septum to reach the moderator </a:t>
            </a:r>
            <a:r>
              <a:rPr lang="en-US" dirty="0" smtClean="0"/>
              <a:t>band. </a:t>
            </a:r>
          </a:p>
          <a:p>
            <a:r>
              <a:rPr lang="en-US" dirty="0" smtClean="0"/>
              <a:t>From here, it is continuous with purkinje plexus.</a:t>
            </a:r>
            <a:endParaRPr lang="en-US" dirty="0"/>
          </a:p>
          <a:p>
            <a:r>
              <a:rPr lang="en-US" dirty="0"/>
              <a:t>The left bundle branch (LBB) pierces the septum and passes down on its left side beneath the endocardium</a:t>
            </a:r>
            <a:r>
              <a:rPr lang="en-US" dirty="0" smtClean="0"/>
              <a:t>.</a:t>
            </a:r>
          </a:p>
          <a:p>
            <a:r>
              <a:rPr lang="en-US" dirty="0"/>
              <a:t>Purkinje </a:t>
            </a:r>
            <a:r>
              <a:rPr lang="en-US" dirty="0" smtClean="0"/>
              <a:t>fibers: </a:t>
            </a:r>
            <a:r>
              <a:rPr lang="en-US" dirty="0" err="1" smtClean="0"/>
              <a:t>subendocardial</a:t>
            </a:r>
            <a:r>
              <a:rPr lang="en-US" dirty="0" smtClean="0"/>
              <a:t> plexus of conducting cells.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Conducting </a:t>
            </a:r>
            <a:r>
              <a:rPr lang="en-US" dirty="0"/>
              <a:t>system of the heart</a:t>
            </a:r>
          </a:p>
        </p:txBody>
      </p:sp>
      <p:pic>
        <p:nvPicPr>
          <p:cNvPr id="4102" name="Picture 6" descr="http://www.science-art.com/gallery/147/147_1230200525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Arterial Supply </a:t>
            </a:r>
            <a:r>
              <a:rPr lang="en-US" b="1" dirty="0" smtClean="0"/>
              <a:t>of </a:t>
            </a:r>
            <a:r>
              <a:rPr lang="en-US" b="1" dirty="0"/>
              <a:t>the </a:t>
            </a:r>
            <a:r>
              <a:rPr lang="en-US" b="1" dirty="0" smtClean="0"/>
              <a:t>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Right </a:t>
            </a:r>
            <a:r>
              <a:rPr lang="en-US" b="1" dirty="0"/>
              <a:t>coronary artery </a:t>
            </a: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a</a:t>
            </a:r>
            <a:r>
              <a:rPr lang="en-US" dirty="0" smtClean="0"/>
              <a:t>rises </a:t>
            </a:r>
            <a:r>
              <a:rPr lang="en-US" dirty="0"/>
              <a:t>from the anterior </a:t>
            </a:r>
            <a:r>
              <a:rPr lang="en-US" dirty="0" smtClean="0"/>
              <a:t>aortic sinus </a:t>
            </a:r>
            <a:r>
              <a:rPr lang="en-US" dirty="0"/>
              <a:t>of the ascending aorta and runs forward between </a:t>
            </a:r>
            <a:r>
              <a:rPr lang="en-US" dirty="0" smtClean="0"/>
              <a:t>the pulmonary </a:t>
            </a:r>
            <a:r>
              <a:rPr lang="en-US" dirty="0"/>
              <a:t>trunk and the right </a:t>
            </a:r>
            <a:r>
              <a:rPr lang="en-US" dirty="0" smtClean="0"/>
              <a:t>auricle. 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left coronary </a:t>
            </a:r>
            <a:r>
              <a:rPr lang="en-US" b="1" dirty="0" smtClean="0"/>
              <a:t>artery </a:t>
            </a:r>
            <a:r>
              <a:rPr lang="en-US" dirty="0" smtClean="0"/>
              <a:t>supplies </a:t>
            </a:r>
            <a:r>
              <a:rPr lang="en-US" dirty="0"/>
              <a:t>the major part of the </a:t>
            </a:r>
            <a:r>
              <a:rPr lang="en-US" dirty="0" smtClean="0"/>
              <a:t>heart including </a:t>
            </a:r>
            <a:r>
              <a:rPr lang="en-US" dirty="0"/>
              <a:t>the greater part of the left atrium, left </a:t>
            </a:r>
            <a:r>
              <a:rPr lang="en-US" dirty="0" smtClean="0"/>
              <a:t>ventricle, and </a:t>
            </a:r>
            <a:r>
              <a:rPr lang="en-US" dirty="0"/>
              <a:t>ventricular septum.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 </a:t>
            </a:r>
            <a:r>
              <a:rPr lang="en-US" dirty="0"/>
              <a:t>arises from the left posterior </a:t>
            </a:r>
            <a:r>
              <a:rPr lang="en-US" dirty="0" smtClean="0"/>
              <a:t>aortic sinus </a:t>
            </a:r>
            <a:r>
              <a:rPr lang="en-US" dirty="0"/>
              <a:t>of the ascending aorta and passes forward </a:t>
            </a:r>
            <a:r>
              <a:rPr lang="en-US" dirty="0" smtClean="0"/>
              <a:t>between the </a:t>
            </a:r>
            <a:r>
              <a:rPr lang="en-US" dirty="0"/>
              <a:t>pulmonary trunk and the left </a:t>
            </a:r>
            <a:r>
              <a:rPr lang="en-US" dirty="0" smtClean="0"/>
              <a:t>auricle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693069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coronary artery</a:t>
            </a:r>
            <a:br>
              <a:rPr lang="en-US" dirty="0"/>
            </a:b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</a:t>
            </a:r>
            <a:r>
              <a:rPr lang="en-US" dirty="0" err="1" smtClean="0"/>
              <a:t>conus</a:t>
            </a:r>
            <a:r>
              <a:rPr lang="en-US" dirty="0" smtClean="0"/>
              <a:t> artery</a:t>
            </a:r>
          </a:p>
          <a:p>
            <a:r>
              <a:rPr lang="en-US" dirty="0" smtClean="0"/>
              <a:t>Anterior ventricular branch: two to three in number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Largest is known as marginal artery</a:t>
            </a:r>
          </a:p>
          <a:p>
            <a:r>
              <a:rPr lang="en-US" dirty="0" smtClean="0"/>
              <a:t>Posterior ventricular branch</a:t>
            </a:r>
          </a:p>
          <a:p>
            <a:r>
              <a:rPr lang="en-US" dirty="0" smtClean="0"/>
              <a:t>Posterior interventricular artery</a:t>
            </a:r>
          </a:p>
          <a:p>
            <a:r>
              <a:rPr lang="en-US" dirty="0" smtClean="0"/>
              <a:t>Atrial branch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199" y="2133600"/>
            <a:ext cx="4416913" cy="349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Left coronary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</a:t>
            </a:r>
            <a:r>
              <a:rPr lang="en-US" dirty="0" smtClean="0"/>
              <a:t>enters </a:t>
            </a:r>
            <a:r>
              <a:rPr lang="en-US" dirty="0"/>
              <a:t>the atrioventricular groove and divides into an </a:t>
            </a:r>
            <a:r>
              <a:rPr lang="en-US" dirty="0" smtClean="0"/>
              <a:t>anterior interventricular </a:t>
            </a:r>
            <a:r>
              <a:rPr lang="en-US" dirty="0"/>
              <a:t>branch and a circumflex branch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times left diagonal artery arises directly from left coronary artery</a:t>
            </a:r>
          </a:p>
          <a:p>
            <a:r>
              <a:rPr lang="en-US" dirty="0" smtClean="0"/>
              <a:t>Left marginal artery is large branch of circumflex artery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68464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</TotalTime>
  <Words>918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LECTURE 39</vt:lpstr>
      <vt:lpstr>By the end of session, the student should able to: </vt:lpstr>
      <vt:lpstr>Conducting system of the heart</vt:lpstr>
      <vt:lpstr>Conducting system of the heart</vt:lpstr>
      <vt:lpstr>Conducting system of the heart</vt:lpstr>
      <vt:lpstr>Conducting system of the heart</vt:lpstr>
      <vt:lpstr>The Arterial Supply of the Heart</vt:lpstr>
      <vt:lpstr>Right coronary artery branches</vt:lpstr>
      <vt:lpstr>Left coronary artery</vt:lpstr>
      <vt:lpstr>PowerPoint Presentation</vt:lpstr>
      <vt:lpstr>Venous drainage of heart</vt:lpstr>
      <vt:lpstr>Innervation</vt:lpstr>
      <vt:lpstr>Surface Anatomy of the Heart Valves </vt:lpstr>
      <vt:lpstr>Clinical correlations</vt:lpstr>
      <vt:lpstr>PowerPoint Presentation</vt:lpstr>
      <vt:lpstr>Clinical correlations</vt:lpstr>
      <vt:lpstr>Clinical correlations</vt:lpstr>
      <vt:lpstr>Clinical correlations</vt:lpstr>
      <vt:lpstr>Summary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anatomy</dc:creator>
  <cp:lastModifiedBy>Asus</cp:lastModifiedBy>
  <cp:revision>263</cp:revision>
  <dcterms:created xsi:type="dcterms:W3CDTF">2013-09-28T17:44:49Z</dcterms:created>
  <dcterms:modified xsi:type="dcterms:W3CDTF">2014-10-12T07:09:54Z</dcterms:modified>
</cp:coreProperties>
</file>