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6" r:id="rId3"/>
    <p:sldId id="265" r:id="rId4"/>
    <p:sldId id="264" r:id="rId5"/>
    <p:sldId id="263" r:id="rId6"/>
    <p:sldId id="262" r:id="rId7"/>
    <p:sldId id="261" r:id="rId8"/>
    <p:sldId id="256" r:id="rId9"/>
    <p:sldId id="257" r:id="rId10"/>
    <p:sldId id="258" r:id="rId11"/>
    <p:sldId id="259" r:id="rId12"/>
    <p:sldId id="260"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6110E7-99E4-49C1-88D1-6B24A3E7298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1761046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110E7-99E4-49C1-88D1-6B24A3E7298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330062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110E7-99E4-49C1-88D1-6B24A3E7298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2316115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6110E7-99E4-49C1-88D1-6B24A3E7298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27299265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6110E7-99E4-49C1-88D1-6B24A3E7298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236908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6110E7-99E4-49C1-88D1-6B24A3E7298D}"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402965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6110E7-99E4-49C1-88D1-6B24A3E7298D}"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1292682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6110E7-99E4-49C1-88D1-6B24A3E7298D}"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73712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110E7-99E4-49C1-88D1-6B24A3E7298D}"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110789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110E7-99E4-49C1-88D1-6B24A3E7298D}"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81782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6110E7-99E4-49C1-88D1-6B24A3E7298D}"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27645E-295F-448B-A67B-129A900ADE1F}" type="slidenum">
              <a:rPr lang="en-US" smtClean="0"/>
              <a:t>‹#›</a:t>
            </a:fld>
            <a:endParaRPr lang="en-US"/>
          </a:p>
        </p:txBody>
      </p:sp>
    </p:spTree>
    <p:extLst>
      <p:ext uri="{BB962C8B-B14F-4D97-AF65-F5344CB8AC3E}">
        <p14:creationId xmlns:p14="http://schemas.microsoft.com/office/powerpoint/2010/main" val="2865128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6110E7-99E4-49C1-88D1-6B24A3E7298D}"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7645E-295F-448B-A67B-129A900ADE1F}" type="slidenum">
              <a:rPr lang="en-US" smtClean="0"/>
              <a:t>‹#›</a:t>
            </a:fld>
            <a:endParaRPr lang="en-US"/>
          </a:p>
        </p:txBody>
      </p:sp>
    </p:spTree>
    <p:extLst>
      <p:ext uri="{BB962C8B-B14F-4D97-AF65-F5344CB8AC3E}">
        <p14:creationId xmlns:p14="http://schemas.microsoft.com/office/powerpoint/2010/main" val="27312604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u.opac.mandumah.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vnweb.hwwilsonweb.com/hww/getStartPage.jhtml;hwwilsonid=UL0YFPJZXCTVZQA3DIOSFGGADUNGIIV0?_DARGS=/hww/jumpstart.jhtml%22" TargetMode="External"/><Relationship Id="rId2" Type="http://schemas.openxmlformats.org/officeDocument/2006/relationships/hyperlink" Target="http://vnweb.hwwilsonweb.com/hww/getStartPage.jhtml;hwwilsonid=UL0YFPJZXCTVZQA3DIOSFGGADUNGIIV0?_DARGS=/hww/jumpstart.j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online.statref.com/UserLogin.aspx?=StatRe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2.askzad.com/genpages/default.asp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earch.ebscohost.co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earch.ebscohos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sciencedirect.com/science"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www.asce.org/" TargetMode="External"/><Relationship Id="rId2" Type="http://schemas.openxmlformats.org/officeDocument/2006/relationships/hyperlink" Target="http://saudi.digitallibraryplus.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journals.aip.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emeraldinsight.co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mdconsult.com/php/269884080-1008/homepage%22" TargetMode="External"/><Relationship Id="rId2" Type="http://schemas.openxmlformats.org/officeDocument/2006/relationships/hyperlink" Target="http://www.mdconsult.com/php/269884080-1008/homepage" TargetMode="External"/><Relationship Id="rId1" Type="http://schemas.openxmlformats.org/officeDocument/2006/relationships/slideLayout" Target="../slideLayouts/slideLayout2.xml"/><Relationship Id="rId4" Type="http://schemas.openxmlformats.org/officeDocument/2006/relationships/hyperlink" Target="http://www.journals.cambridge.org/"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group.bmj.com/products/journals"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oxfordjournals.org/%22" TargetMode="External"/><Relationship Id="rId2" Type="http://schemas.openxmlformats.org/officeDocument/2006/relationships/hyperlink" Target="http://www.oxfordjournals.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ams.org/mathscine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copus.com/home.url"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infotrac.galegroup.com/itweb/majmaah"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online.sagepub.com/login"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earch.ebscohost.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hyperlink" Target="http://search.ebscohost.com/"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ieeexplore.ieee.org/Xplore/guesthome.jsp"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proquest.umi.com/pqdweb?cfc=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62721"/>
            <a:ext cx="6096000" cy="6532558"/>
          </a:xfrm>
          <a:prstGeom prst="rect">
            <a:avLst/>
          </a:prstGeom>
        </p:spPr>
        <p:txBody>
          <a:bodyPr>
            <a:spAutoFit/>
          </a:bodyPr>
          <a:lstStyle/>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Within the framework of the deanship of the library Affairs caring for providing, organizing the latest information sources and makes it available for all the university members, as one of its main objectives, the deanship recently terminated its subscription in a number of 31 of electronic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edusearches</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(of international periodicals). These databases as following: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Edusearch</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Edusearch</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is considered to be a large informative educational gate represents the optimum and integrated solution for specialists and researchers of the educational and learning field.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Edusearch</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covers all the educational and scientific periodicals issued in Arabic language. Moreover, it includes works and researches of conferences and seminars in the education and learning field. It represents the direct and the most comprehensive supply line for studies and educational researches available in the complete text.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 to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Edusearch</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http://mu.opac.mandumah.com</a:t>
            </a:r>
            <a:r>
              <a:rPr lang="ar-SA" b="1" dirty="0" smtClean="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3601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348174"/>
            <a:ext cx="6096000" cy="4161652"/>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10"/>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Science Journals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10-  Science Journals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It's a major information source in areas of science which lot of science colleges depend upon it.  It includes complete text and photos in a number of 209 scientific specialized magazine in subjects of nutrition, infectious diseases, zoology, history of nature, environmental system and other. Coverage of complete text started since 1997, extracts since 1993 and indexes since 1983.</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35562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061493"/>
            <a:ext cx="6096000" cy="4735014"/>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11"/>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ABI / Inform Global</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11-  ABI / Inform Global</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It's considered to be one of the most important available databases which provides information about commerce 30 years ago. It covers a great deal of commercial magazines and is used in most of economic and management college all over the world. It has a variety of information, including complete text, summaries, indexes and complete photos. It includes more than 1000 scientific magazines address the market attitudes, modern administrative methods, public strategies and international manufacturing subjects.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dirty="0"/>
          </a:p>
        </p:txBody>
      </p:sp>
    </p:spTree>
    <p:extLst>
      <p:ext uri="{BB962C8B-B14F-4D97-AF65-F5344CB8AC3E}">
        <p14:creationId xmlns:p14="http://schemas.microsoft.com/office/powerpoint/2010/main" val="1012209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940901"/>
            <a:ext cx="6096000" cy="2976199"/>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12"/>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Medical Library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12-  Medical Library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offers strong series in medicine and biomedicine. This database includes graphics, charts, photos, tables and other essential visual means used in the medical searches.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89392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51308"/>
            <a:ext cx="6096000" cy="6555384"/>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13"/>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Dissertations and Theses - Full Text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13-  Dissertations and Theses - Full Text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This database is specialized in Dissertations &amp; Theses and it contains more than 2.4 millions data entries. It considered to be the most famous one in spreading theses by 65.000 theses per year. It includes more than 930.000 theses in a PDF format.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startAt="14"/>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LISA</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14-  LISA</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contains approximately 600 periodicals, in addition to books and searches in the field of libraries, information and relative indexing, classifications and information.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1835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048000" y="2237264"/>
            <a:ext cx="6096000" cy="2383473"/>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15"/>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CSA Technology Collection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15-  CSA Technology Collection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 Complete group contains multi-subjects databases.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92404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704152"/>
            <a:ext cx="6096000" cy="5449697"/>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16"/>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Wilson Applied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Sci</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and Tech FT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http://vnweb.hwwilsonweb.com/hww/getStartPage.jhtml;hwwilsonid=UL0YFPJZXCTVZQA3DIOSFGGADUNGIIV0?_DARGS=/hww/jumpstart.jhtml</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16-  Wilson Applied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Sci</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and Tech FT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includes audiology, aviation science, applied mathematics, artificial intelligence, quality science, automatic control, automotive engineering, chemical engineering, chemistry, civil engineering, communication and information technology, computer databases, software, building electrical and electronic engineering.</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HYPERLINK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http://vnweb.hwwilsonweb.com/</a:t>
            </a:r>
            <a:r>
              <a:rPr lang="en-US" b="1" dirty="0" err="1"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hww</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a:t>
            </a:r>
            <a:r>
              <a:rPr lang="en-US" b="1" dirty="0" err="1"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getStartPage.jhtml;hwwilsonid</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=UL0YFPJZX...</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4700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393764"/>
            <a:ext cx="6096000" cy="4070473"/>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17"/>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StatRef</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References Collection(86 Titles)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http://online.statref.com/UserLogin.aspx?=StatRef</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17-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StatRef</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References Collection (86 Titles)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It's a medical database shows model references and titles by different publishers. It's available in a feasible way for researchers in the medicine field. It has a variety of information, including complete text, extracts and indexes.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http://online.statref.com/UserLogin.aspx?=StatRef</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137095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86753" y="60129"/>
            <a:ext cx="7557247" cy="5848652"/>
          </a:xfrm>
          <a:prstGeom prst="rect">
            <a:avLst/>
          </a:prstGeom>
        </p:spPr>
        <p:txBody>
          <a:bodyPr wrap="square">
            <a:spAutoFit/>
          </a:bodyPr>
          <a:lstStyle/>
          <a:p>
            <a:pPr marL="342900" marR="0" lvl="0" indent="-342900" algn="just" rtl="1">
              <a:lnSpc>
                <a:spcPct val="107000"/>
              </a:lnSpc>
              <a:spcBef>
                <a:spcPts val="0"/>
              </a:spcBef>
              <a:spcAft>
                <a:spcPts val="800"/>
              </a:spcAft>
              <a:buFont typeface="+mj-lt"/>
              <a:buAutoNum type="arabicPeriod" startAt="18"/>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AskZad</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http://www2.askzad.com/genpages/default.aspx</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18-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AskZad</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It's considered to be the memory of the Arabic journalism and a comprehensive source of information which fulfills the researchers, media professionals and officials inside and outside the Arabic world. This database is distinguished in the sense that it's available in the Arabic language and it provides easy and advanced search; since you can search by article, author or journal name, otherwise by post date.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AskZad</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service in its new shape provide a range of databases for the Arabic searcher which cover the scientific and intellectual production in the Arabic world, including books, periodical, researches, thesis, dissertations, conference papers and also specialized lexicons and dictionaries in different languages and encyclopedias.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http://www2.askzad.com/genpages/default.aspx</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4300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089082"/>
            <a:ext cx="6096000" cy="2679836"/>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19"/>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ERIC</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http://search.ebscohost.com</a:t>
            </a:r>
            <a:r>
              <a:rPr lang="ar-SA" b="1" dirty="0" smtClean="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19-  ERIC</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includes the largest digital library in the field of literary and educational sciences.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http://search.ebscohost.com</a:t>
            </a:r>
            <a:r>
              <a:rPr lang="ar-SA" b="1" dirty="0" smtClean="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11345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089082"/>
            <a:ext cx="6096000" cy="2679836"/>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20"/>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Communication and Mass Media Com</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http://search.ebscohost.com</a:t>
            </a:r>
            <a:r>
              <a:rPr lang="ar-SA" b="1" dirty="0" smtClean="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20-  Communication and Mass Media Com</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includes information in the field of journalism and media available in all types of readable, audio/visual means.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http://search.ebscohost.com</a:t>
            </a:r>
            <a:r>
              <a:rPr lang="ar-SA" b="1" dirty="0">
                <a:solidFill>
                  <a:srgbClr val="0000FF"/>
                </a:solidFill>
                <a:latin typeface="Times New Roman" panose="02020603050405020304" pitchFamily="18" charset="0"/>
                <a:ea typeface="Times New Roman" panose="02020603050405020304" pitchFamily="18" charset="0"/>
                <a:hlinkClick r:id="rId2"/>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1043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051811"/>
            <a:ext cx="6096000" cy="4754378"/>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2"/>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Sciencedirect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http://www.sciencedirect.com/science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Sciencedirect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This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sciencedirect</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covers all subjects related to agriculture, biology, arts, humanitarian sciences, chemistry, embryology, economic, management, accounting, chemical engineering, computer sciences, information technology, administrative sciences, earth science, energy, engineering, environmental sciences, immunology and bacteriology, materials, mathematics, dentistry, neurology, health and nursing sciences, pharmacy and toxics, astronomy and physics, psychology, sociology and veterinary medicine.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 to </a:t>
            </a:r>
            <a:r>
              <a:rPr lang="en-US" b="1" dirty="0" err="1" smtClean="0">
                <a:effectLst/>
                <a:latin typeface="Times New Roman" panose="02020603050405020304" pitchFamily="18" charset="0"/>
                <a:ea typeface="Times New Roman" panose="02020603050405020304" pitchFamily="18" charset="0"/>
                <a:cs typeface="Arial" panose="020B0604020202020204" pitchFamily="34" charset="0"/>
              </a:rPr>
              <a:t>Sciencedirect</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http://www.sciencedirect.com/science</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2071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647149"/>
            <a:ext cx="6096000" cy="5563703"/>
          </a:xfrm>
          <a:prstGeom prst="rect">
            <a:avLst/>
          </a:prstGeom>
        </p:spPr>
        <p:txBody>
          <a:bodyPr>
            <a:spAutoFit/>
          </a:bodyPr>
          <a:lstStyle/>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قواعد بيانات المكتبة الالكترونية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Digital Library Plus (DL+)</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http://saudi.digitallibraryplus.com/</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Digital Library Plus (DL+)</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You can access the following eight databases through subscription for the electronic library via this 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http://saudi.digitallibraryplus.com/</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startAt="21"/>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American Society Of Civil Engineers(ASCE)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www.asce.org</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21-  American Society Of Civil Engineers (ASCE)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involves subjects of civil engineering, its materials, space engineering, road, highway and bridge engineering, management in the engineering fields and urban planning and development.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www.asce.org</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42840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692738"/>
            <a:ext cx="6096000" cy="5472524"/>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22"/>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American Institute Of Physics (AIP)</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http://journals.aip.org/</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22-  American Institute Of Physics (AIP)</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This database covers all subjects related to physics.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http://journals.aip.org/</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وقاعدة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American Physical Society Journals(APS)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Database of American Physical Society Journals (APS) covers all subject related to physics.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1369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459085"/>
            <a:ext cx="6096000" cy="5939831"/>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23"/>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Emerald Full Text Plus / Emx175</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http://www.emeraldinsight.com/</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b="1" dirty="0">
                <a:latin typeface="Times New Roman" panose="02020603050405020304" pitchFamily="18" charset="0"/>
                <a:ea typeface="Times New Roman" panose="02020603050405020304" pitchFamily="18" charset="0"/>
              </a:rPr>
              <a:t>رابط القاعدة</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a:t>
            </a:r>
            <a:r>
              <a:rPr lang="ar-SA" b="1" dirty="0">
                <a:latin typeface="Times New Roman" panose="02020603050405020304" pitchFamily="18" charset="0"/>
                <a:ea typeface="Times New Roman" panose="02020603050405020304" pitchFamily="18" charset="0"/>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23-  Emerald Full Text Plus / Emx175</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This database covers all businesses, libraries and information sciences, accounting, auditing, economic, information management, library of collecting and managing development, libraries, information and services management, Technology, logistics, supply chain management, marketing, production operations, police administration, public administration, sector administration, quality and training administration, continuous vocational development and learning engineering, material science, environmental management, food and nutrition, public administration, health care administration, hosting and services administration, human resources administration.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http://www.emeraldinsight.com/</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86215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9481" y="795711"/>
            <a:ext cx="8068235" cy="5962658"/>
          </a:xfrm>
          <a:prstGeom prst="rect">
            <a:avLst/>
          </a:prstGeom>
        </p:spPr>
        <p:txBody>
          <a:bodyPr wrap="square">
            <a:spAutoFit/>
          </a:bodyPr>
          <a:lstStyle/>
          <a:p>
            <a:pPr marL="457200" marR="0" algn="just" rtl="1">
              <a:lnSpc>
                <a:spcPct val="107000"/>
              </a:lnSpc>
              <a:spcBef>
                <a:spcPts val="0"/>
              </a:spcBef>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MD Consult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تغطي القاعدة جميع التخصصات الطبية والجراحية</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http://www.mdconsult.com/php/269884080-1008/homepage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Database of MD Consult covers all medical and surgical specialties.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HYPERLINK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http://www.mdconsult.com/php/269884080-1008/homepage"</a:t>
            </a:r>
            <a:r>
              <a:rPr lang="en-US" dirty="0" smtClean="0">
                <a:effectLst/>
                <a:latin typeface="Times New Roman" panose="02020603050405020304" pitchFamily="18" charset="0"/>
                <a:ea typeface="Times New Roman" panose="02020603050405020304" pitchFamily="18" charset="0"/>
                <a:cs typeface="Arial" panose="020B0604020202020204" pitchFamily="34"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startAt="25"/>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Cambridge University Press (CUP)</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4"/>
              </a:rPr>
              <a:t>http://www.journals.cambridge.org/</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24-  Cambridge University Press (CUP)</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covers all scientific subjects related to agriculture, anthropology, archeology, art, astronomy, Britain history, molecular biology, chemistry, classical studies, computer sciences, engineering, English and Arabic languages, European history, medicine, philosophy, physics, politics. Regarding the social aspect, it includes history, intellect, psychology, religion, sociology, zoology, botany.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4"/>
              </a:rPr>
              <a:t>http://www.journals.cambridge.org/</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576080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644537"/>
            <a:ext cx="6096000" cy="3568926"/>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26"/>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British Medical Journals (BMJ)</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http://group.bmj.com/products/journals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26-  British Medical Journals (BMJ)</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covers all sciences of clinical medicine, pediatrics, sport medicine, emergency medicine, cardiology, diseases, medicine ethics, neurology, nerves, psychology, public health, Evidence-based Medicine (EBM ), nursing and practicing management.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http://group.bmj.com/products/journals</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59058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940901"/>
            <a:ext cx="6096000" cy="2976199"/>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27"/>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Oxford University Press(OUP)</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http://www.oxfordjournals.org/</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27-  Oxford University Press (OUP)</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This database covers multi-sciences, including humanitarian sciences, law, life science, mathematics, physics &amp; medicine and social sciences.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HYPERLINK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3"/>
              </a:rPr>
              <a:t>http://www.oxfordjournals.org/"</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88880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2089082"/>
            <a:ext cx="6096000" cy="2679836"/>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28"/>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Math Science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http://www.ams.org/mathscinet/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28-  Math Science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This database covers mathematics and statistics and computation.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http://www.ams.org/mathscinet/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71331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698445"/>
            <a:ext cx="6096000" cy="5461110"/>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29"/>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OVID collection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startAt="29"/>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ACM digital library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800"/>
              </a:spcAft>
              <a:buFont typeface="+mj-lt"/>
              <a:buAutoNum type="arabicPeriod" startAt="29"/>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Royal Society of Chemistry Journals (RSC) gold</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The following are some database being subject to termination of subscription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29-  OVID collection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30-  ACM digital library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31-  Royal Society of Chemistry Journals (RSC) gold</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dirty="0" smtClean="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Soon there will be an objective coverage for each database separately. It's worth mentioning that user name and password have been made public to all colleges, supporting deaneries and administrations within the university</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51236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903629"/>
            <a:ext cx="6096000" cy="5050742"/>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3"/>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Scopus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http://www.scopus.com/home.url</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3-      Scopus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Scopus includes extracts and referential quotations about the intellectual production published in the scientific periodicals and web sources in all the human knowledge fields. Scopus helps in recognizing the intellectual production published in more than 15 thousands titles available for more than 4000 publisher. It also includes 12850 academic periodicals, 500 periodicals posted online, summaries and quotations, 700 scientific conferences, 28 millions of referential quotations for extracts and 13 millions of patents…etc.</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 to Scopus: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http://www.scopus.com/home.url</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91406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445060"/>
            <a:ext cx="6096000" cy="3967881"/>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4"/>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قواعد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Gale Online Databases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القواعد:</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http://infotrac.galegroup.com/itweb/majmaah</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4-      Gale Online Databases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includes a number of the specialized databases in the different scientific and literary fields plus the experimental period for databases of books and periodicals by which the gross total of the electronic databases become 40 specialized databases.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 to Gale Online Databases: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http://infotrac.galegroup.com/itweb/majmaah</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3504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409152"/>
            <a:ext cx="6096000" cy="4039696"/>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5"/>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Sage Premier with 560++ online full text journals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http://online.sagepub.com/login</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5-      Sage Premier with 560++ online full text journals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includes the complete text for more than 360000 articles in more than 555 precise scientific periodicals among the best periodicals published all over the world, specialized in communication studies, criminology, education, health science, administrative science, material science, political science, psychology, sociology and urban planning and other knowledge in a variety of branches and fields.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dirty="0" smtClean="0">
                <a:effectLst/>
                <a:latin typeface="Times New Roman" panose="02020603050405020304" pitchFamily="18" charset="0"/>
                <a:ea typeface="Times New Roman" panose="02020603050405020304" pitchFamily="18" charset="0"/>
              </a:rPr>
              <a:t>Link: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http://online.sagepub.com/login</a:t>
            </a:r>
            <a:endParaRPr lang="en-US" dirty="0"/>
          </a:p>
        </p:txBody>
      </p:sp>
    </p:spTree>
    <p:extLst>
      <p:ext uri="{BB962C8B-B14F-4D97-AF65-F5344CB8AC3E}">
        <p14:creationId xmlns:p14="http://schemas.microsoft.com/office/powerpoint/2010/main" val="227436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940901"/>
            <a:ext cx="6096000" cy="2976199"/>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6"/>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Academic Search Complete Plus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http://search.ebscohost.com</a:t>
            </a:r>
            <a:r>
              <a:rPr lang="ar-SA" b="1" dirty="0" smtClean="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6-      Academic Search Complete Plus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includes the complete text of a number estimated by 4700 magazines and summaries for a number of 3330 magazines specialized in areas of sciences, technology and sociology.</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http://search.ebscohost.com</a:t>
            </a:r>
            <a:r>
              <a:rPr lang="ar-SA" b="1" dirty="0" smtClean="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6392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792719"/>
            <a:ext cx="6096000" cy="3272563"/>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7"/>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Medline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http://search.ebscohost.com</a:t>
            </a:r>
            <a:r>
              <a:rPr lang="ar-SA" b="1" dirty="0" smtClean="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7-      Medline</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provides bibliographical information and summaries for more than 4800 medical periodicals. In addition to the complete text for more than 400 available electronic periodicals.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http://search.ebscohost.com</a:t>
            </a:r>
            <a:r>
              <a:rPr lang="ar-SA" b="1" dirty="0" smtClean="0">
                <a:solidFill>
                  <a:srgbClr val="0000FF"/>
                </a:solidFill>
                <a:effectLst/>
                <a:latin typeface="Calibri" panose="020F0502020204030204" pitchFamily="34" charset="0"/>
                <a:ea typeface="Times New Roman" panose="02020603050405020304" pitchFamily="18" charset="0"/>
                <a:cs typeface="Times New Roman" panose="02020603050405020304" pitchFamily="18" charset="0"/>
                <a:hlinkClick r:id="rId2"/>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0216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1992197"/>
            <a:ext cx="6096000" cy="2873607"/>
          </a:xfrm>
          <a:prstGeom prst="rect">
            <a:avLst/>
          </a:prstGeom>
        </p:spPr>
        <p:txBody>
          <a:bodyPr>
            <a:spAutoFit/>
          </a:bodyPr>
          <a:lstStyle/>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8.قاعدة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IEEE/IEE Electronic Library (IEL)</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http://ieeexplore.ieee.org/Xplore/guesthome.jsp</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8-      IEEE/IEE Electronic Library (IEL)</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 covers all subjects related to the electronic engineering, electrical engineering, computer science, information technology and the applied physics and other.</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 </a:t>
            </a:r>
            <a:r>
              <a:rPr lang="en-US" b="1"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http://ieeexplore.ieee.org/Xplore/guesthome.jsp</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0707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967318" y="453339"/>
            <a:ext cx="6096000" cy="787652"/>
          </a:xfrm>
          <a:prstGeom prst="rect">
            <a:avLst/>
          </a:prstGeom>
        </p:spPr>
        <p:txBody>
          <a:bodyPr>
            <a:spAutoFit/>
          </a:bodyPr>
          <a:lstStyle/>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مجموعة قواعد الناشر بروكويست</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i="1" dirty="0" smtClean="0">
                <a:effectLst/>
                <a:latin typeface="Times New Roman" panose="02020603050405020304" pitchFamily="18" charset="0"/>
                <a:ea typeface="Times New Roman" panose="02020603050405020304" pitchFamily="18" charset="0"/>
                <a:cs typeface="Arial" panose="020B0604020202020204" pitchFamily="34" charset="0"/>
              </a:rPr>
              <a:t>Prerequisites</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  for the publisher</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11" name="Rectangle 10"/>
          <p:cNvSpPr/>
          <p:nvPr/>
        </p:nvSpPr>
        <p:spPr>
          <a:xfrm>
            <a:off x="3048000" y="1357856"/>
            <a:ext cx="6096000" cy="4142288"/>
          </a:xfrm>
          <a:prstGeom prst="rect">
            <a:avLst/>
          </a:prstGeom>
        </p:spPr>
        <p:txBody>
          <a:bodyPr>
            <a:spAutoFit/>
          </a:bodyPr>
          <a:lstStyle/>
          <a:p>
            <a:pPr marL="342900" marR="0" lvl="0" indent="-342900" algn="just" rtl="1">
              <a:lnSpc>
                <a:spcPct val="107000"/>
              </a:lnSpc>
              <a:spcBef>
                <a:spcPts val="0"/>
              </a:spcBef>
              <a:spcAft>
                <a:spcPts val="800"/>
              </a:spcAft>
              <a:buFont typeface="+mj-lt"/>
              <a:buAutoNum type="arabicPeriod" startAt="9"/>
              <a:tabLst>
                <a:tab pos="457200" algn="l"/>
              </a:tabLs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قاعدة بيانات </a:t>
            </a: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PQ Biology journals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SA" b="1" dirty="0" smtClean="0">
                <a:effectLst/>
                <a:latin typeface="Calibri" panose="020F0502020204030204" pitchFamily="34" charset="0"/>
                <a:ea typeface="Times New Roman" panose="02020603050405020304" pitchFamily="18" charset="0"/>
                <a:cs typeface="Times New Roman" panose="02020603050405020304" pitchFamily="18" charset="0"/>
              </a:rPr>
              <a:t>رابط القاعدة        :</a:t>
            </a:r>
            <a:r>
              <a:rPr lang="en-US" b="1"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9-      PQ Biology journals</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It's considered to be a major source of information in the biology field, including a range of widely spread magazines in the biology filed. Information type: complete text and photos of more than 53 specialized magazine in subjects of nutrition, infectious diseases, zoology, history of nature, environmental system and other. Coverage started since 1988.</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en-US" b="1" dirty="0" smtClean="0">
                <a:effectLst/>
                <a:latin typeface="Times New Roman" panose="02020603050405020304" pitchFamily="18" charset="0"/>
                <a:ea typeface="Times New Roman" panose="02020603050405020304" pitchFamily="18" charset="0"/>
                <a:cs typeface="Arial" panose="020B0604020202020204" pitchFamily="34" charset="0"/>
              </a:rPr>
              <a:t>Link:</a:t>
            </a:r>
            <a:endParaRPr lang="en-US" sz="1600" dirty="0" smtClean="0">
              <a:effectLst/>
              <a:latin typeface="Calibri" panose="020F0502020204030204" pitchFamily="34" charset="0"/>
              <a:ea typeface="Calibri" panose="020F0502020204030204" pitchFamily="34" charset="0"/>
              <a:cs typeface="Arial" panose="020B0604020202020204" pitchFamily="34" charset="0"/>
            </a:endParaRPr>
          </a:p>
          <a:p>
            <a:r>
              <a:rPr lang="en-US" b="1" u="sng" dirty="0" smtClean="0">
                <a:solidFill>
                  <a:srgbClr val="0000FF"/>
                </a:solidFill>
                <a:effectLst/>
                <a:latin typeface="Times New Roman" panose="02020603050405020304" pitchFamily="18" charset="0"/>
                <a:ea typeface="Times New Roman" panose="02020603050405020304" pitchFamily="18" charset="0"/>
                <a:cs typeface="Arial" panose="020B0604020202020204" pitchFamily="34" charset="0"/>
                <a:hlinkClick r:id="rId2"/>
              </a:rPr>
              <a:t>http://proquest.umi.com/pqdweb?cfc=1</a:t>
            </a:r>
            <a:endParaRPr lang="en-US" dirty="0"/>
          </a:p>
        </p:txBody>
      </p:sp>
    </p:spTree>
    <p:extLst>
      <p:ext uri="{BB962C8B-B14F-4D97-AF65-F5344CB8AC3E}">
        <p14:creationId xmlns:p14="http://schemas.microsoft.com/office/powerpoint/2010/main" val="2452044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119</Words>
  <Application>Microsoft Office PowerPoint</Application>
  <PresentationFormat>Widescreen</PresentationFormat>
  <Paragraphs>196</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cp:revision>
  <dcterms:created xsi:type="dcterms:W3CDTF">2015-04-08T10:42:26Z</dcterms:created>
  <dcterms:modified xsi:type="dcterms:W3CDTF">2015-04-08T10:55:10Z</dcterms:modified>
</cp:coreProperties>
</file>